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2" r:id="rId3"/>
  </p:sldMasterIdLst>
  <p:notesMasterIdLst>
    <p:notesMasterId r:id="rId37"/>
  </p:notesMasterIdLst>
  <p:handoutMasterIdLst>
    <p:handoutMasterId r:id="rId38"/>
  </p:handoutMasterIdLst>
  <p:sldIdLst>
    <p:sldId id="411" r:id="rId4"/>
    <p:sldId id="362" r:id="rId5"/>
    <p:sldId id="365" r:id="rId6"/>
    <p:sldId id="366" r:id="rId7"/>
    <p:sldId id="450" r:id="rId8"/>
    <p:sldId id="440" r:id="rId9"/>
    <p:sldId id="412" r:id="rId10"/>
    <p:sldId id="441" r:id="rId11"/>
    <p:sldId id="452" r:id="rId12"/>
    <p:sldId id="371" r:id="rId13"/>
    <p:sldId id="451" r:id="rId14"/>
    <p:sldId id="444" r:id="rId15"/>
    <p:sldId id="416" r:id="rId16"/>
    <p:sldId id="418" r:id="rId17"/>
    <p:sldId id="419" r:id="rId18"/>
    <p:sldId id="420" r:id="rId19"/>
    <p:sldId id="378" r:id="rId20"/>
    <p:sldId id="391" r:id="rId21"/>
    <p:sldId id="424" r:id="rId22"/>
    <p:sldId id="425" r:id="rId23"/>
    <p:sldId id="442" r:id="rId24"/>
    <p:sldId id="426" r:id="rId25"/>
    <p:sldId id="443" r:id="rId26"/>
    <p:sldId id="433" r:id="rId27"/>
    <p:sldId id="373" r:id="rId28"/>
    <p:sldId id="445" r:id="rId29"/>
    <p:sldId id="446" r:id="rId30"/>
    <p:sldId id="447" r:id="rId31"/>
    <p:sldId id="448" r:id="rId32"/>
    <p:sldId id="437" r:id="rId33"/>
    <p:sldId id="435" r:id="rId34"/>
    <p:sldId id="436" r:id="rId35"/>
    <p:sldId id="432" r:id="rId36"/>
  </p:sldIdLst>
  <p:sldSz cx="16257588" cy="9144000"/>
  <p:notesSz cx="9144000" cy="6858000"/>
  <p:defaultTextStyle>
    <a:defPPr>
      <a:defRPr lang="nl-NL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79" userDrawn="1">
          <p15:clr>
            <a:srgbClr val="A4A3A4"/>
          </p15:clr>
        </p15:guide>
        <p15:guide id="2" pos="471" userDrawn="1">
          <p15:clr>
            <a:srgbClr val="A4A3A4"/>
          </p15:clr>
        </p15:guide>
        <p15:guide id="3" orient="horz" pos="4680" userDrawn="1">
          <p15:clr>
            <a:srgbClr val="A4A3A4"/>
          </p15:clr>
        </p15:guide>
        <p15:guide id="4" pos="4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E4A"/>
    <a:srgbClr val="EF008C"/>
    <a:srgbClr val="E71C21"/>
    <a:srgbClr val="4BB34B"/>
    <a:srgbClr val="0079BD"/>
    <a:srgbClr val="52B6E7"/>
    <a:srgbClr val="EF8221"/>
    <a:srgbClr val="000000"/>
    <a:srgbClr val="FFE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7" autoAdjust="0"/>
    <p:restoredTop sz="92649" autoAdjust="0"/>
  </p:normalViewPr>
  <p:slideViewPr>
    <p:cSldViewPr snapToGrid="0" showGuides="1">
      <p:cViewPr varScale="1">
        <p:scale>
          <a:sx n="45" d="100"/>
          <a:sy n="45" d="100"/>
        </p:scale>
        <p:origin x="84" y="-4"/>
      </p:cViewPr>
      <p:guideLst>
        <p:guide orient="horz" pos="5579"/>
        <p:guide pos="471"/>
        <p:guide orient="horz" pos="4680"/>
        <p:guide pos="4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A5903E-0127-DE4E-A1EE-DBD1948A62A2}" type="doc">
      <dgm:prSet loTypeId="urn:microsoft.com/office/officeart/2009/3/layout/FramedTextPicture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93B17D-FDB6-9C44-9484-A17B68F7E7D6}">
      <dgm:prSet phldrT="[Text]" custT="1"/>
      <dgm:spPr>
        <a:solidFill>
          <a:schemeClr val="tx1">
            <a:alpha val="45000"/>
          </a:schemeClr>
        </a:solidFill>
      </dgm:spPr>
      <dgm:t>
        <a:bodyPr/>
        <a:lstStyle/>
        <a:p>
          <a:r>
            <a:rPr lang="en-US" altLang="nl-NL" sz="23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Technical-Commercial Director MESA+ Institute for Nanotechnology</a:t>
          </a:r>
          <a:endParaRPr lang="en-US" sz="2300" dirty="0"/>
        </a:p>
        <a:p>
          <a:r>
            <a:rPr lang="en-US" altLang="nl-NL" sz="23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Applied Physics &amp; PSTS (2013)</a:t>
          </a:r>
        </a:p>
        <a:p>
          <a:r>
            <a:rPr lang="en-US" altLang="nl-NL" sz="23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Responsible for </a:t>
          </a:r>
          <a:r>
            <a:rPr lang="en-US" altLang="nl-NL" sz="2300" dirty="0" err="1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NanoLab</a:t>
          </a:r>
          <a:r>
            <a:rPr lang="en-US" altLang="nl-NL" sz="23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 facilities, commercialization of research, High Tech Fund (of High Tech Factory), and internal organization at MESA+.</a:t>
          </a:r>
        </a:p>
      </dgm:t>
    </dgm:pt>
    <dgm:pt modelId="{7B597905-B8CF-5E4B-984E-129BB69D2770}" type="parTrans" cxnId="{5018905F-DA2E-1C44-ACE0-4E103C29037D}">
      <dgm:prSet/>
      <dgm:spPr/>
      <dgm:t>
        <a:bodyPr/>
        <a:lstStyle/>
        <a:p>
          <a:endParaRPr lang="en-US"/>
        </a:p>
      </dgm:t>
    </dgm:pt>
    <dgm:pt modelId="{2AFE0A6C-CD9F-ED4E-8501-2B6A5C2B2A13}" type="sibTrans" cxnId="{5018905F-DA2E-1C44-ACE0-4E103C29037D}">
      <dgm:prSet/>
      <dgm:spPr/>
      <dgm:t>
        <a:bodyPr/>
        <a:lstStyle/>
        <a:p>
          <a:endParaRPr lang="en-US"/>
        </a:p>
      </dgm:t>
    </dgm:pt>
    <dgm:pt modelId="{EDF9E9B8-A3FA-9445-AFBF-DD9639F43DF1}" type="pres">
      <dgm:prSet presAssocID="{65A5903E-0127-DE4E-A1EE-DBD1948A62A2}" presName="Name0" presStyleCnt="0">
        <dgm:presLayoutVars>
          <dgm:chMax/>
          <dgm:chPref/>
          <dgm:dir/>
        </dgm:presLayoutVars>
      </dgm:prSet>
      <dgm:spPr/>
    </dgm:pt>
    <dgm:pt modelId="{365DE753-ECA7-6F4C-A59C-9835ABAE19D5}" type="pres">
      <dgm:prSet presAssocID="{1C93B17D-FDB6-9C44-9484-A17B68F7E7D6}" presName="composite" presStyleCnt="0">
        <dgm:presLayoutVars>
          <dgm:chMax/>
          <dgm:chPref/>
        </dgm:presLayoutVars>
      </dgm:prSet>
      <dgm:spPr/>
    </dgm:pt>
    <dgm:pt modelId="{C7D78396-C196-BA47-A970-3226EF102EA7}" type="pres">
      <dgm:prSet presAssocID="{1C93B17D-FDB6-9C44-9484-A17B68F7E7D6}" presName="Image" presStyleLbl="bgImgPlace1" presStyleIdx="0" presStyleCnt="1" custScaleX="63719" custScaleY="142175" custLinFactNeighborX="17761" custLinFactNeighborY="304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2D21BB74-3BC1-E443-920E-B43CFA264264}" type="pres">
      <dgm:prSet presAssocID="{1C93B17D-FDB6-9C44-9484-A17B68F7E7D6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F6CB7543-B50A-0644-82DB-C1752F662464}" type="pres">
      <dgm:prSet presAssocID="{1C93B17D-FDB6-9C44-9484-A17B68F7E7D6}" presName="tlFrame" presStyleLbl="node1" presStyleIdx="0" presStyleCnt="4"/>
      <dgm:spPr>
        <a:solidFill>
          <a:srgbClr val="0079BD"/>
        </a:solidFill>
      </dgm:spPr>
    </dgm:pt>
    <dgm:pt modelId="{8ACA59DC-4F3C-1044-B049-A19F25E93EEA}" type="pres">
      <dgm:prSet presAssocID="{1C93B17D-FDB6-9C44-9484-A17B68F7E7D6}" presName="trFrame" presStyleLbl="node1" presStyleIdx="1" presStyleCnt="4"/>
      <dgm:spPr>
        <a:solidFill>
          <a:srgbClr val="0079BD"/>
        </a:solidFill>
      </dgm:spPr>
    </dgm:pt>
    <dgm:pt modelId="{90319347-B636-6147-AED9-370B0E06D529}" type="pres">
      <dgm:prSet presAssocID="{1C93B17D-FDB6-9C44-9484-A17B68F7E7D6}" presName="blFrame" presStyleLbl="node1" presStyleIdx="2" presStyleCnt="4"/>
      <dgm:spPr>
        <a:solidFill>
          <a:srgbClr val="0079BD"/>
        </a:solidFill>
      </dgm:spPr>
    </dgm:pt>
    <dgm:pt modelId="{42EECD87-1AFC-5748-B8AC-F8CC468FDC14}" type="pres">
      <dgm:prSet presAssocID="{1C93B17D-FDB6-9C44-9484-A17B68F7E7D6}" presName="brFrame" presStyleLbl="node1" presStyleIdx="3" presStyleCnt="4"/>
      <dgm:spPr>
        <a:solidFill>
          <a:srgbClr val="0079BD"/>
        </a:solidFill>
      </dgm:spPr>
    </dgm:pt>
  </dgm:ptLst>
  <dgm:cxnLst>
    <dgm:cxn modelId="{6FF79324-C128-374E-A975-B51CC2A020AD}" type="presOf" srcId="{65A5903E-0127-DE4E-A1EE-DBD1948A62A2}" destId="{EDF9E9B8-A3FA-9445-AFBF-DD9639F43DF1}" srcOrd="0" destOrd="0" presId="urn:microsoft.com/office/officeart/2009/3/layout/FramedTextPicture"/>
    <dgm:cxn modelId="{5018905F-DA2E-1C44-ACE0-4E103C29037D}" srcId="{65A5903E-0127-DE4E-A1EE-DBD1948A62A2}" destId="{1C93B17D-FDB6-9C44-9484-A17B68F7E7D6}" srcOrd="0" destOrd="0" parTransId="{7B597905-B8CF-5E4B-984E-129BB69D2770}" sibTransId="{2AFE0A6C-CD9F-ED4E-8501-2B6A5C2B2A13}"/>
    <dgm:cxn modelId="{313377E9-7ADB-A744-B90C-7214C68FB3C7}" type="presOf" srcId="{1C93B17D-FDB6-9C44-9484-A17B68F7E7D6}" destId="{2D21BB74-3BC1-E443-920E-B43CFA264264}" srcOrd="0" destOrd="0" presId="urn:microsoft.com/office/officeart/2009/3/layout/FramedTextPicture"/>
    <dgm:cxn modelId="{EE70D02B-35CE-5047-A21F-558616076AAA}" type="presParOf" srcId="{EDF9E9B8-A3FA-9445-AFBF-DD9639F43DF1}" destId="{365DE753-ECA7-6F4C-A59C-9835ABAE19D5}" srcOrd="0" destOrd="0" presId="urn:microsoft.com/office/officeart/2009/3/layout/FramedTextPicture"/>
    <dgm:cxn modelId="{17B01F34-B83A-0E43-A04D-7D449E5BB640}" type="presParOf" srcId="{365DE753-ECA7-6F4C-A59C-9835ABAE19D5}" destId="{C7D78396-C196-BA47-A970-3226EF102EA7}" srcOrd="0" destOrd="0" presId="urn:microsoft.com/office/officeart/2009/3/layout/FramedTextPicture"/>
    <dgm:cxn modelId="{A64A1BCA-8FFC-EA40-B1C5-D046DA806664}" type="presParOf" srcId="{365DE753-ECA7-6F4C-A59C-9835ABAE19D5}" destId="{2D21BB74-3BC1-E443-920E-B43CFA264264}" srcOrd="1" destOrd="0" presId="urn:microsoft.com/office/officeart/2009/3/layout/FramedTextPicture"/>
    <dgm:cxn modelId="{45CD030E-C049-2849-A74A-06F074F03A89}" type="presParOf" srcId="{365DE753-ECA7-6F4C-A59C-9835ABAE19D5}" destId="{F6CB7543-B50A-0644-82DB-C1752F662464}" srcOrd="2" destOrd="0" presId="urn:microsoft.com/office/officeart/2009/3/layout/FramedTextPicture"/>
    <dgm:cxn modelId="{09DC9FA0-B9EC-CA45-ADCD-2D2B329C23AA}" type="presParOf" srcId="{365DE753-ECA7-6F4C-A59C-9835ABAE19D5}" destId="{8ACA59DC-4F3C-1044-B049-A19F25E93EEA}" srcOrd="3" destOrd="0" presId="urn:microsoft.com/office/officeart/2009/3/layout/FramedTextPicture"/>
    <dgm:cxn modelId="{EF9101F2-9EDC-384E-8DF6-D893D67248D1}" type="presParOf" srcId="{365DE753-ECA7-6F4C-A59C-9835ABAE19D5}" destId="{90319347-B636-6147-AED9-370B0E06D529}" srcOrd="4" destOrd="0" presId="urn:microsoft.com/office/officeart/2009/3/layout/FramedTextPicture"/>
    <dgm:cxn modelId="{BA7E174A-DF65-0341-95AA-7C2A5FD7C84C}" type="presParOf" srcId="{365DE753-ECA7-6F4C-A59C-9835ABAE19D5}" destId="{42EECD87-1AFC-5748-B8AC-F8CC468FDC14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FEF31D-FC8C-CB40-883F-9C451A68C4C6}" type="doc">
      <dgm:prSet loTypeId="urn:microsoft.com/office/officeart/2009/3/layout/FramedTextPicture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90D4D5-1C1C-BC48-BB68-2C39F5197E0F}">
      <dgm:prSet phldrT="[Text]"/>
      <dgm:spPr>
        <a:solidFill>
          <a:schemeClr val="tx1">
            <a:alpha val="50000"/>
          </a:schemeClr>
        </a:solidFill>
      </dgm:spPr>
      <dgm:t>
        <a:bodyPr/>
        <a:lstStyle/>
        <a:p>
          <a:r>
            <a:rPr lang="en-US" altLang="nl-N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Privacy advisor at Privacy Company</a:t>
          </a:r>
        </a:p>
        <a:p>
          <a:r>
            <a:rPr lang="en-US" altLang="nl-N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Communication Sciences &amp; PSTS (2016)</a:t>
          </a:r>
        </a:p>
        <a:p>
          <a:r>
            <a:rPr lang="en-US" altLang="nl-N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(previously: Intern and researcher at </a:t>
          </a:r>
          <a:r>
            <a:rPr lang="en-US" altLang="nl-NL" dirty="0" err="1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Eticas</a:t>
          </a:r>
          <a:r>
            <a:rPr lang="en-US" altLang="nl-N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 consulting, Barcelona)</a:t>
          </a:r>
        </a:p>
        <a:p>
          <a:r>
            <a:rPr lang="en-US" altLang="nl-N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Analyzing privacy &amp; compliance challenges in organizations; advising on, designing and implementing solutions</a:t>
          </a:r>
        </a:p>
        <a:p>
          <a:r>
            <a:rPr lang="en-US" altLang="nl-N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Also ethical assessor for European H2020 projects.</a:t>
          </a:r>
        </a:p>
        <a:p>
          <a:endParaRPr lang="en-US" altLang="nl-NL" dirty="0">
            <a:solidFill>
              <a:schemeClr val="bg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9AB36091-0944-184F-A112-27F7A27DF90F}" type="parTrans" cxnId="{11FA0227-C1BA-934D-8F45-554D53B19218}">
      <dgm:prSet/>
      <dgm:spPr/>
      <dgm:t>
        <a:bodyPr/>
        <a:lstStyle/>
        <a:p>
          <a:endParaRPr lang="en-US"/>
        </a:p>
      </dgm:t>
    </dgm:pt>
    <dgm:pt modelId="{C7C965D5-4103-0346-B58F-309F4557CD0E}" type="sibTrans" cxnId="{11FA0227-C1BA-934D-8F45-554D53B19218}">
      <dgm:prSet/>
      <dgm:spPr/>
      <dgm:t>
        <a:bodyPr/>
        <a:lstStyle/>
        <a:p>
          <a:endParaRPr lang="en-US"/>
        </a:p>
      </dgm:t>
    </dgm:pt>
    <dgm:pt modelId="{E4FB40F1-58D4-1849-8205-9D31AE88905E}" type="pres">
      <dgm:prSet presAssocID="{DAFEF31D-FC8C-CB40-883F-9C451A68C4C6}" presName="Name0" presStyleCnt="0">
        <dgm:presLayoutVars>
          <dgm:chMax/>
          <dgm:chPref/>
          <dgm:dir/>
        </dgm:presLayoutVars>
      </dgm:prSet>
      <dgm:spPr/>
    </dgm:pt>
    <dgm:pt modelId="{31B447A0-B373-6548-92AD-D1543935B825}" type="pres">
      <dgm:prSet presAssocID="{9B90D4D5-1C1C-BC48-BB68-2C39F5197E0F}" presName="composite" presStyleCnt="0">
        <dgm:presLayoutVars>
          <dgm:chMax/>
          <dgm:chPref/>
        </dgm:presLayoutVars>
      </dgm:prSet>
      <dgm:spPr/>
    </dgm:pt>
    <dgm:pt modelId="{D5DFAF68-52AD-8C4B-B32A-A6EE7FF4B9BB}" type="pres">
      <dgm:prSet presAssocID="{9B90D4D5-1C1C-BC48-BB68-2C39F5197E0F}" presName="Image" presStyleLbl="bgImgPlace1" presStyleIdx="0" presStyleCnt="1" custScaleX="93420" custScaleY="158096" custLinFactNeighborX="3105" custLinFactNeighborY="4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159FF3F-42A3-9043-81DA-57E761112BAD}" type="pres">
      <dgm:prSet presAssocID="{9B90D4D5-1C1C-BC48-BB68-2C39F5197E0F}" presName="ParentText" presStyleLbl="revTx" presStyleIdx="0" presStyleCnt="1" custScaleY="110712" custLinFactNeighborX="1498" custLinFactNeighborY="1818">
        <dgm:presLayoutVars>
          <dgm:chMax val="0"/>
          <dgm:chPref val="0"/>
          <dgm:bulletEnabled val="1"/>
        </dgm:presLayoutVars>
      </dgm:prSet>
      <dgm:spPr/>
    </dgm:pt>
    <dgm:pt modelId="{6340B107-6A76-C249-AD23-DD82F1EF5F79}" type="pres">
      <dgm:prSet presAssocID="{9B90D4D5-1C1C-BC48-BB68-2C39F5197E0F}" presName="tlFrame" presStyleLbl="node1" presStyleIdx="0" presStyleCnt="4"/>
      <dgm:spPr>
        <a:solidFill>
          <a:srgbClr val="0079BD"/>
        </a:solidFill>
      </dgm:spPr>
    </dgm:pt>
    <dgm:pt modelId="{C78EAFDE-5B9E-644B-875B-FB3CB111D6FE}" type="pres">
      <dgm:prSet presAssocID="{9B90D4D5-1C1C-BC48-BB68-2C39F5197E0F}" presName="trFrame" presStyleLbl="node1" presStyleIdx="1" presStyleCnt="4"/>
      <dgm:spPr>
        <a:solidFill>
          <a:srgbClr val="0079BD"/>
        </a:solidFill>
      </dgm:spPr>
    </dgm:pt>
    <dgm:pt modelId="{25A02085-0C73-5543-8145-08DFE6E59F6B}" type="pres">
      <dgm:prSet presAssocID="{9B90D4D5-1C1C-BC48-BB68-2C39F5197E0F}" presName="blFrame" presStyleLbl="node1" presStyleIdx="2" presStyleCnt="4"/>
      <dgm:spPr>
        <a:solidFill>
          <a:srgbClr val="0079BD"/>
        </a:solidFill>
      </dgm:spPr>
    </dgm:pt>
    <dgm:pt modelId="{C4916569-2F76-4840-8E59-773AE5AC4598}" type="pres">
      <dgm:prSet presAssocID="{9B90D4D5-1C1C-BC48-BB68-2C39F5197E0F}" presName="brFrame" presStyleLbl="node1" presStyleIdx="3" presStyleCnt="4" custLinFactNeighborX="4659" custLinFactNeighborY="4238"/>
      <dgm:spPr>
        <a:solidFill>
          <a:srgbClr val="0079BD"/>
        </a:solidFill>
      </dgm:spPr>
    </dgm:pt>
  </dgm:ptLst>
  <dgm:cxnLst>
    <dgm:cxn modelId="{11FA0227-C1BA-934D-8F45-554D53B19218}" srcId="{DAFEF31D-FC8C-CB40-883F-9C451A68C4C6}" destId="{9B90D4D5-1C1C-BC48-BB68-2C39F5197E0F}" srcOrd="0" destOrd="0" parTransId="{9AB36091-0944-184F-A112-27F7A27DF90F}" sibTransId="{C7C965D5-4103-0346-B58F-309F4557CD0E}"/>
    <dgm:cxn modelId="{2AA17B71-3998-6A41-94D9-E1647B181ED4}" type="presOf" srcId="{9B90D4D5-1C1C-BC48-BB68-2C39F5197E0F}" destId="{0159FF3F-42A3-9043-81DA-57E761112BAD}" srcOrd="0" destOrd="0" presId="urn:microsoft.com/office/officeart/2009/3/layout/FramedTextPicture"/>
    <dgm:cxn modelId="{A70CB455-39CF-D247-897D-0C35E1BA2D74}" type="presOf" srcId="{DAFEF31D-FC8C-CB40-883F-9C451A68C4C6}" destId="{E4FB40F1-58D4-1849-8205-9D31AE88905E}" srcOrd="0" destOrd="0" presId="urn:microsoft.com/office/officeart/2009/3/layout/FramedTextPicture"/>
    <dgm:cxn modelId="{5E588EC8-1C26-E445-A2BC-37B3B160AD9D}" type="presParOf" srcId="{E4FB40F1-58D4-1849-8205-9D31AE88905E}" destId="{31B447A0-B373-6548-92AD-D1543935B825}" srcOrd="0" destOrd="0" presId="urn:microsoft.com/office/officeart/2009/3/layout/FramedTextPicture"/>
    <dgm:cxn modelId="{928825C7-F015-5748-A6CB-8559C72DCE86}" type="presParOf" srcId="{31B447A0-B373-6548-92AD-D1543935B825}" destId="{D5DFAF68-52AD-8C4B-B32A-A6EE7FF4B9BB}" srcOrd="0" destOrd="0" presId="urn:microsoft.com/office/officeart/2009/3/layout/FramedTextPicture"/>
    <dgm:cxn modelId="{D49A3BEA-9893-D141-A385-D274DC16ED2C}" type="presParOf" srcId="{31B447A0-B373-6548-92AD-D1543935B825}" destId="{0159FF3F-42A3-9043-81DA-57E761112BAD}" srcOrd="1" destOrd="0" presId="urn:microsoft.com/office/officeart/2009/3/layout/FramedTextPicture"/>
    <dgm:cxn modelId="{CC29EBA5-3D2D-6B42-8A01-639BA0BB209A}" type="presParOf" srcId="{31B447A0-B373-6548-92AD-D1543935B825}" destId="{6340B107-6A76-C249-AD23-DD82F1EF5F79}" srcOrd="2" destOrd="0" presId="urn:microsoft.com/office/officeart/2009/3/layout/FramedTextPicture"/>
    <dgm:cxn modelId="{01EFC1DA-2DC6-0A47-9EA4-7E677665CA35}" type="presParOf" srcId="{31B447A0-B373-6548-92AD-D1543935B825}" destId="{C78EAFDE-5B9E-644B-875B-FB3CB111D6FE}" srcOrd="3" destOrd="0" presId="urn:microsoft.com/office/officeart/2009/3/layout/FramedTextPicture"/>
    <dgm:cxn modelId="{B9670FAA-554C-6F44-8283-3B8459FC2EDA}" type="presParOf" srcId="{31B447A0-B373-6548-92AD-D1543935B825}" destId="{25A02085-0C73-5543-8145-08DFE6E59F6B}" srcOrd="4" destOrd="0" presId="urn:microsoft.com/office/officeart/2009/3/layout/FramedTextPicture"/>
    <dgm:cxn modelId="{83A16241-C05E-0643-8FB1-1CE6FA1A3D12}" type="presParOf" srcId="{31B447A0-B373-6548-92AD-D1543935B825}" destId="{C4916569-2F76-4840-8E59-773AE5AC4598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FEF31D-FC8C-CB40-883F-9C451A68C4C6}" type="doc">
      <dgm:prSet loTypeId="urn:microsoft.com/office/officeart/2009/3/layout/FramedTextPicture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90D4D5-1C1C-BC48-BB68-2C39F5197E0F}">
      <dgm:prSet phldrT="[Text]" custT="1"/>
      <dgm:spPr>
        <a:solidFill>
          <a:schemeClr val="tx1">
            <a:alpha val="50000"/>
          </a:schemeClr>
        </a:solidFill>
      </dgm:spPr>
      <dgm:t>
        <a:bodyPr/>
        <a:lstStyle/>
        <a:p>
          <a:r>
            <a:rPr lang="en-US" altLang="nl-NL" sz="23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PhD at TU Eindhoven</a:t>
          </a:r>
        </a:p>
        <a:p>
          <a:r>
            <a:rPr lang="en-US" altLang="nl-NL" sz="23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Biochemical Engineering and Biotechnology &amp; PSTS (2016)</a:t>
          </a:r>
        </a:p>
        <a:p>
          <a:r>
            <a:rPr lang="en-US" altLang="nl-NL" sz="23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Researcher in ethical issues related to electronic health care systems  </a:t>
          </a:r>
        </a:p>
        <a:p>
          <a:endParaRPr lang="en-US" altLang="nl-NL" sz="2300" dirty="0">
            <a:solidFill>
              <a:schemeClr val="bg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9AB36091-0944-184F-A112-27F7A27DF90F}" type="parTrans" cxnId="{11FA0227-C1BA-934D-8F45-554D53B19218}">
      <dgm:prSet/>
      <dgm:spPr/>
      <dgm:t>
        <a:bodyPr/>
        <a:lstStyle/>
        <a:p>
          <a:endParaRPr lang="en-US"/>
        </a:p>
      </dgm:t>
    </dgm:pt>
    <dgm:pt modelId="{C7C965D5-4103-0346-B58F-309F4557CD0E}" type="sibTrans" cxnId="{11FA0227-C1BA-934D-8F45-554D53B19218}">
      <dgm:prSet/>
      <dgm:spPr/>
      <dgm:t>
        <a:bodyPr/>
        <a:lstStyle/>
        <a:p>
          <a:endParaRPr lang="en-US"/>
        </a:p>
      </dgm:t>
    </dgm:pt>
    <dgm:pt modelId="{E4FB40F1-58D4-1849-8205-9D31AE88905E}" type="pres">
      <dgm:prSet presAssocID="{DAFEF31D-FC8C-CB40-883F-9C451A68C4C6}" presName="Name0" presStyleCnt="0">
        <dgm:presLayoutVars>
          <dgm:chMax/>
          <dgm:chPref/>
          <dgm:dir/>
        </dgm:presLayoutVars>
      </dgm:prSet>
      <dgm:spPr/>
    </dgm:pt>
    <dgm:pt modelId="{31B447A0-B373-6548-92AD-D1543935B825}" type="pres">
      <dgm:prSet presAssocID="{9B90D4D5-1C1C-BC48-BB68-2C39F5197E0F}" presName="composite" presStyleCnt="0">
        <dgm:presLayoutVars>
          <dgm:chMax/>
          <dgm:chPref/>
        </dgm:presLayoutVars>
      </dgm:prSet>
      <dgm:spPr/>
    </dgm:pt>
    <dgm:pt modelId="{D5DFAF68-52AD-8C4B-B32A-A6EE7FF4B9BB}" type="pres">
      <dgm:prSet presAssocID="{9B90D4D5-1C1C-BC48-BB68-2C39F5197E0F}" presName="Image" presStyleLbl="bgImgPlace1" presStyleIdx="0" presStyleCnt="1" custScaleX="73575" custScaleY="158859" custLinFactNeighborX="13585" custLinFactNeighborY="-463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159FF3F-42A3-9043-81DA-57E761112BAD}" type="pres">
      <dgm:prSet presAssocID="{9B90D4D5-1C1C-BC48-BB68-2C39F5197E0F}" presName="ParentText" presStyleLbl="revTx" presStyleIdx="0" presStyleCnt="1" custScaleY="110712" custLinFactNeighborX="1498" custLinFactNeighborY="1818">
        <dgm:presLayoutVars>
          <dgm:chMax val="0"/>
          <dgm:chPref val="0"/>
          <dgm:bulletEnabled val="1"/>
        </dgm:presLayoutVars>
      </dgm:prSet>
      <dgm:spPr/>
    </dgm:pt>
    <dgm:pt modelId="{6340B107-6A76-C249-AD23-DD82F1EF5F79}" type="pres">
      <dgm:prSet presAssocID="{9B90D4D5-1C1C-BC48-BB68-2C39F5197E0F}" presName="tlFrame" presStyleLbl="node1" presStyleIdx="0" presStyleCnt="4"/>
      <dgm:spPr>
        <a:solidFill>
          <a:srgbClr val="0079BD"/>
        </a:solidFill>
      </dgm:spPr>
    </dgm:pt>
    <dgm:pt modelId="{C78EAFDE-5B9E-644B-875B-FB3CB111D6FE}" type="pres">
      <dgm:prSet presAssocID="{9B90D4D5-1C1C-BC48-BB68-2C39F5197E0F}" presName="trFrame" presStyleLbl="node1" presStyleIdx="1" presStyleCnt="4"/>
      <dgm:spPr>
        <a:solidFill>
          <a:srgbClr val="0079BD"/>
        </a:solidFill>
      </dgm:spPr>
    </dgm:pt>
    <dgm:pt modelId="{25A02085-0C73-5543-8145-08DFE6E59F6B}" type="pres">
      <dgm:prSet presAssocID="{9B90D4D5-1C1C-BC48-BB68-2C39F5197E0F}" presName="blFrame" presStyleLbl="node1" presStyleIdx="2" presStyleCnt="4"/>
      <dgm:spPr>
        <a:solidFill>
          <a:srgbClr val="0079BD"/>
        </a:solidFill>
      </dgm:spPr>
    </dgm:pt>
    <dgm:pt modelId="{C4916569-2F76-4840-8E59-773AE5AC4598}" type="pres">
      <dgm:prSet presAssocID="{9B90D4D5-1C1C-BC48-BB68-2C39F5197E0F}" presName="brFrame" presStyleLbl="node1" presStyleIdx="3" presStyleCnt="4" custLinFactNeighborX="4659" custLinFactNeighborY="4238"/>
      <dgm:spPr>
        <a:solidFill>
          <a:srgbClr val="0079BD"/>
        </a:solidFill>
      </dgm:spPr>
    </dgm:pt>
  </dgm:ptLst>
  <dgm:cxnLst>
    <dgm:cxn modelId="{11FA0227-C1BA-934D-8F45-554D53B19218}" srcId="{DAFEF31D-FC8C-CB40-883F-9C451A68C4C6}" destId="{9B90D4D5-1C1C-BC48-BB68-2C39F5197E0F}" srcOrd="0" destOrd="0" parTransId="{9AB36091-0944-184F-A112-27F7A27DF90F}" sibTransId="{C7C965D5-4103-0346-B58F-309F4557CD0E}"/>
    <dgm:cxn modelId="{3EE3579B-E112-40C3-AA6F-23FB12842306}" type="presOf" srcId="{9B90D4D5-1C1C-BC48-BB68-2C39F5197E0F}" destId="{0159FF3F-42A3-9043-81DA-57E761112BAD}" srcOrd="0" destOrd="0" presId="urn:microsoft.com/office/officeart/2009/3/layout/FramedTextPicture"/>
    <dgm:cxn modelId="{44B03AF5-659B-422E-ADB0-EBAE934D9B14}" type="presOf" srcId="{DAFEF31D-FC8C-CB40-883F-9C451A68C4C6}" destId="{E4FB40F1-58D4-1849-8205-9D31AE88905E}" srcOrd="0" destOrd="0" presId="urn:microsoft.com/office/officeart/2009/3/layout/FramedTextPicture"/>
    <dgm:cxn modelId="{7FE663B4-1598-4E5C-8134-081BA49D5F24}" type="presParOf" srcId="{E4FB40F1-58D4-1849-8205-9D31AE88905E}" destId="{31B447A0-B373-6548-92AD-D1543935B825}" srcOrd="0" destOrd="0" presId="urn:microsoft.com/office/officeart/2009/3/layout/FramedTextPicture"/>
    <dgm:cxn modelId="{1AA08423-AA0F-470E-9048-729ED6ED558E}" type="presParOf" srcId="{31B447A0-B373-6548-92AD-D1543935B825}" destId="{D5DFAF68-52AD-8C4B-B32A-A6EE7FF4B9BB}" srcOrd="0" destOrd="0" presId="urn:microsoft.com/office/officeart/2009/3/layout/FramedTextPicture"/>
    <dgm:cxn modelId="{BC1AA61D-1D88-42E1-8878-FD90A2F1D321}" type="presParOf" srcId="{31B447A0-B373-6548-92AD-D1543935B825}" destId="{0159FF3F-42A3-9043-81DA-57E761112BAD}" srcOrd="1" destOrd="0" presId="urn:microsoft.com/office/officeart/2009/3/layout/FramedTextPicture"/>
    <dgm:cxn modelId="{0785F2DD-4DEA-450D-9F14-EE5C7DAF3CE1}" type="presParOf" srcId="{31B447A0-B373-6548-92AD-D1543935B825}" destId="{6340B107-6A76-C249-AD23-DD82F1EF5F79}" srcOrd="2" destOrd="0" presId="urn:microsoft.com/office/officeart/2009/3/layout/FramedTextPicture"/>
    <dgm:cxn modelId="{E27378F4-8007-43BD-B177-5A0A02EAFBF5}" type="presParOf" srcId="{31B447A0-B373-6548-92AD-D1543935B825}" destId="{C78EAFDE-5B9E-644B-875B-FB3CB111D6FE}" srcOrd="3" destOrd="0" presId="urn:microsoft.com/office/officeart/2009/3/layout/FramedTextPicture"/>
    <dgm:cxn modelId="{2AC44D6B-BD9D-4DEE-9B60-1C12DCEC4380}" type="presParOf" srcId="{31B447A0-B373-6548-92AD-D1543935B825}" destId="{25A02085-0C73-5543-8145-08DFE6E59F6B}" srcOrd="4" destOrd="0" presId="urn:microsoft.com/office/officeart/2009/3/layout/FramedTextPicture"/>
    <dgm:cxn modelId="{56E14D6A-8925-43A3-8883-F8C691ACFB2E}" type="presParOf" srcId="{31B447A0-B373-6548-92AD-D1543935B825}" destId="{C4916569-2F76-4840-8E59-773AE5AC4598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78396-C196-BA47-A970-3226EF102EA7}">
      <dsp:nvSpPr>
        <dsp:cNvPr id="0" name=""/>
        <dsp:cNvSpPr/>
      </dsp:nvSpPr>
      <dsp:spPr>
        <a:xfrm>
          <a:off x="1590393" y="84231"/>
          <a:ext cx="2629533" cy="39114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21BB74-3BC1-E443-920E-B43CFA264264}">
      <dsp:nvSpPr>
        <dsp:cNvPr id="0" name=""/>
        <dsp:cNvSpPr/>
      </dsp:nvSpPr>
      <dsp:spPr>
        <a:xfrm>
          <a:off x="4407892" y="3503950"/>
          <a:ext cx="5846607" cy="3611346"/>
        </a:xfrm>
        <a:prstGeom prst="rect">
          <a:avLst/>
        </a:prstGeom>
        <a:solidFill>
          <a:schemeClr val="tx1">
            <a:alpha val="4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Technical-Commercial Director MESA+ Institute for Nanotechnology</a:t>
          </a:r>
          <a:endParaRPr lang="en-US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Applied Physics &amp; PSTS (2013)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Responsible for </a:t>
          </a:r>
          <a:r>
            <a:rPr lang="en-US" altLang="nl-NL" sz="2300" kern="1200" dirty="0" err="1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NanoLab</a:t>
          </a: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 facilities, commercialization of research, High Tech Fund (of High Tech Factory), and internal organization at MESA+.</a:t>
          </a:r>
        </a:p>
      </dsp:txBody>
      <dsp:txXfrm>
        <a:off x="4407892" y="3503950"/>
        <a:ext cx="5846607" cy="3611346"/>
      </dsp:txXfrm>
    </dsp:sp>
    <dsp:sp modelId="{F6CB7543-B50A-0644-82DB-C1752F662464}">
      <dsp:nvSpPr>
        <dsp:cNvPr id="0" name=""/>
        <dsp:cNvSpPr/>
      </dsp:nvSpPr>
      <dsp:spPr>
        <a:xfrm>
          <a:off x="3892047" y="2988547"/>
          <a:ext cx="1404127" cy="1404490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CA59DC-4F3C-1044-B049-A19F25E93EEA}">
      <dsp:nvSpPr>
        <dsp:cNvPr id="0" name=""/>
        <dsp:cNvSpPr/>
      </dsp:nvSpPr>
      <dsp:spPr>
        <a:xfrm rot="5400000">
          <a:off x="9406704" y="2988728"/>
          <a:ext cx="1404490" cy="1404127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319347-B636-6147-AED9-370B0E06D529}">
      <dsp:nvSpPr>
        <dsp:cNvPr id="0" name=""/>
        <dsp:cNvSpPr/>
      </dsp:nvSpPr>
      <dsp:spPr>
        <a:xfrm rot="16200000">
          <a:off x="3891865" y="6227095"/>
          <a:ext cx="1404490" cy="1404127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EECD87-1AFC-5748-B8AC-F8CC468FDC14}">
      <dsp:nvSpPr>
        <dsp:cNvPr id="0" name=""/>
        <dsp:cNvSpPr/>
      </dsp:nvSpPr>
      <dsp:spPr>
        <a:xfrm rot="10800000">
          <a:off x="9406886" y="6226913"/>
          <a:ext cx="1404127" cy="1404490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FAF68-52AD-8C4B-B32A-A6EE7FF4B9BB}">
      <dsp:nvSpPr>
        <dsp:cNvPr id="0" name=""/>
        <dsp:cNvSpPr/>
      </dsp:nvSpPr>
      <dsp:spPr>
        <a:xfrm>
          <a:off x="842057" y="15461"/>
          <a:ext cx="3745190" cy="42253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59FF3F-42A3-9043-81DA-57E761112BAD}">
      <dsp:nvSpPr>
        <dsp:cNvPr id="0" name=""/>
        <dsp:cNvSpPr/>
      </dsp:nvSpPr>
      <dsp:spPr>
        <a:xfrm>
          <a:off x="4847135" y="3495111"/>
          <a:ext cx="5679737" cy="3884080"/>
        </a:xfrm>
        <a:prstGeom prst="rect">
          <a:avLst/>
        </a:prstGeom>
        <a:solidFill>
          <a:schemeClr val="tx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Privacy advisor at Privacy Company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Communication Sciences &amp; PSTS (2016)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(previously: Intern and researcher at </a:t>
          </a:r>
          <a:r>
            <a:rPr lang="en-US" altLang="nl-NL" sz="2300" kern="1200" dirty="0" err="1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Eticas</a:t>
          </a: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 consulting, Barcelona)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Analyzing privacy &amp; compliance challenges in organizations; advising on, designing and implementing solutions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Also ethical assessor for European H2020 projects.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nl-NL" sz="2300" kern="1200" dirty="0">
            <a:solidFill>
              <a:schemeClr val="bg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4847135" y="3495111"/>
        <a:ext cx="5679737" cy="3884080"/>
      </dsp:txXfrm>
    </dsp:sp>
    <dsp:sp modelId="{6340B107-6A76-C249-AD23-DD82F1EF5F79}">
      <dsp:nvSpPr>
        <dsp:cNvPr id="0" name=""/>
        <dsp:cNvSpPr/>
      </dsp:nvSpPr>
      <dsp:spPr>
        <a:xfrm>
          <a:off x="4260930" y="3118541"/>
          <a:ext cx="1364051" cy="1364404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8EAFDE-5B9E-644B-875B-FB3CB111D6FE}">
      <dsp:nvSpPr>
        <dsp:cNvPr id="0" name=""/>
        <dsp:cNvSpPr/>
      </dsp:nvSpPr>
      <dsp:spPr>
        <a:xfrm rot="5400000">
          <a:off x="9618192" y="3118717"/>
          <a:ext cx="1364404" cy="1364051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02085-0C73-5543-8145-08DFE6E59F6B}">
      <dsp:nvSpPr>
        <dsp:cNvPr id="0" name=""/>
        <dsp:cNvSpPr/>
      </dsp:nvSpPr>
      <dsp:spPr>
        <a:xfrm rot="16200000">
          <a:off x="4260753" y="6264657"/>
          <a:ext cx="1364404" cy="1364051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916569-2F76-4840-8E59-773AE5AC4598}">
      <dsp:nvSpPr>
        <dsp:cNvPr id="0" name=""/>
        <dsp:cNvSpPr/>
      </dsp:nvSpPr>
      <dsp:spPr>
        <a:xfrm rot="10800000">
          <a:off x="9681920" y="6322304"/>
          <a:ext cx="1364051" cy="1364404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FAF68-52AD-8C4B-B32A-A6EE7FF4B9BB}">
      <dsp:nvSpPr>
        <dsp:cNvPr id="0" name=""/>
        <dsp:cNvSpPr/>
      </dsp:nvSpPr>
      <dsp:spPr>
        <a:xfrm>
          <a:off x="1465870" y="0"/>
          <a:ext cx="2946398" cy="42411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59FF3F-42A3-9043-81DA-57E761112BAD}">
      <dsp:nvSpPr>
        <dsp:cNvPr id="0" name=""/>
        <dsp:cNvSpPr/>
      </dsp:nvSpPr>
      <dsp:spPr>
        <a:xfrm>
          <a:off x="4649547" y="3500553"/>
          <a:ext cx="5673557" cy="3879853"/>
        </a:xfrm>
        <a:prstGeom prst="rect">
          <a:avLst/>
        </a:prstGeom>
        <a:solidFill>
          <a:schemeClr val="tx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PhD at TU Eindhoven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Biochemical Engineering and Biotechnology &amp; PSTS (2016)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nl-NL" sz="23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Researcher in ethical issues related to electronic health care systems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nl-NL" sz="2300" kern="1200" dirty="0">
            <a:solidFill>
              <a:schemeClr val="bg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4649547" y="3500553"/>
        <a:ext cx="5673557" cy="3879853"/>
      </dsp:txXfrm>
    </dsp:sp>
    <dsp:sp modelId="{6340B107-6A76-C249-AD23-DD82F1EF5F79}">
      <dsp:nvSpPr>
        <dsp:cNvPr id="0" name=""/>
        <dsp:cNvSpPr/>
      </dsp:nvSpPr>
      <dsp:spPr>
        <a:xfrm>
          <a:off x="4063980" y="3124392"/>
          <a:ext cx="1362567" cy="1362920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8EAFDE-5B9E-644B-875B-FB3CB111D6FE}">
      <dsp:nvSpPr>
        <dsp:cNvPr id="0" name=""/>
        <dsp:cNvSpPr/>
      </dsp:nvSpPr>
      <dsp:spPr>
        <a:xfrm rot="5400000">
          <a:off x="9415413" y="3124569"/>
          <a:ext cx="1362920" cy="1362567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02085-0C73-5543-8145-08DFE6E59F6B}">
      <dsp:nvSpPr>
        <dsp:cNvPr id="0" name=""/>
        <dsp:cNvSpPr/>
      </dsp:nvSpPr>
      <dsp:spPr>
        <a:xfrm rot="16200000">
          <a:off x="4063803" y="6267085"/>
          <a:ext cx="1362920" cy="1362567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916569-2F76-4840-8E59-773AE5AC4598}">
      <dsp:nvSpPr>
        <dsp:cNvPr id="0" name=""/>
        <dsp:cNvSpPr/>
      </dsp:nvSpPr>
      <dsp:spPr>
        <a:xfrm rot="10800000">
          <a:off x="9479071" y="6324669"/>
          <a:ext cx="1362567" cy="1362920"/>
        </a:xfrm>
        <a:prstGeom prst="halfFrame">
          <a:avLst>
            <a:gd name="adj1" fmla="val 25770"/>
            <a:gd name="adj2" fmla="val 25770"/>
          </a:avLst>
        </a:prstGeom>
        <a:solidFill>
          <a:srgbClr val="0079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11F05D-8B95-4FEC-8B0C-CD8298AE6C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CB21E-11BE-41B1-B0F0-538367A9C6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65C1A-00E2-4DEB-AFD8-DBB482290997}" type="datetimeFigureOut">
              <a:rPr lang="de-DE" smtClean="0"/>
              <a:t>15.03.2018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0AE5D-357E-4D06-A41E-11317CBF6B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2F7BE-00CB-47BF-BAC0-3DA8172C34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550BF-6665-4AA6-B70F-5A0DBC101F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9859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C3191-6BC3-4197-B744-AC7EDFFC6078}" type="datetimeFigureOut">
              <a:rPr lang="nl-NL" smtClean="0"/>
              <a:t>15-3-2018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A2E1-0EF5-4F6C-A697-A12883C24F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3780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8326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750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346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196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956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745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426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8493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614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476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629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635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>
              <a:latin typeface="Arial" panose="020B0604020202020204" pitchFamily="34" charset="0"/>
            </a:endParaRPr>
          </a:p>
        </p:txBody>
      </p:sp>
      <p:sp>
        <p:nvSpPr>
          <p:cNvPr id="72707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2D4491-5E1F-48D0-894D-C86C4E754CA8}" type="slidenum">
              <a:rPr lang="nl-NL" altLang="nl-NL" sz="1200"/>
              <a:pPr/>
              <a:t>29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976889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95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6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>
                <a:solidFill>
                  <a:prstClr val="black"/>
                </a:solidFill>
              </a:rPr>
              <a:pPr/>
              <a:t>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44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478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376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338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40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55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../slides/slide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../slides/slide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6"/>
            <a:ext cx="9588476" cy="346179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 userDrawn="1"/>
        </p:nvSpPr>
        <p:spPr>
          <a:xfrm>
            <a:off x="10236409" y="6469038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 userDrawn="1"/>
        </p:nvSpPr>
        <p:spPr>
          <a:xfrm>
            <a:off x="10607378" y="5043641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 10"/>
          <p:cNvSpPr/>
          <p:nvPr userDrawn="1"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/>
          <p:cNvSpPr/>
          <p:nvPr userDrawn="1"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3" name="Oval 12"/>
          <p:cNvSpPr/>
          <p:nvPr userDrawn="1"/>
        </p:nvSpPr>
        <p:spPr>
          <a:xfrm>
            <a:off x="12616284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4" name="Oval 13"/>
          <p:cNvSpPr/>
          <p:nvPr userDrawn="1"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5" name="Oval 14"/>
          <p:cNvSpPr/>
          <p:nvPr userDrawn="1"/>
        </p:nvSpPr>
        <p:spPr>
          <a:xfrm>
            <a:off x="14114223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6" name="Oval 15"/>
          <p:cNvSpPr/>
          <p:nvPr userDrawn="1"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</p:spTree>
    <p:extLst>
      <p:ext uri="{BB962C8B-B14F-4D97-AF65-F5344CB8AC3E}">
        <p14:creationId xmlns:p14="http://schemas.microsoft.com/office/powerpoint/2010/main" val="133143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95211" y="2103333"/>
            <a:ext cx="5002587" cy="5242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53654" y="2173780"/>
            <a:ext cx="5002587" cy="5242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4000738" y="5749438"/>
            <a:ext cx="2905125" cy="1266825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1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182" y="14903"/>
            <a:ext cx="6787877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0560" y="-11559"/>
            <a:ext cx="678787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182" y="14903"/>
            <a:ext cx="6787877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0560" y="-11559"/>
            <a:ext cx="6787877" cy="9144000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11444108" y="4705580"/>
            <a:ext cx="1753994" cy="1738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3500558" y="4040628"/>
            <a:ext cx="1427960" cy="1414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8713368" y="1626427"/>
            <a:ext cx="3284287" cy="32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7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11444108" y="4705580"/>
            <a:ext cx="1753994" cy="1738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3500558" y="4040628"/>
            <a:ext cx="1427960" cy="1414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8713368" y="1626427"/>
            <a:ext cx="3284287" cy="3254365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011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3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1" y="2714601"/>
            <a:ext cx="7099060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921245" y="3217656"/>
            <a:ext cx="878306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830384" y="3212396"/>
            <a:ext cx="6177887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21871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0F85B-C028-4453-B48D-26FCAF6CA7FF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232520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3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1" y="2714601"/>
            <a:ext cx="7099060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921245" y="3217656"/>
            <a:ext cx="878306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830384" y="3212396"/>
            <a:ext cx="6177887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228585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wone 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3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47713" y="2490788"/>
            <a:ext cx="8396287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0" y="2714601"/>
            <a:ext cx="802644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gewone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99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6"/>
            <a:ext cx="9588476" cy="346179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 userDrawn="1"/>
        </p:nvSpPr>
        <p:spPr>
          <a:xfrm>
            <a:off x="10236409" y="6469038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 userDrawn="1"/>
        </p:nvSpPr>
        <p:spPr>
          <a:xfrm>
            <a:off x="10607378" y="5043641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 10"/>
          <p:cNvSpPr/>
          <p:nvPr userDrawn="1"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/>
          <p:cNvSpPr/>
          <p:nvPr userDrawn="1"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3" name="Oval 12"/>
          <p:cNvSpPr/>
          <p:nvPr userDrawn="1"/>
        </p:nvSpPr>
        <p:spPr>
          <a:xfrm>
            <a:off x="12616284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4" name="Oval 13"/>
          <p:cNvSpPr/>
          <p:nvPr userDrawn="1"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5" name="Oval 14"/>
          <p:cNvSpPr/>
          <p:nvPr userDrawn="1"/>
        </p:nvSpPr>
        <p:spPr>
          <a:xfrm>
            <a:off x="14114223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6" name="Oval 15"/>
          <p:cNvSpPr/>
          <p:nvPr userDrawn="1"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somming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6667501"/>
            <a:ext cx="5695950" cy="21891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419474"/>
            <a:ext cx="5522419" cy="1437189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1219170" rtl="0" eaLnBrk="1" fontAlgn="auto" latinLnBrk="0" hangingPunct="1">
              <a:lnSpc>
                <a:spcPct val="7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21243" y="6869969"/>
            <a:ext cx="5522419" cy="5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0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groo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7588" cy="9144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2122624"/>
            <a:ext cx="5695950" cy="673404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21243" y="3530486"/>
            <a:ext cx="5356727" cy="506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5891" y="2158674"/>
            <a:ext cx="5372079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17925" y="2693261"/>
            <a:ext cx="536004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</p:spTree>
    <p:extLst>
      <p:ext uri="{BB962C8B-B14F-4D97-AF65-F5344CB8AC3E}">
        <p14:creationId xmlns:p14="http://schemas.microsoft.com/office/powerpoint/2010/main" val="14271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397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0F85B-C028-4453-B48D-26FCAF6CA7FF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169181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-1"/>
            <a:ext cx="16256792" cy="9144446"/>
          </a:xfrm>
          <a:prstGeom prst="rect">
            <a:avLst/>
          </a:prstGeom>
        </p:spPr>
      </p:pic>
      <p:sp>
        <p:nvSpPr>
          <p:cNvPr id="2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61" y="7733489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1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21695" y="8268076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2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6106674" y="840470"/>
            <a:ext cx="2722365" cy="2723677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10649318" y="2525883"/>
            <a:ext cx="2045353" cy="2046339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129191" y="4694690"/>
            <a:ext cx="1859412" cy="1860308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418138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05" y="1055026"/>
            <a:ext cx="11742420" cy="7857381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02618" y="1796030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976035" y="1560676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131988" y="3505636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2005405" y="3270282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161358" y="5215242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034775" y="4979888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190728" y="6924848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064145" y="6689494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36444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892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3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1" y="2714601"/>
            <a:ext cx="7099060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921245" y="3217656"/>
            <a:ext cx="878306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830384" y="3212396"/>
            <a:ext cx="6177887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240933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0F85B-C028-4453-B48D-26FCAF6CA7FF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04614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415776" y="4045426"/>
            <a:ext cx="325646" cy="226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140570" y="2446262"/>
            <a:ext cx="989109" cy="374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466807" y="2202162"/>
            <a:ext cx="351161" cy="245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512449" y="3247031"/>
            <a:ext cx="175581" cy="1989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97831" y="3590140"/>
            <a:ext cx="643796" cy="280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257411" y="5053597"/>
            <a:ext cx="310192" cy="333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1616829" y="1767680"/>
            <a:ext cx="834412" cy="6135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67135" y="2330065"/>
            <a:ext cx="1363677" cy="1691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743084" y="5486063"/>
            <a:ext cx="345308" cy="368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519536" y="4171320"/>
            <a:ext cx="2984873" cy="21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415776" y="4045426"/>
            <a:ext cx="325646" cy="226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140570" y="2446262"/>
            <a:ext cx="989109" cy="374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466807" y="2202162"/>
            <a:ext cx="351161" cy="245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512449" y="3247031"/>
            <a:ext cx="175581" cy="1989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97831" y="3590140"/>
            <a:ext cx="643796" cy="280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257411" y="5053597"/>
            <a:ext cx="310192" cy="333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1616829" y="1767680"/>
            <a:ext cx="834412" cy="6135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67135" y="2330065"/>
            <a:ext cx="1363677" cy="1691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743084" y="5486063"/>
            <a:ext cx="345308" cy="368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519536" y="4171320"/>
            <a:ext cx="2984873" cy="219475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4845" y="312311"/>
            <a:ext cx="8592222" cy="6267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52323" y="308707"/>
            <a:ext cx="8592222" cy="6267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5047" y="312404"/>
            <a:ext cx="8592222" cy="626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4845" y="312311"/>
            <a:ext cx="8592222" cy="6267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52323" y="308707"/>
            <a:ext cx="8592222" cy="6267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5047" y="312404"/>
            <a:ext cx="8592222" cy="6267344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9363897" y="2799794"/>
            <a:ext cx="5050044" cy="5089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13204672" y="-1430946"/>
            <a:ext cx="3060549" cy="68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4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9363897" y="2799794"/>
            <a:ext cx="5050044" cy="5089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13204672" y="-1430946"/>
            <a:ext cx="3060549" cy="6850811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4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95211" y="2103333"/>
            <a:ext cx="5002587" cy="5242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53654" y="2173780"/>
            <a:ext cx="5002587" cy="5242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4000738" y="5749438"/>
            <a:ext cx="29051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" Target="../slides/slide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" Target="../slides/slide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" Target="../slides/slid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19" action="ppaction://hlinksldjump"/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65" r:id="rId3"/>
    <p:sldLayoutId id="2147483679" r:id="rId4"/>
    <p:sldLayoutId id="2147483666" r:id="rId5"/>
    <p:sldLayoutId id="2147483680" r:id="rId6"/>
    <p:sldLayoutId id="2147483667" r:id="rId7"/>
    <p:sldLayoutId id="2147483681" r:id="rId8"/>
    <p:sldLayoutId id="2147483668" r:id="rId9"/>
    <p:sldLayoutId id="2147483682" r:id="rId10"/>
    <p:sldLayoutId id="2147483669" r:id="rId11"/>
    <p:sldLayoutId id="2147483683" r:id="rId12"/>
    <p:sldLayoutId id="2147483670" r:id="rId13"/>
    <p:sldLayoutId id="2147483684" r:id="rId14"/>
    <p:sldLayoutId id="2147483687" r:id="rId15"/>
    <p:sldLayoutId id="2147483688" r:id="rId16"/>
    <p:sldLayoutId id="2147483689" r:id="rId17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8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63" r:id="rId4"/>
    <p:sldLayoutId id="2147483674" r:id="rId5"/>
    <p:sldLayoutId id="2147483685" r:id="rId6"/>
    <p:sldLayoutId id="214748368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7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90" r:id="rId3"/>
    <p:sldLayoutId id="2147483691" r:id="rId4"/>
    <p:sldLayoutId id="214748369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utwente.nl/en/education/master/how-to-appl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11" Type="http://schemas.microsoft.com/office/2007/relationships/diagramDrawing" Target="../diagrams/drawing1.xml"/><Relationship Id="rId5" Type="http://schemas.openxmlformats.org/officeDocument/2006/relationships/image" Target="../media/image48.png"/><Relationship Id="rId10" Type="http://schemas.openxmlformats.org/officeDocument/2006/relationships/diagramColors" Target="../diagrams/colors1.xml"/><Relationship Id="rId4" Type="http://schemas.openxmlformats.org/officeDocument/2006/relationships/slide" Target="slide17.xml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11" Type="http://schemas.microsoft.com/office/2007/relationships/diagramDrawing" Target="../diagrams/drawing2.xml"/><Relationship Id="rId5" Type="http://schemas.openxmlformats.org/officeDocument/2006/relationships/image" Target="../media/image48.png"/><Relationship Id="rId10" Type="http://schemas.openxmlformats.org/officeDocument/2006/relationships/diagramColors" Target="../diagrams/colors2.xml"/><Relationship Id="rId4" Type="http://schemas.openxmlformats.org/officeDocument/2006/relationships/slide" Target="slide17.xml"/><Relationship Id="rId9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11" Type="http://schemas.microsoft.com/office/2007/relationships/diagramDrawing" Target="../diagrams/drawing3.xml"/><Relationship Id="rId5" Type="http://schemas.openxmlformats.org/officeDocument/2006/relationships/image" Target="../media/image48.png"/><Relationship Id="rId10" Type="http://schemas.openxmlformats.org/officeDocument/2006/relationships/diagramColors" Target="../diagrams/colors3.xml"/><Relationship Id="rId4" Type="http://schemas.openxmlformats.org/officeDocument/2006/relationships/slide" Target="slide17.xml"/><Relationship Id="rId9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hyperlink" Target="http://www.utwente.nl/studentforada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uturelearn.com/courses/philosophy-of-technology" TargetMode="External"/><Relationship Id="rId3" Type="http://schemas.openxmlformats.org/officeDocument/2006/relationships/image" Target="../media/image62.jpg"/><Relationship Id="rId7" Type="http://schemas.openxmlformats.org/officeDocument/2006/relationships/hyperlink" Target="https://www.utwente.nl/en/bms/wijsb/education/Minor%20Philosophy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Relationship Id="rId9" Type="http://schemas.openxmlformats.org/officeDocument/2006/relationships/hyperlink" Target="https://www.utwente.nl/en/summer-school-curiousu/courses/governance-ethics-of-technology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y.c.h.dethouars@utwente.nl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hyperlink" Target="mailto:j.m.j.nelissen@utwente.n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slide" Target="slide25.xml"/><Relationship Id="rId4" Type="http://schemas.openxmlformats.org/officeDocument/2006/relationships/slide" Target="slide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slide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18" Type="http://schemas.openxmlformats.org/officeDocument/2006/relationships/image" Target="../media/image45.tiff"/><Relationship Id="rId3" Type="http://schemas.openxmlformats.org/officeDocument/2006/relationships/image" Target="../media/image2.png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17" Type="http://schemas.openxmlformats.org/officeDocument/2006/relationships/image" Target="../media/image44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5" Type="http://schemas.openxmlformats.org/officeDocument/2006/relationships/image" Target="../media/image42.tiff"/><Relationship Id="rId10" Type="http://schemas.openxmlformats.org/officeDocument/2006/relationships/image" Target="../media/image37.tiff"/><Relationship Id="rId19" Type="http://schemas.openxmlformats.org/officeDocument/2006/relationships/image" Target="../media/image46.tiff"/><Relationship Id="rId4" Type="http://schemas.openxmlformats.org/officeDocument/2006/relationships/image" Target="../media/image1.png"/><Relationship Id="rId9" Type="http://schemas.openxmlformats.org/officeDocument/2006/relationships/image" Target="../media/image36.tiff"/><Relationship Id="rId14" Type="http://schemas.openxmlformats.org/officeDocument/2006/relationships/image" Target="../media/image4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hyperlink" Target="mailto:y.c.h.dethouars@utwente.n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2" y="3769961"/>
            <a:ext cx="4218046" cy="14916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" y="806407"/>
            <a:ext cx="9588476" cy="34617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7" y="808244"/>
            <a:ext cx="9570850" cy="346179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75341" y="3981076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/>
          <p:cNvSpPr/>
          <p:nvPr/>
        </p:nvSpPr>
        <p:spPr>
          <a:xfrm>
            <a:off x="675314" y="4094806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/>
          <p:cNvSpPr/>
          <p:nvPr/>
        </p:nvSpPr>
        <p:spPr>
          <a:xfrm>
            <a:off x="1046283" y="2669409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l 19"/>
          <p:cNvSpPr/>
          <p:nvPr/>
        </p:nvSpPr>
        <p:spPr>
          <a:xfrm>
            <a:off x="2559116" y="2452528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l 20"/>
          <p:cNvSpPr/>
          <p:nvPr/>
        </p:nvSpPr>
        <p:spPr>
          <a:xfrm>
            <a:off x="4003708" y="260584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22" name="Oval 21"/>
          <p:cNvSpPr/>
          <p:nvPr/>
        </p:nvSpPr>
        <p:spPr>
          <a:xfrm>
            <a:off x="3055189" y="307214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23" name="Oval 22"/>
          <p:cNvSpPr/>
          <p:nvPr/>
        </p:nvSpPr>
        <p:spPr>
          <a:xfrm>
            <a:off x="3184843" y="390539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24" name="Oval 23"/>
          <p:cNvSpPr/>
          <p:nvPr/>
        </p:nvSpPr>
        <p:spPr>
          <a:xfrm>
            <a:off x="4553128" y="284459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25" name="Oval 24"/>
          <p:cNvSpPr/>
          <p:nvPr/>
        </p:nvSpPr>
        <p:spPr>
          <a:xfrm>
            <a:off x="5582200" y="979999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5493149" y="946587"/>
            <a:ext cx="325646" cy="2267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3581937" y="1751216"/>
            <a:ext cx="989109" cy="3745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908174" y="1507116"/>
            <a:ext cx="351161" cy="2458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3589822" y="148192"/>
            <a:ext cx="175581" cy="198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4175204" y="491301"/>
            <a:ext cx="643796" cy="2809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5334784" y="1954758"/>
            <a:ext cx="310192" cy="3336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4058196" y="1072634"/>
            <a:ext cx="834412" cy="6135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444508" y="-768774"/>
            <a:ext cx="1363677" cy="16914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820457" y="2387224"/>
            <a:ext cx="345308" cy="3687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44459" y="1072481"/>
            <a:ext cx="2984873" cy="21947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2924">
            <a:off x="7822354" y="7400300"/>
            <a:ext cx="1753994" cy="17380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488">
            <a:off x="11283279" y="6806865"/>
            <a:ext cx="1427960" cy="14149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1295">
            <a:off x="2910984" y="5887158"/>
            <a:ext cx="3284287" cy="32543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967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" presetClass="entr" presetSubtype="9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6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2" presetClass="entr" presetSubtype="4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2" presetClass="entr" presetSubtype="1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3" y="-9827"/>
            <a:ext cx="16273471" cy="9153827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4717" y="1579944"/>
            <a:ext cx="5424526" cy="7057169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tangle 9"/>
          <p:cNvSpPr/>
          <p:nvPr/>
        </p:nvSpPr>
        <p:spPr>
          <a:xfrm>
            <a:off x="184717" y="575610"/>
            <a:ext cx="5424526" cy="1000872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405396" y="2075089"/>
            <a:ext cx="498316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  <a:cs typeface="ＭＳ Ｐゴシック" charset="0"/>
              </a:rPr>
              <a:t>Keuzegids</a:t>
            </a: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  <a:cs typeface="ＭＳ Ｐゴシック" charset="0"/>
              </a:rPr>
              <a:t> Masters 2018: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  <a:cs typeface="ＭＳ Ｐゴシック" charset="0"/>
              </a:rPr>
              <a:t>Total score of 78 (out of 100)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bg1"/>
              </a:solidFill>
              <a:latin typeface="Arial Narrow" panose="020B0606020202030204" pitchFamily="34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  <a:cs typeface="ＭＳ Ｐゴシック" charset="0"/>
              </a:rPr>
              <a:t>Based on Dutch student survey 2017 and expert assessment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bg1"/>
              </a:solidFill>
              <a:latin typeface="Arial Narrow" panose="020B0606020202030204" pitchFamily="34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  <a:cs typeface="ＭＳ Ｐゴシック" charset="0"/>
              </a:rPr>
              <a:t>We are ranked high on:</a:t>
            </a:r>
          </a:p>
          <a:p>
            <a:pPr marL="952530" lvl="1" indent="-342900"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Programme</a:t>
            </a: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 (+)</a:t>
            </a:r>
          </a:p>
          <a:p>
            <a:pPr marL="952530" lvl="1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Teachers (+) </a:t>
            </a:r>
          </a:p>
          <a:p>
            <a:pPr marL="952530" lvl="1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Examination (+)</a:t>
            </a:r>
          </a:p>
          <a:p>
            <a:pPr marL="952530" lvl="1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Supervision (++)</a:t>
            </a:r>
          </a:p>
          <a:p>
            <a:pPr marL="952530" lvl="1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Facilities (++)</a:t>
            </a:r>
          </a:p>
          <a:p>
            <a:pPr marL="952530" lvl="1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Feasibility (+)</a:t>
            </a:r>
          </a:p>
          <a:p>
            <a:pPr marL="952530" lvl="1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Research skills training</a:t>
            </a:r>
          </a:p>
          <a:p>
            <a:pPr marL="952530" lvl="1" indent="-342900"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bg1"/>
              </a:solidFill>
              <a:latin typeface="Arial Narrow" panose="020B0606020202030204" pitchFamily="34" charset="0"/>
              <a:ea typeface="ＭＳ Ｐゴシック" charset="0"/>
            </a:endParaRPr>
          </a:p>
          <a:p>
            <a:pPr marL="600075" lvl="1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charset="0"/>
              </a:rPr>
              <a:t>92% recommendation of PSTS</a:t>
            </a:r>
          </a:p>
          <a:p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4751" y="660547"/>
            <a:ext cx="32944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ED100"/>
                </a:solidFill>
                <a:latin typeface="Arial Narrow" panose="020B0606020202030204" pitchFamily="34" charset="0"/>
              </a:rPr>
              <a:t>Programme</a:t>
            </a:r>
            <a:r>
              <a:rPr lang="en-US" sz="4800" b="1" dirty="0">
                <a:solidFill>
                  <a:srgbClr val="FED100"/>
                </a:solidFill>
                <a:latin typeface="Arial Narrow" panose="020B0606020202030204" pitchFamily="34" charset="0"/>
              </a:rPr>
              <a:t>?</a:t>
            </a:r>
            <a:endParaRPr lang="nl-NL" sz="4800" dirty="0">
              <a:solidFill>
                <a:srgbClr val="FED1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8251" y="646781"/>
            <a:ext cx="2133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Narrow" panose="020B0606020202030204" pitchFamily="34" charset="0"/>
              </a:rPr>
              <a:t>Why this</a:t>
            </a:r>
            <a:endParaRPr lang="nl-NL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36" y="575610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9BD"/>
                </a:solidFill>
                <a:latin typeface="Arial Narrow" panose="020B0606020202030204" pitchFamily="34" charset="0"/>
              </a:rPr>
              <a:t>ADMISSION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9866" y="1534932"/>
            <a:ext cx="7370457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nl-NL" sz="3600" b="1" dirty="0">
                <a:solidFill>
                  <a:srgbClr val="21AE4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REQUIREMENTS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9862" y="2500132"/>
            <a:ext cx="7370457" cy="48320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bachelor</a:t>
            </a:r>
            <a:r>
              <a:rPr lang="en-US" altLang="en-US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’</a:t>
            </a: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 degree or equivalent qualification in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(Applied) Natural Science,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Engineering Science,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Social Science,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Philosophy</a:t>
            </a:r>
          </a:p>
          <a:p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Any other discipline, with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 emphasis on (social) science or technology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focus on the application of technology in a particular professional area or on technical interventions in social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4" y="667546"/>
            <a:ext cx="2398529" cy="73700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38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9BD"/>
                </a:solidFill>
                <a:latin typeface="Arial Narrow" panose="020B0606020202030204" pitchFamily="34" charset="0"/>
              </a:rPr>
              <a:t>ADMISSION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30968" y="1551866"/>
            <a:ext cx="10515257" cy="113877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nl-NL" sz="4000" b="1" dirty="0">
                <a:solidFill>
                  <a:srgbClr val="4BB34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ADDITIONAL REQUIREMENTS</a:t>
            </a:r>
          </a:p>
          <a:p>
            <a:endParaRPr lang="en-US" altLang="nl-NL" sz="2800" dirty="0">
              <a:solidFill>
                <a:srgbClr val="4BB34B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30968" y="2517066"/>
            <a:ext cx="11087801" cy="526297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Good knowledge of English (min. IELTS 6.5 or equivalent)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Native speakers and Dutch students with VWO-diploma exempted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Writing assignment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Assessing reading &amp; writing skills and capacity for reflective, critical thinking</a:t>
            </a:r>
          </a:p>
          <a:p>
            <a:pPr lvl="1"/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Online application:   </a:t>
            </a: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7"/>
              </a:rPr>
              <a:t>www.utwente.nl/en/education/master/how-to-apply</a:t>
            </a: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altLang="nl-NL" sz="28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UT bachelor’s students have to </a:t>
            </a:r>
          </a:p>
          <a:p>
            <a:r>
              <a:rPr lang="en-US" altLang="nl-NL" sz="28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inform the Educational Affairs Office (BOZ) of their own bachelor’s </a:t>
            </a:r>
            <a:r>
              <a:rPr lang="en-US" altLang="nl-NL" sz="2800" i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programme</a:t>
            </a:r>
            <a:r>
              <a:rPr lang="en-US" altLang="nl-NL" sz="28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and - inform (via e-mail) the PSTS study adviser to obtain admission!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3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9BD"/>
                </a:solidFill>
                <a:latin typeface="Arial Narrow" panose="020B0606020202030204" pitchFamily="34" charset="0"/>
              </a:rPr>
              <a:t>PROGRAMME LAY OUT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50786" y="2203194"/>
            <a:ext cx="10667986" cy="44012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Students with different backgrounds (in Science, Engineering, Social Sciences and Philosophy) are introduced to the typical PSTS approach.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Q1&amp;2: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Introduction to the basic disciplines and fields relevant to PSTS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Q3&amp;4: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Application of analytical perspectives to issues in science, technology &amp; society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Preparing students for the research-oriented courses in the second 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AE9CCC-AD5B-4B07-8C94-8F6F9146654E}"/>
              </a:ext>
            </a:extLst>
          </p:cNvPr>
          <p:cNvSpPr/>
          <p:nvPr/>
        </p:nvSpPr>
        <p:spPr>
          <a:xfrm>
            <a:off x="3454288" y="1625947"/>
            <a:ext cx="10667652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nl-NL" sz="3600" b="1" dirty="0">
                <a:solidFill>
                  <a:srgbClr val="EF008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FIRST YEAR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4" y="474506"/>
            <a:ext cx="2700684" cy="73700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5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BC3947-D7B2-4CC2-9FB0-BB79248BF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F85B-C028-4453-B48D-26FCAF6CA7FF}" type="slidenum">
              <a:rPr lang="en-GB" altLang="nl-NL" smtClean="0"/>
              <a:pPr/>
              <a:t>14</a:t>
            </a:fld>
            <a:endParaRPr lang="en-GB" alt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DB023-CF41-4476-87FE-F4CB42249A7F}"/>
              </a:ext>
            </a:extLst>
          </p:cNvPr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9BD"/>
                </a:solidFill>
                <a:latin typeface="Arial Narrow" panose="020B0606020202030204" pitchFamily="34" charset="0"/>
              </a:rPr>
              <a:t>FIRST YEAR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490085" y="711200"/>
            <a:ext cx="13395409" cy="7095067"/>
            <a:chOff x="2889047" y="1609672"/>
            <a:chExt cx="11642598" cy="5941238"/>
          </a:xfrm>
          <a:solidFill>
            <a:schemeClr val="accent3">
              <a:lumMod val="75000"/>
            </a:schemeClr>
          </a:solidFill>
        </p:grpSpPr>
        <p:grpSp>
          <p:nvGrpSpPr>
            <p:cNvPr id="12" name="Group 11"/>
            <p:cNvGrpSpPr/>
            <p:nvPr/>
          </p:nvGrpSpPr>
          <p:grpSpPr>
            <a:xfrm>
              <a:off x="2889047" y="1609672"/>
              <a:ext cx="11642598" cy="5941238"/>
              <a:chOff x="336823" y="2328198"/>
              <a:chExt cx="6871337" cy="3675163"/>
            </a:xfrm>
            <a:grpFill/>
          </p:grpSpPr>
          <p:sp>
            <p:nvSpPr>
              <p:cNvPr id="13" name="Afgeronde rechthoek 3"/>
              <p:cNvSpPr/>
              <p:nvPr/>
            </p:nvSpPr>
            <p:spPr>
              <a:xfrm>
                <a:off x="337900" y="2962901"/>
                <a:ext cx="1593511" cy="267229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Quartile 1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14" name="Afgeronde rechthoek 9"/>
              <p:cNvSpPr/>
              <p:nvPr/>
            </p:nvSpPr>
            <p:spPr>
              <a:xfrm>
                <a:off x="342265" y="3322677"/>
                <a:ext cx="1587344" cy="984623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800" b="1" dirty="0" err="1">
                    <a:solidFill>
                      <a:schemeClr val="bg1"/>
                    </a:solidFill>
                  </a:rPr>
                  <a:t>Philosophy</a:t>
                </a:r>
                <a:r>
                  <a:rPr lang="nl-NL" sz="1800" b="1" dirty="0">
                    <a:solidFill>
                      <a:schemeClr val="bg1"/>
                    </a:solidFill>
                  </a:rPr>
                  <a:t> of </a:t>
                </a:r>
                <a:r>
                  <a:rPr lang="nl-NL" sz="1800" b="1" dirty="0" err="1">
                    <a:solidFill>
                      <a:schemeClr val="bg1"/>
                    </a:solidFill>
                  </a:rPr>
                  <a:t>technology</a:t>
                </a:r>
                <a:r>
                  <a:rPr lang="nl-NL" sz="1800" b="1" dirty="0">
                    <a:solidFill>
                      <a:schemeClr val="bg1"/>
                    </a:solidFill>
                  </a:rPr>
                  <a:t> (201200063)</a:t>
                </a:r>
                <a:endParaRPr lang="en-GB" sz="18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nl-NL" sz="1800" b="1" dirty="0">
                    <a:solidFill>
                      <a:schemeClr val="bg1"/>
                    </a:solidFill>
                  </a:rPr>
                  <a:t>5 EC</a:t>
                </a:r>
                <a:endParaRPr lang="en-GB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Afgeronde rechthoek 10"/>
              <p:cNvSpPr/>
              <p:nvPr/>
            </p:nvSpPr>
            <p:spPr>
              <a:xfrm>
                <a:off x="338859" y="4410627"/>
                <a:ext cx="1590750" cy="755604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Science and technology studies (201200064)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 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16" name="Afgeronde rechthoek 11"/>
              <p:cNvSpPr/>
              <p:nvPr/>
            </p:nvSpPr>
            <p:spPr>
              <a:xfrm>
                <a:off x="337900" y="5246193"/>
                <a:ext cx="1591709" cy="757149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Philosophical theories and methods (201200059)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 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17" name="Afgeronde rechthoek 19"/>
              <p:cNvSpPr/>
              <p:nvPr/>
            </p:nvSpPr>
            <p:spPr>
              <a:xfrm>
                <a:off x="2053023" y="2963058"/>
                <a:ext cx="1593511" cy="267229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700" b="1" dirty="0" err="1">
                    <a:solidFill>
                      <a:schemeClr val="bg1"/>
                    </a:solidFill>
                    <a:latin typeface="Arial Narrow"/>
                    <a:cs typeface="Arial Narrow"/>
                  </a:rPr>
                  <a:t>Quartile</a:t>
                </a:r>
                <a:r>
                  <a:rPr lang="nl-NL" sz="17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 2</a:t>
                </a:r>
              </a:p>
            </p:txBody>
          </p:sp>
          <p:sp>
            <p:nvSpPr>
              <p:cNvPr id="18" name="Afgeronde rechthoek 20"/>
              <p:cNvSpPr/>
              <p:nvPr/>
            </p:nvSpPr>
            <p:spPr>
              <a:xfrm>
                <a:off x="5614649" y="2956162"/>
                <a:ext cx="1593511" cy="267229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Quartile 4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0" name="Afgeronde rechthoek 22"/>
              <p:cNvSpPr/>
              <p:nvPr/>
            </p:nvSpPr>
            <p:spPr>
              <a:xfrm>
                <a:off x="3892449" y="2958804"/>
                <a:ext cx="1593511" cy="267229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Quartile 3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1" name="Afgeronde rechthoek 39"/>
              <p:cNvSpPr/>
              <p:nvPr/>
            </p:nvSpPr>
            <p:spPr>
              <a:xfrm>
                <a:off x="2053023" y="3326840"/>
                <a:ext cx="1595476" cy="98046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Philosophy of science in practice (201400573)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5EC</a:t>
                </a:r>
              </a:p>
            </p:txBody>
          </p:sp>
          <p:sp>
            <p:nvSpPr>
              <p:cNvPr id="22" name="Afgeronde rechthoek 40"/>
              <p:cNvSpPr/>
              <p:nvPr/>
            </p:nvSpPr>
            <p:spPr>
              <a:xfrm>
                <a:off x="5614650" y="3319946"/>
                <a:ext cx="1590640" cy="445381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err="1">
                    <a:solidFill>
                      <a:schemeClr val="bg1"/>
                    </a:solidFill>
                  </a:rPr>
                  <a:t>Technolab</a:t>
                </a:r>
                <a:r>
                  <a:rPr lang="en-GB" sz="1800" b="1" dirty="0">
                    <a:solidFill>
                      <a:schemeClr val="bg1"/>
                    </a:solidFill>
                  </a:rPr>
                  <a:t> (201200058)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2 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4" name="Afgeronde rechthoek 42"/>
              <p:cNvSpPr/>
              <p:nvPr/>
            </p:nvSpPr>
            <p:spPr>
              <a:xfrm>
                <a:off x="3892450" y="3322588"/>
                <a:ext cx="1594862" cy="984712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err="1">
                    <a:solidFill>
                      <a:schemeClr val="bg1"/>
                    </a:solidFill>
                  </a:rPr>
                  <a:t>Technolab</a:t>
                </a:r>
                <a:r>
                  <a:rPr lang="en-GB" sz="1800" b="1" dirty="0">
                    <a:solidFill>
                      <a:schemeClr val="bg1"/>
                    </a:solidFill>
                  </a:rPr>
                  <a:t> (201200058)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 EC 5EC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5" name="Afgeronde rechthoek 43"/>
              <p:cNvSpPr/>
              <p:nvPr/>
            </p:nvSpPr>
            <p:spPr>
              <a:xfrm>
                <a:off x="2050964" y="4410635"/>
                <a:ext cx="1597535" cy="755584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History of science and technology (201400574)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5EC</a:t>
                </a:r>
              </a:p>
            </p:txBody>
          </p:sp>
          <p:sp>
            <p:nvSpPr>
              <p:cNvPr id="26" name="Afgeronde rechthoek 44"/>
              <p:cNvSpPr/>
              <p:nvPr/>
            </p:nvSpPr>
            <p:spPr>
              <a:xfrm>
                <a:off x="5612592" y="4406391"/>
                <a:ext cx="1590640" cy="738908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Technology and social order (191622510)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 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8" name="Afgeronde rechthoek 46"/>
              <p:cNvSpPr/>
              <p:nvPr/>
            </p:nvSpPr>
            <p:spPr>
              <a:xfrm>
                <a:off x="3890392" y="4406383"/>
                <a:ext cx="1596920" cy="738908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Philosophical anthropology and technology (191612550)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 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29" name="Afgeronde rechthoek 47"/>
              <p:cNvSpPr/>
              <p:nvPr/>
            </p:nvSpPr>
            <p:spPr>
              <a:xfrm>
                <a:off x="2050964" y="5246193"/>
                <a:ext cx="1597535" cy="757148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Ethics and technology 1 (191612540)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0" name="Afgeronde rechthoek 48"/>
              <p:cNvSpPr/>
              <p:nvPr/>
            </p:nvSpPr>
            <p:spPr>
              <a:xfrm>
                <a:off x="5612592" y="5246213"/>
                <a:ext cx="1590640" cy="757148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Ethics and technology 2 (191612580)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 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2" name="Afgeronde rechthoek 50"/>
              <p:cNvSpPr/>
              <p:nvPr/>
            </p:nvSpPr>
            <p:spPr>
              <a:xfrm>
                <a:off x="3890392" y="5246193"/>
                <a:ext cx="1596920" cy="757148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Society, politics and technology (191612560)</a:t>
                </a:r>
              </a:p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5 EC </a:t>
                </a:r>
                <a:endParaRPr lang="nl-NL" sz="17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4" name="Afgeronde rechthoek 27"/>
              <p:cNvSpPr/>
              <p:nvPr/>
            </p:nvSpPr>
            <p:spPr>
              <a:xfrm>
                <a:off x="336823" y="2332453"/>
                <a:ext cx="3314503" cy="518860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Semester 1</a:t>
                </a:r>
                <a:endParaRPr lang="nl-NL" sz="28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6" name="Afgeronde rechthoek 29"/>
              <p:cNvSpPr/>
              <p:nvPr/>
            </p:nvSpPr>
            <p:spPr>
              <a:xfrm>
                <a:off x="3890392" y="2328198"/>
                <a:ext cx="3315809" cy="523114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Semester 2</a:t>
                </a:r>
                <a:endParaRPr lang="nl-NL" sz="28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66" name="Afgeronde rechthoek 40"/>
            <p:cNvSpPr/>
            <p:nvPr/>
          </p:nvSpPr>
          <p:spPr>
            <a:xfrm>
              <a:off x="11831652" y="4093456"/>
              <a:ext cx="2695135" cy="72000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err="1">
                  <a:solidFill>
                    <a:schemeClr val="bg1"/>
                  </a:solidFill>
                </a:rPr>
                <a:t>Philolab</a:t>
              </a:r>
              <a:r>
                <a:rPr lang="en-GB" sz="1800" b="1" dirty="0">
                  <a:solidFill>
                    <a:schemeClr val="bg1"/>
                  </a:solidFill>
                </a:rPr>
                <a:t> (201200062)</a:t>
              </a:r>
            </a:p>
            <a:p>
              <a:pPr algn="ctr"/>
              <a:r>
                <a:rPr lang="en-GB" sz="1800" b="1" dirty="0">
                  <a:solidFill>
                    <a:schemeClr val="bg1"/>
                  </a:solidFill>
                </a:rPr>
                <a:t>3 EC </a:t>
              </a:r>
              <a:endParaRPr lang="nl-NL" sz="1700" b="1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22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9BD"/>
                </a:solidFill>
                <a:latin typeface="Arial Narrow" panose="020B0606020202030204" pitchFamily="34" charset="0"/>
              </a:rPr>
              <a:t>PROGRAMME LAY OUT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54373" y="2238411"/>
            <a:ext cx="10667986" cy="569386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Q1&amp;2: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Set of 5 specialization courses (all electives), focusing on topics &amp; themes in current research in the field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Students can choose their own, tailor-made combination of courses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Optional: 4TU Ethics &amp; Technology track (after acceptance)</a:t>
            </a:r>
          </a:p>
          <a:p>
            <a:pPr marL="1676461" lvl="2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Including PhD courses from TU Delft and TU Eindhoven</a:t>
            </a:r>
          </a:p>
          <a:p>
            <a:pPr marL="1676461" lvl="2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Preparing for an academic career in ethics of technology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Exploring the possibilities for a final project and write a thesis proposal, guided by a profile coordinator; also participate in research meetings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Q3&amp;4: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Optional internship (10 EC)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Students write their thesis (20 or 30 EC)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AE9CCC-AD5B-4B07-8C94-8F6F9146654E}"/>
              </a:ext>
            </a:extLst>
          </p:cNvPr>
          <p:cNvSpPr/>
          <p:nvPr/>
        </p:nvSpPr>
        <p:spPr>
          <a:xfrm>
            <a:off x="2460892" y="1592080"/>
            <a:ext cx="10667653" cy="646331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nl-NL" sz="3600" b="1" dirty="0">
                <a:solidFill>
                  <a:srgbClr val="52B6E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SECOND YEAR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2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BC3947-D7B2-4CC2-9FB0-BB79248BF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F85B-C028-4453-B48D-26FCAF6CA7FF}" type="slidenum">
              <a:rPr lang="en-GB" altLang="nl-NL" smtClean="0"/>
              <a:pPr/>
              <a:t>16</a:t>
            </a:fld>
            <a:endParaRPr lang="en-GB" alt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DB023-CF41-4476-87FE-F4CB42249A7F}"/>
              </a:ext>
            </a:extLst>
          </p:cNvPr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9BD"/>
                </a:solidFill>
                <a:latin typeface="Arial Narrow" panose="020B0606020202030204" pitchFamily="34" charset="0"/>
              </a:rPr>
              <a:t>SECOND YEAR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6022" y="729692"/>
            <a:ext cx="14474886" cy="7447220"/>
            <a:chOff x="705779" y="689936"/>
            <a:chExt cx="14474886" cy="7447220"/>
          </a:xfrm>
        </p:grpSpPr>
        <p:grpSp>
          <p:nvGrpSpPr>
            <p:cNvPr id="33" name="Group 32"/>
            <p:cNvGrpSpPr/>
            <p:nvPr/>
          </p:nvGrpSpPr>
          <p:grpSpPr>
            <a:xfrm>
              <a:off x="705779" y="689936"/>
              <a:ext cx="14439729" cy="7429177"/>
              <a:chOff x="3911473" y="1439334"/>
              <a:chExt cx="12174670" cy="682052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911473" y="1439334"/>
                <a:ext cx="12174670" cy="6820523"/>
                <a:chOff x="336823" y="2328198"/>
                <a:chExt cx="6869465" cy="3886138"/>
              </a:xfrm>
              <a:solidFill>
                <a:schemeClr val="accent3">
                  <a:lumMod val="75000"/>
                </a:schemeClr>
              </a:solidFill>
            </p:grpSpPr>
            <p:sp>
              <p:nvSpPr>
                <p:cNvPr id="13" name="Afgeronde rechthoek 3"/>
                <p:cNvSpPr/>
                <p:nvPr/>
              </p:nvSpPr>
              <p:spPr>
                <a:xfrm>
                  <a:off x="337900" y="2785747"/>
                  <a:ext cx="1593511" cy="284220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700" b="1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Quartile 1</a:t>
                  </a:r>
                </a:p>
                <a:p>
                  <a:pPr algn="ctr"/>
                  <a:r>
                    <a:rPr lang="en-US" sz="1700" b="1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Choice of 3 electives</a:t>
                  </a:r>
                  <a:endParaRPr lang="nl-NL" sz="1700" b="1" dirty="0">
                    <a:solidFill>
                      <a:schemeClr val="bg1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15" name="Afgeronde rechthoek 10"/>
                <p:cNvSpPr/>
                <p:nvPr/>
              </p:nvSpPr>
              <p:spPr>
                <a:xfrm>
                  <a:off x="353811" y="4220309"/>
                  <a:ext cx="1590750" cy="755786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nl-NL" sz="1800" b="1" dirty="0">
                      <a:solidFill>
                        <a:srgbClr val="FFC000"/>
                      </a:solidFill>
                      <a:ea typeface="MS PGothic" panose="020B0600070205080204" pitchFamily="34" charset="-128"/>
                    </a:rPr>
                    <a:t>Is it possible to steer innovation? </a:t>
                  </a:r>
                </a:p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nl-NL" sz="1800" b="1" dirty="0">
                      <a:solidFill>
                        <a:schemeClr val="bg1"/>
                      </a:solidFill>
                      <a:ea typeface="MS PGothic" panose="020B0600070205080204" pitchFamily="34" charset="-128"/>
                    </a:rPr>
                    <a:t>Understanding and navigating socio-technical change (5 EC)</a:t>
                  </a:r>
                </a:p>
              </p:txBody>
            </p:sp>
            <p:sp>
              <p:nvSpPr>
                <p:cNvPr id="16" name="Afgeronde rechthoek 11"/>
                <p:cNvSpPr/>
                <p:nvPr/>
              </p:nvSpPr>
              <p:spPr>
                <a:xfrm>
                  <a:off x="353811" y="5568518"/>
                  <a:ext cx="3304673" cy="645818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nl-NL" sz="1800" b="1" dirty="0" err="1">
                      <a:solidFill>
                        <a:srgbClr val="FFC000"/>
                      </a:solidFill>
                      <a:ea typeface="MS Mincho" panose="02020609040205080304" pitchFamily="49" charset="-128"/>
                    </a:rPr>
                    <a:t>Masterlab</a:t>
                  </a:r>
                  <a:r>
                    <a:rPr lang="en-US" altLang="nl-NL" sz="1800" b="1" dirty="0">
                      <a:solidFill>
                        <a:srgbClr val="FFC000"/>
                      </a:solidFill>
                      <a:ea typeface="MS Mincho" panose="02020609040205080304" pitchFamily="49" charset="-128"/>
                    </a:rPr>
                    <a:t> 1 </a:t>
                  </a:r>
                  <a:r>
                    <a:rPr lang="en-US" altLang="nl-NL" sz="1800" b="1" dirty="0">
                      <a:solidFill>
                        <a:schemeClr val="bg1"/>
                      </a:solidFill>
                      <a:ea typeface="MS Mincho" panose="02020609040205080304" pitchFamily="49" charset="-128"/>
                    </a:rPr>
                    <a:t>(5 EC; mainly Q2)</a:t>
                  </a:r>
                </a:p>
              </p:txBody>
            </p:sp>
            <p:sp>
              <p:nvSpPr>
                <p:cNvPr id="17" name="Afgeronde rechthoek 19"/>
                <p:cNvSpPr/>
                <p:nvPr/>
              </p:nvSpPr>
              <p:spPr>
                <a:xfrm>
                  <a:off x="2044968" y="2785904"/>
                  <a:ext cx="1593511" cy="296086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sz="1700" b="1" dirty="0" err="1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Quartile</a:t>
                  </a:r>
                  <a:r>
                    <a:rPr lang="nl-NL" sz="1700" b="1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 2:</a:t>
                  </a:r>
                </a:p>
                <a:p>
                  <a:pPr algn="ctr"/>
                  <a:r>
                    <a:rPr lang="nl-NL" sz="1700" b="1" dirty="0" err="1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Choice</a:t>
                  </a:r>
                  <a:r>
                    <a:rPr lang="nl-NL" sz="1700" b="1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 of 2 </a:t>
                  </a:r>
                  <a:r>
                    <a:rPr lang="nl-NL" sz="1700" b="1" dirty="0" err="1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electives</a:t>
                  </a:r>
                  <a:endParaRPr lang="nl-NL" sz="1700" b="1" dirty="0">
                    <a:solidFill>
                      <a:schemeClr val="bg1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18" name="Afgeronde rechthoek 20"/>
                <p:cNvSpPr/>
                <p:nvPr/>
              </p:nvSpPr>
              <p:spPr>
                <a:xfrm>
                  <a:off x="5612690" y="2775846"/>
                  <a:ext cx="1593511" cy="294121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700" b="1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Quartile 4</a:t>
                  </a:r>
                  <a:endParaRPr lang="nl-NL" sz="1700" b="1" dirty="0">
                    <a:solidFill>
                      <a:schemeClr val="bg1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19" name="Afgeronde rechthoek 22"/>
                <p:cNvSpPr/>
                <p:nvPr/>
              </p:nvSpPr>
              <p:spPr>
                <a:xfrm>
                  <a:off x="3892449" y="2790509"/>
                  <a:ext cx="1593511" cy="291478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sz="1700" b="1" dirty="0" err="1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Quartile</a:t>
                  </a:r>
                  <a:r>
                    <a:rPr lang="nl-NL" sz="1700" b="1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 3</a:t>
                  </a:r>
                </a:p>
              </p:txBody>
            </p:sp>
            <p:sp>
              <p:nvSpPr>
                <p:cNvPr id="20" name="Afgeronde rechthoek 39"/>
                <p:cNvSpPr/>
                <p:nvPr/>
              </p:nvSpPr>
              <p:spPr>
                <a:xfrm>
                  <a:off x="2055850" y="3202984"/>
                  <a:ext cx="1595476" cy="626367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nl-NL" sz="1800" b="1" dirty="0">
                      <a:solidFill>
                        <a:srgbClr val="FFC000"/>
                      </a:solidFill>
                      <a:ea typeface="MS Mincho" panose="02020609040205080304" pitchFamily="49" charset="-128"/>
                    </a:rPr>
                    <a:t>What is a human being? </a:t>
                  </a:r>
                </a:p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nl-NL" sz="1800" b="1" dirty="0">
                      <a:solidFill>
                        <a:schemeClr val="bg1"/>
                      </a:solidFill>
                      <a:ea typeface="MS Mincho" panose="02020609040205080304" pitchFamily="49" charset="-128"/>
                    </a:rPr>
                    <a:t>Minds, bodies and technologies </a:t>
                  </a:r>
                  <a:r>
                    <a:rPr lang="en-US" altLang="nl-NL" sz="1800" b="1" dirty="0">
                      <a:solidFill>
                        <a:schemeClr val="bg1"/>
                      </a:solidFill>
                      <a:ea typeface="MS PGothic" panose="020B0600070205080204" pitchFamily="34" charset="-128"/>
                    </a:rPr>
                    <a:t>(5 EC)</a:t>
                  </a:r>
                </a:p>
              </p:txBody>
            </p:sp>
            <p:sp>
              <p:nvSpPr>
                <p:cNvPr id="22" name="Afgeronde rechthoek 42"/>
                <p:cNvSpPr/>
                <p:nvPr/>
              </p:nvSpPr>
              <p:spPr>
                <a:xfrm>
                  <a:off x="3892450" y="3202983"/>
                  <a:ext cx="3313838" cy="2218191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nl-NL" sz="1800" b="1" dirty="0">
                      <a:solidFill>
                        <a:schemeClr val="bg1"/>
                      </a:solidFill>
                    </a:rPr>
                    <a:t>Academic Profile:</a:t>
                  </a:r>
                  <a:endParaRPr lang="en-US" altLang="nl-NL" sz="1800" b="1" dirty="0">
                    <a:solidFill>
                      <a:schemeClr val="bg1"/>
                    </a:solidFill>
                  </a:endParaRPr>
                </a:p>
                <a:p>
                  <a:pPr lvl="0"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nl-NL" sz="1800" b="1" dirty="0">
                      <a:solidFill>
                        <a:srgbClr val="FFC000"/>
                      </a:solidFill>
                    </a:rPr>
                    <a:t>Master</a:t>
                  </a:r>
                  <a:r>
                    <a:rPr lang="en-GB" altLang="en-US" sz="1800" b="1" dirty="0">
                      <a:solidFill>
                        <a:srgbClr val="FFC000"/>
                      </a:solidFill>
                    </a:rPr>
                    <a:t>’</a:t>
                  </a:r>
                  <a:r>
                    <a:rPr lang="en-GB" altLang="nl-NL" sz="1800" b="1" dirty="0">
                      <a:solidFill>
                        <a:srgbClr val="FFC000"/>
                      </a:solidFill>
                    </a:rPr>
                    <a:t>s Thesis 30 EC</a:t>
                  </a:r>
                  <a:endParaRPr lang="en-US" altLang="nl-NL" sz="1800" b="1" dirty="0">
                    <a:solidFill>
                      <a:srgbClr val="FFC000"/>
                    </a:solidFill>
                  </a:endParaRPr>
                </a:p>
                <a:p>
                  <a:pPr lvl="0"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nl-NL" sz="1800" b="1" dirty="0">
                      <a:solidFill>
                        <a:schemeClr val="bg1"/>
                      </a:solidFill>
                    </a:rPr>
                    <a:t> </a:t>
                  </a:r>
                  <a:endParaRPr lang="en-US" altLang="nl-NL" sz="1800" b="1" dirty="0">
                    <a:solidFill>
                      <a:schemeClr val="bg1"/>
                    </a:solidFill>
                  </a:endParaRPr>
                </a:p>
                <a:p>
                  <a:pPr lvl="0"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nl-NL" sz="1800" b="1" dirty="0">
                      <a:solidFill>
                        <a:schemeClr val="bg1"/>
                      </a:solidFill>
                    </a:rPr>
                    <a:t>Professional profile:</a:t>
                  </a:r>
                  <a:br>
                    <a:rPr lang="en-US" altLang="nl-NL" sz="1800" b="1" dirty="0">
                      <a:solidFill>
                        <a:schemeClr val="bg1"/>
                      </a:solidFill>
                    </a:rPr>
                  </a:br>
                  <a:r>
                    <a:rPr lang="en-GB" altLang="nl-NL" sz="1800" b="1" dirty="0">
                      <a:solidFill>
                        <a:srgbClr val="FFC000"/>
                      </a:solidFill>
                    </a:rPr>
                    <a:t>Internship 10 EC</a:t>
                  </a:r>
                  <a:endParaRPr lang="en-US" altLang="nl-NL" sz="1800" b="1" dirty="0">
                    <a:solidFill>
                      <a:srgbClr val="FFC000"/>
                    </a:solidFill>
                  </a:endParaRPr>
                </a:p>
                <a:p>
                  <a:pPr lvl="0"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altLang="nl-NL" sz="1800" b="1" dirty="0">
                      <a:solidFill>
                        <a:srgbClr val="FFC000"/>
                      </a:solidFill>
                    </a:rPr>
                    <a:t>Master</a:t>
                  </a:r>
                  <a:r>
                    <a:rPr lang="en-GB" altLang="en-US" sz="1800" b="1" dirty="0">
                      <a:solidFill>
                        <a:srgbClr val="FFC000"/>
                      </a:solidFill>
                    </a:rPr>
                    <a:t>’</a:t>
                  </a:r>
                  <a:r>
                    <a:rPr lang="en-GB" altLang="nl-NL" sz="1800" b="1" dirty="0">
                      <a:solidFill>
                        <a:srgbClr val="FFC000"/>
                      </a:solidFill>
                    </a:rPr>
                    <a:t>s Thesis 20 EC</a:t>
                  </a:r>
                  <a:br>
                    <a:rPr lang="en-US" altLang="nl-NL" sz="1800" b="1" dirty="0">
                      <a:solidFill>
                        <a:srgbClr val="FFC000"/>
                      </a:solidFill>
                    </a:rPr>
                  </a:br>
                  <a:endParaRPr lang="en-US" altLang="nl-NL" sz="1800" b="1" dirty="0">
                    <a:solidFill>
                      <a:srgbClr val="FFC000"/>
                    </a:solidFill>
                    <a:latin typeface="Cambria" panose="020405030504060302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3" name="Afgeronde rechthoek 43"/>
                <p:cNvSpPr/>
                <p:nvPr/>
              </p:nvSpPr>
              <p:spPr>
                <a:xfrm>
                  <a:off x="2055850" y="4730185"/>
                  <a:ext cx="1597535" cy="586182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nl-NL" sz="1800" b="1" dirty="0">
                      <a:solidFill>
                        <a:srgbClr val="FFC000"/>
                      </a:solidFill>
                      <a:ea typeface="MS Mincho" panose="02020609040205080304" pitchFamily="49" charset="-128"/>
                    </a:rPr>
                    <a:t>Science as </a:t>
                  </a:r>
                  <a:r>
                    <a:rPr lang="en-US" altLang="nl-NL" sz="1800" b="1" dirty="0" err="1">
                      <a:solidFill>
                        <a:srgbClr val="FFC000"/>
                      </a:solidFill>
                      <a:ea typeface="MS Mincho" panose="02020609040205080304" pitchFamily="49" charset="-128"/>
                    </a:rPr>
                    <a:t>technoscience</a:t>
                  </a:r>
                  <a:r>
                    <a:rPr lang="en-US" altLang="nl-NL" sz="1800" b="1" dirty="0">
                      <a:solidFill>
                        <a:srgbClr val="FFC000"/>
                      </a:solidFill>
                      <a:ea typeface="MS Mincho" panose="02020609040205080304" pitchFamily="49" charset="-128"/>
                    </a:rPr>
                    <a:t>?</a:t>
                  </a:r>
                </a:p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nl-NL" sz="1800" b="1" dirty="0">
                      <a:solidFill>
                        <a:schemeClr val="bg1"/>
                      </a:solidFill>
                      <a:ea typeface="MS Mincho" panose="02020609040205080304" pitchFamily="49" charset="-128"/>
                    </a:rPr>
                    <a:t>Rethinking science-technology relations </a:t>
                  </a:r>
                  <a:r>
                    <a:rPr lang="en-US" altLang="nl-NL" sz="1800" b="1" dirty="0">
                      <a:solidFill>
                        <a:schemeClr val="bg1"/>
                      </a:solidFill>
                      <a:ea typeface="MS PGothic" panose="020B0600070205080204" pitchFamily="34" charset="-128"/>
                    </a:rPr>
                    <a:t>(5 EC)</a:t>
                  </a:r>
                </a:p>
              </p:txBody>
            </p:sp>
            <p:sp>
              <p:nvSpPr>
                <p:cNvPr id="29" name="Afgeronde rechthoek 27"/>
                <p:cNvSpPr/>
                <p:nvPr/>
              </p:nvSpPr>
              <p:spPr>
                <a:xfrm>
                  <a:off x="336823" y="2332453"/>
                  <a:ext cx="3314503" cy="376625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Semester 1</a:t>
                  </a:r>
                  <a:endParaRPr lang="nl-NL" sz="2800" b="1" dirty="0">
                    <a:solidFill>
                      <a:schemeClr val="bg1"/>
                    </a:solidFill>
                    <a:latin typeface="Arial Narrow"/>
                    <a:cs typeface="Arial Narrow"/>
                  </a:endParaRPr>
                </a:p>
              </p:txBody>
            </p:sp>
            <p:sp>
              <p:nvSpPr>
                <p:cNvPr id="30" name="Afgeronde rechthoek 29"/>
                <p:cNvSpPr/>
                <p:nvPr/>
              </p:nvSpPr>
              <p:spPr>
                <a:xfrm>
                  <a:off x="3890392" y="2328198"/>
                  <a:ext cx="3315809" cy="380879"/>
                </a:xfrm>
                <a:prstGeom prst="round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800" b="1" dirty="0">
                      <a:solidFill>
                        <a:schemeClr val="bg1"/>
                      </a:solidFill>
                      <a:latin typeface="Arial Narrow"/>
                      <a:cs typeface="Arial Narrow"/>
                    </a:rPr>
                    <a:t>Semester 2</a:t>
                  </a:r>
                  <a:endParaRPr lang="nl-NL" sz="2800" b="1" dirty="0">
                    <a:solidFill>
                      <a:schemeClr val="bg1"/>
                    </a:solidFill>
                    <a:latin typeface="Arial Narrow"/>
                    <a:cs typeface="Arial Narrow"/>
                  </a:endParaRPr>
                </a:p>
              </p:txBody>
            </p:sp>
          </p:grpSp>
          <p:sp>
            <p:nvSpPr>
              <p:cNvPr id="31" name="Afgeronde rechthoek 40"/>
              <p:cNvSpPr/>
              <p:nvPr/>
            </p:nvSpPr>
            <p:spPr>
              <a:xfrm>
                <a:off x="3911473" y="2842745"/>
                <a:ext cx="2819072" cy="859315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800" b="1" dirty="0">
                    <a:solidFill>
                      <a:srgbClr val="FFC000"/>
                    </a:solidFill>
                    <a:ea typeface="MS PGothic" panose="020B0600070205080204" pitchFamily="34" charset="-128"/>
                  </a:rPr>
                  <a:t>Who is shaping whom?</a:t>
                </a:r>
              </a:p>
              <a:p>
                <a:pPr lvl="0"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800" b="1" dirty="0">
                    <a:solidFill>
                      <a:schemeClr val="bg1"/>
                    </a:solidFill>
                    <a:ea typeface="MS PGothic" panose="020B0600070205080204" pitchFamily="34" charset="-128"/>
                  </a:rPr>
                  <a:t>Technologies and use (5 EC)</a:t>
                </a:r>
              </a:p>
            </p:txBody>
          </p:sp>
          <p:sp>
            <p:nvSpPr>
              <p:cNvPr id="32" name="Afgeronde rechthoek 40"/>
              <p:cNvSpPr/>
              <p:nvPr/>
            </p:nvSpPr>
            <p:spPr>
              <a:xfrm>
                <a:off x="3918418" y="3840538"/>
                <a:ext cx="2819072" cy="781685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800" b="1" dirty="0">
                    <a:solidFill>
                      <a:srgbClr val="FFC000"/>
                    </a:solidFill>
                    <a:ea typeface="MS PGothic" panose="020B0600070205080204" pitchFamily="34" charset="-128"/>
                  </a:rPr>
                  <a:t>Are machines taking over? </a:t>
                </a:r>
                <a:r>
                  <a:rPr lang="en-US" altLang="nl-NL" sz="1800" b="1" dirty="0">
                    <a:solidFill>
                      <a:schemeClr val="bg1"/>
                    </a:solidFill>
                    <a:ea typeface="MS PGothic" panose="020B0600070205080204" pitchFamily="34" charset="-128"/>
                  </a:rPr>
                  <a:t>Transformations of knowledge in a digital age (5 EC)</a:t>
                </a:r>
              </a:p>
            </p:txBody>
          </p:sp>
        </p:grpSp>
        <p:sp>
          <p:nvSpPr>
            <p:cNvPr id="21" name="Afgeronde rechthoek 40"/>
            <p:cNvSpPr/>
            <p:nvPr/>
          </p:nvSpPr>
          <p:spPr>
            <a:xfrm>
              <a:off x="741720" y="5865675"/>
              <a:ext cx="3343551" cy="885712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800" b="1" dirty="0">
                  <a:solidFill>
                    <a:srgbClr val="FFC000"/>
                  </a:solidFill>
                  <a:ea typeface="MS PGothic" panose="020B0600070205080204" pitchFamily="34" charset="-128"/>
                </a:rPr>
                <a:t>What is good technology?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800" b="1" dirty="0">
                  <a:solidFill>
                    <a:schemeClr val="bg1"/>
                  </a:solidFill>
                  <a:ea typeface="MS PGothic" panose="020B0600070205080204" pitchFamily="34" charset="-128"/>
                </a:rPr>
                <a:t>Technology, the good life &amp; society (5 EC)</a:t>
              </a:r>
            </a:p>
          </p:txBody>
        </p:sp>
        <p:sp>
          <p:nvSpPr>
            <p:cNvPr id="24" name="Afgeronde rechthoek 40"/>
            <p:cNvSpPr/>
            <p:nvPr/>
          </p:nvSpPr>
          <p:spPr>
            <a:xfrm>
              <a:off x="4287984" y="3731141"/>
              <a:ext cx="3343551" cy="1362051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800" b="1" dirty="0">
                  <a:solidFill>
                    <a:srgbClr val="FFC000"/>
                  </a:solidFill>
                  <a:ea typeface="MS PGothic" panose="020B0600070205080204" pitchFamily="34" charset="-128"/>
                </a:rPr>
                <a:t>How can society prepare for the future? 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800" b="1" dirty="0">
                  <a:solidFill>
                    <a:schemeClr val="bg1"/>
                  </a:solidFill>
                  <a:ea typeface="MS PGothic" panose="020B0600070205080204" pitchFamily="34" charset="-128"/>
                </a:rPr>
                <a:t>Anticipation and assessment of emerging technologies (5 EC)</a:t>
              </a:r>
            </a:p>
          </p:txBody>
        </p:sp>
        <p:sp>
          <p:nvSpPr>
            <p:cNvPr id="25" name="Afgeronde rechthoek 40"/>
            <p:cNvSpPr/>
            <p:nvPr/>
          </p:nvSpPr>
          <p:spPr>
            <a:xfrm>
              <a:off x="8210780" y="6837878"/>
              <a:ext cx="6969885" cy="1299278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800" b="1" dirty="0" err="1">
                  <a:solidFill>
                    <a:srgbClr val="FFC000"/>
                  </a:solidFill>
                  <a:ea typeface="MS PGothic" panose="020B0600070205080204" pitchFamily="34" charset="-128"/>
                </a:rPr>
                <a:t>Masterlab</a:t>
              </a:r>
              <a:r>
                <a:rPr lang="en-US" altLang="nl-NL" sz="1800" b="1" dirty="0">
                  <a:solidFill>
                    <a:srgbClr val="FFC000"/>
                  </a:solidFill>
                  <a:ea typeface="MS PGothic" panose="020B0600070205080204" pitchFamily="34" charset="-128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12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9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809" y="8363254"/>
            <a:ext cx="38036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79BD"/>
                </a:solidFill>
                <a:latin typeface="Arial Narrow" panose="020B0606020202030204" pitchFamily="34" charset="0"/>
              </a:rPr>
              <a:t>STUDY ABROAD</a:t>
            </a:r>
            <a:endParaRPr lang="en-US" sz="4400" dirty="0">
              <a:solidFill>
                <a:srgbClr val="0079B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2" y="56389"/>
            <a:ext cx="8315328" cy="8339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83" y="142519"/>
            <a:ext cx="8118656" cy="81674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715B67-9F86-4505-A9BC-905B464A9FA3}"/>
              </a:ext>
            </a:extLst>
          </p:cNvPr>
          <p:cNvSpPr/>
          <p:nvPr/>
        </p:nvSpPr>
        <p:spPr>
          <a:xfrm>
            <a:off x="622126" y="1690647"/>
            <a:ext cx="7121857" cy="5262979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defTabSz="238125">
              <a:defRPr/>
            </a:pPr>
            <a:endParaRPr lang="en-GB" altLang="nl-NL" sz="3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238125">
              <a:defRPr/>
            </a:pPr>
            <a:endParaRPr lang="en-GB" altLang="nl-NL" sz="32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 defTabSz="238125">
              <a:buFont typeface="Wingdings" panose="05000000000000000000" pitchFamily="2" charset="2"/>
              <a:buChar char="§"/>
              <a:defRPr/>
            </a:pPr>
            <a:r>
              <a:rPr lang="en-GB" altLang="nl-NL" sz="32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Courses abroad and/or internship (in Netherlands or abroad) </a:t>
            </a:r>
          </a:p>
          <a:p>
            <a:pPr marL="457200" indent="-457200" defTabSz="238125">
              <a:buFont typeface="Wingdings" panose="05000000000000000000" pitchFamily="2" charset="2"/>
              <a:buChar char="§"/>
              <a:defRPr/>
            </a:pPr>
            <a:endParaRPr lang="en-GB" altLang="nl-NL" sz="3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 defTabSz="238125">
              <a:buFont typeface="Wingdings" panose="05000000000000000000" pitchFamily="2" charset="2"/>
              <a:buChar char="§"/>
              <a:defRPr/>
            </a:pPr>
            <a:r>
              <a:rPr lang="en-GB" altLang="nl-NL" sz="32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Number of exchange agreements with European universities</a:t>
            </a:r>
          </a:p>
          <a:p>
            <a:pPr defTabSz="238125">
              <a:defRPr/>
            </a:pPr>
            <a:endParaRPr lang="en-GB" altLang="nl-NL" dirty="0">
              <a:solidFill>
                <a:schemeClr val="bg1"/>
              </a:solidFill>
              <a:latin typeface="Arial Narrow" panose="020B060602020203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 defTabSz="238125">
              <a:buFont typeface="Wingdings" panose="05000000000000000000" pitchFamily="2" charset="2"/>
              <a:buChar char="§"/>
              <a:defRPr/>
            </a:pPr>
            <a:r>
              <a:rPr lang="en-GB" altLang="nl-NL" sz="32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International network of staff offers additional options</a:t>
            </a:r>
          </a:p>
          <a:p>
            <a:pPr defTabSz="238125">
              <a:defRPr/>
            </a:pPr>
            <a:endParaRPr lang="en-GB" altLang="nl-NL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E9CCC-AD5B-4B07-8C94-8F6F9146654E}"/>
              </a:ext>
            </a:extLst>
          </p:cNvPr>
          <p:cNvSpPr/>
          <p:nvPr/>
        </p:nvSpPr>
        <p:spPr>
          <a:xfrm>
            <a:off x="622127" y="1398137"/>
            <a:ext cx="7255368" cy="646331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nl-NL" sz="3600" b="1" dirty="0">
                <a:solidFill>
                  <a:srgbClr val="52B6E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ADDITIONAL OPTIONS IN YEAR 2</a:t>
            </a:r>
          </a:p>
        </p:txBody>
      </p:sp>
    </p:spTree>
    <p:extLst>
      <p:ext uri="{BB962C8B-B14F-4D97-AF65-F5344CB8AC3E}">
        <p14:creationId xmlns:p14="http://schemas.microsoft.com/office/powerpoint/2010/main" val="34108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2"/>
            <a:ext cx="16257588" cy="9144893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747BAD-E1FB-4085-B978-522E3EDA4708}"/>
              </a:ext>
            </a:extLst>
          </p:cNvPr>
          <p:cNvSpPr/>
          <p:nvPr/>
        </p:nvSpPr>
        <p:spPr>
          <a:xfrm>
            <a:off x="278808" y="975543"/>
            <a:ext cx="9287435" cy="74174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§"/>
            </a:pPr>
            <a:endParaRPr lang="en-GB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Policy making / Government: </a:t>
            </a:r>
          </a:p>
          <a:p>
            <a:pPr marL="1066830" lvl="1" indent="-457200">
              <a:buFont typeface="Wingdings" charset="2"/>
              <a:buChar char="§"/>
            </a:pPr>
            <a:r>
              <a:rPr lang="en-GB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Cogem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Committee Genetic Modification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), Danish Board of Technology, Recycling Network Benelux, Dutch student union (LSVB, ISO), Smart City advisor The Hague, Ministry of </a:t>
            </a:r>
            <a:r>
              <a:rPr lang="en-GB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Defense</a:t>
            </a:r>
            <a:b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Consultancy: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PWC, </a:t>
            </a:r>
            <a:r>
              <a:rPr lang="en-GB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Technopolis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GB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Eticas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Deloitte, </a:t>
            </a:r>
            <a:r>
              <a:rPr lang="en-GB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Twynstra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&amp; </a:t>
            </a:r>
            <a:r>
              <a:rPr lang="en-GB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Gudde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Privacy Company, </a:t>
            </a:r>
            <a:r>
              <a:rPr lang="en-GB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Innovalor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GB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Quanto</a:t>
            </a: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ICT consultancy group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endParaRPr lang="en-GB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Academic world: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PhD position, in the Netherlands and abroad</a:t>
            </a:r>
          </a:p>
          <a:p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 </a:t>
            </a: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4TU Ethics &amp; Technology track</a:t>
            </a:r>
            <a:b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en-GB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Research &amp; Development: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ECN, TNO, UT Liaison Officer, Mesa+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809" y="216735"/>
            <a:ext cx="9287434" cy="769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altLang="nl-NL" sz="4400" b="1" dirty="0">
                <a:solidFill>
                  <a:srgbClr val="0079B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Job perspectives</a:t>
            </a:r>
          </a:p>
        </p:txBody>
      </p:sp>
    </p:spTree>
    <p:extLst>
      <p:ext uri="{BB962C8B-B14F-4D97-AF65-F5344CB8AC3E}">
        <p14:creationId xmlns:p14="http://schemas.microsoft.com/office/powerpoint/2010/main" val="211951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5350559"/>
              </p:ext>
            </p:extLst>
          </p:nvPr>
        </p:nvGraphicFramePr>
        <p:xfrm>
          <a:off x="2279368" y="566792"/>
          <a:ext cx="11668452" cy="76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0AE9CCC-AD5B-4B07-8C94-8F6F9146654E}"/>
              </a:ext>
            </a:extLst>
          </p:cNvPr>
          <p:cNvSpPr/>
          <p:nvPr/>
        </p:nvSpPr>
        <p:spPr>
          <a:xfrm>
            <a:off x="-1" y="8497669"/>
            <a:ext cx="6214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nl-NL" sz="4000" b="1" dirty="0">
                <a:solidFill>
                  <a:srgbClr val="0079B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JANNEKE HOEDEMAEKERS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1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2924">
            <a:off x="10501758" y="6230912"/>
            <a:ext cx="1753994" cy="17380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488">
            <a:off x="13409791" y="700856"/>
            <a:ext cx="1427960" cy="14149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1295">
            <a:off x="867511" y="3849353"/>
            <a:ext cx="3284287" cy="3254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759AEA-981B-4A4F-982F-EE3820362044}"/>
              </a:ext>
            </a:extLst>
          </p:cNvPr>
          <p:cNvSpPr/>
          <p:nvPr/>
        </p:nvSpPr>
        <p:spPr>
          <a:xfrm>
            <a:off x="4765828" y="2378273"/>
            <a:ext cx="8128000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700"/>
              </a:lnSpc>
            </a:pPr>
            <a:r>
              <a:rPr lang="nl-NL" altLang="nl-NL" sz="7200" b="1" dirty="0">
                <a:solidFill>
                  <a:srgbClr val="FED100"/>
                </a:solidFill>
                <a:latin typeface="Arial Narrow" panose="020B0606020202030204" pitchFamily="34" charset="0"/>
              </a:rPr>
              <a:t>PHILOSOPHY OF SCIENCE, TECHNOLOGY AND SOCIETY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B1DCC9-D253-4570-8579-5344B2ED1AFC}"/>
              </a:ext>
            </a:extLst>
          </p:cNvPr>
          <p:cNvSpPr/>
          <p:nvPr/>
        </p:nvSpPr>
        <p:spPr>
          <a:xfrm>
            <a:off x="4765828" y="1228213"/>
            <a:ext cx="61876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rial Narrow" panose="020B0606020202030204" pitchFamily="34" charset="0"/>
              </a:rPr>
              <a:t>UNIVERSITY OF </a:t>
            </a:r>
            <a:endParaRPr lang="nl-NL" sz="7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A57083A-1F2B-465C-86B1-494BF13A1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6199">
            <a:off x="6123315" y="6920259"/>
            <a:ext cx="1427960" cy="14149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B4D78F9-67BB-46E5-9D33-20EFE1BD6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488">
            <a:off x="2864156" y="374377"/>
            <a:ext cx="1427960" cy="14149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BE8D3FF-110B-4FD0-B1ED-6B7B34652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7613">
            <a:off x="13840627" y="4483479"/>
            <a:ext cx="1427960" cy="141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5971" y="258374"/>
            <a:ext cx="3776058" cy="37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1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AE9CCC-AD5B-4B07-8C94-8F6F9146654E}"/>
              </a:ext>
            </a:extLst>
          </p:cNvPr>
          <p:cNvSpPr/>
          <p:nvPr/>
        </p:nvSpPr>
        <p:spPr>
          <a:xfrm>
            <a:off x="0" y="8497669"/>
            <a:ext cx="4387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nl-NL" sz="4000" b="1" dirty="0">
                <a:solidFill>
                  <a:srgbClr val="0079B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IRIS HUIS IN ‘T VELD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66762136"/>
              </p:ext>
            </p:extLst>
          </p:nvPr>
        </p:nvGraphicFramePr>
        <p:xfrm>
          <a:off x="2263594" y="566792"/>
          <a:ext cx="11700000" cy="76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52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AE9CCC-AD5B-4B07-8C94-8F6F9146654E}"/>
              </a:ext>
            </a:extLst>
          </p:cNvPr>
          <p:cNvSpPr/>
          <p:nvPr/>
        </p:nvSpPr>
        <p:spPr>
          <a:xfrm>
            <a:off x="0" y="8497669"/>
            <a:ext cx="34812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nl-NL" sz="4000" b="1" dirty="0">
                <a:solidFill>
                  <a:srgbClr val="0079B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CHIRAG ARORA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3457261"/>
              </p:ext>
            </p:extLst>
          </p:nvPr>
        </p:nvGraphicFramePr>
        <p:xfrm>
          <a:off x="2263594" y="566792"/>
          <a:ext cx="11700000" cy="76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69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3753551-3660-489A-9110-865887BCD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098"/>
            <a:ext cx="17198323" cy="1139692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197F66-C589-43E6-A5B0-B86C6F69DE65}"/>
              </a:ext>
            </a:extLst>
          </p:cNvPr>
          <p:cNvSpPr/>
          <p:nvPr/>
        </p:nvSpPr>
        <p:spPr>
          <a:xfrm>
            <a:off x="883122" y="2720426"/>
            <a:ext cx="6054390" cy="403187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32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Experience life as a PSTS-student.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altLang="nl-NL" sz="3200" dirty="0">
              <a:solidFill>
                <a:schemeClr val="bg1"/>
              </a:solidFill>
              <a:latin typeface="Arial Narrow" panose="020B060602020203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32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Join a PSTS student for one whole day (both in- and outside courses).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altLang="nl-NL" sz="3200" dirty="0">
              <a:solidFill>
                <a:schemeClr val="bg1"/>
              </a:solidFill>
              <a:latin typeface="Arial Narrow" panose="020B060602020203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32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Sign up at the stand on the information market or online: </a:t>
            </a:r>
            <a:r>
              <a:rPr lang="en-US" altLang="nl-NL" sz="32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  <a:hlinkClick r:id="rId7"/>
              </a:rPr>
              <a:t>www.utwente.nl/studentforaday</a:t>
            </a:r>
            <a:r>
              <a:rPr lang="en-US" altLang="nl-NL" sz="32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15F299-3F03-41D9-98E3-8F4337A6C367}"/>
              </a:ext>
            </a:extLst>
          </p:cNvPr>
          <p:cNvSpPr/>
          <p:nvPr/>
        </p:nvSpPr>
        <p:spPr>
          <a:xfrm>
            <a:off x="969883" y="1784338"/>
            <a:ext cx="5880868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nl-NL" sz="4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STUDENT FOR A DAY</a:t>
            </a:r>
            <a:endParaRPr lang="de-DE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73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3753551-3660-489A-9110-865887BCD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942"/>
            <a:ext cx="16257584" cy="9144891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197F66-C589-43E6-A5B0-B86C6F69DE65}"/>
              </a:ext>
            </a:extLst>
          </p:cNvPr>
          <p:cNvSpPr/>
          <p:nvPr/>
        </p:nvSpPr>
        <p:spPr>
          <a:xfrm>
            <a:off x="465679" y="2794788"/>
            <a:ext cx="10039288" cy="526297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Minor Philosophy and Governance of Science &amp; Technology (2x15 EC, Q1&amp;2)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  <a:hlinkClick r:id="rId7" invalidUrl="https://www.utwente.nl/en/bms/wijsb/education/Minor Philosophy/"/>
              </a:rPr>
              <a:t>https://www.utwente.nl/en/bms/wijsb/education/Minor%20Philosophy/</a:t>
            </a: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MOOC Philosophy of Technology (free)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  <a:hlinkClick r:id="rId8"/>
              </a:rPr>
              <a:t>https://www.futurelearn.com/courses/philosophy-of-technology</a:t>
            </a: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61950">
              <a:defRPr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(next starting date April 16, 2018)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2800" dirty="0" err="1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CuriousU</a:t>
            </a: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</a:rPr>
              <a:t> summer course Governance and Ethics of Technology (August 12-21 2018, paid fee)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itchFamily="34" charset="-128"/>
                <a:cs typeface="Arial" panose="020B0604020202020204" pitchFamily="34" charset="0"/>
                <a:hlinkClick r:id="rId9"/>
              </a:rPr>
              <a:t>https://www.utwente.nl/en/summer-school-curiousu/courses/governance-ethics-of-technology/</a:t>
            </a: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15F299-3F03-41D9-98E3-8F4337A6C367}"/>
              </a:ext>
            </a:extLst>
          </p:cNvPr>
          <p:cNvSpPr/>
          <p:nvPr/>
        </p:nvSpPr>
        <p:spPr>
          <a:xfrm>
            <a:off x="757972" y="1918335"/>
            <a:ext cx="7540911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FURTHER WAYS TO EXPLORE PSTS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1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942"/>
            <a:ext cx="16257585" cy="9144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59" y="1105468"/>
            <a:ext cx="2695469" cy="26440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77" y="233861"/>
            <a:ext cx="2695467" cy="2644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244" y="1314084"/>
            <a:ext cx="2695467" cy="264405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002" y="4514909"/>
            <a:ext cx="2695466" cy="264405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69747" y="5737743"/>
            <a:ext cx="6385503" cy="3118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6" name="Rectangle 45"/>
          <p:cNvSpPr/>
          <p:nvPr/>
        </p:nvSpPr>
        <p:spPr>
          <a:xfrm>
            <a:off x="769747" y="4884840"/>
            <a:ext cx="6385503" cy="8529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tangle 46"/>
          <p:cNvSpPr/>
          <p:nvPr/>
        </p:nvSpPr>
        <p:spPr>
          <a:xfrm>
            <a:off x="769746" y="4906747"/>
            <a:ext cx="58073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QUESTIONS?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52512" y="5836936"/>
            <a:ext cx="5303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VISIT THE INFORMATION MARKET</a:t>
            </a:r>
            <a:b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OR OUR WEBSITE:</a:t>
            </a:r>
            <a:b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b="1" dirty="0">
                <a:solidFill>
                  <a:srgbClr val="52B6E7"/>
                </a:solidFill>
                <a:latin typeface="Arial Narrow" panose="020B0606020202030204" pitchFamily="34" charset="0"/>
              </a:rPr>
              <a:t>WWW.UTWENTE.NL/MASTER/PSTS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31246" y="6667933"/>
            <a:ext cx="61027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STUDY ADVISOR</a:t>
            </a:r>
            <a:r>
              <a:rPr lang="nl-NL" b="1" dirty="0">
                <a:solidFill>
                  <a:schemeClr val="bg1"/>
                </a:solidFill>
                <a:latin typeface="Arial Narrow" panose="020B0606020202030204" pitchFamily="34" charset="0"/>
              </a:rPr>
              <a:t>:  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053 4891117</a:t>
            </a:r>
          </a:p>
          <a:p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  <a:hlinkClick r:id="rId8"/>
              </a:rPr>
              <a:t>y.c.h.dethouars@utwente.nl</a:t>
            </a: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PROGRAM COORDINATOR:  053 4893588</a:t>
            </a:r>
          </a:p>
          <a:p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  <a:hlinkClick r:id="rId9"/>
              </a:rPr>
              <a:t>j.m.j.nelissen@utwente.nl</a:t>
            </a:r>
            <a:endParaRPr lang="nl-NL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00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2000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"/>
                            </p:stCondLst>
                            <p:childTnLst>
                              <p:par>
                                <p:cTn id="16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25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75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5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75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7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910" y="3914358"/>
            <a:ext cx="8716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2B6E7"/>
                </a:solidFill>
                <a:latin typeface="Arial Narrow" panose="020B0606020202030204" pitchFamily="34" charset="0"/>
              </a:rPr>
              <a:t>2. </a:t>
            </a:r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STUDENT EXPERIENCE</a:t>
            </a:r>
          </a:p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415776" y="4045426"/>
            <a:ext cx="325646" cy="226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140570" y="2446262"/>
            <a:ext cx="989109" cy="374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466807" y="2202162"/>
            <a:ext cx="351161" cy="245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512449" y="3247031"/>
            <a:ext cx="175581" cy="198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97831" y="3590140"/>
            <a:ext cx="643796" cy="280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257411" y="5053597"/>
            <a:ext cx="310192" cy="333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1616829" y="1767680"/>
            <a:ext cx="834412" cy="6135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676388" y="2522003"/>
            <a:ext cx="1363677" cy="16914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080304" y="5105980"/>
            <a:ext cx="345308" cy="3687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593243" y="5124676"/>
            <a:ext cx="2984873" cy="2194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0D631B-43EA-4C7F-B296-94AEF31A2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640" y="8364707"/>
            <a:ext cx="139073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52B6E7"/>
                </a:solidFill>
                <a:latin typeface="Arial Narrow" panose="020B0606020202030204" pitchFamily="34" charset="0"/>
              </a:rPr>
              <a:t>MARLOES BATTJES</a:t>
            </a:r>
          </a:p>
          <a:p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4575" y="2956173"/>
            <a:ext cx="10667986" cy="44012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Bachelor in Communication Sciences: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Focus: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Marketing	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Psychology	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Organisational</a:t>
            </a: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 studies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Lots of research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But I wanted to take a broader perspective: 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What can science really state about people/society/the world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How does technology impact a person/society/world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AE9CCC-AD5B-4B07-8C94-8F6F9146654E}"/>
              </a:ext>
            </a:extLst>
          </p:cNvPr>
          <p:cNvSpPr/>
          <p:nvPr/>
        </p:nvSpPr>
        <p:spPr>
          <a:xfrm>
            <a:off x="3244575" y="2309842"/>
            <a:ext cx="1066798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nl-NL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MY BACKGROUND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52B6E7"/>
                </a:solidFill>
                <a:latin typeface="Arial Narrow" panose="020B0606020202030204" pitchFamily="34" charset="0"/>
              </a:rPr>
              <a:t>MARLOES BATTJES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44575" y="3026846"/>
            <a:ext cx="10667986" cy="31085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Plunging into the deep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There are life-rafts!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Right balance between theory and practice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 library will be your best friend -&gt; changing the way you study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Develop a critical attitude, broadly applicable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Started doing a master’s in Technical Communication after first year of PSTS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AE9CCC-AD5B-4B07-8C94-8F6F9146654E}"/>
              </a:ext>
            </a:extLst>
          </p:cNvPr>
          <p:cNvSpPr/>
          <p:nvPr/>
        </p:nvSpPr>
        <p:spPr>
          <a:xfrm>
            <a:off x="3244575" y="2380515"/>
            <a:ext cx="973631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nl-NL" sz="3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EXPERIENCE WITH PSTS + DOUBLE DEGREE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8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4365361" y="347133"/>
            <a:ext cx="9495367" cy="1524000"/>
          </a:xfrm>
        </p:spPr>
        <p:txBody>
          <a:bodyPr/>
          <a:lstStyle/>
          <a:p>
            <a:pPr>
              <a:defRPr/>
            </a:pPr>
            <a:r>
              <a:rPr lang="nl-NL">
                <a:latin typeface="+mn-lt"/>
                <a:ea typeface="ＭＳ Ｐゴシック" charset="0"/>
                <a:cs typeface="ＭＳ Ｐゴシック" charset="0"/>
              </a:rPr>
              <a:t>SMALL BUT ACTIVE STUDENT ASSOCIATION </a:t>
            </a:r>
            <a:br>
              <a:rPr lang="nl-NL">
                <a:latin typeface="+mn-lt"/>
                <a:ea typeface="ＭＳ Ｐゴシック" charset="0"/>
                <a:cs typeface="ＭＳ Ｐゴシック" charset="0"/>
              </a:rPr>
            </a:br>
            <a:r>
              <a:rPr lang="nl-NL">
                <a:latin typeface="+mn-lt"/>
                <a:ea typeface="ＭＳ Ｐゴシック" charset="0"/>
                <a:cs typeface="ＭＳ Ｐゴシック" charset="0"/>
              </a:rPr>
              <a:t>W.T.S. IDEEFIKS</a:t>
            </a:r>
            <a:br>
              <a:rPr lang="nl-NL">
                <a:latin typeface="+mn-lt"/>
                <a:ea typeface="ＭＳ Ｐゴシック" charset="0"/>
                <a:cs typeface="ＭＳ Ｐゴシック" charset="0"/>
              </a:rPr>
            </a:br>
            <a:endParaRPr lang="nl-NL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7065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F85B-C028-4453-B48D-26FCAF6CA7FF}" type="slidenum">
              <a:rPr lang="en-GB" altLang="nl-NL" smtClean="0"/>
              <a:pPr/>
              <a:t>28</a:t>
            </a:fld>
            <a:endParaRPr lang="en-GB" alt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A410CB-CC4D-46CC-BE95-8686BCBEB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70660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-1587" r="15912" b="2332"/>
          <a:stretch/>
        </p:blipFill>
        <p:spPr bwMode="auto">
          <a:xfrm>
            <a:off x="1032638" y="1899095"/>
            <a:ext cx="4248528" cy="4224867"/>
          </a:xfrm>
          <a:prstGeom prst="diamond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70661" name="Picture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r="17377" b="18520"/>
          <a:stretch>
            <a:fillRect/>
          </a:stretch>
        </p:blipFill>
        <p:spPr bwMode="auto">
          <a:xfrm>
            <a:off x="11352820" y="2752100"/>
            <a:ext cx="4248000" cy="4222749"/>
          </a:xfrm>
          <a:prstGeom prst="diamond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7066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t="1321" r="22026" b="573"/>
          <a:stretch/>
        </p:blipFill>
        <p:spPr bwMode="auto">
          <a:xfrm>
            <a:off x="4475530" y="2832298"/>
            <a:ext cx="4236260" cy="4242166"/>
          </a:xfrm>
          <a:prstGeom prst="diamond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70663" name="Picture 7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306" r="750" b="8345"/>
          <a:stretch/>
        </p:blipFill>
        <p:spPr bwMode="auto">
          <a:xfrm>
            <a:off x="7864483" y="1844580"/>
            <a:ext cx="4248000" cy="4248000"/>
          </a:xfrm>
          <a:prstGeom prst="diamond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7F8843-0156-4D7D-84E4-798EDC0373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52B6E7"/>
                </a:solidFill>
                <a:latin typeface="Arial Narrow" panose="020B0606020202030204" pitchFamily="34" charset="0"/>
              </a:rPr>
              <a:t>W.T.S. IDEEFIKS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5427" y="7575976"/>
            <a:ext cx="1508629" cy="15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5757A1-2329-4DBB-AA52-ADEF19C34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74E92-209E-4AC5-8EBB-DD44629D6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40946"/>
            <a:ext cx="16257585" cy="91849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2C692D-032E-4FA1-8A0F-CA7F11492985}"/>
              </a:ext>
            </a:extLst>
          </p:cNvPr>
          <p:cNvSpPr/>
          <p:nvPr/>
        </p:nvSpPr>
        <p:spPr>
          <a:xfrm>
            <a:off x="3" y="-40946"/>
            <a:ext cx="16257589" cy="2389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682" name="Tekstvak 1"/>
          <p:cNvSpPr txBox="1">
            <a:spLocks noChangeArrowheads="1"/>
          </p:cNvSpPr>
          <p:nvPr/>
        </p:nvSpPr>
        <p:spPr bwMode="auto">
          <a:xfrm>
            <a:off x="11341100" y="97921"/>
            <a:ext cx="4016688" cy="218559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267" b="1" dirty="0">
                <a:solidFill>
                  <a:schemeClr val="bg1"/>
                </a:solidFill>
              </a:rPr>
              <a:t>Do </a:t>
            </a:r>
            <a:r>
              <a:rPr lang="nl-NL" altLang="nl-NL" sz="2267" b="1" dirty="0" err="1">
                <a:solidFill>
                  <a:schemeClr val="bg1"/>
                </a:solidFill>
              </a:rPr>
              <a:t>you</a:t>
            </a:r>
            <a:r>
              <a:rPr lang="nl-NL" altLang="nl-NL" sz="2267" b="1" dirty="0">
                <a:solidFill>
                  <a:schemeClr val="bg1"/>
                </a:solidFill>
              </a:rPr>
              <a:t> have </a:t>
            </a:r>
            <a:r>
              <a:rPr lang="nl-NL" altLang="nl-NL" sz="2267" b="1" dirty="0" err="1">
                <a:solidFill>
                  <a:schemeClr val="bg1"/>
                </a:solidFill>
              </a:rPr>
              <a:t>questions</a:t>
            </a:r>
            <a:r>
              <a:rPr lang="nl-NL" altLang="nl-NL" sz="2267" b="1" dirty="0">
                <a:solidFill>
                  <a:schemeClr val="bg1"/>
                </a:solidFill>
              </a:rPr>
              <a:t> </a:t>
            </a:r>
            <a:r>
              <a:rPr lang="nl-NL" altLang="nl-NL" sz="2267" b="1" dirty="0" err="1">
                <a:solidFill>
                  <a:schemeClr val="bg1"/>
                </a:solidFill>
              </a:rPr>
              <a:t>after</a:t>
            </a:r>
            <a:r>
              <a:rPr lang="nl-NL" altLang="nl-NL" sz="2267" b="1" dirty="0">
                <a:solidFill>
                  <a:schemeClr val="bg1"/>
                </a:solidFill>
              </a:rPr>
              <a:t> </a:t>
            </a:r>
            <a:r>
              <a:rPr lang="nl-NL" altLang="nl-NL" sz="2267" b="1" dirty="0" err="1">
                <a:solidFill>
                  <a:schemeClr val="bg1"/>
                </a:solidFill>
              </a:rPr>
              <a:t>this</a:t>
            </a:r>
            <a:r>
              <a:rPr lang="nl-NL" altLang="nl-NL" sz="2267" b="1" dirty="0">
                <a:solidFill>
                  <a:schemeClr val="bg1"/>
                </a:solidFill>
              </a:rPr>
              <a:t> meeting?</a:t>
            </a:r>
          </a:p>
          <a:p>
            <a:pPr eaLnBrk="1" hangingPunct="1"/>
            <a:endParaRPr lang="nl-NL" altLang="nl-NL" sz="2267" b="1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2267" b="1" dirty="0">
                <a:solidFill>
                  <a:schemeClr val="bg1"/>
                </a:solidFill>
              </a:rPr>
              <a:t>Go </a:t>
            </a:r>
            <a:r>
              <a:rPr lang="nl-NL" altLang="nl-NL" sz="2267" b="1" dirty="0" err="1">
                <a:solidFill>
                  <a:schemeClr val="bg1"/>
                </a:solidFill>
              </a:rPr>
              <a:t>to</a:t>
            </a:r>
            <a:r>
              <a:rPr lang="nl-NL" altLang="nl-NL" sz="2267" b="1" dirty="0">
                <a:solidFill>
                  <a:schemeClr val="bg1"/>
                </a:solidFill>
              </a:rPr>
              <a:t> </a:t>
            </a:r>
            <a:r>
              <a:rPr lang="nl-NL" altLang="nl-NL" sz="2267" b="1" dirty="0" err="1">
                <a:solidFill>
                  <a:schemeClr val="bg1"/>
                </a:solidFill>
              </a:rPr>
              <a:t>the</a:t>
            </a:r>
            <a:r>
              <a:rPr lang="nl-NL" altLang="nl-NL" sz="2267" b="1" dirty="0">
                <a:solidFill>
                  <a:schemeClr val="bg1"/>
                </a:solidFill>
              </a:rPr>
              <a:t> facebook page </a:t>
            </a:r>
            <a:r>
              <a:rPr lang="nl-NL" altLang="nl-NL" sz="2267" b="1" dirty="0" err="1">
                <a:solidFill>
                  <a:schemeClr val="bg1"/>
                </a:solidFill>
              </a:rPr>
              <a:t>and</a:t>
            </a:r>
            <a:r>
              <a:rPr lang="nl-NL" altLang="nl-NL" sz="2267" b="1" dirty="0">
                <a:solidFill>
                  <a:schemeClr val="bg1"/>
                </a:solidFill>
              </a:rPr>
              <a:t> </a:t>
            </a:r>
            <a:r>
              <a:rPr lang="nl-NL" altLang="nl-NL" sz="2267" b="1" dirty="0" err="1">
                <a:solidFill>
                  <a:schemeClr val="bg1"/>
                </a:solidFill>
              </a:rPr>
              <a:t>ask</a:t>
            </a:r>
            <a:r>
              <a:rPr lang="nl-NL" altLang="nl-NL" sz="2267" b="1" dirty="0">
                <a:solidFill>
                  <a:schemeClr val="bg1"/>
                </a:solidFill>
              </a:rPr>
              <a:t> </a:t>
            </a:r>
            <a:r>
              <a:rPr lang="nl-NL" altLang="nl-NL" sz="2267" b="1" dirty="0" err="1">
                <a:solidFill>
                  <a:schemeClr val="bg1"/>
                </a:solidFill>
              </a:rPr>
              <a:t>your</a:t>
            </a:r>
            <a:r>
              <a:rPr lang="nl-NL" altLang="nl-NL" sz="2267" b="1" dirty="0">
                <a:solidFill>
                  <a:schemeClr val="bg1"/>
                </a:solidFill>
              </a:rPr>
              <a:t> question at </a:t>
            </a:r>
            <a:r>
              <a:rPr lang="nl-NL" altLang="nl-NL" sz="2267" b="1" dirty="0" err="1">
                <a:solidFill>
                  <a:schemeClr val="bg1"/>
                </a:solidFill>
              </a:rPr>
              <a:t>the</a:t>
            </a:r>
            <a:r>
              <a:rPr lang="nl-NL" altLang="nl-NL" sz="2267" b="1" dirty="0">
                <a:solidFill>
                  <a:schemeClr val="bg1"/>
                </a:solidFill>
              </a:rPr>
              <a:t> forum!</a:t>
            </a:r>
          </a:p>
        </p:txBody>
      </p:sp>
      <p:pic>
        <p:nvPicPr>
          <p:cNvPr id="71685" name="Picture 7" descr="C:\Users\lindemanmah\AppData\Local\Microsoft\Windows\Temporary Internet Files\Content.Outlook\0MZVB3DN\ps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3" y="2310699"/>
            <a:ext cx="6650567" cy="656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kstvak 1"/>
          <p:cNvSpPr txBox="1">
            <a:spLocks noChangeArrowheads="1"/>
          </p:cNvSpPr>
          <p:nvPr/>
        </p:nvSpPr>
        <p:spPr bwMode="auto">
          <a:xfrm>
            <a:off x="675125" y="459318"/>
            <a:ext cx="5563282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333" b="1" dirty="0">
                <a:solidFill>
                  <a:schemeClr val="bg1"/>
                </a:solidFill>
              </a:rPr>
              <a:t>Facebook PSTS:</a:t>
            </a:r>
          </a:p>
          <a:p>
            <a:pPr eaLnBrk="1" hangingPunct="1"/>
            <a:r>
              <a:rPr lang="nl-NL" altLang="nl-NL" sz="2667" b="1" dirty="0">
                <a:solidFill>
                  <a:schemeClr val="bg1"/>
                </a:solidFill>
              </a:rPr>
              <a:t>www.facebook.com/psts.twente </a:t>
            </a:r>
          </a:p>
        </p:txBody>
      </p:sp>
      <p:sp>
        <p:nvSpPr>
          <p:cNvPr id="71684" name="TextBox 1"/>
          <p:cNvSpPr txBox="1">
            <a:spLocks noChangeArrowheads="1"/>
          </p:cNvSpPr>
          <p:nvPr/>
        </p:nvSpPr>
        <p:spPr bwMode="auto">
          <a:xfrm>
            <a:off x="7456465" y="272360"/>
            <a:ext cx="2526654" cy="183672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267" b="1" dirty="0" err="1">
                <a:solidFill>
                  <a:schemeClr val="bg1"/>
                </a:solidFill>
              </a:rPr>
              <a:t>Also</a:t>
            </a:r>
            <a:r>
              <a:rPr lang="nl-NL" altLang="nl-NL" sz="2267" b="1" dirty="0">
                <a:solidFill>
                  <a:schemeClr val="bg1"/>
                </a:solidFill>
              </a:rPr>
              <a:t> </a:t>
            </a:r>
            <a:r>
              <a:rPr lang="nl-NL" altLang="nl-NL" sz="2267" b="1" dirty="0" err="1">
                <a:solidFill>
                  <a:schemeClr val="bg1"/>
                </a:solidFill>
              </a:rPr>
              <a:t>possible</a:t>
            </a:r>
            <a:r>
              <a:rPr lang="nl-NL" altLang="nl-NL" sz="2267" b="1" dirty="0">
                <a:solidFill>
                  <a:schemeClr val="bg1"/>
                </a:solidFill>
              </a:rPr>
              <a:t>:</a:t>
            </a:r>
          </a:p>
          <a:p>
            <a:pPr eaLnBrk="1" hangingPunct="1"/>
            <a:endParaRPr lang="nl-NL" altLang="nl-NL" sz="2267" b="1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2267" b="1" dirty="0">
                <a:solidFill>
                  <a:schemeClr val="bg1"/>
                </a:solidFill>
              </a:rPr>
              <a:t>Check out PSTS </a:t>
            </a:r>
          </a:p>
          <a:p>
            <a:pPr eaLnBrk="1" hangingPunct="1"/>
            <a:r>
              <a:rPr lang="nl-NL" altLang="nl-NL" sz="2267" b="1" dirty="0" err="1">
                <a:solidFill>
                  <a:schemeClr val="bg1"/>
                </a:solidFill>
              </a:rPr>
              <a:t>by</a:t>
            </a:r>
            <a:r>
              <a:rPr lang="nl-NL" altLang="nl-NL" sz="2267" b="1" dirty="0">
                <a:solidFill>
                  <a:schemeClr val="bg1"/>
                </a:solidFill>
              </a:rPr>
              <a:t> </a:t>
            </a:r>
            <a:r>
              <a:rPr lang="nl-NL" altLang="nl-NL" sz="2267" b="1" dirty="0" err="1">
                <a:solidFill>
                  <a:schemeClr val="bg1"/>
                </a:solidFill>
              </a:rPr>
              <a:t>becoming</a:t>
            </a:r>
            <a:r>
              <a:rPr lang="nl-NL" altLang="nl-NL" sz="2267" b="1" dirty="0">
                <a:solidFill>
                  <a:schemeClr val="bg1"/>
                </a:solidFill>
              </a:rPr>
              <a:t> a </a:t>
            </a:r>
          </a:p>
          <a:p>
            <a:pPr eaLnBrk="1" hangingPunct="1"/>
            <a:r>
              <a:rPr lang="nl-NL" altLang="nl-NL" sz="2267" b="1" dirty="0">
                <a:solidFill>
                  <a:schemeClr val="bg1"/>
                </a:solidFill>
              </a:rPr>
              <a:t>student </a:t>
            </a:r>
            <a:r>
              <a:rPr lang="nl-NL" altLang="nl-NL" sz="2267" b="1" dirty="0" err="1">
                <a:solidFill>
                  <a:schemeClr val="bg1"/>
                </a:solidFill>
              </a:rPr>
              <a:t>for</a:t>
            </a:r>
            <a:r>
              <a:rPr lang="nl-NL" altLang="nl-NL" sz="2267" b="1" dirty="0">
                <a:solidFill>
                  <a:schemeClr val="bg1"/>
                </a:solidFill>
              </a:rPr>
              <a:t> a </a:t>
            </a:r>
            <a:r>
              <a:rPr lang="nl-NL" altLang="nl-NL" sz="2267" b="1" dirty="0" err="1">
                <a:solidFill>
                  <a:schemeClr val="bg1"/>
                </a:solidFill>
              </a:rPr>
              <a:t>day</a:t>
            </a:r>
            <a:endParaRPr lang="nl-NL" altLang="nl-NL" sz="2267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AC1DB8-845A-44E4-BD7C-816E5B2C4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3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sp>
        <p:nvSpPr>
          <p:cNvPr id="4" name="Flowchart: Process 3"/>
          <p:cNvSpPr/>
          <p:nvPr/>
        </p:nvSpPr>
        <p:spPr>
          <a:xfrm>
            <a:off x="-1" y="4379288"/>
            <a:ext cx="16853379" cy="18736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>
            <a:hlinkClick r:id="" action="ppaction://noaction"/>
          </p:cNvPr>
          <p:cNvSpPr/>
          <p:nvPr/>
        </p:nvSpPr>
        <p:spPr>
          <a:xfrm>
            <a:off x="13865963" y="4016889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rgbClr val="E7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hlinkClick r:id="rId3" action="ppaction://hlinksldjump"/>
          </p:cNvPr>
          <p:cNvSpPr/>
          <p:nvPr/>
        </p:nvSpPr>
        <p:spPr>
          <a:xfrm>
            <a:off x="10720097" y="4016889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hlinkClick r:id="rId4" action="ppaction://hlinksldjump"/>
          </p:cNvPr>
          <p:cNvSpPr/>
          <p:nvPr/>
        </p:nvSpPr>
        <p:spPr>
          <a:xfrm>
            <a:off x="7574231" y="4016889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rgbClr val="21B2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>
            <a:hlinkClick r:id="rId5" action="ppaction://hlinksldjump"/>
          </p:cNvPr>
          <p:cNvSpPr/>
          <p:nvPr/>
        </p:nvSpPr>
        <p:spPr>
          <a:xfrm>
            <a:off x="4428365" y="4016889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rgbClr val="52B6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674915" y="508706"/>
            <a:ext cx="1061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</a:rPr>
              <a:t>PROGRAMME</a:t>
            </a:r>
            <a:endParaRPr lang="en-US" sz="6000" dirty="0">
              <a:solidFill>
                <a:srgbClr val="00ABCD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Oval 4">
            <a:hlinkClick r:id="rId6" action="ppaction://hlinksldjump"/>
          </p:cNvPr>
          <p:cNvSpPr/>
          <p:nvPr/>
        </p:nvSpPr>
        <p:spPr>
          <a:xfrm>
            <a:off x="1282499" y="4019287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rgbClr val="007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7"/>
          <p:cNvSpPr/>
          <p:nvPr/>
        </p:nvSpPr>
        <p:spPr>
          <a:xfrm>
            <a:off x="1020966" y="5359459"/>
            <a:ext cx="1516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ABOUT PSTS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35927" y="5318622"/>
            <a:ext cx="1686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STUDENT </a:t>
            </a:r>
            <a:b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EXPERIENCES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68636" y="5480295"/>
            <a:ext cx="1669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MINI LECTURE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436331" y="5418535"/>
            <a:ext cx="142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QUESTIONS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445621" y="5393781"/>
            <a:ext cx="1698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INFORMATION </a:t>
            </a:r>
            <a:b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MARKET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31731" y="4999411"/>
            <a:ext cx="35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1.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709674" y="4999411"/>
            <a:ext cx="35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2.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17431" y="5078706"/>
            <a:ext cx="35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3.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969329" y="5071098"/>
            <a:ext cx="35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4.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4118773" y="5049300"/>
            <a:ext cx="359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5.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6" grpId="0" animBg="1"/>
      <p:bldP spid="14" grpId="0" animBg="1"/>
      <p:bldP spid="12" grpId="0" animBg="1"/>
      <p:bldP spid="6" grpId="0"/>
      <p:bldP spid="5" grpId="0" animBg="1"/>
      <p:bldP spid="28" grpId="0"/>
      <p:bldP spid="29" grpId="0"/>
      <p:bldP spid="30" grpId="0"/>
      <p:bldP spid="31" grpId="0"/>
      <p:bldP spid="32" grpId="0"/>
      <p:bldP spid="40" grpId="0"/>
      <p:bldP spid="41" grpId="0"/>
      <p:bldP spid="42" grpId="0"/>
      <p:bldP spid="43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467" y="3913754"/>
            <a:ext cx="106135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4BB34B"/>
                </a:solidFill>
                <a:latin typeface="Arial Narrow" panose="020B0606020202030204" pitchFamily="34" charset="0"/>
              </a:rPr>
              <a:t>3.</a:t>
            </a:r>
            <a:r>
              <a:rPr lang="en-US" sz="6000" b="1" dirty="0">
                <a:solidFill>
                  <a:srgbClr val="EF008C"/>
                </a:solidFill>
                <a:latin typeface="Arial Narrow" panose="020B0606020202030204" pitchFamily="34" charset="0"/>
              </a:rPr>
              <a:t> </a:t>
            </a:r>
            <a:r>
              <a:rPr lang="en-US" sz="6000" b="1" dirty="0">
                <a:solidFill>
                  <a:prstClr val="white"/>
                </a:solidFill>
                <a:latin typeface="Arial Narrow" panose="020B0606020202030204" pitchFamily="34" charset="0"/>
              </a:rPr>
              <a:t>MINI LECTURE</a:t>
            </a:r>
          </a:p>
          <a:p>
            <a:endParaRPr lang="en-US" sz="6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r>
              <a:rPr lang="en-US" sz="6000" b="1" dirty="0">
                <a:solidFill>
                  <a:prstClr val="white"/>
                </a:solidFill>
                <a:latin typeface="Arial Narrow" panose="020B0606020202030204" pitchFamily="34" charset="0"/>
              </a:rPr>
              <a:t>Dr. Kevin Macnish</a:t>
            </a:r>
          </a:p>
          <a:p>
            <a:r>
              <a:rPr lang="en-US" sz="3600" b="1" dirty="0">
                <a:solidFill>
                  <a:prstClr val="white"/>
                </a:solidFill>
                <a:latin typeface="Arial Narrow" panose="020B0606020202030204" pitchFamily="34" charset="0"/>
              </a:rPr>
              <a:t>Assistant professor, Department of Philosophy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6"/>
            <a:ext cx="9588476" cy="346179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236409" y="6469038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607378" y="5043641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616284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114223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910" y="3914358"/>
            <a:ext cx="8716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F008C"/>
                </a:solidFill>
                <a:latin typeface="Arial Narrow" panose="020B0606020202030204" pitchFamily="34" charset="0"/>
              </a:rPr>
              <a:t>4.</a:t>
            </a:r>
            <a:r>
              <a:rPr lang="en-US" sz="60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QUESTIONS? </a:t>
            </a: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415776" y="4045426"/>
            <a:ext cx="325646" cy="226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140570" y="2446262"/>
            <a:ext cx="989109" cy="374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466807" y="2202162"/>
            <a:ext cx="351161" cy="245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512449" y="3247031"/>
            <a:ext cx="175581" cy="198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97831" y="3590140"/>
            <a:ext cx="643796" cy="280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257411" y="5053597"/>
            <a:ext cx="310192" cy="333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1616829" y="1767680"/>
            <a:ext cx="834412" cy="6135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676388" y="2522003"/>
            <a:ext cx="1363677" cy="16914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080304" y="5105980"/>
            <a:ext cx="345308" cy="3687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593243" y="5124676"/>
            <a:ext cx="2984873" cy="2194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0D631B-43EA-4C7F-B296-94AEF31A2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95254" y="-5265847"/>
            <a:ext cx="9475594" cy="18203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656" y="3977073"/>
            <a:ext cx="106135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71C21"/>
                </a:solidFill>
                <a:latin typeface="Arial Narrow" panose="020B0606020202030204" pitchFamily="34" charset="0"/>
              </a:rPr>
              <a:t>5. </a:t>
            </a:r>
            <a:r>
              <a:rPr lang="en-US" sz="6000" b="1" dirty="0">
                <a:solidFill>
                  <a:prstClr val="white"/>
                </a:solidFill>
                <a:latin typeface="Arial Narrow" panose="020B0606020202030204" pitchFamily="34" charset="0"/>
              </a:rPr>
              <a:t>INFORMATION MARKET</a:t>
            </a:r>
          </a:p>
          <a:p>
            <a:endParaRPr lang="en-US" sz="6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r>
              <a:rPr lang="en-US" sz="6000" b="1" dirty="0">
                <a:solidFill>
                  <a:prstClr val="white"/>
                </a:solidFill>
                <a:latin typeface="Arial Narrow" panose="020B0606020202030204" pitchFamily="34" charset="0"/>
              </a:rPr>
              <a:t>17.15 – 18.15</a:t>
            </a:r>
          </a:p>
          <a:p>
            <a:r>
              <a:rPr lang="en-US" sz="6000" b="1" dirty="0">
                <a:solidFill>
                  <a:prstClr val="white"/>
                </a:solidFill>
                <a:latin typeface="Arial Narrow" panose="020B0606020202030204" pitchFamily="34" charset="0"/>
              </a:rPr>
              <a:t>Building:  </a:t>
            </a:r>
            <a:r>
              <a:rPr lang="en-US" sz="60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Waaier</a:t>
            </a:r>
            <a:endParaRPr lang="en-US" sz="6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endParaRPr lang="en-US" sz="6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endParaRPr lang="en-US" sz="6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6"/>
            <a:ext cx="9588476" cy="346179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236409" y="6469038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607378" y="5043641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616284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114223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2" y="3769961"/>
            <a:ext cx="4218046" cy="14916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" y="806407"/>
            <a:ext cx="9588476" cy="34617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7" y="808244"/>
            <a:ext cx="9570850" cy="346179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75341" y="3981076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/>
          <p:cNvSpPr/>
          <p:nvPr/>
        </p:nvSpPr>
        <p:spPr>
          <a:xfrm>
            <a:off x="675314" y="4094806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/>
          <p:cNvSpPr/>
          <p:nvPr/>
        </p:nvSpPr>
        <p:spPr>
          <a:xfrm>
            <a:off x="1046283" y="2669409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l 19"/>
          <p:cNvSpPr/>
          <p:nvPr/>
        </p:nvSpPr>
        <p:spPr>
          <a:xfrm>
            <a:off x="2559116" y="2452528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l 20"/>
          <p:cNvSpPr/>
          <p:nvPr/>
        </p:nvSpPr>
        <p:spPr>
          <a:xfrm>
            <a:off x="4003708" y="260584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22" name="Oval 21"/>
          <p:cNvSpPr/>
          <p:nvPr/>
        </p:nvSpPr>
        <p:spPr>
          <a:xfrm>
            <a:off x="3055189" y="307214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23" name="Oval 22"/>
          <p:cNvSpPr/>
          <p:nvPr/>
        </p:nvSpPr>
        <p:spPr>
          <a:xfrm>
            <a:off x="3184843" y="390539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24" name="Oval 23"/>
          <p:cNvSpPr/>
          <p:nvPr/>
        </p:nvSpPr>
        <p:spPr>
          <a:xfrm>
            <a:off x="4553128" y="284459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25" name="Oval 24"/>
          <p:cNvSpPr/>
          <p:nvPr/>
        </p:nvSpPr>
        <p:spPr>
          <a:xfrm>
            <a:off x="5582200" y="979999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5493149" y="946587"/>
            <a:ext cx="325646" cy="2267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3581937" y="1751216"/>
            <a:ext cx="989109" cy="3745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908174" y="1507116"/>
            <a:ext cx="351161" cy="2458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3589822" y="148192"/>
            <a:ext cx="175581" cy="198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4175204" y="491301"/>
            <a:ext cx="643796" cy="2809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5334784" y="1954758"/>
            <a:ext cx="310192" cy="3336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4058196" y="1072634"/>
            <a:ext cx="834412" cy="6135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444508" y="-768774"/>
            <a:ext cx="1363677" cy="16914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820457" y="2387224"/>
            <a:ext cx="345308" cy="3687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44459" y="1072481"/>
            <a:ext cx="2984873" cy="21947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2924">
            <a:off x="7822354" y="7400300"/>
            <a:ext cx="1753994" cy="17380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488">
            <a:off x="11283279" y="6806865"/>
            <a:ext cx="1427960" cy="14149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1295">
            <a:off x="2910984" y="5887158"/>
            <a:ext cx="3284287" cy="32543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0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" presetClass="entr" presetSubtype="9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6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2" presetClass="entr" presetSubtype="4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2" presetClass="entr" presetSubtype="1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467" y="3913754"/>
            <a:ext cx="106135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ABOUT PSTS</a:t>
            </a:r>
          </a:p>
          <a:p>
            <a:pPr marL="1143000" indent="-1143000">
              <a:buAutoNum type="arabicPeriod"/>
            </a:pPr>
            <a:endParaRPr lang="en-US" sz="6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143000" indent="-1143000">
              <a:buAutoNum type="arabicPeriod"/>
            </a:pPr>
            <a:endParaRPr lang="en-US" sz="6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Dr. Marianne Boenink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Programme</a:t>
            </a:r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 director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6"/>
            <a:ext cx="9588476" cy="346179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10236409" y="6469038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 10"/>
          <p:cNvSpPr/>
          <p:nvPr/>
        </p:nvSpPr>
        <p:spPr>
          <a:xfrm>
            <a:off x="10607378" y="5043641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/>
          <p:cNvSpPr/>
          <p:nvPr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l 12"/>
          <p:cNvSpPr/>
          <p:nvPr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4" name="Oval 13"/>
          <p:cNvSpPr/>
          <p:nvPr/>
        </p:nvSpPr>
        <p:spPr>
          <a:xfrm>
            <a:off x="12616284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5" name="Oval 14"/>
          <p:cNvSpPr/>
          <p:nvPr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6" name="Oval 15"/>
          <p:cNvSpPr/>
          <p:nvPr/>
        </p:nvSpPr>
        <p:spPr>
          <a:xfrm>
            <a:off x="14114223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7" name="Oval 16"/>
          <p:cNvSpPr/>
          <p:nvPr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61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915" y="508706"/>
            <a:ext cx="1061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F008C"/>
                </a:solidFill>
                <a:latin typeface="Arial Narrow" panose="020B0606020202030204" pitchFamily="34" charset="0"/>
              </a:rPr>
              <a:t>Science and Technology are Everywhere</a:t>
            </a:r>
            <a:endParaRPr lang="nl-NL" sz="4800" dirty="0">
              <a:solidFill>
                <a:srgbClr val="EF008C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108765" y="2158039"/>
            <a:ext cx="0" cy="7402478"/>
          </a:xfrm>
          <a:prstGeom prst="line">
            <a:avLst/>
          </a:prstGeom>
          <a:ln w="38100">
            <a:solidFill>
              <a:srgbClr val="EF008C">
                <a:alpha val="27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33513" y="1452074"/>
            <a:ext cx="1874231" cy="646331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Domains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36403" y="1467172"/>
            <a:ext cx="3850143" cy="646331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Examples of S&amp;T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5"/>
          <a:srcRect l="25807" r="8697"/>
          <a:stretch/>
        </p:blipFill>
        <p:spPr>
          <a:xfrm>
            <a:off x="833513" y="3502346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9411" t="-82" r="20589" b="82"/>
          <a:stretch/>
        </p:blipFill>
        <p:spPr>
          <a:xfrm>
            <a:off x="4513734" y="5664989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9922" r="19922"/>
          <a:stretch/>
        </p:blipFill>
        <p:spPr>
          <a:xfrm>
            <a:off x="833513" y="5670900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1202" t="1776" r="5030" b="1866"/>
          <a:stretch/>
        </p:blipFill>
        <p:spPr>
          <a:xfrm>
            <a:off x="4518047" y="3502346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6428" t="42" r="9635" b="2003"/>
          <a:stretch/>
        </p:blipFill>
        <p:spPr>
          <a:xfrm>
            <a:off x="2675286" y="2428298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16765" r="16765"/>
          <a:stretch/>
        </p:blipFill>
        <p:spPr>
          <a:xfrm>
            <a:off x="2675286" y="6669376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7541" r="35317"/>
          <a:stretch/>
        </p:blipFill>
        <p:spPr>
          <a:xfrm>
            <a:off x="2675286" y="4548837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14587" t="-527" r="29231" b="527"/>
          <a:stretch/>
        </p:blipFill>
        <p:spPr>
          <a:xfrm>
            <a:off x="13040621" y="2420986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16667" r="16667"/>
          <a:stretch/>
        </p:blipFill>
        <p:spPr>
          <a:xfrm>
            <a:off x="11755669" y="4228298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36065" r="7685"/>
          <a:stretch/>
        </p:blipFill>
        <p:spPr>
          <a:xfrm>
            <a:off x="7882329" y="2430454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/>
          <a:srcRect l="14607" r="14607"/>
          <a:stretch/>
        </p:blipFill>
        <p:spPr>
          <a:xfrm>
            <a:off x="10461475" y="2428298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/>
          <a:srcRect l="13937" r="41619"/>
          <a:stretch/>
        </p:blipFill>
        <p:spPr>
          <a:xfrm>
            <a:off x="7882329" y="6115280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/>
          <a:srcRect l="24250" t="-774" r="19280" b="774"/>
          <a:stretch/>
        </p:blipFill>
        <p:spPr>
          <a:xfrm>
            <a:off x="9206948" y="4228298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/>
          <a:srcRect l="25000" r="25000"/>
          <a:stretch/>
        </p:blipFill>
        <p:spPr>
          <a:xfrm>
            <a:off x="13040621" y="6155767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/>
          <a:srcRect l="20000" r="20000"/>
          <a:stretch/>
        </p:blipFill>
        <p:spPr>
          <a:xfrm>
            <a:off x="10461475" y="6163079"/>
            <a:ext cx="1800000" cy="180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312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6257587" cy="9144892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3320" y="1735643"/>
            <a:ext cx="7365760" cy="6612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320" y="423331"/>
            <a:ext cx="7365760" cy="13208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580" y="1837367"/>
            <a:ext cx="679004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How do </a:t>
            </a:r>
            <a:r>
              <a:rPr lang="en-GB" altLang="nl-NL" sz="2800" dirty="0" err="1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neurotechnologies</a:t>
            </a:r>
            <a:r>
              <a:rPr lang="en-GB" altLang="nl-NL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shift our view of human identity and free will?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How are algorithms shaping the choices we make – and is this problematic?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are acceptable risks when introducing climate engineering?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Is human culture getting ever more risk-averse?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….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How to make sense of our life with science &amp; technology, and of the continuous stream of visions and promises?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GB" altLang="nl-NL" sz="28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How to make sure science &amp; technology change the world &amp; life for the better?</a:t>
            </a:r>
          </a:p>
          <a:p>
            <a:endParaRPr lang="en-GB" altLang="nl-NL" sz="2800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753" y="863116"/>
            <a:ext cx="7000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err="1">
                <a:solidFill>
                  <a:srgbClr val="EF008C"/>
                </a:solidFill>
              </a:rPr>
              <a:t>Raising</a:t>
            </a:r>
            <a:r>
              <a:rPr lang="nl-NL" sz="4000" b="1" dirty="0">
                <a:solidFill>
                  <a:srgbClr val="EF008C"/>
                </a:solidFill>
              </a:rPr>
              <a:t> </a:t>
            </a:r>
            <a:r>
              <a:rPr lang="nl-NL" sz="4000" b="1" dirty="0" err="1">
                <a:solidFill>
                  <a:srgbClr val="EF008C"/>
                </a:solidFill>
              </a:rPr>
              <a:t>difficult</a:t>
            </a:r>
            <a:r>
              <a:rPr lang="nl-NL" sz="4000" b="1" dirty="0">
                <a:solidFill>
                  <a:srgbClr val="EF008C"/>
                </a:solidFill>
              </a:rPr>
              <a:t> </a:t>
            </a:r>
            <a:r>
              <a:rPr lang="nl-NL" sz="4000" b="1" dirty="0" err="1">
                <a:solidFill>
                  <a:srgbClr val="EF008C"/>
                </a:solidFill>
              </a:rPr>
              <a:t>questions</a:t>
            </a:r>
            <a:endParaRPr lang="nl-NL" sz="4000" b="1" dirty="0">
              <a:solidFill>
                <a:srgbClr val="EF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75" y="8502548"/>
            <a:ext cx="13907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9BD"/>
                </a:solidFill>
                <a:latin typeface="Arial Narrow" panose="020B0606020202030204" pitchFamily="34" charset="0"/>
              </a:rPr>
              <a:t>PHILOSOPHY OF SCIENCE, TECHNOLOGY AND SOCIETY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7711" y="1150249"/>
            <a:ext cx="14515192" cy="6740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07999" y="1879112"/>
            <a:ext cx="1211918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PSTS provides you with the knowledge, insights and skills to</a:t>
            </a:r>
          </a:p>
          <a:p>
            <a:pPr marL="95253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Understand, </a:t>
            </a:r>
          </a:p>
          <a:p>
            <a:pPr marL="95253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Evaluate, and</a:t>
            </a:r>
          </a:p>
          <a:p>
            <a:pPr marL="95253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Help shape </a:t>
            </a:r>
          </a:p>
          <a:p>
            <a:pPr marL="36195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Past, current and future interactions between science, technology &amp; society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Using approaches, theories and methods from</a:t>
            </a:r>
          </a:p>
          <a:p>
            <a:pPr marL="95253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Philosophy</a:t>
            </a:r>
          </a:p>
          <a:p>
            <a:pPr marL="95253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Science &amp; Technology Studies (STS)</a:t>
            </a:r>
          </a:p>
          <a:p>
            <a:pPr marL="95253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History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6125" y="1150249"/>
            <a:ext cx="14266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PROGRAMME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7</a:t>
            </a:fld>
            <a:endParaRPr lang="nl-NL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163" y="2133469"/>
            <a:ext cx="2470271" cy="583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13" grpId="0" build="p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75" y="8502548"/>
            <a:ext cx="13907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9BD"/>
                </a:solidFill>
                <a:latin typeface="Arial Narrow" panose="020B0606020202030204" pitchFamily="34" charset="0"/>
              </a:rPr>
              <a:t>PHILOSOPHY OF SCIENCE, TECHNOLOGY AND SOCIETY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7711" y="1150249"/>
            <a:ext cx="14515192" cy="6740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07999" y="1879112"/>
            <a:ext cx="121191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International, English language master </a:t>
            </a:r>
            <a:r>
              <a:rPr lang="en-US" sz="2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programme</a:t>
            </a:r>
            <a:endParaRPr lang="en-U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Two years (120 EC), no pre-master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Multidisciplinary, empirical philosophy approach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Preparing for academic as well as professional careers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Offered by two departments with excellent reputation in research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6125" y="1150249"/>
            <a:ext cx="14266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PROGRAMME CHARACTERISTICS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8</a:t>
            </a:fld>
            <a:endParaRPr lang="nl-NL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877" y="638677"/>
            <a:ext cx="2700684" cy="73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13" grpId="0" uiExpand="1" build="p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7712" r="10625" b="9819"/>
          <a:stretch/>
        </p:blipFill>
        <p:spPr>
          <a:xfrm rot="16200000">
            <a:off x="4394578" y="-4462820"/>
            <a:ext cx="7438033" cy="16281782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3" y="8198792"/>
            <a:ext cx="1807025" cy="639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640" y="8364707"/>
            <a:ext cx="13907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9BD"/>
                </a:solidFill>
                <a:latin typeface="Arial Narrow" panose="020B0606020202030204" pitchFamily="34" charset="0"/>
              </a:rPr>
              <a:t>DOUBLE DEGREE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9865" y="1586587"/>
            <a:ext cx="7370457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nl-NL" sz="3600" b="1" dirty="0">
                <a:solidFill>
                  <a:srgbClr val="FFE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 DEVELOPMENT: PSTS LINK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9865" y="2393562"/>
            <a:ext cx="9150378" cy="61247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 those interested to continue with study in their original field, but also interested in </a:t>
            </a:r>
            <a:r>
              <a:rPr lang="en-US" altLang="nl-NL" sz="2800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reflection on </a:t>
            </a: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this field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Currently options are explored with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UT MSc Public Administration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UT MSc Business Administration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UT MSc Communication Studies</a:t>
            </a:r>
          </a:p>
          <a:p>
            <a:pPr marL="1066830" lvl="1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Aiming for double degree in 2 years</a:t>
            </a:r>
          </a:p>
          <a:p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Not  formalized yet! Are you </a:t>
            </a:r>
            <a:r>
              <a:rPr lang="en-US" altLang="nl-NL" sz="2800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interested?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nl-NL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Please e-mail our study advisor and we’ll keep you updated!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l-NL" sz="2800" dirty="0">
                <a:solidFill>
                  <a:schemeClr val="bg1"/>
                </a:solidFill>
                <a:latin typeface="Arial Narrow" panose="020B0606020202030204" pitchFamily="34" charset="0"/>
                <a:hlinkClick r:id="rId7"/>
              </a:rPr>
              <a:t>y.c.h.dethouars@utwente.nl</a:t>
            </a:r>
            <a:r>
              <a:rPr lang="nl-NL" sz="2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altLang="nl-NL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243" y="745809"/>
            <a:ext cx="2398529" cy="73700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80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Titel slides 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 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tabel infograp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1114</TotalTime>
  <Words>1541</Words>
  <Application>Microsoft Office PowerPoint</Application>
  <PresentationFormat>Aangepast</PresentationFormat>
  <Paragraphs>357</Paragraphs>
  <Slides>33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33</vt:i4>
      </vt:variant>
    </vt:vector>
  </HeadingPairs>
  <TitlesOfParts>
    <vt:vector size="45" baseType="lpstr">
      <vt:lpstr>MS Mincho</vt:lpstr>
      <vt:lpstr>ＭＳ Ｐゴシック</vt:lpstr>
      <vt:lpstr>ＭＳ Ｐゴシック</vt:lpstr>
      <vt:lpstr>Arial</vt:lpstr>
      <vt:lpstr>Arial Narrow</vt:lpstr>
      <vt:lpstr>Calibri</vt:lpstr>
      <vt:lpstr>Calibri Light</vt:lpstr>
      <vt:lpstr>Cambria</vt:lpstr>
      <vt:lpstr>Wingdings</vt:lpstr>
      <vt:lpstr>Titel slides UT</vt:lpstr>
      <vt:lpstr>Content slides UT</vt:lpstr>
      <vt:lpstr>Slide tabel infographic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SMALL BUT ACTIVE STUDENT ASSOCIATION  W.T.S. IDEEFIKS 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Jurian Wiese</dc:creator>
  <cp:lastModifiedBy>Marianne Boenink</cp:lastModifiedBy>
  <cp:revision>535</cp:revision>
  <dcterms:created xsi:type="dcterms:W3CDTF">2015-05-28T08:27:42Z</dcterms:created>
  <dcterms:modified xsi:type="dcterms:W3CDTF">2018-03-15T09:46:04Z</dcterms:modified>
</cp:coreProperties>
</file>