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swald" panose="00000500000000000000" pitchFamily="2" charset="0"/>
      <p:regular r:id="rId16"/>
      <p:bold r:id="rId17"/>
    </p:embeddedFont>
    <p:embeddedFont>
      <p:font typeface="Source Code Pro" panose="020B0509030403020204" pitchFamily="49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LtUEB/xjwGVG8rVfICuH7Ix6w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b10740f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b10740fb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2c5275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2c5275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8b442c219_0_64"/>
          <p:cNvSpPr/>
          <p:nvPr/>
        </p:nvSpPr>
        <p:spPr>
          <a:xfrm rot="10800000">
            <a:off x="5634700" y="3911300"/>
            <a:ext cx="922500" cy="5181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128b442c219_0_64"/>
          <p:cNvSpPr/>
          <p:nvPr/>
        </p:nvSpPr>
        <p:spPr>
          <a:xfrm>
            <a:off x="-33" y="0"/>
            <a:ext cx="12192000" cy="416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g128b442c219_0_64"/>
          <p:cNvSpPr txBox="1">
            <a:spLocks noGrp="1"/>
          </p:cNvSpPr>
          <p:nvPr>
            <p:ph type="ctrTitle"/>
          </p:nvPr>
        </p:nvSpPr>
        <p:spPr>
          <a:xfrm>
            <a:off x="548233" y="859067"/>
            <a:ext cx="11043300" cy="2811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g128b442c219_0_64"/>
          <p:cNvSpPr txBox="1">
            <a:spLocks noGrp="1"/>
          </p:cNvSpPr>
          <p:nvPr>
            <p:ph type="subTitle" idx="1"/>
          </p:nvPr>
        </p:nvSpPr>
        <p:spPr>
          <a:xfrm>
            <a:off x="548233" y="4531000"/>
            <a:ext cx="11043300" cy="168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g128b442c219_0_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g128b442c219_0_106"/>
          <p:cNvCxnSpPr/>
          <p:nvPr/>
        </p:nvCxnSpPr>
        <p:spPr>
          <a:xfrm>
            <a:off x="551033" y="3984367"/>
            <a:ext cx="1214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g128b442c219_0_10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" name="Google Shape;54;g128b442c219_0_10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28b442c219_0_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8b442c219_0_1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8b442c219_0_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28b442c219_0_1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28b442c219_0_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28b442c219_0_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28b442c219_0_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28b442c219_0_70"/>
          <p:cNvSpPr/>
          <p:nvPr/>
        </p:nvSpPr>
        <p:spPr>
          <a:xfrm>
            <a:off x="0" y="2089800"/>
            <a:ext cx="12192000" cy="267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g128b442c219_0_70"/>
          <p:cNvSpPr txBox="1">
            <a:spLocks noGrp="1"/>
          </p:cNvSpPr>
          <p:nvPr>
            <p:ph type="title"/>
          </p:nvPr>
        </p:nvSpPr>
        <p:spPr>
          <a:xfrm>
            <a:off x="574400" y="2519600"/>
            <a:ext cx="11043300" cy="202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g128b442c219_0_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g128b442c219_0_74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g128b442c219_0_74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28b442c219_0_74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128b442c219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g128b442c219_0_79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g128b442c219_0_79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28b442c219_0_79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53331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128b442c219_0_79"/>
          <p:cNvSpPr txBox="1">
            <a:spLocks noGrp="1"/>
          </p:cNvSpPr>
          <p:nvPr>
            <p:ph type="body" idx="2"/>
          </p:nvPr>
        </p:nvSpPr>
        <p:spPr>
          <a:xfrm>
            <a:off x="6443200" y="1958433"/>
            <a:ext cx="53331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128b442c219_0_7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28b442c219_0_85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28b442c219_0_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g128b442c219_0_88"/>
          <p:cNvCxnSpPr/>
          <p:nvPr/>
        </p:nvCxnSpPr>
        <p:spPr>
          <a:xfrm>
            <a:off x="558233" y="1943716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g128b442c219_0_88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g128b442c219_0_88"/>
          <p:cNvSpPr txBox="1">
            <a:spLocks noGrp="1"/>
          </p:cNvSpPr>
          <p:nvPr>
            <p:ph type="body" idx="1"/>
          </p:nvPr>
        </p:nvSpPr>
        <p:spPr>
          <a:xfrm>
            <a:off x="415600" y="2157605"/>
            <a:ext cx="3744000" cy="393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g128b442c219_0_8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8b442c219_0_93"/>
          <p:cNvSpPr txBox="1">
            <a:spLocks noGrp="1"/>
          </p:cNvSpPr>
          <p:nvPr>
            <p:ph type="title"/>
          </p:nvPr>
        </p:nvSpPr>
        <p:spPr>
          <a:xfrm>
            <a:off x="653667" y="705200"/>
            <a:ext cx="7570800" cy="544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128b442c219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28b442c219_0_96"/>
          <p:cNvSpPr/>
          <p:nvPr/>
        </p:nvSpPr>
        <p:spPr>
          <a:xfrm>
            <a:off x="6096000" y="233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g128b442c219_0_96"/>
          <p:cNvCxnSpPr/>
          <p:nvPr/>
        </p:nvCxnSpPr>
        <p:spPr>
          <a:xfrm>
            <a:off x="6706233" y="5994000"/>
            <a:ext cx="76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g128b442c219_0_96"/>
          <p:cNvSpPr txBox="1">
            <a:spLocks noGrp="1"/>
          </p:cNvSpPr>
          <p:nvPr>
            <p:ph type="title"/>
          </p:nvPr>
        </p:nvSpPr>
        <p:spPr>
          <a:xfrm>
            <a:off x="354000" y="1438333"/>
            <a:ext cx="5393700" cy="238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128b442c219_0_96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128b442c219_0_9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28b442c219_0_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28b442c219_0_10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g128b442c219_0_10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28b442c219_0_60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g128b442c219_0_60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g128b442c219_0_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548233" y="4531000"/>
            <a:ext cx="110433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GB" sz="2560"/>
              <a:t>Drie lessen om een betere profielkeuze te kunnen maken!</a:t>
            </a:r>
            <a:endParaRPr sz="256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sz="256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GB" sz="2560"/>
              <a:t>Susan Janssen, Auke de Leeuw, Janneke Verspagen</a:t>
            </a:r>
            <a:endParaRPr sz="2160"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 t="37036" b="36152"/>
          <a:stretch/>
        </p:blipFill>
        <p:spPr>
          <a:xfrm>
            <a:off x="2873000" y="1165325"/>
            <a:ext cx="6857999" cy="1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b10740fb3_0_2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Deze les</a:t>
            </a:r>
            <a:endParaRPr/>
          </a:p>
        </p:txBody>
      </p:sp>
      <p:sp>
        <p:nvSpPr>
          <p:cNvPr id="76" name="Google Shape;76;g12b10740fb3_0_2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❏"/>
            </a:pPr>
            <a:r>
              <a:rPr lang="en-GB"/>
              <a:t>Klassikale vragen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GB"/>
              <a:t>Woordweb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GB"/>
              <a:t>Nog meer brainstormen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GB"/>
              <a:t>Uitleg opdracht (en de drie lessen)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GB"/>
              <a:t>Plan van aanpak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2c5275dd6_0_0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(Leer)doelen</a:t>
            </a:r>
            <a:endParaRPr/>
          </a:p>
        </p:txBody>
      </p:sp>
      <p:sp>
        <p:nvSpPr>
          <p:cNvPr id="82" name="Google Shape;82;g132c5275dd6_0_0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Na deze les…</a:t>
            </a:r>
            <a:endParaRPr sz="1900"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❏"/>
            </a:pPr>
            <a:r>
              <a:rPr lang="en-GB" sz="1900"/>
              <a:t>Kan ik in eigen woorden aangeven wat er komt kijken bij het maken van een profielkeuze.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-GB" sz="1900"/>
              <a:t>Heb ik de eerste stappen gezet in het orienteren op een (profiel)keuze. 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Een aantal vragen</a:t>
            </a:r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Is iedereen ingelogd?</a:t>
            </a:r>
            <a:endParaRPr sz="3300">
              <a:solidFill>
                <a:schemeClr val="dk1"/>
              </a:solidFill>
            </a:endParaRPr>
          </a:p>
        </p:txBody>
      </p:sp>
      <p:pic>
        <p:nvPicPr>
          <p:cNvPr id="89" name="Google Shape;8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6163" y="4156175"/>
            <a:ext cx="26384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48" y="107148"/>
            <a:ext cx="946025" cy="6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Brainstorm in tweetallen</a:t>
            </a: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Welke beroepen lijken je interessant, wat zou jij later willen worden?</a:t>
            </a:r>
            <a:endParaRPr/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100"/>
              <a:t>Zoek eventueel op internet op welke beroepen er zijn passend bij het profiel dat je leuk lijkt.</a:t>
            </a: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Maak een lijstje op papier met minimaal 4 beroepen waar je meer over zou willen weten. </a:t>
            </a:r>
            <a:endParaRPr/>
          </a:p>
        </p:txBody>
      </p:sp>
      <p:pic>
        <p:nvPicPr>
          <p:cNvPr id="104" name="Google Shape;10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25" y="4004950"/>
            <a:ext cx="613825" cy="7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2250273"/>
            <a:ext cx="946025" cy="6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Uitleg over de drie lessen en de opdracht </a:t>
            </a: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/>
              <a:t>Interview (na les 2) met een beroepsprofessional met een beroep dat jou interesseert. Passend bij een van de profielen. </a:t>
            </a:r>
            <a:endParaRPr/>
          </a:p>
          <a:p>
            <a:pPr marL="2286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/>
              <a:t>Beter beeld profiel-, studie- en beroepskeuze. </a:t>
            </a:r>
            <a:endParaRPr/>
          </a:p>
          <a:p>
            <a:pPr marL="2286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/>
              <a:t>Oefenen interviewvaardigheden.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GB"/>
              <a:t>Meer informatie hierover kun je vinden op het uitgedeelde blad.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Wat moeten jullie deze les doen?</a:t>
            </a: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4781850" y="1825625"/>
            <a:ext cx="6571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Voor volgende les (volgende week maandag of dinsdag) moet je contact hebben gelegd met een beroepsbeoefenaar!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GB"/>
              <a:t>Hoe doe je dat?</a:t>
            </a:r>
            <a:endParaRPr/>
          </a:p>
        </p:txBody>
      </p:sp>
      <p:pic>
        <p:nvPicPr>
          <p:cNvPr id="118" name="Google Shape;11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50" y="1370225"/>
            <a:ext cx="3739645" cy="33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DO’s en Don’ts</a:t>
            </a:r>
            <a:endParaRPr/>
          </a:p>
        </p:txBody>
      </p:sp>
      <p:pic>
        <p:nvPicPr>
          <p:cNvPr id="125" name="Google Shape;12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2688" y="10849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63" y="2437825"/>
            <a:ext cx="338137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3338" y="34031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 descr="Betekenis van DUIDELIJK.&gt; Heldere omschrijvingen van DUIDELIJK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1150" y="5655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4663" y="1342913"/>
            <a:ext cx="25431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8">
            <a:alphaModFix/>
          </a:blip>
          <a:srcRect l="32844" t="11056" r="33616" b="16009"/>
          <a:stretch/>
        </p:blipFill>
        <p:spPr>
          <a:xfrm>
            <a:off x="2772650" y="4191825"/>
            <a:ext cx="1969000" cy="19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32650" y="4418688"/>
            <a:ext cx="21526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3925" y="160725"/>
            <a:ext cx="613825" cy="7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Plan van aanpak maken</a:t>
            </a: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Schrijf op je blad op: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Met wie wil ik in contact komen?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Hoe ga ik dat doen?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Wat ga ik zeggen?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Wanneer maak ik een afspraak?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Heb ik iemand als back-up?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/>
              <a:t>→ </a:t>
            </a:r>
            <a:r>
              <a:rPr lang="en-GB" sz="1900"/>
              <a:t> Ik heb een plan wie ik wil interviewen en hoe ik binnen een week met deze persoon in contact kan komen. (derde leerdoel deze les)</a:t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25" y="160725"/>
            <a:ext cx="613825" cy="7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8225" y="1077413"/>
            <a:ext cx="3935025" cy="33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9898600" y="1433200"/>
            <a:ext cx="1861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Plannen maken</a:t>
            </a:r>
            <a:endParaRPr sz="2200"/>
          </a:p>
        </p:txBody>
      </p:sp>
      <p:sp>
        <p:nvSpPr>
          <p:cNvPr id="142" name="Google Shape;142;p8"/>
          <p:cNvSpPr txBox="1"/>
          <p:nvPr/>
        </p:nvSpPr>
        <p:spPr>
          <a:xfrm>
            <a:off x="9898600" y="3246525"/>
            <a:ext cx="1861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Plannen uitvoeren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Breedbeeld</PresentationFormat>
  <Paragraphs>48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Oswald</vt:lpstr>
      <vt:lpstr>Calibri</vt:lpstr>
      <vt:lpstr>Source Code Pro</vt:lpstr>
      <vt:lpstr>Arial</vt:lpstr>
      <vt:lpstr>Modern Writer</vt:lpstr>
      <vt:lpstr>PowerPoint-presentatie</vt:lpstr>
      <vt:lpstr>Deze les</vt:lpstr>
      <vt:lpstr>(Leer)doelen</vt:lpstr>
      <vt:lpstr>Een aantal vragen</vt:lpstr>
      <vt:lpstr>Brainstorm in tweetallen</vt:lpstr>
      <vt:lpstr>Uitleg over de drie lessen en de opdracht </vt:lpstr>
      <vt:lpstr>Wat moeten jullie deze les doen?</vt:lpstr>
      <vt:lpstr>DO’s en Don’ts</vt:lpstr>
      <vt:lpstr>Plan van aanpak maken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Leeuw, A.S.D. de (Auke, Student M-ECB,M-TM)</dc:creator>
  <cp:lastModifiedBy>Hurenkamp, R.R. (Rochelle, Student M-EST)</cp:lastModifiedBy>
  <cp:revision>4</cp:revision>
  <dcterms:created xsi:type="dcterms:W3CDTF">2022-05-15T07:03:23Z</dcterms:created>
  <dcterms:modified xsi:type="dcterms:W3CDTF">2022-06-15T09:25:01Z</dcterms:modified>
</cp:coreProperties>
</file>