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D7FD"/>
    <a:srgbClr val="E63C00"/>
    <a:srgbClr val="02F67A"/>
    <a:srgbClr val="0A01EE"/>
    <a:srgbClr val="9AFB00"/>
    <a:srgbClr val="81005F"/>
    <a:srgbClr val="2F528F"/>
    <a:srgbClr val="83F5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2D5B0-4B4D-49EC-B10E-E02B368E2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2C866F-EA01-4F29-B9AB-D973C503F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E9620-AD7A-4749-806C-27725CEC2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72FB-C8D9-4A2F-BA43-072D0C4A3177}" type="datetimeFigureOut">
              <a:rPr lang="nl-NL" smtClean="0"/>
              <a:t>2-11-2021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2AB03-22A9-4BA3-A71F-D5EC81076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F38C-7559-4569-B2FC-946F9676A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304-B02A-4E63-AAA9-9A02113EE63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0138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91C31-467D-4DC2-8603-4F5F21D5A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0B194A-0B19-40CF-BFDF-FDC662199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7EC3D-7F11-43E0-AA41-45F9EEF39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72FB-C8D9-4A2F-BA43-072D0C4A3177}" type="datetimeFigureOut">
              <a:rPr lang="nl-NL" smtClean="0"/>
              <a:t>2-11-2021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B05B9-1658-4E5B-AC0E-4F2C8FB78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F4F2A-C5EB-4317-AC71-D31E53447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304-B02A-4E63-AAA9-9A02113EE63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7119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333A27-B911-45AB-BB84-FB3FFA8F9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D693C8-2D30-4B7F-9F8A-CD3820893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70162-08D5-4FC4-8D61-30E86C34C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72FB-C8D9-4A2F-BA43-072D0C4A3177}" type="datetimeFigureOut">
              <a:rPr lang="nl-NL" smtClean="0"/>
              <a:t>2-11-2021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BEACA-B58D-40BE-BDCF-AC9FBB234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01A8F-C8AF-4196-86E0-440C0D75E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304-B02A-4E63-AAA9-9A02113EE63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272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81C61-46BF-4937-B527-CDB5712B3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E00C6-A87E-4B21-A6A1-824CC2351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BA7BB-6ABF-4681-8B26-97B44367F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72FB-C8D9-4A2F-BA43-072D0C4A3177}" type="datetimeFigureOut">
              <a:rPr lang="nl-NL" smtClean="0"/>
              <a:t>2-11-2021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4B030-E3AC-43BF-9E08-02EBA5640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A7417-8456-422C-A860-F1222FE49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304-B02A-4E63-AAA9-9A02113EE63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6327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C9780-9524-4A1B-9967-66233D0EA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077F0-C584-4252-A2B7-31162152E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A1155-3BB7-4685-871D-0B02F6D72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72FB-C8D9-4A2F-BA43-072D0C4A3177}" type="datetimeFigureOut">
              <a:rPr lang="nl-NL" smtClean="0"/>
              <a:t>2-11-2021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20C52-2530-4F12-85A6-24FA6448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87C2B-8A6A-4958-A092-E9A1FA7DF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304-B02A-4E63-AAA9-9A02113EE63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1684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37BCA-FFB5-4DD1-8CD0-E704A0039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C8087-25FC-4F3B-93AA-5920B55C9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B5507C-87D6-4E91-A333-4CD661243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3D25A-9E5C-4F05-A201-006A8FDA9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72FB-C8D9-4A2F-BA43-072D0C4A3177}" type="datetimeFigureOut">
              <a:rPr lang="nl-NL" smtClean="0"/>
              <a:t>2-11-2021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1B20A1-46A7-4CCA-BC4F-7FB3B52D0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AD373A-B31B-4A0F-90DD-C6FDFFE17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304-B02A-4E63-AAA9-9A02113EE63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9949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0D95C-7D72-44E0-AFC6-448E5A0DA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A845E5-2DE4-4DA7-B4DE-50035A28D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0349B8-9829-4596-B588-6D876ECA1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964C28-9568-4BDD-9D2D-23E0126A36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F35C36-274B-4393-988D-B24E4BDE9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316D91-5F71-4F94-B1E6-E1C5C30AE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72FB-C8D9-4A2F-BA43-072D0C4A3177}" type="datetimeFigureOut">
              <a:rPr lang="nl-NL" smtClean="0"/>
              <a:t>2-11-2021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C83CCD-F567-40A5-BD69-14FD2296C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455588-3087-420D-888A-C34106EFB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304-B02A-4E63-AAA9-9A02113EE63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9582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A719-CD3B-48F6-9AA8-A4C3AF0DE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8166CD-0304-472D-B666-FDF503B7B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72FB-C8D9-4A2F-BA43-072D0C4A3177}" type="datetimeFigureOut">
              <a:rPr lang="nl-NL" smtClean="0"/>
              <a:t>2-11-2021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7AEB05-413F-4B97-A179-3642DA74C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2CA889-649B-4A08-9DFB-A16EDDE8E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304-B02A-4E63-AAA9-9A02113EE63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4110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B00136-9905-4383-A0E7-E003D9C91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72FB-C8D9-4A2F-BA43-072D0C4A3177}" type="datetimeFigureOut">
              <a:rPr lang="nl-NL" smtClean="0"/>
              <a:t>2-11-2021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B60488-D2AE-4CA9-A3FE-B405A650E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9CF2A4-A752-4B82-844F-B072250B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304-B02A-4E63-AAA9-9A02113EE63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5937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7F407-4AE1-42CD-91ED-6442159C8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D9E95-EE93-4406-9C7B-ECDF3A60F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D29E79-2737-415C-BEA2-A78FF39AC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479D49-4265-4AD9-B836-F923B6933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72FB-C8D9-4A2F-BA43-072D0C4A3177}" type="datetimeFigureOut">
              <a:rPr lang="nl-NL" smtClean="0"/>
              <a:t>2-11-2021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DF3511-0046-4362-8211-B2AF3935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93C16F-2E7E-4DDA-AF38-9E8430D21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304-B02A-4E63-AAA9-9A02113EE63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7567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17B36-3937-4942-85A2-731965650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DC4714-3337-42AD-91BB-8E088FE1A9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F34AF8-EB8C-4CC3-A8AA-19F05244F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9BB052-1730-4ED7-9C71-C81CF2A23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72FB-C8D9-4A2F-BA43-072D0C4A3177}" type="datetimeFigureOut">
              <a:rPr lang="nl-NL" smtClean="0"/>
              <a:t>2-11-2021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1C6E86-DD28-4D4F-B452-FB2BDD23D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0B6ECC-2B0C-49A7-98EC-88833776E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304-B02A-4E63-AAA9-9A02113EE63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347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CF716D-DD71-4538-AEFE-B18BC6D8D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4A360-4505-4AC9-8C10-BF9558A4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28673-D337-4E7D-98E9-2AC468D3CB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72FB-C8D9-4A2F-BA43-072D0C4A3177}" type="datetimeFigureOut">
              <a:rPr lang="nl-NL" smtClean="0"/>
              <a:t>2-11-2021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E422B-B441-46E6-8362-E77868A419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0D6CF-4C8F-4D62-BD30-BBD1A8F879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60304-B02A-4E63-AAA9-9A02113EE63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356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openxmlformats.org/officeDocument/2006/relationships/image" Target="../media/image8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F262576-5A66-43BE-A2AA-2E5E88E788C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rgbClr val="83F52C"/>
              </a:gs>
              <a:gs pos="17000">
                <a:schemeClr val="accent6">
                  <a:lumMod val="45000"/>
                  <a:lumOff val="5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88A976-1965-4002-9886-A6BFD79929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402" b="92735" l="9778" r="89778">
                        <a14:foregroundMark x1="44444" y1="85470" x2="67556" y2="90171"/>
                        <a14:foregroundMark x1="67556" y1="90171" x2="68000" y2="88034"/>
                        <a14:foregroundMark x1="45333" y1="92735" x2="59556" y2="92308"/>
                      </a14:backgroundRemoval>
                    </a14:imgEffect>
                  </a14:imgLayer>
                </a14:imgProps>
              </a:ext>
            </a:extLst>
          </a:blip>
          <a:srcRect l="29254" t="22416" r="17413"/>
          <a:stretch/>
        </p:blipFill>
        <p:spPr>
          <a:xfrm>
            <a:off x="654846" y="610570"/>
            <a:ext cx="1143000" cy="17292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1231B89-14B5-4FB5-A628-5625D4C1325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56" b="93171" l="9548" r="89950">
                        <a14:foregroundMark x1="35176" y1="88780" x2="61809" y2="93171"/>
                        <a14:foregroundMark x1="61809" y1="93171" x2="63317" y2="90732"/>
                      </a14:backgroundRemoval>
                    </a14:imgEffect>
                  </a14:imgLayer>
                </a14:imgProps>
              </a:ext>
            </a:extLst>
          </a:blip>
          <a:srcRect l="22021" t="9269" r="17678" b="4948"/>
          <a:stretch/>
        </p:blipFill>
        <p:spPr>
          <a:xfrm>
            <a:off x="729772" y="2606363"/>
            <a:ext cx="1122686" cy="16452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0227280-C392-4863-B1AB-2D3AF0727F7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31461" y1="83871" x2="63483" y2="89247"/>
                        <a14:foregroundMark x1="63483" y1="89247" x2="64045" y2="88710"/>
                      </a14:backgroundRemoval>
                    </a14:imgEffect>
                  </a14:imgLayer>
                </a14:imgProps>
              </a:ext>
            </a:extLst>
          </a:blip>
          <a:srcRect l="11472" t="10043" r="15270" b="7806"/>
          <a:stretch/>
        </p:blipFill>
        <p:spPr>
          <a:xfrm>
            <a:off x="670084" y="4792010"/>
            <a:ext cx="1242062" cy="145542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7CFE03F-3413-400E-85BE-3AD7FBDDAF63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9607" b="91266" l="9945" r="89503">
                        <a14:foregroundMark x1="25414" y1="81223" x2="55801" y2="89520"/>
                        <a14:foregroundMark x1="55801" y1="89520" x2="72928" y2="83843"/>
                        <a14:foregroundMark x1="41436" y1="91266" x2="71271" y2="89520"/>
                        <a14:foregroundMark x1="71271" y1="89520" x2="71271" y2="89520"/>
                      </a14:backgroundRemoval>
                    </a14:imgEffect>
                  </a14:imgLayer>
                </a14:imgProps>
              </a:ext>
            </a:extLst>
          </a:blip>
          <a:srcRect l="18511" t="13635" r="18806" b="7087"/>
          <a:stretch/>
        </p:blipFill>
        <p:spPr>
          <a:xfrm>
            <a:off x="3972916" y="2606363"/>
            <a:ext cx="1028192" cy="164527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3F404B6-FD94-423B-8695-31A308135D96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970" b="91239" l="9945" r="89687">
                        <a14:foregroundMark x1="21731" y1="65861" x2="33702" y2="85196"/>
                        <a14:foregroundMark x1="33702" y1="85196" x2="65193" y2="81722"/>
                        <a14:foregroundMark x1="65193" y1="81722" x2="75875" y2="69033"/>
                        <a14:foregroundMark x1="62247" y1="84894" x2="79190" y2="69335"/>
                        <a14:foregroundMark x1="72560" y1="79758" x2="72560" y2="79758"/>
                        <a14:foregroundMark x1="75506" y1="78852" x2="76611" y2="75680"/>
                        <a14:foregroundMark x1="71823" y1="81873" x2="82136" y2="65861"/>
                        <a14:foregroundMark x1="68508" y1="85196" x2="74586" y2="79154"/>
                        <a14:foregroundMark x1="69245" y1="84894" x2="77164" y2="79456"/>
                        <a14:foregroundMark x1="71271" y1="82175" x2="78269" y2="81118"/>
                        <a14:foregroundMark x1="36648" y1="90332" x2="63536" y2="88218"/>
                        <a14:foregroundMark x1="39595" y1="86858" x2="19890" y2="70091"/>
                        <a14:foregroundMark x1="19890" y1="70091" x2="20074" y2="67976"/>
                        <a14:foregroundMark x1="25599" y1="83233" x2="20626" y2="70393"/>
                        <a14:foregroundMark x1="24309" y1="81118" x2="18600" y2="69033"/>
                        <a14:foregroundMark x1="21731" y1="81420" x2="16390" y2="68580"/>
                        <a14:foregroundMark x1="24678" y1="81420" x2="50829" y2="91239"/>
                        <a14:foregroundMark x1="50829" y1="91239" x2="54328" y2="90937"/>
                        <a14:foregroundMark x1="39963" y1="11480" x2="57643" y2="10725"/>
                      </a14:backgroundRemoval>
                    </a14:imgEffect>
                  </a14:imgLayer>
                </a14:imgProps>
              </a:ext>
            </a:extLst>
          </a:blip>
          <a:srcRect l="8898" t="6913" r="9784" b="7206"/>
          <a:stretch/>
        </p:blipFill>
        <p:spPr>
          <a:xfrm>
            <a:off x="3883210" y="694540"/>
            <a:ext cx="1212593" cy="156130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E81F203-D41E-4322-BF74-4031E237CC5F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0000" b="96538" l="7805" r="88780">
                        <a14:foregroundMark x1="17073" y1="17692" x2="42439" y2="15385"/>
                        <a14:foregroundMark x1="42439" y1="15385" x2="45854" y2="15769"/>
                        <a14:foregroundMark x1="49756" y1="15000" x2="75122" y2="16538"/>
                        <a14:foregroundMark x1="75122" y1="16538" x2="85366" y2="32692"/>
                        <a14:foregroundMark x1="82927" y1="65000" x2="71220" y2="87308"/>
                        <a14:foregroundMark x1="71220" y1="87308" x2="48293" y2="95385"/>
                        <a14:foregroundMark x1="48293" y1="95385" x2="22927" y2="92308"/>
                        <a14:foregroundMark x1="22927" y1="92308" x2="26341" y2="68846"/>
                        <a14:foregroundMark x1="26341" y1="68846" x2="63415" y2="63462"/>
                        <a14:foregroundMark x1="63415" y1="63462" x2="81951" y2="66154"/>
                        <a14:foregroundMark x1="19024" y1="91538" x2="53171" y2="96923"/>
                        <a14:foregroundMark x1="53171" y1="96923" x2="74634" y2="91154"/>
                        <a14:foregroundMark x1="9268" y1="19615" x2="23415" y2="15769"/>
                        <a14:foregroundMark x1="59024" y1="14615" x2="79024" y2="18077"/>
                        <a14:foregroundMark x1="80976" y1="18462" x2="70732" y2="13846"/>
                        <a14:foregroundMark x1="12195" y1="34231" x2="7805" y2="41154"/>
                        <a14:foregroundMark x1="78049" y1="38462" x2="88293" y2="33846"/>
                      </a14:backgroundRemoval>
                    </a14:imgEffect>
                  </a14:imgLayer>
                </a14:imgProps>
              </a:ext>
            </a:extLst>
          </a:blip>
          <a:srcRect l="3838" t="7181" r="7430"/>
          <a:stretch/>
        </p:blipFill>
        <p:spPr>
          <a:xfrm>
            <a:off x="3918292" y="4739068"/>
            <a:ext cx="1176811" cy="15613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828B6B-E96B-4768-9EE0-61B442F8158E}"/>
              </a:ext>
            </a:extLst>
          </p:cNvPr>
          <p:cNvSpPr txBox="1"/>
          <p:nvPr/>
        </p:nvSpPr>
        <p:spPr>
          <a:xfrm>
            <a:off x="1792956" y="658234"/>
            <a:ext cx="1414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Objective 1</a:t>
            </a:r>
          </a:p>
          <a:p>
            <a:r>
              <a:rPr lang="en-US" dirty="0">
                <a:solidFill>
                  <a:schemeClr val="tx1"/>
                </a:solidFill>
              </a:rPr>
              <a:t>10x</a:t>
            </a:r>
          </a:p>
          <a:p>
            <a:r>
              <a:rPr lang="en-US" dirty="0">
                <a:solidFill>
                  <a:schemeClr val="tx1"/>
                </a:solidFill>
              </a:rPr>
              <a:t>NA = 0.3</a:t>
            </a:r>
          </a:p>
          <a:p>
            <a:r>
              <a:rPr lang="en-US" dirty="0">
                <a:solidFill>
                  <a:schemeClr val="tx1"/>
                </a:solidFill>
              </a:rPr>
              <a:t>WD = 5.2mm</a:t>
            </a:r>
            <a:endParaRPr lang="nl-NL" dirty="0">
              <a:solidFill>
                <a:schemeClr val="tx1"/>
              </a:solidFill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249302E3-0FBB-41AC-BE01-E066CE7E660E}"/>
              </a:ext>
            </a:extLst>
          </p:cNvPr>
          <p:cNvGrpSpPr/>
          <p:nvPr/>
        </p:nvGrpSpPr>
        <p:grpSpPr>
          <a:xfrm>
            <a:off x="7150027" y="507284"/>
            <a:ext cx="2512887" cy="4363623"/>
            <a:chOff x="8007426" y="1887919"/>
            <a:chExt cx="2512887" cy="4363623"/>
          </a:xfrm>
        </p:grpSpPr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E318E09-0244-4B0C-96A8-46BEF1107258}"/>
                </a:ext>
              </a:extLst>
            </p:cNvPr>
            <p:cNvSpPr/>
            <p:nvPr/>
          </p:nvSpPr>
          <p:spPr>
            <a:xfrm>
              <a:off x="8556625" y="1887919"/>
              <a:ext cx="1412875" cy="1561303"/>
            </a:xfrm>
            <a:prstGeom prst="triangle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E84AF80-9AF5-4EC3-A94C-46DC6F4F6623}"/>
                </a:ext>
              </a:extLst>
            </p:cNvPr>
            <p:cNvCxnSpPr>
              <a:cxnSpLocks/>
              <a:stCxn id="20" idx="0"/>
              <a:endCxn id="17" idx="1"/>
            </p:cNvCxnSpPr>
            <p:nvPr/>
          </p:nvCxnSpPr>
          <p:spPr>
            <a:xfrm flipH="1">
              <a:off x="9261830" y="1887919"/>
              <a:ext cx="1233" cy="1857930"/>
            </a:xfrm>
            <a:prstGeom prst="line">
              <a:avLst/>
            </a:prstGeom>
            <a:ln w="57150">
              <a:solidFill>
                <a:srgbClr val="2F528F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8E3971BB-0BFF-48C6-9554-176C62D54F9D}"/>
                </a:ext>
              </a:extLst>
            </p:cNvPr>
            <p:cNvGrpSpPr/>
            <p:nvPr/>
          </p:nvGrpSpPr>
          <p:grpSpPr>
            <a:xfrm>
              <a:off x="8007426" y="3417474"/>
              <a:ext cx="2512887" cy="2834068"/>
              <a:chOff x="1050286" y="694540"/>
              <a:chExt cx="995330" cy="1484693"/>
            </a:xfrm>
          </p:grpSpPr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1ECF45CD-2C3A-4132-BD1E-C3AECB4CFDA8}"/>
                  </a:ext>
                </a:extLst>
              </p:cNvPr>
              <p:cNvSpPr/>
              <p:nvPr/>
            </p:nvSpPr>
            <p:spPr>
              <a:xfrm>
                <a:off x="1050286" y="1029162"/>
                <a:ext cx="995330" cy="1150071"/>
              </a:xfrm>
              <a:prstGeom prst="round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i="1" dirty="0">
                    <a:latin typeface="Constantia" panose="02030602050306030303" pitchFamily="18" charset="0"/>
                  </a:rPr>
                  <a:t>Zeiss</a:t>
                </a:r>
                <a:endParaRPr lang="nl-NL" b="1" i="1" dirty="0">
                  <a:latin typeface="Constantia" panose="02030602050306030303" pitchFamily="18" charset="0"/>
                </a:endParaRP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F52037D-3E93-4845-9DD4-012D0E843DD4}"/>
                  </a:ext>
                </a:extLst>
              </p:cNvPr>
              <p:cNvSpPr/>
              <p:nvPr/>
            </p:nvSpPr>
            <p:spPr>
              <a:xfrm>
                <a:off x="1190072" y="866568"/>
                <a:ext cx="714142" cy="208088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7" name="Rectangle: Top Corners Snipped 16">
                <a:extLst>
                  <a:ext uri="{FF2B5EF4-FFF2-40B4-BE49-F238E27FC236}">
                    <a16:creationId xmlns:a16="http://schemas.microsoft.com/office/drawing/2014/main" id="{5E03722F-44A0-4391-A8FA-349A53AF9E43}"/>
                  </a:ext>
                </a:extLst>
              </p:cNvPr>
              <p:cNvSpPr/>
              <p:nvPr/>
            </p:nvSpPr>
            <p:spPr>
              <a:xfrm>
                <a:off x="1190072" y="694540"/>
                <a:ext cx="714142" cy="172027"/>
              </a:xfrm>
              <a:prstGeom prst="snip2SameRect">
                <a:avLst>
                  <a:gd name="adj1" fmla="val 50000"/>
                  <a:gd name="adj2" fmla="val 0"/>
                </a:avLst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sp>
          <p:nvSpPr>
            <p:cNvPr id="24" name="Arc 23">
              <a:extLst>
                <a:ext uri="{FF2B5EF4-FFF2-40B4-BE49-F238E27FC236}">
                  <a16:creationId xmlns:a16="http://schemas.microsoft.com/office/drawing/2014/main" id="{710FC5B2-9FD3-40D3-BFB6-4A1321343CF7}"/>
                </a:ext>
              </a:extLst>
            </p:cNvPr>
            <p:cNvSpPr/>
            <p:nvPr/>
          </p:nvSpPr>
          <p:spPr>
            <a:xfrm rot="9115477">
              <a:off x="9022081" y="2175626"/>
              <a:ext cx="332247" cy="328375"/>
            </a:xfrm>
            <a:prstGeom prst="arc">
              <a:avLst/>
            </a:prstGeom>
            <a:ln w="38100">
              <a:solidFill>
                <a:srgbClr val="2F528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75211954-E236-4BC1-B8D3-026A44FC6437}"/>
                    </a:ext>
                  </a:extLst>
                </p:cNvPr>
                <p:cNvSpPr txBox="1"/>
                <p:nvPr/>
              </p:nvSpPr>
              <p:spPr>
                <a:xfrm>
                  <a:off x="9010546" y="2483931"/>
                  <a:ext cx="218008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oMath>
                    </m:oMathPara>
                  </a14:m>
                  <a:endParaRPr lang="nl-NL" b="1" dirty="0"/>
                </a:p>
              </p:txBody>
            </p:sp>
          </mc:Choice>
          <mc:Fallback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75211954-E236-4BC1-B8D3-026A44FC643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10546" y="2483931"/>
                  <a:ext cx="218008" cy="307777"/>
                </a:xfrm>
                <a:prstGeom prst="rect">
                  <a:avLst/>
                </a:prstGeom>
                <a:blipFill>
                  <a:blip r:embed="rId14"/>
                  <a:stretch>
                    <a:fillRect l="-30556" r="-33333" b="-1600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Right Brace 25">
              <a:extLst>
                <a:ext uri="{FF2B5EF4-FFF2-40B4-BE49-F238E27FC236}">
                  <a16:creationId xmlns:a16="http://schemas.microsoft.com/office/drawing/2014/main" id="{2817BADF-6F66-4217-8B40-443C1BEFBF59}"/>
                </a:ext>
              </a:extLst>
            </p:cNvPr>
            <p:cNvSpPr/>
            <p:nvPr/>
          </p:nvSpPr>
          <p:spPr>
            <a:xfrm>
              <a:off x="9261831" y="1887919"/>
              <a:ext cx="604143" cy="1529553"/>
            </a:xfrm>
            <a:prstGeom prst="rightBrace">
              <a:avLst>
                <a:gd name="adj1" fmla="val 40350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69C4713-9962-417B-A552-91CB70E6C92B}"/>
                </a:ext>
              </a:extLst>
            </p:cNvPr>
            <p:cNvSpPr txBox="1"/>
            <p:nvPr/>
          </p:nvSpPr>
          <p:spPr>
            <a:xfrm>
              <a:off x="9811227" y="2447552"/>
              <a:ext cx="70418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WD</a:t>
              </a:r>
              <a:endParaRPr lang="nl-NL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B348A3A-E9F1-4B69-8F24-DC7AFEB435B4}"/>
                  </a:ext>
                </a:extLst>
              </p:cNvPr>
              <p:cNvSpPr txBox="1"/>
              <p:nvPr/>
            </p:nvSpPr>
            <p:spPr>
              <a:xfrm>
                <a:off x="9427887" y="700792"/>
                <a:ext cx="2613279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Resolution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)≈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𝑁𝐴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B348A3A-E9F1-4B69-8F24-DC7AFEB435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7887" y="700792"/>
                <a:ext cx="2613279" cy="52418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9BEE955-0A98-494B-82AA-022702CACDFC}"/>
                  </a:ext>
                </a:extLst>
              </p:cNvPr>
              <p:cNvSpPr txBox="1"/>
              <p:nvPr/>
            </p:nvSpPr>
            <p:spPr>
              <a:xfrm>
                <a:off x="9427887" y="1337432"/>
                <a:ext cx="2148602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Resolution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)≈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9BEE955-0A98-494B-82AA-022702CAC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7887" y="1337432"/>
                <a:ext cx="2148602" cy="52418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9286FF6-800D-40FE-8DF5-E2EDFDA03393}"/>
                  </a:ext>
                </a:extLst>
              </p:cNvPr>
              <p:cNvSpPr txBox="1"/>
              <p:nvPr/>
            </p:nvSpPr>
            <p:spPr>
              <a:xfrm>
                <a:off x="9437411" y="329787"/>
                <a:ext cx="11435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⁡∅</m:t>
                      </m:r>
                    </m:oMath>
                  </m:oMathPara>
                </a14:m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9286FF6-800D-40FE-8DF5-E2EDFDA03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7411" y="329787"/>
                <a:ext cx="1143583" cy="276999"/>
              </a:xfrm>
              <a:prstGeom prst="rect">
                <a:avLst/>
              </a:prstGeom>
              <a:blipFill>
                <a:blip r:embed="rId17"/>
                <a:stretch>
                  <a:fillRect l="-4255" t="-30435" r="-13830" b="-4782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E6E293D2-8583-48AF-9A45-C1FB94A88FFD}"/>
              </a:ext>
            </a:extLst>
          </p:cNvPr>
          <p:cNvSpPr txBox="1"/>
          <p:nvPr/>
        </p:nvSpPr>
        <p:spPr>
          <a:xfrm>
            <a:off x="1852458" y="4870907"/>
            <a:ext cx="17956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Objective 3</a:t>
            </a:r>
          </a:p>
          <a:p>
            <a:r>
              <a:rPr lang="en-US" dirty="0"/>
              <a:t>2</a:t>
            </a:r>
            <a:r>
              <a:rPr lang="en-US" dirty="0">
                <a:solidFill>
                  <a:schemeClr val="tx1"/>
                </a:solidFill>
              </a:rPr>
              <a:t>0x</a:t>
            </a:r>
          </a:p>
          <a:p>
            <a:r>
              <a:rPr lang="en-US" dirty="0">
                <a:solidFill>
                  <a:schemeClr val="tx1"/>
                </a:solidFill>
              </a:rPr>
              <a:t>NA = 0.4</a:t>
            </a:r>
          </a:p>
          <a:p>
            <a:r>
              <a:rPr lang="en-US" dirty="0">
                <a:solidFill>
                  <a:schemeClr val="tx1"/>
                </a:solidFill>
              </a:rPr>
              <a:t>WD = 7.4/8.4mm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03EB60-F84C-4BDA-9580-CA4F9FBC190F}"/>
              </a:ext>
            </a:extLst>
          </p:cNvPr>
          <p:cNvSpPr txBox="1"/>
          <p:nvPr/>
        </p:nvSpPr>
        <p:spPr>
          <a:xfrm>
            <a:off x="5141989" y="4787561"/>
            <a:ext cx="181274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Objective 6</a:t>
            </a:r>
          </a:p>
          <a:p>
            <a:r>
              <a:rPr lang="en-US" dirty="0"/>
              <a:t>63</a:t>
            </a:r>
            <a:r>
              <a:rPr lang="en-US" dirty="0">
                <a:solidFill>
                  <a:schemeClr val="tx1"/>
                </a:solidFill>
              </a:rPr>
              <a:t>x</a:t>
            </a:r>
          </a:p>
          <a:p>
            <a:r>
              <a:rPr lang="en-US" dirty="0">
                <a:solidFill>
                  <a:schemeClr val="tx1"/>
                </a:solidFill>
              </a:rPr>
              <a:t>NA = 1.2</a:t>
            </a:r>
          </a:p>
          <a:p>
            <a:r>
              <a:rPr lang="en-US" dirty="0">
                <a:solidFill>
                  <a:schemeClr val="tx1"/>
                </a:solidFill>
              </a:rPr>
              <a:t>WD = 0.28mm</a:t>
            </a:r>
          </a:p>
          <a:p>
            <a:r>
              <a:rPr lang="en-US" dirty="0"/>
              <a:t>Water immersion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E930AC8-5B36-44C5-907E-A67048C88AC9}"/>
              </a:ext>
            </a:extLst>
          </p:cNvPr>
          <p:cNvSpPr txBox="1"/>
          <p:nvPr/>
        </p:nvSpPr>
        <p:spPr>
          <a:xfrm>
            <a:off x="5142306" y="2661817"/>
            <a:ext cx="181274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Objective 5</a:t>
            </a:r>
          </a:p>
          <a:p>
            <a:r>
              <a:rPr lang="en-US" dirty="0"/>
              <a:t>63</a:t>
            </a:r>
            <a:r>
              <a:rPr lang="en-US" dirty="0">
                <a:solidFill>
                  <a:schemeClr val="tx1"/>
                </a:solidFill>
              </a:rPr>
              <a:t>x</a:t>
            </a:r>
          </a:p>
          <a:p>
            <a:r>
              <a:rPr lang="en-US" dirty="0">
                <a:solidFill>
                  <a:schemeClr val="tx1"/>
                </a:solidFill>
              </a:rPr>
              <a:t>NA = 1</a:t>
            </a:r>
          </a:p>
          <a:p>
            <a:r>
              <a:rPr lang="en-US" dirty="0">
                <a:solidFill>
                  <a:schemeClr val="tx1"/>
                </a:solidFill>
              </a:rPr>
              <a:t>WD = 2.1mm</a:t>
            </a:r>
          </a:p>
          <a:p>
            <a:r>
              <a:rPr lang="en-US" dirty="0"/>
              <a:t>Water immersion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4254FF4-5B3D-4B13-A45A-6A46C94BC0EE}"/>
              </a:ext>
            </a:extLst>
          </p:cNvPr>
          <p:cNvSpPr txBox="1"/>
          <p:nvPr/>
        </p:nvSpPr>
        <p:spPr>
          <a:xfrm>
            <a:off x="5145199" y="719079"/>
            <a:ext cx="181274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Objective 4</a:t>
            </a:r>
          </a:p>
          <a:p>
            <a:r>
              <a:rPr lang="en-US" dirty="0">
                <a:solidFill>
                  <a:schemeClr val="tx1"/>
                </a:solidFill>
              </a:rPr>
              <a:t>40x</a:t>
            </a:r>
          </a:p>
          <a:p>
            <a:r>
              <a:rPr lang="en-US" dirty="0">
                <a:solidFill>
                  <a:schemeClr val="tx1"/>
                </a:solidFill>
              </a:rPr>
              <a:t>NA = 1.2</a:t>
            </a:r>
          </a:p>
          <a:p>
            <a:r>
              <a:rPr lang="en-US" dirty="0">
                <a:solidFill>
                  <a:schemeClr val="tx1"/>
                </a:solidFill>
              </a:rPr>
              <a:t>WD = 0.28mm</a:t>
            </a:r>
          </a:p>
          <a:p>
            <a:r>
              <a:rPr lang="en-US" dirty="0"/>
              <a:t>Water immersion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1C2508B-9185-40AE-9810-758E599C0CB3}"/>
              </a:ext>
            </a:extLst>
          </p:cNvPr>
          <p:cNvSpPr txBox="1"/>
          <p:nvPr/>
        </p:nvSpPr>
        <p:spPr>
          <a:xfrm>
            <a:off x="1800279" y="2655341"/>
            <a:ext cx="15311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Objective 2</a:t>
            </a:r>
          </a:p>
          <a:p>
            <a:r>
              <a:rPr lang="en-US" dirty="0"/>
              <a:t>2</a:t>
            </a:r>
            <a:r>
              <a:rPr lang="en-US" dirty="0">
                <a:solidFill>
                  <a:schemeClr val="tx1"/>
                </a:solidFill>
              </a:rPr>
              <a:t>0x</a:t>
            </a:r>
          </a:p>
          <a:p>
            <a:r>
              <a:rPr lang="en-US" dirty="0">
                <a:solidFill>
                  <a:schemeClr val="tx1"/>
                </a:solidFill>
              </a:rPr>
              <a:t>NA = 0.8</a:t>
            </a:r>
          </a:p>
          <a:p>
            <a:r>
              <a:rPr lang="en-US" dirty="0">
                <a:solidFill>
                  <a:schemeClr val="tx1"/>
                </a:solidFill>
              </a:rPr>
              <a:t>WD = 0.55mm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D3D98D6-2C11-4321-B19A-97A9139B8EE4}"/>
              </a:ext>
            </a:extLst>
          </p:cNvPr>
          <p:cNvSpPr/>
          <p:nvPr/>
        </p:nvSpPr>
        <p:spPr>
          <a:xfrm>
            <a:off x="7001615" y="10205"/>
            <a:ext cx="5171531" cy="4957721"/>
          </a:xfrm>
          <a:prstGeom prst="rect">
            <a:avLst/>
          </a:prstGeom>
          <a:noFill/>
          <a:ln w="76200">
            <a:solidFill>
              <a:srgbClr val="02D7FD"/>
            </a:solidFill>
          </a:ln>
          <a:effectLst>
            <a:outerShdw blurRad="508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51F58A0F-CD53-4F44-8E79-04668F9A1EBD}"/>
              </a:ext>
            </a:extLst>
          </p:cNvPr>
          <p:cNvGrpSpPr/>
          <p:nvPr/>
        </p:nvGrpSpPr>
        <p:grpSpPr>
          <a:xfrm>
            <a:off x="7774393" y="5172338"/>
            <a:ext cx="3672965" cy="1477328"/>
            <a:chOff x="6954728" y="5009149"/>
            <a:chExt cx="3687111" cy="1477328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F751DFD-A36B-4ECF-A97E-9B8473BEC8F1}"/>
                </a:ext>
              </a:extLst>
            </p:cNvPr>
            <p:cNvSpPr txBox="1"/>
            <p:nvPr/>
          </p:nvSpPr>
          <p:spPr>
            <a:xfrm>
              <a:off x="6954728" y="5009149"/>
              <a:ext cx="3687111" cy="14773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u="sng" dirty="0"/>
                <a:t>Available laser lines</a:t>
              </a:r>
            </a:p>
            <a:p>
              <a:endParaRPr lang="en-US" u="sng" dirty="0"/>
            </a:p>
            <a:p>
              <a:r>
                <a:rPr lang="en-US" dirty="0"/>
                <a:t>405nm		458nm</a:t>
              </a:r>
            </a:p>
            <a:p>
              <a:r>
                <a:rPr lang="en-US" dirty="0"/>
                <a:t>488nm		514nm</a:t>
              </a:r>
            </a:p>
            <a:p>
              <a:r>
                <a:rPr lang="en-US" dirty="0"/>
                <a:t>561nm		633nm</a:t>
              </a:r>
              <a:endParaRPr lang="nl-NL" dirty="0"/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B04459AF-327A-4A76-BA57-1003DCEF5C14}"/>
                </a:ext>
              </a:extLst>
            </p:cNvPr>
            <p:cNvCxnSpPr>
              <a:cxnSpLocks/>
            </p:cNvCxnSpPr>
            <p:nvPr/>
          </p:nvCxnSpPr>
          <p:spPr>
            <a:xfrm>
              <a:off x="7824247" y="5763043"/>
              <a:ext cx="683272" cy="0"/>
            </a:xfrm>
            <a:prstGeom prst="line">
              <a:avLst/>
            </a:prstGeom>
            <a:ln w="76200">
              <a:solidFill>
                <a:srgbClr val="81005F"/>
              </a:solidFill>
            </a:ln>
            <a:effectLst>
              <a:outerShdw blurRad="508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1D9B8CCF-6926-4EF1-8EB1-82AD786BC32C}"/>
                </a:ext>
              </a:extLst>
            </p:cNvPr>
            <p:cNvCxnSpPr>
              <a:cxnSpLocks/>
            </p:cNvCxnSpPr>
            <p:nvPr/>
          </p:nvCxnSpPr>
          <p:spPr>
            <a:xfrm>
              <a:off x="7824247" y="6044773"/>
              <a:ext cx="683272" cy="0"/>
            </a:xfrm>
            <a:prstGeom prst="line">
              <a:avLst/>
            </a:prstGeom>
            <a:ln w="76200">
              <a:solidFill>
                <a:srgbClr val="02D7FD"/>
              </a:solidFill>
            </a:ln>
            <a:effectLst>
              <a:outerShdw blurRad="508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D783EEB-037F-45D5-AB3A-41C71A4AA6EB}"/>
                </a:ext>
              </a:extLst>
            </p:cNvPr>
            <p:cNvCxnSpPr>
              <a:cxnSpLocks/>
            </p:cNvCxnSpPr>
            <p:nvPr/>
          </p:nvCxnSpPr>
          <p:spPr>
            <a:xfrm>
              <a:off x="7824247" y="6300371"/>
              <a:ext cx="683272" cy="0"/>
            </a:xfrm>
            <a:prstGeom prst="line">
              <a:avLst/>
            </a:prstGeom>
            <a:ln w="76200">
              <a:solidFill>
                <a:srgbClr val="9AFB00"/>
              </a:solidFill>
            </a:ln>
            <a:effectLst>
              <a:outerShdw blurRad="508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559E1AB-648B-493E-BDB9-4D00F67D8818}"/>
                </a:ext>
              </a:extLst>
            </p:cNvPr>
            <p:cNvCxnSpPr>
              <a:cxnSpLocks/>
            </p:cNvCxnSpPr>
            <p:nvPr/>
          </p:nvCxnSpPr>
          <p:spPr>
            <a:xfrm>
              <a:off x="9667566" y="6044773"/>
              <a:ext cx="683272" cy="0"/>
            </a:xfrm>
            <a:prstGeom prst="line">
              <a:avLst/>
            </a:prstGeom>
            <a:ln w="76200">
              <a:solidFill>
                <a:srgbClr val="02F67A"/>
              </a:solidFill>
            </a:ln>
            <a:effectLst>
              <a:outerShdw blurRad="508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C43482DF-5457-4503-A820-3D053B5F768A}"/>
                </a:ext>
              </a:extLst>
            </p:cNvPr>
            <p:cNvCxnSpPr>
              <a:cxnSpLocks/>
            </p:cNvCxnSpPr>
            <p:nvPr/>
          </p:nvCxnSpPr>
          <p:spPr>
            <a:xfrm>
              <a:off x="9667566" y="6321017"/>
              <a:ext cx="683272" cy="0"/>
            </a:xfrm>
            <a:prstGeom prst="line">
              <a:avLst/>
            </a:prstGeom>
            <a:ln w="76200">
              <a:solidFill>
                <a:srgbClr val="E63C00"/>
              </a:solidFill>
            </a:ln>
            <a:effectLst>
              <a:outerShdw blurRad="508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E2299C5-EE43-4F3B-A81E-6C55E71ABB04}"/>
                </a:ext>
              </a:extLst>
            </p:cNvPr>
            <p:cNvCxnSpPr>
              <a:cxnSpLocks/>
            </p:cNvCxnSpPr>
            <p:nvPr/>
          </p:nvCxnSpPr>
          <p:spPr>
            <a:xfrm>
              <a:off x="9667566" y="5763461"/>
              <a:ext cx="683272" cy="0"/>
            </a:xfrm>
            <a:prstGeom prst="line">
              <a:avLst/>
            </a:prstGeom>
            <a:ln w="76200">
              <a:solidFill>
                <a:srgbClr val="0A01EE"/>
              </a:solidFill>
            </a:ln>
            <a:effectLst>
              <a:outerShdw blurRad="508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97CFC42B-2ADD-4DA9-862F-4607EEB60307}"/>
              </a:ext>
            </a:extLst>
          </p:cNvPr>
          <p:cNvSpPr/>
          <p:nvPr/>
        </p:nvSpPr>
        <p:spPr>
          <a:xfrm>
            <a:off x="18854" y="10206"/>
            <a:ext cx="6979551" cy="6847792"/>
          </a:xfrm>
          <a:prstGeom prst="rect">
            <a:avLst/>
          </a:prstGeom>
          <a:noFill/>
          <a:ln w="76200">
            <a:solidFill>
              <a:srgbClr val="02D7FD"/>
            </a:solidFill>
          </a:ln>
          <a:effectLst>
            <a:outerShdw blurRad="508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64FF078-670A-44F4-8638-3D8C5272B868}"/>
              </a:ext>
            </a:extLst>
          </p:cNvPr>
          <p:cNvSpPr/>
          <p:nvPr/>
        </p:nvSpPr>
        <p:spPr>
          <a:xfrm>
            <a:off x="6998405" y="4978131"/>
            <a:ext cx="5171531" cy="1865743"/>
          </a:xfrm>
          <a:prstGeom prst="rect">
            <a:avLst/>
          </a:prstGeom>
          <a:noFill/>
          <a:ln w="76200">
            <a:solidFill>
              <a:srgbClr val="02D7FD"/>
            </a:solidFill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2382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96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Constantia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Knop, T. (TNW)</dc:creator>
  <cp:lastModifiedBy>Knop, T. (TNW)</cp:lastModifiedBy>
  <cp:revision>2</cp:revision>
  <dcterms:created xsi:type="dcterms:W3CDTF">2021-11-01T13:42:22Z</dcterms:created>
  <dcterms:modified xsi:type="dcterms:W3CDTF">2021-11-02T14:13:18Z</dcterms:modified>
</cp:coreProperties>
</file>