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28"/>
  </p:notesMasterIdLst>
  <p:sldIdLst>
    <p:sldId id="258" r:id="rId6"/>
    <p:sldId id="470" r:id="rId7"/>
    <p:sldId id="462" r:id="rId8"/>
    <p:sldId id="480" r:id="rId9"/>
    <p:sldId id="444" r:id="rId10"/>
    <p:sldId id="458" r:id="rId11"/>
    <p:sldId id="481" r:id="rId12"/>
    <p:sldId id="482" r:id="rId13"/>
    <p:sldId id="440" r:id="rId14"/>
    <p:sldId id="422" r:id="rId15"/>
    <p:sldId id="483" r:id="rId16"/>
    <p:sldId id="435" r:id="rId17"/>
    <p:sldId id="471" r:id="rId18"/>
    <p:sldId id="484" r:id="rId19"/>
    <p:sldId id="262" r:id="rId20"/>
    <p:sldId id="485" r:id="rId21"/>
    <p:sldId id="488" r:id="rId22"/>
    <p:sldId id="478" r:id="rId23"/>
    <p:sldId id="475" r:id="rId24"/>
    <p:sldId id="489" r:id="rId25"/>
    <p:sldId id="486" r:id="rId26"/>
    <p:sldId id="487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44" autoAdjust="0"/>
    <p:restoredTop sz="86181" autoAdjust="0"/>
  </p:normalViewPr>
  <p:slideViewPr>
    <p:cSldViewPr snapToGrid="0">
      <p:cViewPr varScale="1">
        <p:scale>
          <a:sx n="54" d="100"/>
          <a:sy n="54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1C1D7-5793-403E-8632-4178B16D1568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F56F-C8D2-45E5-BDC7-4FD7A5B695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16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F56F-C8D2-45E5-BDC7-4FD7A5B6955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7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F56F-C8D2-45E5-BDC7-4FD7A5B6955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83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08EDC-3E00-4DC6-927A-AD3632BEA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EE7246-F32D-4A0F-AC10-0148F75D4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AC2387-468E-4F28-B8E9-DD35C4C3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BD6797-EB5E-4ECD-8C91-AA2F775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2DB446-BF0D-4F52-A2B0-440A0684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50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7C75F-C5F4-407A-B0FB-83D12C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9F9C51-21FF-48CF-9531-ECCFDDA42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FB60D3-0CA6-4A12-A409-31CF51EE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F259D1-51A6-4636-9860-3C13BB25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BA44D0-7582-4217-8E41-8EE91D3D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12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62FAFD-834A-49F1-8B13-73D45819D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B95D8E-F6E5-4F81-9BFB-C1BF4C367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38D433-37D2-4291-AB17-6284DAD9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9A2E98-326B-47EE-81A3-AB2C7EE5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E7DF67-8416-4A97-86E6-EAEE2E0C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67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0C04-0210-4FF3-B927-650002A851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07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931C-D87C-4A7C-873D-B38BDD4816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06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9E75-B509-4E54-8185-BB7A312F75C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21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C1AC-FDF6-43D4-BEB4-6F972AF2F1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2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14EA-CC9B-4D27-BCBD-BF03328762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93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6 September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DA287-FB00-4BBA-ACE9-5CA98C2B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A53DA5-A8A2-419C-A8CC-919A3546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9947A5-AB83-4AF7-AE4F-F83E0DBB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1D3F60-DC33-46B8-A19A-9111A2DB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E14F6E-801C-4B64-B83F-B256D27F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4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91CB2-D798-475A-930C-B426FF84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807C35-3211-4BFD-BE14-C563DA063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DD1A9-2D97-4CC8-89CD-585627A1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A1C372-D65B-43E6-951B-124C55A4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5D8D9D-1F47-4817-BF9B-1A7FBCC7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04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3F705-FEFC-48DF-B834-D351CD5A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EBB45B-5B97-4AB1-94A9-8E8C52258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37FA02-CB0C-4AB5-B0A6-EB64FF4DE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8E5D9E-A5B0-47ED-ADA8-DCB73DA7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47CAF1-5730-4303-8FC3-4A6407BF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122B82-420B-4B15-9502-CC45001C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65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9E877-6240-472E-8829-A6AAD5C6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A1D767-5D49-47E8-9783-899ECBF7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A8C959-866E-485E-9A7D-B864D127B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9B98C2-DE29-47A0-B015-412EAE1A1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691C65-860C-4191-A032-FD70186F9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83AE65-300B-40C4-AB0B-9131B576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FB177A-D4B8-4861-8DDA-FD5C833C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39E333-EB61-4A65-A8A3-E461F283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0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42185-78D7-4573-810D-A54125FB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F97D21-43E9-4079-B60D-894606F3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510C66-0065-432A-A900-AE292FFC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945CE2-C3DA-4795-9ABC-D7744B16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18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CAF11A-D121-437B-B5D5-A271EBD6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4E01E7-2678-46CF-83C9-ED211E30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CD90C0-7111-4484-B512-4F8DEE7F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7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16C8B-1FB3-479B-A35E-9BA541FF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00D42B-4FD3-4BCB-808E-4E5DD4BA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A12015-B2E5-4058-BA7C-70ACADCA7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226633-639E-415B-9789-E258C482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AFC708-D3FA-4905-8F27-CB162912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955E97-16BF-4627-89C6-DDDB334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42ABB-0833-4F8C-91A2-080E38DC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C3E567A-C6A8-45B9-A0E3-7AA26F8E0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53327F-1251-49AA-BE82-E87344E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6A786C-F482-46DF-BF86-BEBBA8FC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C31E9F-67F2-47D9-8F36-669717E1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2FC15-7393-43D6-A9C5-0DC0CB96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8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D8DA5B-31FC-4D6F-A664-21900A7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5A0587-6269-482B-AF03-557E21D8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879D78-F97A-4F29-8C90-C7A888F34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E253C-5A0B-4474-938A-4DEAF4872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2C5E4-3CFF-4216-A8B1-1519F41C3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34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t>6 September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9D20-9926-6947-91A9-E826DAB4C4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205" y="1500167"/>
            <a:ext cx="5527589" cy="27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4all.n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wente.nl/lerarenopleidingen/" TargetMode="External"/><Relationship Id="rId2" Type="http://schemas.openxmlformats.org/officeDocument/2006/relationships/hyperlink" Target="http://www.utwente.nl/en/educational-systems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rooster.utwente.n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EC35F-BB26-8F45-910C-7B6A1911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EF56-242D-4244-B1A5-94B892795E2B}" type="datetime3">
              <a:rPr lang="en-US" smtClean="0"/>
              <a:t>6 September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0DC0D-D8C5-8B48-AFBB-1E7E28E8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4315F-54A2-314F-B25E-56D41DB7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D5C42-8AB8-F344-915C-13BB5284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lerarenopleidingen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4D50EC-D165-204F-80E9-ABF5FEB5FC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Introductiebijeenkomst</a:t>
            </a:r>
            <a:r>
              <a:rPr lang="en-US" dirty="0"/>
              <a:t>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F2BF8-804F-3A48-97E2-C83A309773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BMS/ELAN</a:t>
            </a:r>
          </a:p>
        </p:txBody>
      </p:sp>
    </p:spTree>
    <p:extLst>
      <p:ext uri="{BB962C8B-B14F-4D97-AF65-F5344CB8AC3E}">
        <p14:creationId xmlns:p14="http://schemas.microsoft.com/office/powerpoint/2010/main" val="369510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>
            <a:extLst>
              <a:ext uri="{FF2B5EF4-FFF2-40B4-BE49-F238E27FC236}">
                <a16:creationId xmlns:a16="http://schemas.microsoft.com/office/drawing/2014/main" id="{85167F0F-6782-49F1-9A58-0F2C3DFE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6" y="1525073"/>
            <a:ext cx="4498807" cy="446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1FC1051-976A-4F3B-BFD5-E7D2177BF42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UT heeft een uitstekende lerarenopleiding</a:t>
            </a:r>
            <a:endParaRPr lang="nl-NL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9A2598-178E-4947-9E7B-5C2671E5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28" y="3825767"/>
            <a:ext cx="6096000" cy="21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 fontScale="90000"/>
          </a:bodyPr>
          <a:lstStyle/>
          <a:p>
            <a:br>
              <a:rPr lang="en-US" altLang="en-US" sz="3200" b="0" cap="all" dirty="0"/>
            </a:br>
            <a:br>
              <a:rPr lang="en-US" altLang="en-US" sz="3200" b="0" cap="all" dirty="0"/>
            </a:br>
            <a:r>
              <a:rPr lang="en-US" altLang="en-US" sz="3200" b="0" cap="all" dirty="0" err="1"/>
              <a:t>Studieprogramma</a:t>
            </a:r>
            <a:br>
              <a:rPr lang="en-US" altLang="en-US" sz="3200" b="0" cap="all" dirty="0"/>
            </a:br>
            <a:r>
              <a:rPr lang="en-US" altLang="en-US" sz="3200" b="0" cap="all" dirty="0"/>
              <a:t>minor </a:t>
            </a:r>
            <a:r>
              <a:rPr lang="en-US" altLang="en-US" sz="3200" b="0" cap="all" dirty="0" err="1"/>
              <a:t>Leren</a:t>
            </a:r>
            <a:r>
              <a:rPr lang="en-US" altLang="en-US" sz="3200" b="0" cap="all" dirty="0"/>
              <a:t> </a:t>
            </a:r>
            <a:r>
              <a:rPr lang="en-US" altLang="en-US" sz="3200" b="0" cap="all" dirty="0" err="1"/>
              <a:t>Lesgeven</a:t>
            </a:r>
            <a:r>
              <a:rPr lang="en-US" altLang="en-US" sz="3200" b="0" cap="all" dirty="0"/>
              <a:t>/</a:t>
            </a:r>
            <a:r>
              <a:rPr lang="en-US" altLang="en-US" sz="3200" b="0" cap="all" dirty="0" err="1"/>
              <a:t>educatieve</a:t>
            </a:r>
            <a:r>
              <a:rPr lang="en-US" altLang="en-US" sz="3200" b="0" cap="all" dirty="0"/>
              <a:t> module</a:t>
            </a:r>
            <a:endParaRPr lang="nl-NL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61586-8306-4167-A6C4-C126A8CC0A6C}"/>
              </a:ext>
            </a:extLst>
          </p:cNvPr>
          <p:cNvSpPr txBox="1"/>
          <p:nvPr/>
        </p:nvSpPr>
        <p:spPr>
          <a:xfrm>
            <a:off x="2554038" y="5172717"/>
            <a:ext cx="7034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Schoolpracticum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 60 lessen plus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activiteiten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nl-NL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kwartiel</a:t>
            </a:r>
            <a:r>
              <a:rPr lang="en-US" altLang="nl-NL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en </a:t>
            </a:r>
            <a:r>
              <a:rPr lang="en-US" altLang="nl-NL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kwartiel</a:t>
            </a:r>
            <a:r>
              <a:rPr lang="en-US" altLang="nl-NL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go/no go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D875194-5A34-9898-8544-7F3BF8962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732355"/>
              </p:ext>
            </p:extLst>
          </p:nvPr>
        </p:nvGraphicFramePr>
        <p:xfrm>
          <a:off x="2554038" y="2029192"/>
          <a:ext cx="4216400" cy="2922587"/>
        </p:xfrm>
        <a:graphic>
          <a:graphicData uri="http://schemas.openxmlformats.org/drawingml/2006/table">
            <a:tbl>
              <a:tblPr/>
              <a:tblGrid>
                <a:gridCol w="203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Programma 30 EC minor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27318" marB="27318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Kwartiel 1</a:t>
                      </a:r>
                      <a:endParaRPr kumimoji="0" lang="nl-NL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27318" marB="27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Kwartiel 2</a:t>
                      </a:r>
                      <a:endParaRPr kumimoji="0" lang="nl-NL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27318" marB="27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37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Onderwijskunde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Vakdidactiek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7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Inleiding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Vakdidactiek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Schoolpracticum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2 Minor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Intervisie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10 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7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Schoolpracticum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Minilessen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Intervisie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1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altLang="nl-NL" sz="3200" b="0" dirty="0" err="1"/>
              <a:t>STUDIEPROGRAMMa</a:t>
            </a:r>
            <a:br>
              <a:rPr lang="nl-NL" altLang="nl-NL" sz="3200" b="0" dirty="0"/>
            </a:br>
            <a:r>
              <a:rPr lang="nl-NL" altLang="nl-NL" sz="3200" b="0" dirty="0"/>
              <a:t>masteropleiding</a:t>
            </a:r>
            <a:endParaRPr lang="en-US" sz="3200" b="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BF3D7E-479F-4DB0-9996-D1589EFE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28202" b="-1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Eénjarig programma na een verwante technische masteropleiding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Tweejarig programma aansluitend op verwante bachelor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30 EC vrijstelling na minor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Eventueel premaster/ schakelvakken voor inhoudelijke aanvulling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hlinkClick r:id="rId3"/>
              </a:rPr>
              <a:t>Beta4all – schakelprogramma's voor aspirant-bètaleraren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67832" y="6356350"/>
            <a:ext cx="8859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803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nl-NL" altLang="nl-NL" sz="3200" b="0" dirty="0"/>
              <a:t>Eenjarig programma: </a:t>
            </a:r>
            <a:r>
              <a:rPr lang="nl-NL" altLang="nl-NL" sz="3200" b="0" dirty="0" err="1"/>
              <a:t>EDUCatieve</a:t>
            </a:r>
            <a:r>
              <a:rPr lang="nl-NL" altLang="nl-NL" sz="3200" b="0" dirty="0"/>
              <a:t> vakken</a:t>
            </a:r>
            <a:endParaRPr lang="nl-NL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Group 210">
            <a:extLst>
              <a:ext uri="{FF2B5EF4-FFF2-40B4-BE49-F238E27FC236}">
                <a16:creationId xmlns:a16="http://schemas.microsoft.com/office/drawing/2014/main" id="{1FCD6DB3-71C7-4E8A-A649-F8607C62C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06688"/>
              </p:ext>
            </p:extLst>
          </p:nvPr>
        </p:nvGraphicFramePr>
        <p:xfrm>
          <a:off x="2603500" y="1951373"/>
          <a:ext cx="6985000" cy="3338911"/>
        </p:xfrm>
        <a:graphic>
          <a:graphicData uri="http://schemas.openxmlformats.org/drawingml/2006/table">
            <a:tbl>
              <a:tblPr/>
              <a:tblGrid>
                <a:gridCol w="183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49"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Semester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Semester 2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2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3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4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Onderwijskunde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Onderwijskunde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2 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Onderzoek van Onderwijs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10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50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Schoolpracticum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Minilessen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/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intervisie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Schoolpracticum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Intervisie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15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 row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Inleiding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Vakdidactiek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Vakdidactiek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Vakdidactiek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2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Ontwerpstudio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F61586-8306-4167-A6C4-C126A8CC0A6C}"/>
              </a:ext>
            </a:extLst>
          </p:cNvPr>
          <p:cNvSpPr txBox="1"/>
          <p:nvPr/>
        </p:nvSpPr>
        <p:spPr>
          <a:xfrm>
            <a:off x="2554038" y="5290284"/>
            <a:ext cx="7034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Voor Informatica, Natuurkunde, Scheikunde en Wiskunde</a:t>
            </a:r>
          </a:p>
          <a:p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Schoolpracticum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ongeveer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120 lessen, plus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activiteiten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Onderzoek &amp; Ontwerpen: minor geïntegreerd </a:t>
            </a:r>
          </a:p>
          <a:p>
            <a:pPr eaLnBrk="1" hangingPunct="1"/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Zij-instroom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: Ontwerpstudio en 5 EC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vervallen, Werkplekleren</a:t>
            </a:r>
          </a:p>
        </p:txBody>
      </p:sp>
    </p:spTree>
    <p:extLst>
      <p:ext uri="{BB962C8B-B14F-4D97-AF65-F5344CB8AC3E}">
        <p14:creationId xmlns:p14="http://schemas.microsoft.com/office/powerpoint/2010/main" val="128344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0" cap="all" dirty="0" err="1">
                <a:latin typeface="Arial Narrow" charset="0"/>
              </a:rPr>
              <a:t>Tweejarig</a:t>
            </a:r>
            <a:r>
              <a:rPr lang="en-US" altLang="en-US" sz="3200" b="0" cap="all" dirty="0">
                <a:latin typeface="Arial Narrow" charset="0"/>
              </a:rPr>
              <a:t> PROGRAMMA: EDUCATIEF + </a:t>
            </a:r>
            <a:r>
              <a:rPr lang="en-US" altLang="en-US" sz="3200" b="0" cap="all" dirty="0" err="1">
                <a:latin typeface="Arial Narrow" charset="0"/>
              </a:rPr>
              <a:t>VAKINhoud</a:t>
            </a:r>
            <a:endParaRPr lang="nl-NL" altLang="en-US" sz="3200" b="0" cap="all" dirty="0">
              <a:latin typeface="Arial Narrow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Vakken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masteropleiding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aansluitend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schoolvak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overleg met onderzoeksbegeleider en vakdidacticus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43E3-6BC5-4621-9448-B3996AD0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anchor="b">
            <a:normAutofit/>
          </a:bodyPr>
          <a:lstStyle/>
          <a:p>
            <a:r>
              <a:rPr lang="nl-NL" altLang="en-US" sz="3200" b="0" cap="all" dirty="0">
                <a:latin typeface="Arial Narrow" panose="020B0606020202030204" pitchFamily="34" charset="0"/>
              </a:rPr>
              <a:t>Onderwijsbijeenkomsten en toetsing</a:t>
            </a:r>
            <a:endParaRPr lang="nl-NL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6604-CCC2-44A6-B99C-4D144FC5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Onderwijs voor de educatieve vakken op donderdag 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Studenten worden verwacht bij de onderwijsbijeenkomsten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Toetsing door middel van opdrachten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Let op de afspraken voor het inleveren van opdrachten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Overleg met docenten over eventuele afwezigheid (bij uitzondering) en vervangende opdrachten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1370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8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nl-NL" altLang="en-US" sz="3200" b="0" cap="all" dirty="0"/>
              <a:t>Onderwijsinformatie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www.utwente.nl/en/educational-systems/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www.utwente.nl/lerarenopleidingen/</a:t>
            </a:r>
            <a:endParaRPr lang="nl-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Studiegids</a:t>
            </a:r>
          </a:p>
          <a:p>
            <a:pPr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Onderwijs- en Examenregeling  </a:t>
            </a: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Schoolpracticumhandleiding</a:t>
            </a: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Rooster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Universiteit Twente -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MyTimetable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(utwente.nl)</a:t>
            </a: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Bureau Onderwijszaken: examenprogramma, afstuderen</a:t>
            </a:r>
          </a:p>
          <a:p>
            <a:pPr marL="0" indent="0" eaLnBrk="1" hangingPunct="1">
              <a:buNone/>
              <a:defRPr/>
            </a:pPr>
            <a:endParaRPr lang="nl-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l-NL" sz="2400" dirty="0"/>
              <a:t>	</a:t>
            </a:r>
            <a:endParaRPr lang="en-US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52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nl-NL" altLang="nl-NL" sz="3200" b="0" dirty="0"/>
              <a:t>STUDIEKOSTEN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Wettelijk collegegeld voor lerarenopleiding als tweede master (m.u.v. eerste masters onderwijs/gezondheidszorg)</a:t>
            </a:r>
          </a:p>
          <a:p>
            <a:pPr eaLnBrk="1" hangingPunct="1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Halvering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collegegeld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in 2018-2019 of later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gestart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hbo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of wo-(bachelor)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opleiding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Zij-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instroomtraject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gefinancierd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subsidie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nl-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Studiefinanciering, lerarenbeurs, tegemoetkoming studiekosten: duo.nl/particulier/leraar/</a:t>
            </a:r>
          </a:p>
          <a:p>
            <a:pPr>
              <a:lnSpc>
                <a:spcPct val="100000"/>
              </a:lnSpc>
              <a:defRPr/>
            </a:pPr>
            <a:endParaRPr lang="en-US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en-US" sz="3200" b="0" dirty="0"/>
              <a:t>o</a:t>
            </a:r>
            <a:r>
              <a:rPr lang="nl-NL" sz="3200" b="0" dirty="0" err="1"/>
              <a:t>pleidingscommissie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>
            <a:normAutofit fontScale="85000" lnSpcReduction="20000"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commissie heeft tot taak te adviseren over het bevorderen en waarborgen van de kwaliteit van de opleiding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Medezeggenschapsorgaan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Adviesrecht (gevraagd en ongevraagd)</a:t>
            </a:r>
          </a:p>
          <a:p>
            <a:pPr lvl="2"/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Vakevaluaties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EvaSys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, panelgesprekken, docentreacties)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Inhoud van het curriculum, verbeterplannen, accreditatie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Toetsing, herkansingsregeling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Promotie van de lerarenopleiding, werklast,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cumlauderegeling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Instemmingsrecht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Delen van de OER (wijze van evalueren, studielast, eindtermen, …)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Organisatie panelgesprekken</a:t>
            </a:r>
          </a:p>
          <a:p>
            <a:pPr>
              <a:lnSpc>
                <a:spcPct val="100000"/>
              </a:lnSpc>
              <a:defRPr/>
            </a:pPr>
            <a:endParaRPr lang="en-US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65B3BF-2341-4DBE-8151-177C0541F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altLang="en-US" sz="3200" b="0" cap="all" dirty="0">
                <a:latin typeface="Arial Narrow" panose="020B0606020202030204" pitchFamily="34" charset="0"/>
                <a:cs typeface="Arial" panose="020B0604020202020204" pitchFamily="34" charset="0"/>
              </a:rPr>
              <a:t>Opleidingscommissie</a:t>
            </a:r>
            <a:endParaRPr lang="en-US" sz="3200" b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Zij-instroom in Beroep traject (ZiB) in het voortgezet onderwijs | ECNO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30668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A9BFD2-6117-4C12-9764-7035F4CE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1803400"/>
            <a:ext cx="4840010" cy="43735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Studentleden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Lieke Pieters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Laura Blommers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o&amp;o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Janneke Verspagen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Maud Hendrix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Stafleden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Timmer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voorzitter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Henk Pol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Talitha Visser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Vacature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64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en-US" altLang="nl-NL" sz="3200" b="0" dirty="0"/>
              <a:t>De Lerarenopleidingen aan de Ut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Masteropleiding</a:t>
            </a:r>
            <a:r>
              <a:rPr lang="en-US" sz="2400" dirty="0"/>
              <a:t> ECB: </a:t>
            </a:r>
            <a:r>
              <a:rPr lang="en-US" sz="2400" dirty="0" err="1"/>
              <a:t>eerstegraads</a:t>
            </a:r>
            <a:r>
              <a:rPr lang="en-US" sz="2400" dirty="0"/>
              <a:t> </a:t>
            </a:r>
            <a:r>
              <a:rPr lang="en-US" sz="2400" dirty="0" err="1"/>
              <a:t>onderwijsbevoegdheid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het </a:t>
            </a:r>
            <a:r>
              <a:rPr lang="en-US" sz="2400" dirty="0" err="1"/>
              <a:t>gehele</a:t>
            </a:r>
            <a:r>
              <a:rPr lang="en-US" sz="2400" dirty="0"/>
              <a:t> </a:t>
            </a:r>
            <a:r>
              <a:rPr lang="en-US" sz="2400" dirty="0" err="1"/>
              <a:t>voortgezet</a:t>
            </a:r>
            <a:r>
              <a:rPr lang="en-US" sz="2400" dirty="0"/>
              <a:t> </a:t>
            </a:r>
            <a:r>
              <a:rPr lang="en-US" sz="2400" dirty="0" err="1"/>
              <a:t>onderwijs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Minor, of </a:t>
            </a:r>
            <a:r>
              <a:rPr lang="en-US" sz="2400" dirty="0" err="1"/>
              <a:t>educatieve</a:t>
            </a:r>
            <a:r>
              <a:rPr lang="en-US" sz="2400" dirty="0"/>
              <a:t> module, </a:t>
            </a:r>
            <a:r>
              <a:rPr lang="en-US" sz="2400" i="1" dirty="0"/>
              <a:t>in </a:t>
            </a:r>
            <a:r>
              <a:rPr lang="en-US" sz="2400" i="1" dirty="0" err="1"/>
              <a:t>combinatie</a:t>
            </a:r>
            <a:r>
              <a:rPr lang="en-US" sz="2400" i="1" dirty="0"/>
              <a:t> met </a:t>
            </a:r>
            <a:r>
              <a:rPr lang="en-US" sz="2400" i="1" dirty="0" err="1"/>
              <a:t>bachelordiploma</a:t>
            </a:r>
            <a:r>
              <a:rPr lang="en-US" sz="2400" dirty="0"/>
              <a:t>: </a:t>
            </a:r>
            <a:r>
              <a:rPr lang="en-US" sz="2400" dirty="0" err="1"/>
              <a:t>beperkte</a:t>
            </a:r>
            <a:r>
              <a:rPr lang="en-US" sz="2400" dirty="0"/>
              <a:t> </a:t>
            </a:r>
            <a:r>
              <a:rPr lang="en-US" sz="2400" dirty="0" err="1"/>
              <a:t>tweedegraads</a:t>
            </a:r>
            <a:r>
              <a:rPr lang="en-US" sz="2400" dirty="0"/>
              <a:t> </a:t>
            </a:r>
            <a:r>
              <a:rPr lang="en-US" sz="2400" dirty="0" err="1"/>
              <a:t>bevoegdheid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vmbo</a:t>
            </a:r>
            <a:r>
              <a:rPr lang="en-US" sz="2400" dirty="0"/>
              <a:t>-t en </a:t>
            </a:r>
            <a:r>
              <a:rPr lang="en-US" sz="2400" dirty="0" err="1"/>
              <a:t>onderbouw</a:t>
            </a:r>
            <a:r>
              <a:rPr lang="en-US" sz="2400" dirty="0"/>
              <a:t> </a:t>
            </a:r>
            <a:r>
              <a:rPr lang="en-US" sz="2400" dirty="0" err="1"/>
              <a:t>havo</a:t>
            </a:r>
            <a:r>
              <a:rPr lang="en-US" sz="2400" dirty="0"/>
              <a:t>/</a:t>
            </a:r>
            <a:r>
              <a:rPr lang="en-US" sz="2400" dirty="0" err="1"/>
              <a:t>vwo</a:t>
            </a:r>
            <a:r>
              <a:rPr lang="en-US" sz="2400" dirty="0"/>
              <a:t> (</a:t>
            </a:r>
            <a:r>
              <a:rPr lang="en-US" sz="2400" dirty="0" err="1"/>
              <a:t>regulier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en-US" sz="3200" b="0" dirty="0"/>
              <a:t>o</a:t>
            </a:r>
            <a:r>
              <a:rPr lang="nl-NL" sz="3200" b="0" dirty="0" err="1"/>
              <a:t>pleidingscommissie</a:t>
            </a:r>
            <a:endParaRPr lang="nl-NL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97B97-C55A-4836-86C0-483F618BED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65613" y="1825625"/>
                <a:ext cx="9315569" cy="4105156"/>
              </a:xfrm>
            </p:spPr>
            <p:txBody>
              <a:bodyPr>
                <a:normAutofit/>
              </a:bodyPr>
              <a:lstStyle/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OLC: medezeggenschapsorgaan voor kwaliteitszorg van de opleiding</a:t>
                </a:r>
              </a:p>
              <a:p>
                <a:endParaRPr 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doen echt wat met je inbreng bij panelgesprekken en evaluaties!</a:t>
                </a:r>
              </a:p>
              <a:p>
                <a:endParaRPr 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Heb je een klacht of tip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spreek iemand van de OLC aan of stuur een mailtje</a:t>
                </a:r>
              </a:p>
              <a:p>
                <a:pPr>
                  <a:lnSpc>
                    <a:spcPct val="100000"/>
                  </a:lnSpc>
                  <a:defRPr/>
                </a:pPr>
                <a:endParaRPr lang="en-US" sz="2400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97B97-C55A-4836-86C0-483F618BE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65613" y="1825625"/>
                <a:ext cx="9315569" cy="4105156"/>
              </a:xfrm>
              <a:blipFill>
                <a:blip r:embed="rId2"/>
                <a:stretch>
                  <a:fillRect l="-850" t="-19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8">
            <a:extLst>
              <a:ext uri="{FF2B5EF4-FFF2-40B4-BE49-F238E27FC236}">
                <a16:creationId xmlns:a16="http://schemas.microsoft.com/office/drawing/2014/main" id="{7F4FDB71-EF36-A490-CB92-C5E5A9F5C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21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 sz="3200" b="0" dirty="0">
                <a:cs typeface="Arial" panose="020B0604020202020204" pitchFamily="34" charset="0"/>
              </a:rPr>
              <a:t>STUDIEVERENIGING ONWIJS</a:t>
            </a:r>
            <a:endParaRPr lang="en-US" sz="3200" b="0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Kick In</a:t>
            </a: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Betrokkenheid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Lezingen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bbq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Gezelligheid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Kamer &amp; </a:t>
            </a: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koffie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Bestuur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22-23</a:t>
            </a:r>
          </a:p>
          <a:p>
            <a:pPr>
              <a:defRPr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AA4131-6A7B-02EB-61F5-63D32749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41" y="1589555"/>
            <a:ext cx="11557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01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43E3-6BC5-4621-9448-B3996AD0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  <a:cs typeface="Arial" panose="020B0604020202020204" pitchFamily="34" charset="0"/>
              </a:rPr>
              <a:t>VRAGEN?</a:t>
            </a:r>
            <a:endParaRPr lang="nl-NL" sz="4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6604-CCC2-44A6-B99C-4D144FC5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129679" cy="3742762"/>
          </a:xfrm>
        </p:spPr>
        <p:txBody>
          <a:bodyPr>
            <a:normAutofit/>
          </a:bodyPr>
          <a:lstStyle/>
          <a:p>
            <a:pPr eaLnBrk="1" hangingPunct="1"/>
            <a:endParaRPr lang="nl-NL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8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altLang="nl-NL" sz="3200" b="0" dirty="0"/>
            </a:br>
            <a:r>
              <a:rPr lang="en-US" altLang="nl-NL" sz="3200" b="0" dirty="0"/>
              <a:t>SCHOOLVAKKEN</a:t>
            </a:r>
            <a:br>
              <a:rPr lang="en-US" altLang="nl-NL" sz="3200" b="0" dirty="0"/>
            </a:br>
            <a:endParaRPr lang="en-US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5387967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Informatica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Natuurkunde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Techniek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Ontwerpen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Scheikunde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Wiskunde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BF3D7E-479F-4DB0-9996-D1589EFE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600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491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en-US" altLang="nl-NL" sz="3200" b="0" dirty="0"/>
              <a:t>UT-Lerarenopleidingen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/>
            <a:r>
              <a:rPr lang="nl-NL" altLang="nl-NL" sz="2400" dirty="0"/>
              <a:t>Master/</a:t>
            </a:r>
            <a:r>
              <a:rPr lang="nl-NL" altLang="nl-NL" sz="2400" dirty="0" err="1"/>
              <a:t>zij-instroom</a:t>
            </a:r>
            <a:r>
              <a:rPr lang="nl-NL" altLang="nl-NL" sz="2400" dirty="0"/>
              <a:t>/premaster: 22 nieuwe studenten </a:t>
            </a:r>
            <a:endParaRPr lang="nl-NL" altLang="nl-NL" sz="2400" b="1" dirty="0"/>
          </a:p>
          <a:p>
            <a:pPr eaLnBrk="1" hangingPunct="1"/>
            <a:r>
              <a:rPr lang="nl-NL" altLang="nl-NL" sz="2400" dirty="0"/>
              <a:t>Educatieve minor/module: 56 studenten 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E3A266-830C-2419-F0D0-DA143E96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61505"/>
              </p:ext>
            </p:extLst>
          </p:nvPr>
        </p:nvGraphicFramePr>
        <p:xfrm>
          <a:off x="2465613" y="306916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043944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50519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96769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Minor/Module</a:t>
                      </a:r>
                      <a:endParaRPr lang="nl-NL" sz="1800" b="0" dirty="0"/>
                    </a:p>
                  </a:txBody>
                  <a:tcPr marL="91442" marR="9144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(pre-)Master &amp; </a:t>
                      </a:r>
                      <a:r>
                        <a:rPr lang="en-US" sz="1800" b="1" dirty="0" err="1"/>
                        <a:t>zij</a:t>
                      </a:r>
                      <a:r>
                        <a:rPr lang="en-US" sz="1800" b="1" dirty="0"/>
                        <a:t>-instr.</a:t>
                      </a:r>
                      <a:endParaRPr lang="nl-NL" sz="1800" b="1" dirty="0"/>
                    </a:p>
                  </a:txBody>
                  <a:tcPr marL="91442" marR="91442" marT="45700" marB="45700" anchor="ctr"/>
                </a:tc>
                <a:extLst>
                  <a:ext uri="{0D108BD9-81ED-4DB2-BD59-A6C34878D82A}">
                    <a16:rowId xmlns:a16="http://schemas.microsoft.com/office/drawing/2014/main" val="360377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Informatica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Natuurkunde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83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Scheikunde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6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Wiskunde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4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Techniek</a:t>
                      </a:r>
                      <a:r>
                        <a:rPr lang="en-US" dirty="0"/>
                        <a:t>/O&amp;O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82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33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 bwMode="auto">
          <a:xfrm>
            <a:off x="3390592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43E3-6BC5-4621-9448-B3996AD0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HET BEROEP VAN LERAAR</a:t>
            </a:r>
            <a:endParaRPr lang="nl-NL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6604-CCC2-44A6-B99C-4D144FC5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Link tussen vak en maatschappij</a:t>
            </a: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Interesse wekken 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Verwondering stimuleren</a:t>
            </a:r>
          </a:p>
          <a:p>
            <a:pPr eaLnBrk="1" hangingPunct="1"/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Vakinhoud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overbrengen  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Begeleiden en opvoeden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Meer dan alleen lesgeven</a:t>
            </a:r>
          </a:p>
        </p:txBody>
      </p:sp>
    </p:spTree>
    <p:extLst>
      <p:ext uri="{BB962C8B-B14F-4D97-AF65-F5344CB8AC3E}">
        <p14:creationId xmlns:p14="http://schemas.microsoft.com/office/powerpoint/2010/main" val="389855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104064" y="5810250"/>
            <a:ext cx="35639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800" dirty="0">
                <a:solidFill>
                  <a:schemeClr val="bg1">
                    <a:lumMod val="65000"/>
                  </a:schemeClr>
                </a:solidFill>
              </a:rPr>
              <a:t>Bron: M. Snoek en B. de Wit, presentatie Lerarencongres 6-10-2017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5591175" y="1916114"/>
            <a:ext cx="3722688" cy="3622675"/>
            <a:chOff x="2706688" y="1558924"/>
            <a:chExt cx="3722687" cy="3622676"/>
          </a:xfrm>
        </p:grpSpPr>
        <p:sp>
          <p:nvSpPr>
            <p:cNvPr id="8" name="Oval 7"/>
            <p:cNvSpPr/>
            <p:nvPr/>
          </p:nvSpPr>
          <p:spPr bwMode="auto">
            <a:xfrm>
              <a:off x="2706688" y="1558924"/>
              <a:ext cx="3722687" cy="36226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040063" y="1901824"/>
              <a:ext cx="3051174" cy="2936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405188" y="2225674"/>
              <a:ext cx="2320924" cy="22891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768726" y="2568574"/>
              <a:ext cx="1593850" cy="15938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5929314" y="2259013"/>
            <a:ext cx="3074987" cy="3046412"/>
            <a:chOff x="3044825" y="1901825"/>
            <a:chExt cx="3074988" cy="3046413"/>
          </a:xfrm>
        </p:grpSpPr>
        <p:cxnSp>
          <p:nvCxnSpPr>
            <p:cNvPr id="11" name="Straight Connector 10"/>
            <p:cNvCxnSpPr>
              <a:stCxn id="4" idx="1"/>
            </p:cNvCxnSpPr>
            <p:nvPr/>
          </p:nvCxnSpPr>
          <p:spPr>
            <a:xfrm flipH="1" flipV="1">
              <a:off x="3095625" y="1920875"/>
              <a:ext cx="1149350" cy="1146175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7"/>
            </p:cNvCxnSpPr>
            <p:nvPr/>
          </p:nvCxnSpPr>
          <p:spPr>
            <a:xfrm flipV="1">
              <a:off x="4903788" y="1958975"/>
              <a:ext cx="1116013" cy="1108075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3"/>
            </p:cNvCxnSpPr>
            <p:nvPr/>
          </p:nvCxnSpPr>
          <p:spPr>
            <a:xfrm flipH="1">
              <a:off x="3125787" y="3678238"/>
              <a:ext cx="1119188" cy="1117600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95851" y="3756026"/>
              <a:ext cx="1195387" cy="1192212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0" name="TextBox 19"/>
            <p:cNvSpPr txBox="1">
              <a:spLocks noChangeArrowheads="1"/>
            </p:cNvSpPr>
            <p:nvPr/>
          </p:nvSpPr>
          <p:spPr bwMode="auto">
            <a:xfrm rot="5400000">
              <a:off x="5132388" y="3336925"/>
              <a:ext cx="1743075" cy="23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900">
                  <a:solidFill>
                    <a:srgbClr val="002060"/>
                  </a:solidFill>
                </a:rPr>
                <a:t>Het organiseren van onderwijs</a:t>
              </a:r>
              <a:endParaRPr lang="en-US" altLang="nl-NL" sz="900">
                <a:solidFill>
                  <a:srgbClr val="002060"/>
                </a:solidFill>
              </a:endParaRPr>
            </a:p>
          </p:txBody>
        </p: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3641725" y="4705350"/>
              <a:ext cx="1838325" cy="23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900" dirty="0">
                  <a:solidFill>
                    <a:srgbClr val="002060"/>
                  </a:solidFill>
                </a:rPr>
                <a:t>Het ondersteunen van collega’s</a:t>
              </a:r>
              <a:endParaRPr lang="en-US" altLang="nl-NL" sz="900" dirty="0">
                <a:solidFill>
                  <a:srgbClr val="00206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108450" y="2941637"/>
              <a:ext cx="933450" cy="8620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000" rIns="0" bIns="27000" anchor="ctr"/>
            <a:lstStyle/>
            <a:p>
              <a:pPr algn="ctr">
                <a:defRPr/>
              </a:pPr>
              <a:r>
                <a:rPr lang="nl-NL" sz="900" dirty="0"/>
                <a:t>Leraar</a:t>
              </a:r>
              <a:endParaRPr lang="en-US" sz="900" dirty="0"/>
            </a:p>
          </p:txBody>
        </p:sp>
        <p:sp>
          <p:nvSpPr>
            <p:cNvPr id="22" name="Right Arrow 21"/>
            <p:cNvSpPr/>
            <p:nvPr/>
          </p:nvSpPr>
          <p:spPr>
            <a:xfrm rot="18011913">
              <a:off x="4481512" y="2417762"/>
              <a:ext cx="1193800" cy="374650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 err="1">
                  <a:solidFill>
                    <a:srgbClr val="002060"/>
                  </a:solidFill>
                </a:rPr>
                <a:t>Did</a:t>
              </a:r>
              <a:r>
                <a:rPr lang="nl-NL" sz="700" dirty="0">
                  <a:solidFill>
                    <a:srgbClr val="002060"/>
                  </a:solidFill>
                </a:rPr>
                <a:t>-Pedagogisch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 rot="3644257">
              <a:off x="3557587" y="2417763"/>
              <a:ext cx="1139825" cy="406400"/>
            </a:xfrm>
            <a:prstGeom prst="leftArrow">
              <a:avLst>
                <a:gd name="adj1" fmla="val 50000"/>
                <a:gd name="adj2" fmla="val 950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Zorg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grpSp>
          <p:nvGrpSpPr>
            <p:cNvPr id="22545" name="Group 8"/>
            <p:cNvGrpSpPr>
              <a:grpSpLocks/>
            </p:cNvGrpSpPr>
            <p:nvPr/>
          </p:nvGrpSpPr>
          <p:grpSpPr bwMode="auto">
            <a:xfrm>
              <a:off x="3044825" y="2579688"/>
              <a:ext cx="1239837" cy="1736725"/>
              <a:chOff x="3044825" y="2579688"/>
              <a:chExt cx="1239837" cy="1736725"/>
            </a:xfrm>
          </p:grpSpPr>
          <p:sp>
            <p:nvSpPr>
              <p:cNvPr id="22552" name="TextBox 18"/>
              <p:cNvSpPr txBox="1">
                <a:spLocks noChangeArrowheads="1"/>
              </p:cNvSpPr>
              <p:nvPr/>
            </p:nvSpPr>
            <p:spPr bwMode="auto">
              <a:xfrm rot="-5400000">
                <a:off x="2291556" y="3332957"/>
                <a:ext cx="1736725" cy="230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nl-NL" altLang="nl-NL" sz="900">
                    <a:solidFill>
                      <a:srgbClr val="002060"/>
                    </a:solidFill>
                  </a:rPr>
                  <a:t>Het ontwikkelen van onderwijs</a:t>
                </a:r>
                <a:endParaRPr lang="en-US" altLang="nl-NL" sz="9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Left Arrow 47"/>
              <p:cNvSpPr/>
              <p:nvPr/>
            </p:nvSpPr>
            <p:spPr>
              <a:xfrm rot="1578493">
                <a:off x="3146425" y="2789237"/>
                <a:ext cx="1138237" cy="406400"/>
              </a:xfrm>
              <a:prstGeom prst="leftArrow">
                <a:avLst>
                  <a:gd name="adj1" fmla="val 50000"/>
                  <a:gd name="adj2" fmla="val 9507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NL" sz="700" dirty="0">
                    <a:solidFill>
                      <a:srgbClr val="002060"/>
                    </a:solidFill>
                  </a:rPr>
                  <a:t>Ontwerpen</a:t>
                </a:r>
                <a:endParaRPr lang="en-US" sz="7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9" name="Left Arrow 48"/>
            <p:cNvSpPr/>
            <p:nvPr/>
          </p:nvSpPr>
          <p:spPr>
            <a:xfrm rot="20076274">
              <a:off x="3130550" y="3532188"/>
              <a:ext cx="1139825" cy="406400"/>
            </a:xfrm>
            <a:prstGeom prst="leftArrow">
              <a:avLst>
                <a:gd name="adj1" fmla="val 50000"/>
                <a:gd name="adj2" fmla="val 950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Onderzoeken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4098925" y="4000501"/>
              <a:ext cx="950912" cy="373062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002060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20159586">
              <a:off x="4908551" y="2889250"/>
              <a:ext cx="950912" cy="373062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Organisatie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1111438">
              <a:off x="4919663" y="3443288"/>
              <a:ext cx="952500" cy="373063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Beleid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22550" name="TextBox 35"/>
            <p:cNvSpPr txBox="1">
              <a:spLocks noChangeArrowheads="1"/>
            </p:cNvSpPr>
            <p:nvPr/>
          </p:nvSpPr>
          <p:spPr bwMode="auto">
            <a:xfrm>
              <a:off x="3779838" y="1901825"/>
              <a:ext cx="1646237" cy="23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900" dirty="0">
                  <a:solidFill>
                    <a:srgbClr val="002060"/>
                  </a:solidFill>
                </a:rPr>
                <a:t>Het verzorgen van onderwijs</a:t>
              </a:r>
              <a:endParaRPr lang="en-US" altLang="nl-NL" sz="900" dirty="0">
                <a:solidFill>
                  <a:srgbClr val="002060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6200000">
              <a:off x="4049712" y="2357437"/>
              <a:ext cx="1077913" cy="373063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(Vak)Didactisch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63486" y="2095065"/>
            <a:ext cx="17219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Verdieping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opleiding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Ervaren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57BF48D6-EB2A-4C31-A8EB-9AE81B199B07}"/>
              </a:ext>
            </a:extLst>
          </p:cNvPr>
          <p:cNvSpPr txBox="1"/>
          <p:nvPr/>
        </p:nvSpPr>
        <p:spPr>
          <a:xfrm>
            <a:off x="1757583" y="3987006"/>
            <a:ext cx="3628879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Verbreding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verzorgen van onderwijs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ontwikkelen van onderwijs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organiseren van onderwijs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ondersteunen van collega’s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Title 15"/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 anchor="b">
            <a:normAutofit/>
          </a:bodyPr>
          <a:lstStyle/>
          <a:p>
            <a:r>
              <a:rPr lang="en-US" altLang="nl-NL" sz="3200" dirty="0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nl-NL" altLang="nl-NL" sz="3200" dirty="0">
                <a:latin typeface="Arial Narrow" panose="020B0606020202030204" pitchFamily="34" charset="0"/>
                <a:cs typeface="Arial" panose="020B0604020202020204" pitchFamily="34" charset="0"/>
              </a:rPr>
              <a:t>EN VEELZIJDIG BEROEP</a:t>
            </a:r>
          </a:p>
        </p:txBody>
      </p:sp>
    </p:spTree>
    <p:extLst>
      <p:ext uri="{BB962C8B-B14F-4D97-AF65-F5344CB8AC3E}">
        <p14:creationId xmlns:p14="http://schemas.microsoft.com/office/powerpoint/2010/main" val="419690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nl-NL" altLang="en-US" sz="3200" b="0" cap="all" dirty="0"/>
              <a:t>organisatie van de lerarenopleidingen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nl-NL" altLang="en-US" sz="1800" dirty="0"/>
              <a:t>Vakdidactici: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Scheikunde:	Talitha Visser, Leontine de Graaf	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Informatica:	Ingrid Breymann, Wim Nijhuis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Wiskunde: 	Tom Coenen, Mark Timmer, Wisse van der Meulen, Gerard Jeurnink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Natuurkunde:	Henk Pol, Kirsten Stadermann, Hannie Lensink (ook scheikunde)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Ontwerpen: 	Jony Heerink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nl-NL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nl-NL" altLang="en-US" sz="1800" dirty="0"/>
              <a:t>Docenten: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Vakdidactiek, schoolpracticum en onderzoek: vakdidactici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Onderwijskunde: diverse UT-docenten en gastdocenten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nl-NL" altLang="en-US" sz="1800" dirty="0"/>
              <a:t>Onderzoek van Onderwijs: Cindy Poortman en andere docenten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6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nl-NL" altLang="en-US" sz="3200" b="0" cap="all" dirty="0"/>
              <a:t>organisatie van de lerarenopleidingen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Opleidingsdirecteur lerarenopleidingen: Nienke Nieveen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Onderwijscoördinator/studieadviseur: Gerdy ten Bruggencate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Secretariaat ELAN: Irene Wilmink en Tiyodora Acar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Bureau Onderwijszaken: Miranda Boshuizen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nl-NL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Sectie ELAN Docentontwikkeling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Hoogleraren: Adrie Visscher, Susan McKenney, Kim Schildkamp   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BF3D7E-479F-4DB0-9996-D1589EFE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/>
          <a:stretch/>
        </p:blipFill>
        <p:spPr bwMode="auto">
          <a:xfrm>
            <a:off x="-226938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516955" cy="1899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nl-NL" sz="3200" b="0" dirty="0"/>
              <a:t>SECTIE ELAN</a:t>
            </a:r>
            <a:br>
              <a:rPr lang="en-US" altLang="nl-NL" sz="3200" b="0" dirty="0"/>
            </a:br>
            <a:r>
              <a:rPr lang="en-US" altLang="nl-NL" sz="3200" b="0" dirty="0" err="1"/>
              <a:t>DOCEntontwikkeling</a:t>
            </a:r>
            <a:endParaRPr lang="en-US" alt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Department of Learning, Data-analytics and Technology</a:t>
            </a: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Faculty of </a:t>
            </a: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, Management &amp; Social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7821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Title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71E514A7AA440B027333063CBF03A" ma:contentTypeVersion="14" ma:contentTypeDescription="Een nieuw document maken." ma:contentTypeScope="" ma:versionID="98e5443f2475600d8799274b6faa6d54">
  <xsd:schema xmlns:xsd="http://www.w3.org/2001/XMLSchema" xmlns:xs="http://www.w3.org/2001/XMLSchema" xmlns:p="http://schemas.microsoft.com/office/2006/metadata/properties" xmlns:ns3="f146d2f0-6df8-4961-9422-4da7e2c91614" xmlns:ns4="07276132-990a-4f90-9e5c-47b26fbe9a09" targetNamespace="http://schemas.microsoft.com/office/2006/metadata/properties" ma:root="true" ma:fieldsID="30024f0e1a40feb703cdaea84c800039" ns3:_="" ns4:_="">
    <xsd:import namespace="f146d2f0-6df8-4961-9422-4da7e2c91614"/>
    <xsd:import namespace="07276132-990a-4f90-9e5c-47b26fbe9a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6d2f0-6df8-4961-9422-4da7e2c91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76132-990a-4f90-9e5c-47b26fbe9a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40CE2-4A82-44A2-BD40-27C6E61C2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4E7D60-FA8D-46DF-8C72-472AF42CE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6d2f0-6df8-4961-9422-4da7e2c91614"/>
    <ds:schemaRef ds:uri="07276132-990a-4f90-9e5c-47b26fbe9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406A6C-B777-4EC9-86C8-A68A486470E8}">
  <ds:schemaRefs>
    <ds:schemaRef ds:uri="f146d2f0-6df8-4961-9422-4da7e2c91614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07276132-990a-4f90-9e5c-47b26fbe9a0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893</Words>
  <Application>Microsoft Office PowerPoint</Application>
  <PresentationFormat>Widescreen</PresentationFormat>
  <Paragraphs>229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 Math</vt:lpstr>
      <vt:lpstr>Wingdings</vt:lpstr>
      <vt:lpstr>Kantoorthema</vt:lpstr>
      <vt:lpstr>UT Title slide White</vt:lpstr>
      <vt:lpstr>lerarenopleidingen</vt:lpstr>
      <vt:lpstr>De Lerarenopleidingen aan de Ut</vt:lpstr>
      <vt:lpstr> SCHOOLVAKKEN </vt:lpstr>
      <vt:lpstr>UT-Lerarenopleidingen</vt:lpstr>
      <vt:lpstr>HET BEROEP VAN LERAAR</vt:lpstr>
      <vt:lpstr>EEN VEELZIJDIG BEROEP</vt:lpstr>
      <vt:lpstr>organisatie van de lerarenopleidingen</vt:lpstr>
      <vt:lpstr>organisatie van de lerarenopleidingen</vt:lpstr>
      <vt:lpstr>SECTIE ELAN DOCEntontwikkeling</vt:lpstr>
      <vt:lpstr>PowerPoint Presentation</vt:lpstr>
      <vt:lpstr>  Studieprogramma minor Leren Lesgeven/educatieve module</vt:lpstr>
      <vt:lpstr>STUDIEPROGRAMMa masteropleiding</vt:lpstr>
      <vt:lpstr>Eenjarig programma: EDUCatieve vakken</vt:lpstr>
      <vt:lpstr>Tweejarig PROGRAMMA: EDUCATIEF + VAKINhoud</vt:lpstr>
      <vt:lpstr>Onderwijsbijeenkomsten en toetsing</vt:lpstr>
      <vt:lpstr>Onderwijsinformatie</vt:lpstr>
      <vt:lpstr>STUDIEKOSTEN</vt:lpstr>
      <vt:lpstr>opleidingscommissie</vt:lpstr>
      <vt:lpstr>Opleidingscommissie</vt:lpstr>
      <vt:lpstr>opleidingscommissie</vt:lpstr>
      <vt:lpstr>STUDIEVERENIGING ONWIJS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Onderwijskunde 2</dc:title>
  <dc:creator>Wietsma, J.J.</dc:creator>
  <cp:lastModifiedBy>Bruggencate, Gerdy ten (UT-BMS)</cp:lastModifiedBy>
  <cp:revision>68</cp:revision>
  <dcterms:created xsi:type="dcterms:W3CDTF">2019-11-18T16:00:10Z</dcterms:created>
  <dcterms:modified xsi:type="dcterms:W3CDTF">2022-09-06T07:56:25Z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0x01010038C71E514A7AA440B027333063CBF03A</vt:lpwstr>
  </property>
</Properties>
</file>