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41"/>
  </p:notesMasterIdLst>
  <p:handoutMasterIdLst>
    <p:handoutMasterId r:id="rId42"/>
  </p:handoutMasterIdLst>
  <p:sldIdLst>
    <p:sldId id="596" r:id="rId13"/>
    <p:sldId id="597" r:id="rId14"/>
    <p:sldId id="598" r:id="rId15"/>
    <p:sldId id="599" r:id="rId16"/>
    <p:sldId id="600" r:id="rId17"/>
    <p:sldId id="601" r:id="rId18"/>
    <p:sldId id="602" r:id="rId19"/>
    <p:sldId id="603" r:id="rId20"/>
    <p:sldId id="604" r:id="rId21"/>
    <p:sldId id="605" r:id="rId22"/>
    <p:sldId id="606" r:id="rId23"/>
    <p:sldId id="607" r:id="rId24"/>
    <p:sldId id="608" r:id="rId25"/>
    <p:sldId id="609" r:id="rId26"/>
    <p:sldId id="610" r:id="rId27"/>
    <p:sldId id="611" r:id="rId28"/>
    <p:sldId id="550" r:id="rId29"/>
    <p:sldId id="551" r:id="rId30"/>
    <p:sldId id="552" r:id="rId31"/>
    <p:sldId id="615" r:id="rId32"/>
    <p:sldId id="616" r:id="rId33"/>
    <p:sldId id="617" r:id="rId34"/>
    <p:sldId id="618" r:id="rId35"/>
    <p:sldId id="619" r:id="rId36"/>
    <p:sldId id="620" r:id="rId37"/>
    <p:sldId id="621" r:id="rId38"/>
    <p:sldId id="622" r:id="rId39"/>
    <p:sldId id="623"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5" autoAdjust="0"/>
    <p:restoredTop sz="96485" autoAdjust="0"/>
  </p:normalViewPr>
  <p:slideViewPr>
    <p:cSldViewPr snapToGrid="0">
      <p:cViewPr varScale="1">
        <p:scale>
          <a:sx n="103" d="100"/>
          <a:sy n="103" d="100"/>
        </p:scale>
        <p:origin x="114" y="72"/>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13/06/2023</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06/13/2023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1</a:t>
            </a:fld>
            <a:endParaRPr lang="nl-NL"/>
          </a:p>
        </p:txBody>
      </p:sp>
    </p:spTree>
    <p:extLst>
      <p:ext uri="{BB962C8B-B14F-4D97-AF65-F5344CB8AC3E}">
        <p14:creationId xmlns:p14="http://schemas.microsoft.com/office/powerpoint/2010/main" val="1581235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r>
              <a:rPr lang="nl-NL"/>
              <a:t>Test</a:t>
            </a:r>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r>
              <a:rPr lang="nl-NL"/>
              <a:t>Test</a:t>
            </a:r>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r>
              <a:rPr lang="nl-NL"/>
              <a:t>Test</a:t>
            </a:r>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2.sv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Test</a:t>
            </a:r>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41.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pPr>
            <a:r>
              <a:rPr lang="en-US" dirty="0"/>
              <a:t>Canvas is our </a:t>
            </a:r>
            <a:r>
              <a:rPr lang="en-US" b="1" dirty="0"/>
              <a:t>Learning Management System </a:t>
            </a:r>
            <a:r>
              <a:rPr lang="en-US" dirty="0"/>
              <a:t>at the University of Twente. You use Canvas to:</a:t>
            </a:r>
          </a:p>
          <a:p>
            <a:pPr lvl="2" eaLnBrk="1" hangingPunct="1">
              <a:lnSpc>
                <a:spcPct val="100000"/>
              </a:lnSpc>
              <a:buFont typeface="Arial" panose="020B0604020202020204" pitchFamily="34" charset="0"/>
              <a:buChar char="•"/>
            </a:pPr>
            <a:r>
              <a:rPr lang="en-US" dirty="0"/>
              <a:t>Access course content (for example lecture slides)</a:t>
            </a:r>
          </a:p>
          <a:p>
            <a:pPr lvl="2" eaLnBrk="1" hangingPunct="1">
              <a:lnSpc>
                <a:spcPct val="100000"/>
              </a:lnSpc>
              <a:buFont typeface="Arial" panose="020B0604020202020204" pitchFamily="34" charset="0"/>
              <a:buChar char="•"/>
            </a:pPr>
            <a:r>
              <a:rPr lang="en-US" dirty="0"/>
              <a:t>See announcements and messages from teachers</a:t>
            </a:r>
          </a:p>
          <a:p>
            <a:pPr lvl="2"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lvl="2"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lvl="2" eaLnBrk="1" hangingPunct="1">
              <a:lnSpc>
                <a:spcPct val="100000"/>
              </a:lnSpc>
              <a:buFont typeface="Arial" panose="020B0604020202020204" pitchFamily="34" charset="0"/>
              <a:buChar char="•"/>
            </a:pPr>
            <a:r>
              <a:rPr lang="en-US" dirty="0"/>
              <a:t>View and submit assignments</a:t>
            </a:r>
          </a:p>
          <a:p>
            <a:pPr lvl="2" eaLnBrk="1" hangingPunct="1">
              <a:lnSpc>
                <a:spcPct val="100000"/>
              </a:lnSpc>
              <a:buFont typeface="Arial" panose="020B0604020202020204" pitchFamily="34" charset="0"/>
              <a:buChar char="•"/>
            </a:pPr>
            <a:r>
              <a:rPr lang="en-US" dirty="0"/>
              <a:t>Take online (practice) quizzes</a:t>
            </a:r>
          </a:p>
          <a:p>
            <a:pPr lvl="2"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36416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on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1018132" y="3312000"/>
            <a:ext cx="6288578" cy="299916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43381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on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on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a:lstStyle/>
          <a:p>
            <a:r>
              <a:rPr lang="en-US" dirty="0"/>
              <a:t>Important: check the </a:t>
            </a:r>
            <a:r>
              <a:rPr lang="nl-NL" dirty="0">
                <a:hlinkClick r:id="rId2"/>
              </a:rPr>
              <a:t>Technical </a:t>
            </a:r>
            <a:r>
              <a:rPr lang="nl-NL" dirty="0" err="1">
                <a:hlinkClick r:id="rId2"/>
              </a:rPr>
              <a:t>requirements</a:t>
            </a:r>
            <a:r>
              <a:rPr lang="nl-NL" dirty="0">
                <a:hlinkClick r:id="rId2"/>
              </a:rPr>
              <a:t> </a:t>
            </a:r>
            <a:r>
              <a:rPr lang="nl-NL" dirty="0" err="1">
                <a:hlinkClick r:id="rId2"/>
              </a:rPr>
              <a:t>and</a:t>
            </a:r>
            <a:r>
              <a:rPr lang="nl-NL" dirty="0">
                <a:hlinkClick r:id="rId2"/>
              </a:rPr>
              <a:t> </a:t>
            </a:r>
            <a:r>
              <a:rPr lang="nl-NL" dirty="0" err="1">
                <a:hlinkClick r:id="rId2"/>
              </a:rPr>
              <a:t>advice</a:t>
            </a:r>
            <a:r>
              <a:rPr lang="nl-NL" dirty="0"/>
              <a:t> </a:t>
            </a:r>
            <a:r>
              <a:rPr lang="nl-NL" dirty="0" err="1"/>
              <a:t>for</a:t>
            </a:r>
            <a:r>
              <a:rPr lang="nl-NL" dirty="0"/>
              <a:t> </a:t>
            </a:r>
            <a:r>
              <a:rPr lang="nl-NL" dirty="0" err="1"/>
              <a:t>using</a:t>
            </a:r>
            <a:r>
              <a:rPr lang="nl-NL" dirty="0"/>
              <a:t> </a:t>
            </a:r>
            <a:r>
              <a:rPr lang="nl-NL" dirty="0" err="1"/>
              <a:t>BigBlueButton</a:t>
            </a:r>
            <a:endParaRPr lang="nl-NL" dirty="0"/>
          </a:p>
          <a:p>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85695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on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401526" cy="2952002"/>
          </a:xfrm>
        </p:spPr>
        <p:txBody>
          <a:bodyPr/>
          <a:lstStyle/>
          <a:p>
            <a:pPr>
              <a:lnSpc>
                <a:spcPct val="100000"/>
              </a:lnSpc>
              <a:spcBef>
                <a:spcPts val="0"/>
              </a:spcBef>
            </a:pPr>
            <a:r>
              <a:rPr lang="en-US" dirty="0"/>
              <a:t>Events from the UT application </a:t>
            </a:r>
            <a:r>
              <a:rPr lang="en-US" b="1" dirty="0" err="1"/>
              <a:t>MyTimetable</a:t>
            </a:r>
            <a:r>
              <a:rPr lang="en-US" dirty="0"/>
              <a:t> can’t be listed in the Canvas Calendar</a:t>
            </a:r>
          </a:p>
          <a:p>
            <a:pPr>
              <a:lnSpc>
                <a:spcPct val="100000"/>
              </a:lnSpc>
              <a:spcBef>
                <a:spcPts val="0"/>
              </a:spcBef>
            </a:pPr>
            <a:r>
              <a:rPr lang="en-US" dirty="0"/>
              <a:t>However, if you have added timetables for your courses in </a:t>
            </a:r>
            <a:r>
              <a:rPr lang="en-US" dirty="0" err="1"/>
              <a:t>MyTimetable</a:t>
            </a:r>
            <a:r>
              <a:rPr lang="en-US" dirty="0"/>
              <a:t>, you can see the next five events from your schedule in Canvas: </a:t>
            </a:r>
            <a:br>
              <a:rPr lang="en-US" dirty="0"/>
            </a:br>
            <a:r>
              <a:rPr lang="en-US" dirty="0"/>
              <a:t>1. Go to Account, </a:t>
            </a:r>
            <a:br>
              <a:rPr lang="en-US" dirty="0"/>
            </a:br>
            <a:r>
              <a:rPr lang="en-US" dirty="0"/>
              <a:t>2. Click Profile, </a:t>
            </a:r>
            <a:br>
              <a:rPr lang="en-US" dirty="0"/>
            </a:br>
            <a:r>
              <a:rPr lang="en-US" dirty="0"/>
              <a:t>3. Click </a:t>
            </a:r>
            <a:r>
              <a:rPr lang="en-US" dirty="0" err="1"/>
              <a:t>MyTimetable</a:t>
            </a:r>
            <a:r>
              <a:rPr lang="en-US" dirty="0"/>
              <a:t>.</a:t>
            </a:r>
            <a:endParaRPr lang="en-GB" dirty="0"/>
          </a:p>
          <a:p>
            <a:endParaRPr lang="en-GB" dirty="0"/>
          </a:p>
        </p:txBody>
      </p:sp>
      <p:sp>
        <p:nvSpPr>
          <p:cNvPr id="2" name="Content Placeholder 1"/>
          <p:cNvSpPr>
            <a:spLocks noGrp="1"/>
          </p:cNvSpPr>
          <p:nvPr>
            <p:ph type="subTitle" idx="1"/>
          </p:nvPr>
        </p:nvSpPr>
        <p:spPr/>
        <p:txBody>
          <a:bodyPr/>
          <a:lstStyle/>
          <a:p>
            <a:r>
              <a:rPr lang="en-US" dirty="0" err="1"/>
              <a:t>Mytimetable</a:t>
            </a:r>
            <a:endParaRPr lang="en-US" dirty="0"/>
          </a:p>
          <a:p>
            <a:endParaRPr lang="en-GB" dirty="0"/>
          </a:p>
        </p:txBody>
      </p:sp>
      <p:sp>
        <p:nvSpPr>
          <p:cNvPr id="9" name="Title 8">
            <a:extLst>
              <a:ext uri="{FF2B5EF4-FFF2-40B4-BE49-F238E27FC236}">
                <a16:creationId xmlns:a16="http://schemas.microsoft.com/office/drawing/2014/main" id="{EE645F74-C274-F7DF-DDBB-AD2AF7D096C8}"/>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1018132" y="4684921"/>
            <a:ext cx="6793447" cy="1491050"/>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25CC061-A68E-64D0-4C11-1D96865AA35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16860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on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on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721" y="1352835"/>
            <a:ext cx="2760241" cy="4600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on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on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096000" y="2285998"/>
            <a:ext cx="3793163" cy="235461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9976655" cy="2952002"/>
          </a:xfrm>
        </p:spPr>
        <p:txBody>
          <a:bodyPr/>
          <a:lstStyle/>
          <a:p>
            <a:pPr>
              <a:lnSpc>
                <a:spcPct val="100000"/>
              </a:lnSpc>
              <a:spcBef>
                <a:spcPts val="0"/>
              </a:spcBef>
            </a:pPr>
            <a:r>
              <a:rPr lang="en-US" dirty="0"/>
              <a:t>For courses from your study </a:t>
            </a:r>
            <a:r>
              <a:rPr lang="en-US" dirty="0" err="1"/>
              <a:t>programme</a:t>
            </a:r>
            <a:r>
              <a:rPr lang="en-US" dirty="0"/>
              <a:t>, you first have to register for the course in OSIRIS. </a:t>
            </a:r>
          </a:p>
          <a:p>
            <a:pPr>
              <a:lnSpc>
                <a:spcPct val="100000"/>
              </a:lnSpc>
              <a:spcBef>
                <a:spcPts val="0"/>
              </a:spcBef>
            </a:pPr>
            <a:r>
              <a:rPr lang="en-US" dirty="0"/>
              <a:t>After that, you will automatically be enrolled in the corresponding course in Canvas. </a:t>
            </a:r>
          </a:p>
          <a:p>
            <a:pPr>
              <a:lnSpc>
                <a:spcPct val="100000"/>
              </a:lnSpc>
              <a:spcBef>
                <a:spcPts val="0"/>
              </a:spcBef>
            </a:pPr>
            <a:r>
              <a:rPr lang="en-US" dirty="0"/>
              <a:t>From two weeks before the start of the quartile, the course will be accessible from the Dashboard. Before that, the course will be listed under ‘Future enrolments’ in Courses and is not accessible yet.</a:t>
            </a:r>
            <a:endParaRPr lang="en-GB" dirty="0"/>
          </a:p>
          <a:p>
            <a:pPr>
              <a:lnSpc>
                <a:spcPct val="100000"/>
              </a:lnSpc>
              <a:spcBef>
                <a:spcPts val="0"/>
              </a:spcBef>
            </a:pPr>
            <a:r>
              <a:rPr lang="nl-NL" dirty="0" err="1"/>
              <a:t>Registration</a:t>
            </a:r>
            <a:r>
              <a:rPr lang="nl-NL" dirty="0"/>
              <a:t> (in OSIRIS) </a:t>
            </a:r>
            <a:r>
              <a:rPr lang="nl-NL" dirty="0" err="1"/>
              <a:t>can</a:t>
            </a:r>
            <a:r>
              <a:rPr lang="nl-NL" dirty="0"/>
              <a:t> </a:t>
            </a:r>
            <a:r>
              <a:rPr lang="nl-NL" dirty="0" err="1"/>
              <a:t>be</a:t>
            </a:r>
            <a:r>
              <a:rPr lang="nl-NL" dirty="0"/>
              <a:t> </a:t>
            </a:r>
            <a:r>
              <a:rPr lang="nl-NL" dirty="0" err="1"/>
              <a:t>done</a:t>
            </a:r>
            <a:r>
              <a:rPr lang="nl-NL" dirty="0"/>
              <a:t> up </a:t>
            </a:r>
            <a:r>
              <a:rPr lang="nl-NL" dirty="0" err="1"/>
              <a:t>until</a:t>
            </a:r>
            <a:r>
              <a:rPr lang="nl-NL" dirty="0"/>
              <a:t> </a:t>
            </a:r>
            <a:r>
              <a:rPr lang="nl-NL" dirty="0" err="1"/>
              <a:t>the</a:t>
            </a:r>
            <a:r>
              <a:rPr lang="nl-NL" dirty="0"/>
              <a:t> last </a:t>
            </a:r>
            <a:r>
              <a:rPr lang="nl-NL" dirty="0" err="1"/>
              <a:t>day</a:t>
            </a:r>
            <a:r>
              <a:rPr lang="nl-NL" dirty="0"/>
              <a:t> </a:t>
            </a:r>
            <a:r>
              <a:rPr lang="nl-NL" dirty="0" err="1"/>
              <a:t>before</a:t>
            </a:r>
            <a:r>
              <a:rPr lang="nl-NL" dirty="0"/>
              <a:t> </a:t>
            </a:r>
            <a:r>
              <a:rPr lang="nl-NL" dirty="0" err="1"/>
              <a:t>the</a:t>
            </a:r>
            <a:r>
              <a:rPr lang="nl-NL" dirty="0"/>
              <a:t> start of a </a:t>
            </a:r>
            <a:r>
              <a:rPr lang="nl-NL" dirty="0" err="1"/>
              <a:t>quartile</a:t>
            </a:r>
            <a:endParaRPr lang="nl-NL" dirty="0"/>
          </a:p>
          <a:p>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dirty="0" err="1"/>
              <a:t>to</a:t>
            </a:r>
            <a:r>
              <a:rPr lang="nl-NL" dirty="0"/>
              <a:t> Courses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a:lstStyle/>
          <a:p>
            <a:r>
              <a:rPr lang="en-US" dirty="0"/>
              <a:t>Click </a:t>
            </a:r>
            <a:r>
              <a:rPr lang="en-US" b="1" dirty="0"/>
              <a:t>Modules</a:t>
            </a:r>
            <a:r>
              <a:rPr lang="en-US" dirty="0"/>
              <a:t> to see an overview of the entire course. In a module, you can access all the course materials and assignments. </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Modules can be filled with different types of content. Each module item also includes an icon with its type:  </a:t>
            </a:r>
          </a:p>
          <a:p>
            <a:pPr>
              <a:lnSpc>
                <a:spcPct val="100000"/>
              </a:lnSpc>
              <a:spcBef>
                <a:spcPts val="0"/>
              </a:spcBef>
            </a:pPr>
            <a:r>
              <a:rPr lang="en-US" b="1" dirty="0"/>
              <a:t>Page</a:t>
            </a:r>
            <a:r>
              <a:rPr lang="en-US" dirty="0"/>
              <a:t> [1]: a page of content to read</a:t>
            </a:r>
          </a:p>
          <a:p>
            <a:pPr>
              <a:lnSpc>
                <a:spcPct val="100000"/>
              </a:lnSpc>
              <a:spcBef>
                <a:spcPts val="0"/>
              </a:spcBef>
            </a:pPr>
            <a:r>
              <a:rPr lang="en-US" b="1" dirty="0"/>
              <a:t>Discussion</a:t>
            </a:r>
            <a:r>
              <a:rPr lang="en-US" dirty="0"/>
              <a:t> [2]: a course discussion</a:t>
            </a:r>
          </a:p>
          <a:p>
            <a:pPr>
              <a:lnSpc>
                <a:spcPct val="100000"/>
              </a:lnSpc>
              <a:spcBef>
                <a:spcPts val="0"/>
              </a:spcBef>
            </a:pPr>
            <a:r>
              <a:rPr lang="en-US" b="1" dirty="0"/>
              <a:t>Quiz</a:t>
            </a:r>
            <a:r>
              <a:rPr lang="en-US" dirty="0"/>
              <a:t> [3]: a course quiz</a:t>
            </a:r>
          </a:p>
          <a:p>
            <a:pPr>
              <a:lnSpc>
                <a:spcPct val="100000"/>
              </a:lnSpc>
              <a:spcBef>
                <a:spcPts val="0"/>
              </a:spcBef>
            </a:pPr>
            <a:r>
              <a:rPr lang="en-US" b="1" dirty="0"/>
              <a:t>Assignment</a:t>
            </a:r>
            <a:r>
              <a:rPr lang="en-US" dirty="0"/>
              <a:t> [4]: a course assignment</a:t>
            </a:r>
          </a:p>
          <a:p>
            <a:pPr>
              <a:lnSpc>
                <a:spcPct val="100000"/>
              </a:lnSpc>
              <a:spcBef>
                <a:spcPts val="0"/>
              </a:spcBef>
            </a:pPr>
            <a:r>
              <a:rPr lang="en-US" b="1" dirty="0"/>
              <a:t>Link or External Tool</a:t>
            </a:r>
            <a:r>
              <a:rPr lang="en-US" dirty="0"/>
              <a:t> [5]: an external link or tool to view outside of the course</a:t>
            </a:r>
          </a:p>
          <a:p>
            <a:pPr>
              <a:lnSpc>
                <a:spcPct val="100000"/>
              </a:lnSpc>
              <a:spcBef>
                <a:spcPts val="0"/>
              </a:spcBef>
            </a:pPr>
            <a:r>
              <a:rPr lang="en-US" b="1" dirty="0"/>
              <a:t>File</a:t>
            </a:r>
            <a:r>
              <a:rPr lang="en-US" dirty="0"/>
              <a:t> [6]: a file to download or view</a:t>
            </a:r>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445" y="493627"/>
            <a:ext cx="1853892" cy="568234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706D063D-1149-BD67-A5E6-C4E0B05B6753}"/>
              </a:ext>
            </a:extLst>
          </p:cNvPr>
          <p:cNvSpPr>
            <a:spLocks noGrp="1"/>
          </p:cNvSpPr>
          <p:nvPr/>
        </p:nvSpPr>
        <p:spPr>
          <a:xfrm>
            <a:off x="10944000" y="6177600"/>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a:lstStyle>
          <a:p>
            <a:endParaRPr lang="nl-NL" dirty="0"/>
          </a:p>
        </p:txBody>
      </p:sp>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73A5133E-61C0-4DDF-BF73-3A766209E9FD}"/>
              </a:ext>
            </a:extLst>
          </p:cNvPr>
          <p:cNvPicPr>
            <a:picLocks noChangeAspect="1"/>
          </p:cNvPicPr>
          <p:nvPr/>
        </p:nvPicPr>
        <p:blipFill rotWithShape="1">
          <a:blip r:embed="rId2"/>
          <a:srcRect t="1129"/>
          <a:stretch/>
        </p:blipFill>
        <p:spPr>
          <a:xfrm>
            <a:off x="1018132" y="2924073"/>
            <a:ext cx="7755231" cy="3051546"/>
          </a:xfrm>
          <a:prstGeom prst="rect">
            <a:avLst/>
          </a:prstGeom>
        </p:spPr>
      </p:pic>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28138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2" ma:contentTypeDescription="Create a new document." ma:contentTypeScope="" ma:versionID="b500deef99deb43625dee17be676dad1">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8303d61c818400d08f863aa7fe0249af"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3F005D-20C1-47D7-855C-C5C9D4199643}">
  <ds:schemaRefs>
    <ds:schemaRef ds:uri="http://schemas.microsoft.com/office/2006/metadata/properties"/>
    <ds:schemaRef ds:uri="http://purl.org/dc/dcmitype/"/>
    <ds:schemaRef ds:uri="http://schemas.microsoft.com/office/2006/documentManagement/types"/>
    <ds:schemaRef ds:uri="727c934d-a4f9-455c-bd3c-4ed24313c07b"/>
    <ds:schemaRef ds:uri="7588473b-5163-453d-a6f6-dc82b1d277ac"/>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3.xml><?xml version="1.0" encoding="utf-8"?>
<ds:datastoreItem xmlns:ds="http://schemas.openxmlformats.org/officeDocument/2006/customXml" ds:itemID="{83DE25A6-DE96-409E-8E26-D1D3A4D1D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8010</TotalTime>
  <Words>1559</Words>
  <Application>Microsoft Office PowerPoint</Application>
  <PresentationFormat>Widescreen</PresentationFormat>
  <Paragraphs>168</Paragraphs>
  <Slides>28</Slides>
  <Notes>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28</vt:i4>
      </vt:variant>
    </vt:vector>
  </HeadingPairs>
  <TitlesOfParts>
    <vt:vector size="42" baseType="lpstr">
      <vt:lpstr>Arial</vt:lpstr>
      <vt:lpstr>Arial Narrow</vt:lpstr>
      <vt:lpstr>Calibri</vt:lpstr>
      <vt:lpstr>Calibri Light</vt:lpstr>
      <vt:lpstr>Courier New</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Peters, Ellen (UT-CES)</cp:lastModifiedBy>
  <cp:revision>13</cp:revision>
  <dcterms:created xsi:type="dcterms:W3CDTF">2022-05-24T09:11:39Z</dcterms:created>
  <dcterms:modified xsi:type="dcterms:W3CDTF">2023-06-13T11:31:04Z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0x01010094DDAF222FBA324084ABBE78896BC302</vt:lpwstr>
  </property>
</Properties>
</file>