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1" r:id="rId11"/>
    <p:sldId id="272" r:id="rId12"/>
    <p:sldId id="268" r:id="rId13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200" autoAdjust="0"/>
  </p:normalViewPr>
  <p:slideViewPr>
    <p:cSldViewPr snapToGrid="0">
      <p:cViewPr varScale="1">
        <p:scale>
          <a:sx n="89" d="100"/>
          <a:sy n="89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E7D81-BF05-4273-BAFC-8061B6C3D030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71486-C8A9-467D-B94A-2B1CC11587A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491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6E0B0-448D-415C-AF7D-C096E8C5A779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7935-DBD0-4986-BB3D-918112849DC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17935-DBD0-4986-BB3D-918112849DC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9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F6C9A-2AB7-4558-B979-AC8DF00EBF4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61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Create a virtual, social and physical environment to support the required competence building (combination of home base, playground and slow spaces)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Develop a monitoring system in which learners can track their own personal and professional development in observable and measurable ways;  blended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17935-DBD0-4986-BB3D-918112849DC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90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3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4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7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84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9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27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2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29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56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90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28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4815-226B-4800-B1F8-8219210BB4F1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965B-22BF-41D3-ADFF-AA28146DC4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54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22961"/>
            <a:ext cx="9144000" cy="1219200"/>
          </a:xfrm>
        </p:spPr>
        <p:txBody>
          <a:bodyPr/>
          <a:lstStyle/>
          <a:p>
            <a:r>
              <a:rPr lang="nl-NL" dirty="0"/>
              <a:t>First draft </a:t>
            </a:r>
            <a:r>
              <a:rPr lang="nl-NL" dirty="0" err="1"/>
              <a:t>Personalised</a:t>
            </a:r>
            <a:endParaRPr lang="nl-NL" dirty="0"/>
          </a:p>
        </p:txBody>
      </p:sp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7995603" y="3708718"/>
            <a:ext cx="3525837" cy="2865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Katja</a:t>
            </a:r>
            <a:r>
              <a:rPr lang="en-US" dirty="0"/>
              <a:t> Haijkens</a:t>
            </a:r>
          </a:p>
          <a:p>
            <a:r>
              <a:rPr lang="en-US" dirty="0"/>
              <a:t>Frank Snels</a:t>
            </a:r>
            <a:endParaRPr lang="nl-NL" dirty="0"/>
          </a:p>
          <a:p>
            <a:r>
              <a:rPr lang="en-US" dirty="0"/>
              <a:t>Anneke Sools</a:t>
            </a:r>
          </a:p>
          <a:p>
            <a:r>
              <a:rPr lang="en-US" dirty="0"/>
              <a:t>Sander Lotze</a:t>
            </a:r>
          </a:p>
          <a:p>
            <a:r>
              <a:rPr lang="en-US" dirty="0" err="1"/>
              <a:t>Sebastiaan</a:t>
            </a:r>
            <a:r>
              <a:rPr lang="en-US" dirty="0"/>
              <a:t> Waanders</a:t>
            </a:r>
          </a:p>
          <a:p>
            <a:r>
              <a:rPr lang="en-US" dirty="0"/>
              <a:t>Dennis Reidsma</a:t>
            </a: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4186494B-4149-4465-921F-468709D4BA8F}"/>
              </a:ext>
            </a:extLst>
          </p:cNvPr>
          <p:cNvSpPr txBox="1">
            <a:spLocks/>
          </p:cNvSpPr>
          <p:nvPr/>
        </p:nvSpPr>
        <p:spPr>
          <a:xfrm>
            <a:off x="743243" y="2239181"/>
            <a:ext cx="111042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Lifelong learning / lifelong developing; from young adults to experienced professionals </a:t>
            </a:r>
          </a:p>
          <a:p>
            <a:pPr algn="l"/>
            <a:r>
              <a:rPr lang="en-US" sz="2000" dirty="0"/>
              <a:t>Student-driven learning (including student activism or extra-curricular learning opportunities </a:t>
            </a:r>
          </a:p>
          <a:p>
            <a:pPr algn="l"/>
            <a:r>
              <a:rPr lang="en-US" sz="2000" dirty="0"/>
              <a:t>Online education &amp; virtual campus </a:t>
            </a:r>
          </a:p>
          <a:p>
            <a:pPr algn="l"/>
            <a:r>
              <a:rPr lang="en-US" sz="2000" dirty="0"/>
              <a:t>Equipping students and staff with 21st century skills and competencies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2866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Highlights</a:t>
            </a:r>
            <a:r>
              <a:rPr lang="nl-NL" dirty="0"/>
              <a:t>: in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faculties</a:t>
            </a:r>
            <a:r>
              <a:rPr lang="nl-NL" dirty="0"/>
              <a:t> have </a:t>
            </a:r>
            <a:r>
              <a:rPr lang="nl-NL" dirty="0" err="1"/>
              <a:t>evaluated</a:t>
            </a:r>
            <a:r>
              <a:rPr lang="nl-NL" dirty="0"/>
              <a:t> pilots </a:t>
            </a:r>
            <a:r>
              <a:rPr lang="nl-NL" dirty="0" err="1"/>
              <a:t>concerning</a:t>
            </a:r>
            <a:r>
              <a:rPr lang="nl-NL" dirty="0"/>
              <a:t>  </a:t>
            </a:r>
            <a:r>
              <a:rPr lang="nl-NL" dirty="0" err="1"/>
              <a:t>intervision</a:t>
            </a:r>
            <a:r>
              <a:rPr lang="nl-NL" dirty="0"/>
              <a:t>, coaching, </a:t>
            </a:r>
            <a:r>
              <a:rPr lang="nl-NL" dirty="0" err="1"/>
              <a:t>tutoring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stimulate</a:t>
            </a:r>
            <a:r>
              <a:rPr lang="nl-NL" dirty="0"/>
              <a:t> </a:t>
            </a:r>
            <a:r>
              <a:rPr lang="nl-NL" dirty="0" err="1"/>
              <a:t>value</a:t>
            </a:r>
            <a:r>
              <a:rPr lang="nl-NL" dirty="0"/>
              <a:t> </a:t>
            </a:r>
            <a:r>
              <a:rPr lang="nl-NL" dirty="0" err="1"/>
              <a:t>driven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working</a:t>
            </a:r>
            <a:r>
              <a:rPr lang="nl-NL" dirty="0"/>
              <a:t> (meta-</a:t>
            </a:r>
            <a:r>
              <a:rPr lang="nl-NL" dirty="0" err="1"/>
              <a:t>competence</a:t>
            </a:r>
            <a:r>
              <a:rPr lang="nl-NL" dirty="0"/>
              <a:t>)</a:t>
            </a:r>
          </a:p>
          <a:p>
            <a:r>
              <a:rPr lang="nl-NL" dirty="0" err="1"/>
              <a:t>Recommendations</a:t>
            </a:r>
            <a:r>
              <a:rPr lang="nl-NL" dirty="0"/>
              <a:t> of Home Base Report are </a:t>
            </a:r>
            <a:r>
              <a:rPr lang="nl-NL" dirty="0" err="1"/>
              <a:t>implemented</a:t>
            </a:r>
            <a:endParaRPr lang="nl-NL" dirty="0"/>
          </a:p>
          <a:p>
            <a:r>
              <a:rPr lang="nl-NL" dirty="0"/>
              <a:t>The </a:t>
            </a:r>
            <a:r>
              <a:rPr lang="nl-NL" dirty="0" err="1"/>
              <a:t>university</a:t>
            </a:r>
            <a:r>
              <a:rPr lang="nl-NL" dirty="0"/>
              <a:t> has </a:t>
            </a:r>
            <a:r>
              <a:rPr lang="nl-NL" dirty="0" err="1"/>
              <a:t>created</a:t>
            </a:r>
            <a:r>
              <a:rPr lang="nl-NL" dirty="0"/>
              <a:t> slow </a:t>
            </a:r>
            <a:r>
              <a:rPr lang="nl-NL" dirty="0" err="1"/>
              <a:t>spaces</a:t>
            </a:r>
            <a:r>
              <a:rPr lang="nl-NL" dirty="0"/>
              <a:t> in </a:t>
            </a:r>
            <a:r>
              <a:rPr lang="nl-NL" dirty="0" err="1"/>
              <a:t>all</a:t>
            </a:r>
            <a:r>
              <a:rPr lang="nl-NL" dirty="0"/>
              <a:t> curricula </a:t>
            </a:r>
            <a:r>
              <a:rPr lang="nl-NL" dirty="0" err="1"/>
              <a:t>and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physical</a:t>
            </a:r>
            <a:r>
              <a:rPr lang="nl-NL" dirty="0"/>
              <a:t> environment</a:t>
            </a:r>
          </a:p>
          <a:p>
            <a:r>
              <a:rPr lang="nl-NL" dirty="0" err="1"/>
              <a:t>Formal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informal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is </a:t>
            </a:r>
            <a:r>
              <a:rPr lang="nl-NL" dirty="0" err="1"/>
              <a:t>acknowledged</a:t>
            </a:r>
            <a:r>
              <a:rPr lang="nl-NL" dirty="0"/>
              <a:t> (e.g. micro-</a:t>
            </a:r>
            <a:r>
              <a:rPr lang="nl-NL" dirty="0" err="1"/>
              <a:t>credentials</a:t>
            </a:r>
            <a:r>
              <a:rPr lang="nl-NL" dirty="0"/>
              <a:t>, </a:t>
            </a:r>
            <a:r>
              <a:rPr lang="nl-NL" dirty="0" err="1"/>
              <a:t>facilitate</a:t>
            </a:r>
            <a:r>
              <a:rPr lang="nl-NL" dirty="0"/>
              <a:t> gap </a:t>
            </a:r>
            <a:r>
              <a:rPr lang="nl-NL" dirty="0" err="1"/>
              <a:t>year</a:t>
            </a:r>
            <a:r>
              <a:rPr lang="nl-NL" dirty="0"/>
              <a:t>, </a:t>
            </a:r>
            <a:r>
              <a:rPr lang="nl-NL" dirty="0" err="1"/>
              <a:t>flexible</a:t>
            </a:r>
            <a:r>
              <a:rPr lang="nl-NL" dirty="0"/>
              <a:t> </a:t>
            </a:r>
            <a:r>
              <a:rPr lang="nl-NL" dirty="0" err="1"/>
              <a:t>registration</a:t>
            </a:r>
            <a:r>
              <a:rPr lang="nl-NL" dirty="0"/>
              <a:t>,…..)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01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Highlights</a:t>
            </a:r>
            <a:r>
              <a:rPr lang="nl-NL" dirty="0"/>
              <a:t>: in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Reward</a:t>
            </a:r>
            <a:r>
              <a:rPr lang="nl-NL" dirty="0"/>
              <a:t> commitment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develop</a:t>
            </a:r>
            <a:r>
              <a:rPr lang="nl-NL" dirty="0"/>
              <a:t>, </a:t>
            </a:r>
            <a:r>
              <a:rPr lang="nl-NL" dirty="0" err="1"/>
              <a:t>including</a:t>
            </a:r>
            <a:r>
              <a:rPr lang="nl-NL" dirty="0"/>
              <a:t> </a:t>
            </a:r>
            <a:r>
              <a:rPr lang="nl-NL" dirty="0" err="1"/>
              <a:t>taking</a:t>
            </a:r>
            <a:r>
              <a:rPr lang="nl-NL" dirty="0"/>
              <a:t> </a:t>
            </a:r>
            <a:r>
              <a:rPr lang="nl-NL" dirty="0" err="1"/>
              <a:t>risks</a:t>
            </a:r>
            <a:r>
              <a:rPr lang="nl-NL" dirty="0"/>
              <a:t>,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both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staff</a:t>
            </a:r>
            <a:r>
              <a:rPr lang="nl-NL" dirty="0"/>
              <a:t> (</a:t>
            </a:r>
            <a:r>
              <a:rPr lang="nl-NL" dirty="0" err="1"/>
              <a:t>include</a:t>
            </a:r>
            <a:r>
              <a:rPr lang="nl-NL" dirty="0"/>
              <a:t> </a:t>
            </a:r>
            <a:r>
              <a:rPr lang="nl-NL" dirty="0" err="1"/>
              <a:t>successful</a:t>
            </a:r>
            <a:r>
              <a:rPr lang="nl-NL" dirty="0"/>
              <a:t> </a:t>
            </a:r>
            <a:r>
              <a:rPr lang="nl-NL" dirty="0" err="1"/>
              <a:t>failures</a:t>
            </a:r>
            <a:r>
              <a:rPr lang="nl-NL" dirty="0"/>
              <a:t> in FJUT; more </a:t>
            </a:r>
            <a:r>
              <a:rPr lang="nl-NL" dirty="0" err="1"/>
              <a:t>emphasis</a:t>
            </a:r>
            <a:r>
              <a:rPr lang="nl-NL" dirty="0"/>
              <a:t> on </a:t>
            </a:r>
            <a:r>
              <a:rPr lang="nl-NL" dirty="0" err="1"/>
              <a:t>process</a:t>
            </a:r>
            <a:r>
              <a:rPr lang="nl-NL" dirty="0"/>
              <a:t> assessment in </a:t>
            </a:r>
            <a:r>
              <a:rPr lang="nl-NL" dirty="0" err="1"/>
              <a:t>education</a:t>
            </a:r>
            <a:r>
              <a:rPr lang="nl-NL" dirty="0"/>
              <a:t>)</a:t>
            </a:r>
          </a:p>
          <a:p>
            <a:r>
              <a:rPr lang="nl-NL" dirty="0" err="1"/>
              <a:t>Develop</a:t>
            </a:r>
            <a:r>
              <a:rPr lang="nl-NL" dirty="0"/>
              <a:t> LLL </a:t>
            </a:r>
            <a:r>
              <a:rPr lang="nl-NL" dirty="0" err="1"/>
              <a:t>programmes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share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</a:t>
            </a:r>
            <a:r>
              <a:rPr lang="nl-NL" dirty="0" err="1"/>
              <a:t>personalised</a:t>
            </a:r>
            <a:r>
              <a:rPr lang="nl-NL" dirty="0"/>
              <a:t> </a:t>
            </a:r>
            <a:r>
              <a:rPr lang="nl-NL" dirty="0" err="1"/>
              <a:t>core</a:t>
            </a:r>
            <a:r>
              <a:rPr lang="nl-NL" dirty="0"/>
              <a:t> </a:t>
            </a:r>
            <a:r>
              <a:rPr lang="nl-NL" dirty="0" err="1"/>
              <a:t>values</a:t>
            </a:r>
            <a:r>
              <a:rPr lang="nl-NL" dirty="0"/>
              <a:t>; </a:t>
            </a:r>
            <a:r>
              <a:rPr lang="nl-NL" dirty="0" err="1"/>
              <a:t>clear</a:t>
            </a:r>
            <a:r>
              <a:rPr lang="nl-NL" dirty="0"/>
              <a:t> </a:t>
            </a:r>
            <a:r>
              <a:rPr lang="nl-NL" dirty="0" err="1"/>
              <a:t>infrastructure</a:t>
            </a:r>
            <a:r>
              <a:rPr lang="nl-NL" dirty="0"/>
              <a:t> is </a:t>
            </a:r>
            <a:r>
              <a:rPr lang="nl-NL" dirty="0" err="1"/>
              <a:t>needed</a:t>
            </a:r>
            <a:endParaRPr lang="nl-NL" dirty="0"/>
          </a:p>
          <a:p>
            <a:r>
              <a:rPr lang="nl-NL" dirty="0"/>
              <a:t>Challenge </a:t>
            </a:r>
            <a:r>
              <a:rPr lang="nl-NL" dirty="0" err="1"/>
              <a:t>based</a:t>
            </a:r>
            <a:r>
              <a:rPr lang="nl-NL" dirty="0"/>
              <a:t> UT </a:t>
            </a:r>
            <a:r>
              <a:rPr lang="nl-NL" dirty="0" err="1"/>
              <a:t>initiatives</a:t>
            </a:r>
            <a:r>
              <a:rPr lang="nl-NL" dirty="0"/>
              <a:t> (</a:t>
            </a:r>
            <a:r>
              <a:rPr lang="nl-NL" dirty="0" err="1"/>
              <a:t>such</a:t>
            </a:r>
            <a:r>
              <a:rPr lang="nl-NL" dirty="0"/>
              <a:t> as </a:t>
            </a:r>
            <a:r>
              <a:rPr lang="nl-NL" dirty="0" err="1"/>
              <a:t>Curious</a:t>
            </a:r>
            <a:r>
              <a:rPr lang="nl-NL" dirty="0"/>
              <a:t> U)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clustered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profiled</a:t>
            </a:r>
            <a:r>
              <a:rPr lang="nl-NL" dirty="0"/>
              <a:t> as European </a:t>
            </a:r>
            <a:r>
              <a:rPr lang="nl-NL" dirty="0" err="1"/>
              <a:t>institute</a:t>
            </a:r>
            <a:r>
              <a:rPr lang="nl-NL" dirty="0"/>
              <a:t> of </a:t>
            </a:r>
            <a:r>
              <a:rPr lang="nl-NL" dirty="0" err="1"/>
              <a:t>challenges</a:t>
            </a:r>
            <a:r>
              <a:rPr lang="nl-NL" dirty="0"/>
              <a:t> </a:t>
            </a:r>
          </a:p>
          <a:p>
            <a:r>
              <a:rPr lang="nl-NL" dirty="0"/>
              <a:t>Steps have been made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redesign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one-year</a:t>
            </a:r>
            <a:r>
              <a:rPr lang="nl-NL" dirty="0"/>
              <a:t> master </a:t>
            </a:r>
            <a:r>
              <a:rPr lang="nl-NL" dirty="0" err="1"/>
              <a:t>programmes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two-years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57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Organisational</a:t>
            </a:r>
            <a:r>
              <a:rPr lang="nl-NL" dirty="0"/>
              <a:t> </a:t>
            </a:r>
            <a:r>
              <a:rPr lang="nl-NL" dirty="0" err="1"/>
              <a:t>conditions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Innovations in education need a flexible and supporting organisation</a:t>
            </a:r>
          </a:p>
          <a:p>
            <a:r>
              <a:rPr lang="en-GB" dirty="0"/>
              <a:t>Innovation cannot happen at the expense of the quality of current education and the well-being of staff</a:t>
            </a:r>
          </a:p>
          <a:p>
            <a:r>
              <a:rPr lang="en-GB" dirty="0"/>
              <a:t>Funding needs to be allocated to support these innovations; especially to provide temporary staff.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356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Personalisation</a:t>
            </a:r>
            <a:r>
              <a:rPr lang="nl-NL" dirty="0"/>
              <a:t>, basic </a:t>
            </a:r>
            <a:r>
              <a:rPr lang="nl-NL" dirty="0" err="1"/>
              <a:t>assumption</a:t>
            </a:r>
            <a:r>
              <a:rPr lang="nl-NL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able to steer your own development and learning, is a meta-competence that includes self confidence, reflection skills, self-knowledge and insight in personal values, ability to steer own behavior, ….</a:t>
            </a:r>
          </a:p>
          <a:p>
            <a:r>
              <a:rPr lang="en-US" dirty="0"/>
              <a:t>this meta-competence does not develop automatically but needs crafting, time and an (physical, social and virtual) environment that is both supporting and challenging.</a:t>
            </a:r>
          </a:p>
          <a:p>
            <a:r>
              <a:rPr lang="en-US" dirty="0" err="1"/>
              <a:t>Personalisation</a:t>
            </a:r>
            <a:r>
              <a:rPr lang="en-US" dirty="0"/>
              <a:t> will therefore differ for different groups of learners</a:t>
            </a:r>
            <a:endParaRPr lang="nl-NL" dirty="0"/>
          </a:p>
          <a:p>
            <a:endParaRPr lang="en-US" b="0" i="0" dirty="0">
              <a:effectLst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155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E9A6-3B54-4396-9F4A-2961EB34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42899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 err="1"/>
              <a:t>Personalised</a:t>
            </a:r>
            <a:r>
              <a:rPr lang="nl-NL" dirty="0"/>
              <a:t> </a:t>
            </a:r>
            <a:r>
              <a:rPr lang="nl-NL" dirty="0" err="1"/>
              <a:t>essentials</a:t>
            </a:r>
            <a:br>
              <a:rPr lang="nl-NL" dirty="0"/>
            </a:b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B3F9-CCF7-4DD3-A7B8-1883E66E9DC8}" type="slidenum">
              <a:rPr lang="nl-NL" smtClean="0"/>
              <a:t>3</a:t>
            </a:fld>
            <a:endParaRPr lang="nl-NL" dirty="0"/>
          </a:p>
        </p:txBody>
      </p:sp>
      <p:sp>
        <p:nvSpPr>
          <p:cNvPr id="8" name="Oval 7"/>
          <p:cNvSpPr/>
          <p:nvPr/>
        </p:nvSpPr>
        <p:spPr>
          <a:xfrm>
            <a:off x="1399087" y="5049884"/>
            <a:ext cx="1306466" cy="1306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9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19" y="5268795"/>
            <a:ext cx="828002" cy="828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4785" y="5682796"/>
            <a:ext cx="2940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/>
              <a:t>Reflection</a:t>
            </a:r>
            <a:r>
              <a:rPr lang="nl-NL" sz="2400" b="1" dirty="0"/>
              <a:t> is </a:t>
            </a:r>
            <a:r>
              <a:rPr lang="nl-NL" sz="2400" b="1" dirty="0" err="1"/>
              <a:t>essential</a:t>
            </a:r>
            <a:endParaRPr lang="nl-NL" sz="2400" b="1" dirty="0"/>
          </a:p>
        </p:txBody>
      </p:sp>
      <p:sp>
        <p:nvSpPr>
          <p:cNvPr id="10" name="Oval 9"/>
          <p:cNvSpPr/>
          <p:nvPr/>
        </p:nvSpPr>
        <p:spPr>
          <a:xfrm>
            <a:off x="1422401" y="3444060"/>
            <a:ext cx="1306466" cy="13064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86" y="3743661"/>
            <a:ext cx="650296" cy="6502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44785" y="3562960"/>
            <a:ext cx="417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Ownership</a:t>
            </a:r>
            <a:r>
              <a:rPr lang="nl-NL" sz="2400" dirty="0"/>
              <a:t> of </a:t>
            </a:r>
            <a:r>
              <a:rPr lang="nl-NL" sz="2400" dirty="0" err="1"/>
              <a:t>own</a:t>
            </a:r>
            <a:endParaRPr lang="nl-NL" sz="2400" dirty="0"/>
          </a:p>
          <a:p>
            <a:r>
              <a:rPr lang="nl-NL" sz="2400" dirty="0"/>
              <a:t> </a:t>
            </a:r>
            <a:r>
              <a:rPr lang="nl-NL" sz="2400" dirty="0" err="1"/>
              <a:t>learning</a:t>
            </a:r>
            <a:endParaRPr lang="nl-NL" sz="2400" dirty="0"/>
          </a:p>
        </p:txBody>
      </p:sp>
      <p:sp>
        <p:nvSpPr>
          <p:cNvPr id="14" name="Oval 13"/>
          <p:cNvSpPr/>
          <p:nvPr/>
        </p:nvSpPr>
        <p:spPr>
          <a:xfrm>
            <a:off x="6592584" y="5059971"/>
            <a:ext cx="1306466" cy="1306466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767" y="5222632"/>
            <a:ext cx="812099" cy="8120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356600" y="5682796"/>
            <a:ext cx="1679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Slow </a:t>
            </a:r>
            <a:r>
              <a:rPr lang="nl-NL" sz="2400" dirty="0" err="1"/>
              <a:t>spaces</a:t>
            </a:r>
            <a:endParaRPr lang="nl-NL" sz="2400" dirty="0"/>
          </a:p>
        </p:txBody>
      </p:sp>
      <p:sp>
        <p:nvSpPr>
          <p:cNvPr id="18" name="Oval 17"/>
          <p:cNvSpPr/>
          <p:nvPr/>
        </p:nvSpPr>
        <p:spPr>
          <a:xfrm>
            <a:off x="6534616" y="1873522"/>
            <a:ext cx="1306466" cy="130646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9" name="Oval 18"/>
          <p:cNvSpPr/>
          <p:nvPr/>
        </p:nvSpPr>
        <p:spPr>
          <a:xfrm>
            <a:off x="6534616" y="3499666"/>
            <a:ext cx="1306466" cy="1306466"/>
          </a:xfrm>
          <a:prstGeom prst="ellipse">
            <a:avLst/>
          </a:prstGeom>
          <a:solidFill>
            <a:srgbClr val="FB4005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" name="Oval 19"/>
          <p:cNvSpPr/>
          <p:nvPr/>
        </p:nvSpPr>
        <p:spPr>
          <a:xfrm>
            <a:off x="1422401" y="1818580"/>
            <a:ext cx="1306466" cy="1306466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177" y="3618654"/>
            <a:ext cx="957278" cy="95727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088382" y="2056314"/>
            <a:ext cx="2653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/>
              <a:t>Needs</a:t>
            </a:r>
            <a:r>
              <a:rPr lang="nl-NL" sz="2400" dirty="0"/>
              <a:t> of </a:t>
            </a:r>
            <a:r>
              <a:rPr lang="nl-NL" sz="2400" dirty="0" err="1"/>
              <a:t>individual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learners</a:t>
            </a:r>
            <a:endParaRPr lang="nl-NL" sz="24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425" y="1990813"/>
            <a:ext cx="920441" cy="92044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356600" y="2056314"/>
            <a:ext cx="1737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Value </a:t>
            </a:r>
            <a:r>
              <a:rPr lang="nl-NL" sz="2400" dirty="0" err="1"/>
              <a:t>driven</a:t>
            </a:r>
            <a:endParaRPr lang="nl-NL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292579" y="3505611"/>
            <a:ext cx="33542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Personal development in </a:t>
            </a:r>
          </a:p>
          <a:p>
            <a:r>
              <a:rPr lang="nl-NL" sz="2400" dirty="0" err="1"/>
              <a:t>relation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professional </a:t>
            </a:r>
          </a:p>
          <a:p>
            <a:r>
              <a:rPr lang="nl-NL" sz="2400" dirty="0"/>
              <a:t>development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81" y="2032371"/>
            <a:ext cx="854940" cy="8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7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Aim</a:t>
            </a:r>
            <a:r>
              <a:rPr lang="nl-NL" dirty="0"/>
              <a:t> </a:t>
            </a:r>
            <a:r>
              <a:rPr lang="nl-NL" dirty="0" err="1"/>
              <a:t>Personalised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9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enable our students and staff to become </a:t>
            </a:r>
            <a:r>
              <a:rPr lang="en-US" i="1" dirty="0"/>
              <a:t>value-driven</a:t>
            </a:r>
            <a:r>
              <a:rPr lang="en-US" dirty="0"/>
              <a:t> professionals with an </a:t>
            </a:r>
            <a:r>
              <a:rPr lang="en-US" i="1" dirty="0"/>
              <a:t>intrinsic motivation </a:t>
            </a:r>
            <a:r>
              <a:rPr lang="en-US" dirty="0"/>
              <a:t>to learn, teach, research</a:t>
            </a:r>
          </a:p>
          <a:p>
            <a:r>
              <a:rPr lang="en-US" dirty="0"/>
              <a:t>who acquire the </a:t>
            </a:r>
            <a:r>
              <a:rPr lang="en-US" i="1" dirty="0"/>
              <a:t>meta-competence</a:t>
            </a:r>
            <a:r>
              <a:rPr lang="en-US" dirty="0"/>
              <a:t> to steer their own learning process during and after their time at the UT; </a:t>
            </a:r>
          </a:p>
          <a:p>
            <a:r>
              <a:rPr lang="en-US" dirty="0"/>
              <a:t>who feel at home and flourishing in the UT community.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Work with commitment to creating a better, more humane and sustainable world</a:t>
            </a:r>
          </a:p>
          <a:p>
            <a:endParaRPr lang="en-US" b="0" i="0" dirty="0">
              <a:effectLst/>
            </a:endParaRPr>
          </a:p>
          <a:p>
            <a:endParaRPr lang="nl-NL" dirty="0"/>
          </a:p>
        </p:txBody>
      </p:sp>
      <p:sp>
        <p:nvSpPr>
          <p:cNvPr id="6" name="Down Arrow 5"/>
          <p:cNvSpPr/>
          <p:nvPr/>
        </p:nvSpPr>
        <p:spPr>
          <a:xfrm>
            <a:off x="4815840" y="4206240"/>
            <a:ext cx="484632" cy="1024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1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Value and intrinsic motivation driven</a:t>
            </a:r>
            <a:r>
              <a:rPr lang="en-US" dirty="0"/>
              <a:t> </a:t>
            </a:r>
            <a:endParaRPr lang="en-US" b="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Including</a:t>
            </a:r>
            <a:r>
              <a:rPr lang="nl-NL" dirty="0"/>
              <a:t>:</a:t>
            </a:r>
          </a:p>
          <a:p>
            <a:r>
              <a:rPr lang="nl-NL" dirty="0" err="1"/>
              <a:t>Teach</a:t>
            </a:r>
            <a:r>
              <a:rPr lang="nl-NL" dirty="0"/>
              <a:t> UT-</a:t>
            </a:r>
            <a:r>
              <a:rPr lang="nl-NL" dirty="0" err="1"/>
              <a:t>learners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meta-</a:t>
            </a:r>
            <a:r>
              <a:rPr lang="nl-NL" dirty="0" err="1"/>
              <a:t>competence</a:t>
            </a:r>
            <a:r>
              <a:rPr lang="nl-NL" dirty="0"/>
              <a:t> of </a:t>
            </a:r>
            <a:r>
              <a:rPr lang="nl-NL" dirty="0" err="1"/>
              <a:t>value-driven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.</a:t>
            </a:r>
          </a:p>
          <a:p>
            <a:r>
              <a:rPr lang="en-US" dirty="0"/>
              <a:t>Create space for reflection on identity development (who am I, where do I want to go, and what is my unique contribution and talent?)  </a:t>
            </a:r>
          </a:p>
          <a:p>
            <a:r>
              <a:rPr lang="en-US" dirty="0"/>
              <a:t>Acknowledge informal and formal learning beyond checking boxes 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104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Self governance (Ownership)</a:t>
            </a:r>
            <a:r>
              <a:rPr lang="en-US" dirty="0"/>
              <a:t> 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Including</a:t>
            </a:r>
            <a:r>
              <a:rPr lang="nl-NL" dirty="0"/>
              <a:t>:</a:t>
            </a:r>
          </a:p>
          <a:p>
            <a:r>
              <a:rPr lang="en-US" dirty="0"/>
              <a:t>Teach learners how to steer their own learning and development process.  </a:t>
            </a:r>
          </a:p>
          <a:p>
            <a:r>
              <a:rPr lang="en-US" dirty="0"/>
              <a:t>Taking risks, failing and making mistakes is pivotal to learning and should be appreciated as positive learning experiences (also for staff)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Offer meaningful learning trajectories, in which learners are challenged and supported to shape their own learning process and trajectories;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287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Personal well-being </a:t>
            </a:r>
            <a:r>
              <a:rPr lang="en-US" dirty="0"/>
              <a:t> 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Including:</a:t>
            </a:r>
          </a:p>
          <a:p>
            <a:r>
              <a:rPr lang="en-US" dirty="0"/>
              <a:t>Strengthen physical, virtual and social </a:t>
            </a:r>
            <a:r>
              <a:rPr lang="en-US" dirty="0" err="1"/>
              <a:t>homebases</a:t>
            </a:r>
            <a:r>
              <a:rPr lang="en-US" dirty="0"/>
              <a:t> where learners feel safe, happy and belonging to a community  </a:t>
            </a:r>
          </a:p>
          <a:p>
            <a:r>
              <a:rPr lang="en-US" dirty="0"/>
              <a:t>Stimulate building (temporary and flexible) online and offline communities around specific challenges </a:t>
            </a:r>
          </a:p>
          <a:p>
            <a:r>
              <a:rPr lang="en-US" dirty="0"/>
              <a:t>Teach learners to reflect on their own social, emotional, psychological and digital well-being 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29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78499"/>
            <a:ext cx="10405294" cy="60793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12757" y="5226519"/>
            <a:ext cx="8566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17108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Personalisation</a:t>
            </a:r>
            <a:r>
              <a:rPr lang="nl-NL" dirty="0"/>
              <a:t> as a </a:t>
            </a:r>
            <a:r>
              <a:rPr lang="nl-NL" dirty="0" err="1"/>
              <a:t>strategy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Innovating</a:t>
            </a:r>
            <a:r>
              <a:rPr lang="nl-NL" dirty="0"/>
              <a:t> </a:t>
            </a:r>
            <a:r>
              <a:rPr lang="nl-NL" dirty="0" err="1"/>
              <a:t>existing</a:t>
            </a:r>
            <a:r>
              <a:rPr lang="nl-NL" dirty="0"/>
              <a:t> </a:t>
            </a:r>
            <a:r>
              <a:rPr lang="nl-NL" dirty="0" err="1"/>
              <a:t>educational</a:t>
            </a:r>
            <a:r>
              <a:rPr lang="nl-NL" dirty="0"/>
              <a:t> </a:t>
            </a:r>
            <a:r>
              <a:rPr lang="nl-NL" dirty="0" err="1"/>
              <a:t>programmes</a:t>
            </a:r>
            <a:endParaRPr lang="nl-NL" dirty="0"/>
          </a:p>
          <a:p>
            <a:r>
              <a:rPr lang="nl-NL" dirty="0" err="1"/>
              <a:t>Experiments</a:t>
            </a:r>
            <a:r>
              <a:rPr lang="nl-NL" dirty="0"/>
              <a:t> parallel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existing</a:t>
            </a:r>
            <a:r>
              <a:rPr lang="nl-NL" dirty="0"/>
              <a:t> </a:t>
            </a:r>
            <a:r>
              <a:rPr lang="nl-NL" dirty="0" err="1"/>
              <a:t>educational</a:t>
            </a:r>
            <a:r>
              <a:rPr lang="nl-NL" dirty="0"/>
              <a:t> </a:t>
            </a:r>
            <a:r>
              <a:rPr lang="nl-NL" dirty="0" err="1"/>
              <a:t>programmes</a:t>
            </a:r>
            <a:endParaRPr lang="nl-NL" dirty="0"/>
          </a:p>
          <a:p>
            <a:r>
              <a:rPr lang="nl-NL" dirty="0"/>
              <a:t>In </a:t>
            </a:r>
            <a:r>
              <a:rPr lang="nl-NL" dirty="0" err="1"/>
              <a:t>the</a:t>
            </a:r>
            <a:r>
              <a:rPr lang="nl-NL" dirty="0"/>
              <a:t> professional context</a:t>
            </a:r>
          </a:p>
          <a:p>
            <a:r>
              <a:rPr lang="nl-NL" dirty="0"/>
              <a:t>Coping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community</a:t>
            </a:r>
          </a:p>
          <a:p>
            <a:r>
              <a:rPr lang="nl-NL" dirty="0" err="1"/>
              <a:t>Role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campus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broader</a:t>
            </a:r>
            <a:r>
              <a:rPr lang="nl-NL" dirty="0"/>
              <a:t> community</a:t>
            </a:r>
          </a:p>
        </p:txBody>
      </p:sp>
    </p:spTree>
    <p:extLst>
      <p:ext uri="{BB962C8B-B14F-4D97-AF65-F5344CB8AC3E}">
        <p14:creationId xmlns:p14="http://schemas.microsoft.com/office/powerpoint/2010/main" val="372471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542</Words>
  <Application>Microsoft Office PowerPoint</Application>
  <PresentationFormat>Widescreen</PresentationFormat>
  <Paragraphs>77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First draft Personalised</vt:lpstr>
      <vt:lpstr>Personalisation, basic assumption:</vt:lpstr>
      <vt:lpstr>Personalised essentials </vt:lpstr>
      <vt:lpstr>Aim Personalised</vt:lpstr>
      <vt:lpstr>Value and intrinsic motivation driven </vt:lpstr>
      <vt:lpstr>Self governance (Ownership)  </vt:lpstr>
      <vt:lpstr>Personal well-being   </vt:lpstr>
      <vt:lpstr>PowerPoint Presentation</vt:lpstr>
      <vt:lpstr>Personalisation as a strategy</vt:lpstr>
      <vt:lpstr>Highlights: in 2022</vt:lpstr>
      <vt:lpstr>Highlights: in 2022</vt:lpstr>
      <vt:lpstr>Organisational conditions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Haijkens, K. (TNW)</dc:creator>
  <cp:lastModifiedBy>K. Dirksen (S&amp;B)</cp:lastModifiedBy>
  <cp:revision>29</cp:revision>
  <cp:lastPrinted>2019-08-29T08:55:34Z</cp:lastPrinted>
  <dcterms:created xsi:type="dcterms:W3CDTF">2019-08-28T10:30:48Z</dcterms:created>
  <dcterms:modified xsi:type="dcterms:W3CDTF">2019-09-02T08:54:46Z</dcterms:modified>
</cp:coreProperties>
</file>