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87" r:id="rId3"/>
    <p:sldId id="262" r:id="rId4"/>
    <p:sldId id="298" r:id="rId5"/>
    <p:sldId id="275" r:id="rId6"/>
    <p:sldId id="277" r:id="rId7"/>
    <p:sldId id="297" r:id="rId8"/>
    <p:sldId id="288" r:id="rId9"/>
    <p:sldId id="295" r:id="rId10"/>
    <p:sldId id="296" r:id="rId11"/>
    <p:sldId id="290" r:id="rId12"/>
    <p:sldId id="299" r:id="rId13"/>
  </p:sldIdLst>
  <p:sldSz cx="9144000" cy="6858000" type="screen4x3"/>
  <p:notesSz cx="6858000" cy="9144000"/>
  <p:custShowLst>
    <p:custShow name="Aangepaste voorstelling 1" id="0">
      <p:sldLst>
        <p:sld r:id="rId4"/>
        <p:sld r:id="rId6"/>
        <p:sld r:id="rId9"/>
        <p:sld r:id="rId10"/>
        <p:sld r:id="rId12"/>
      </p:sldLst>
    </p:custShow>
  </p:custShow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ED6355"/>
    <a:srgbClr val="FF990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3" autoAdjust="0"/>
    <p:restoredTop sz="68618" autoAdjust="0"/>
  </p:normalViewPr>
  <p:slideViewPr>
    <p:cSldViewPr showGuides="1">
      <p:cViewPr varScale="1">
        <p:scale>
          <a:sx n="75" d="100"/>
          <a:sy n="75" d="100"/>
        </p:scale>
        <p:origin x="2454" y="60"/>
      </p:cViewPr>
      <p:guideLst>
        <p:guide orient="horz" pos="2160"/>
        <p:guide pos="2880"/>
        <p:guide orient="horz" pos="1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3CAA2-706A-4ECE-901F-421684D0CE6D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7C0E0-36E7-4E25-B8DD-9D97647957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9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90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05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001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0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Welkom bij de workshop over </a:t>
            </a:r>
          </a:p>
          <a:p>
            <a:pPr algn="ctr"/>
            <a:r>
              <a:rPr lang="nl-NL" dirty="0"/>
              <a:t>tips &amp; tricks om je O&amp;O-presentatie te versterken.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Dit is een Pilot</a:t>
            </a:r>
          </a:p>
          <a:p>
            <a:pPr algn="ctr"/>
            <a:r>
              <a:rPr lang="nl-NL" dirty="0"/>
              <a:t>Een proef om te zien of deze </a:t>
            </a:r>
            <a:r>
              <a:rPr lang="nl-NL" baseline="0" dirty="0"/>
              <a:t>manier van inspreken werkt.</a:t>
            </a:r>
          </a:p>
          <a:p>
            <a:pPr algn="ctr"/>
            <a:r>
              <a:rPr lang="nl-NL" baseline="0" dirty="0"/>
              <a:t>Ik ben benieuwd wat jullie ervan vinden.</a:t>
            </a:r>
          </a:p>
          <a:p>
            <a:pPr algn="ctr"/>
            <a:endParaRPr lang="nl-NL" dirty="0"/>
          </a:p>
          <a:p>
            <a:pPr algn="ctr"/>
            <a:r>
              <a:rPr lang="nl-NL" baseline="0" dirty="0"/>
              <a:t>Mijn naam is Fon Bongaerts </a:t>
            </a:r>
          </a:p>
          <a:p>
            <a:pPr algn="ctr"/>
            <a:r>
              <a:rPr lang="nl-NL" baseline="0" dirty="0"/>
              <a:t>en ik begeleid jullie door deze workshop.</a:t>
            </a:r>
          </a:p>
          <a:p>
            <a:pPr algn="ctr"/>
            <a:endParaRPr lang="nl-NL" baseline="0" dirty="0"/>
          </a:p>
          <a:p>
            <a:pPr algn="ctr"/>
            <a:r>
              <a:rPr lang="nl-NL" baseline="0" dirty="0"/>
              <a:t>Als je vragen hebt</a:t>
            </a:r>
          </a:p>
          <a:p>
            <a:pPr algn="ctr"/>
            <a:r>
              <a:rPr lang="nl-NL" baseline="0" dirty="0"/>
              <a:t>dan kun je me mailen door rechtsboven op mijn foto te klikken.</a:t>
            </a:r>
          </a:p>
          <a:p>
            <a:pPr algn="ctr"/>
            <a:endParaRPr lang="nl-NL" baseline="0" dirty="0"/>
          </a:p>
          <a:p>
            <a:pPr algn="ctr"/>
            <a:r>
              <a:rPr lang="nl-NL" baseline="0" dirty="0"/>
              <a:t>Gebruikt het menu onder aan de pagina om door de workshop te navigeren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830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Het doel van deze workshop..,</a:t>
            </a:r>
            <a:r>
              <a:rPr lang="nl-NL" baseline="0" dirty="0"/>
              <a:t> </a:t>
            </a:r>
            <a:r>
              <a:rPr lang="nl-NL" dirty="0"/>
              <a:t>of</a:t>
            </a:r>
            <a:r>
              <a:rPr lang="nl-NL" baseline="0" dirty="0"/>
              <a:t> beter gezegd,</a:t>
            </a:r>
          </a:p>
          <a:p>
            <a:pPr algn="ctr"/>
            <a:r>
              <a:rPr lang="nl-NL" baseline="0" dirty="0"/>
              <a:t>wat ik jullie graag wil leren.., staat op deze pagina.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En eigenlijk kan daar metten een groot rood kruis door</a:t>
            </a:r>
          </a:p>
          <a:p>
            <a:pPr algn="ctr"/>
            <a:r>
              <a:rPr lang="nl-NL" dirty="0"/>
              <a:t>want presentatiepagina’s zoals deze wil ik je graag afleren.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Ik zie ze te vaak, bij jullie op het technasium</a:t>
            </a:r>
          </a:p>
          <a:p>
            <a:pPr algn="ctr"/>
            <a:r>
              <a:rPr lang="nl-NL" dirty="0"/>
              <a:t>Maar ook te vaak bij </a:t>
            </a:r>
            <a:r>
              <a:rPr lang="nl-NL" dirty="0" err="1"/>
              <a:t>bebrijfspresentaties</a:t>
            </a:r>
            <a:r>
              <a:rPr lang="nl-NL" dirty="0"/>
              <a:t>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Presentatieschermen vol met tekst die worden voorgelezen.</a:t>
            </a:r>
          </a:p>
          <a:p>
            <a:pPr algn="ctr"/>
            <a:r>
              <a:rPr lang="nl-NL" dirty="0"/>
              <a:t>In mijn beleving is dat dubbel en leidt</a:t>
            </a:r>
            <a:r>
              <a:rPr lang="nl-NL" baseline="0" dirty="0"/>
              <a:t> het af.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Daarom wil ik jullie graag iets anders leren.</a:t>
            </a:r>
          </a:p>
          <a:p>
            <a:pPr algn="ctr"/>
            <a:r>
              <a:rPr lang="nl-NL" dirty="0"/>
              <a:t>Het is hoofdzakelijk voor</a:t>
            </a:r>
            <a:r>
              <a:rPr lang="nl-NL" baseline="0" dirty="0"/>
              <a:t> PowerPoint Presentaties, </a:t>
            </a:r>
          </a:p>
          <a:p>
            <a:pPr algn="ctr"/>
            <a:r>
              <a:rPr lang="nl-NL" baseline="0" dirty="0"/>
              <a:t>maar kan ook programma’s als </a:t>
            </a:r>
            <a:r>
              <a:rPr lang="nl-NL" baseline="0" dirty="0" err="1"/>
              <a:t>Prezi</a:t>
            </a:r>
            <a:r>
              <a:rPr lang="nl-NL" baseline="0" dirty="0"/>
              <a:t> gebruikt worden</a:t>
            </a:r>
          </a:p>
          <a:p>
            <a:pPr algn="ctr"/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79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In deze workshop</a:t>
            </a:r>
            <a:r>
              <a:rPr lang="nl-NL" baseline="0" dirty="0"/>
              <a:t> </a:t>
            </a:r>
            <a:r>
              <a:rPr lang="nl-NL" dirty="0"/>
              <a:t>wil ik je laten zien </a:t>
            </a:r>
          </a:p>
          <a:p>
            <a:pPr algn="ctr"/>
            <a:r>
              <a:rPr lang="nl-NL" dirty="0"/>
              <a:t>hoe je een presentatie kunt opbouwen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1.</a:t>
            </a:r>
            <a:r>
              <a:rPr lang="nl-NL" baseline="0" dirty="0"/>
              <a:t> </a:t>
            </a:r>
            <a:r>
              <a:rPr lang="nl-NL" dirty="0"/>
              <a:t>Het is voor jou en je publiek veel leuker </a:t>
            </a:r>
          </a:p>
          <a:p>
            <a:pPr algn="ctr"/>
            <a:r>
              <a:rPr lang="nl-NL" dirty="0"/>
              <a:t>om stap voor meegenomen te worden </a:t>
            </a:r>
          </a:p>
          <a:p>
            <a:pPr algn="ctr"/>
            <a:r>
              <a:rPr lang="nl-NL" dirty="0"/>
              <a:t>in dat wat jullie onderzocht of ontworpen hebben.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2. Mee genomen in het verhaal dat jij als O&amp;O-er wilt vertellen</a:t>
            </a:r>
          </a:p>
          <a:p>
            <a:pPr algn="ctr"/>
            <a:r>
              <a:rPr lang="nl-NL" dirty="0"/>
              <a:t>Hoe overtuigender je dat </a:t>
            </a:r>
            <a:r>
              <a:rPr lang="nl-NL" baseline="0" dirty="0"/>
              <a:t>kunt presenteren,</a:t>
            </a:r>
          </a:p>
          <a:p>
            <a:pPr algn="ctr"/>
            <a:r>
              <a:rPr lang="nl-NL" baseline="0" dirty="0"/>
              <a:t>des te </a:t>
            </a:r>
            <a:r>
              <a:rPr lang="nl-NL" baseline="0" dirty="0" err="1"/>
              <a:t>geboeider</a:t>
            </a:r>
            <a:r>
              <a:rPr lang="nl-NL" baseline="0" dirty="0"/>
              <a:t> zal het publiek naar je luisteren</a:t>
            </a:r>
          </a:p>
          <a:p>
            <a:pPr marL="457200" lvl="1" indent="0" algn="ctr">
              <a:buNone/>
            </a:pPr>
            <a:endParaRPr lang="nl-NL" baseline="0" dirty="0"/>
          </a:p>
          <a:p>
            <a:pPr marL="457200" lvl="1" indent="0" algn="ctr">
              <a:buNone/>
            </a:pPr>
            <a:r>
              <a:rPr lang="nl-NL" baseline="0" dirty="0"/>
              <a:t>3. Bij elk O&amp;O-project schrijf je telkens weer een nieuw verhaal</a:t>
            </a:r>
          </a:p>
          <a:p>
            <a:pPr marL="0" indent="0" algn="ctr">
              <a:buNone/>
            </a:pPr>
            <a:r>
              <a:rPr lang="nl-NL" baseline="0" dirty="0"/>
              <a:t>Je begint met een blanco boek en gaande weg ontstaan er beelden</a:t>
            </a:r>
          </a:p>
          <a:p>
            <a:pPr marL="0" indent="0" algn="ctr">
              <a:buNone/>
            </a:pPr>
            <a:endParaRPr lang="nl-NL" baseline="0" dirty="0"/>
          </a:p>
          <a:p>
            <a:pPr marL="0" indent="0" algn="ctr">
              <a:buNone/>
            </a:pPr>
            <a:r>
              <a:rPr lang="nl-NL" baseline="0" dirty="0"/>
              <a:t>4. Daarbij is het fijn om een overtuiging te hebben, wat is jouw overtuiging?</a:t>
            </a:r>
          </a:p>
          <a:p>
            <a:pPr marL="0" indent="0" algn="ctr">
              <a:buNone/>
            </a:pPr>
            <a:r>
              <a:rPr lang="nl-NL" baseline="0" dirty="0"/>
              <a:t>Waarom is jullie plan zo goed en waarom sta jij voor deze keuze?</a:t>
            </a:r>
          </a:p>
          <a:p>
            <a:pPr marL="0" indent="0" algn="ctr">
              <a:buNone/>
            </a:pPr>
            <a:endParaRPr lang="nl-NL" baseline="0" dirty="0"/>
          </a:p>
          <a:p>
            <a:pPr marL="0" indent="0" algn="ctr">
              <a:buNone/>
            </a:pPr>
            <a:r>
              <a:rPr lang="nl-NL" baseline="0" dirty="0"/>
              <a:t>5. Alles bij elkaar laat je presentatie zien waar jullie voor staan</a:t>
            </a:r>
          </a:p>
          <a:p>
            <a:pPr marL="0" indent="0" algn="ctr">
              <a:buNone/>
            </a:pPr>
            <a:r>
              <a:rPr lang="nl-NL" baseline="0" dirty="0"/>
              <a:t>Hoe overtuigender je dat doet,</a:t>
            </a:r>
          </a:p>
          <a:p>
            <a:pPr marL="0" indent="0" algn="ctr">
              <a:buNone/>
            </a:pPr>
            <a:r>
              <a:rPr lang="nl-NL" baseline="0" dirty="0"/>
              <a:t>des te beter zal het publiek je begrijpen</a:t>
            </a:r>
          </a:p>
          <a:p>
            <a:pPr marL="0" indent="0" algn="ctr">
              <a:buNone/>
            </a:pPr>
            <a:endParaRPr lang="nl-NL" baseline="0" dirty="0"/>
          </a:p>
          <a:p>
            <a:pPr marL="0" indent="0" algn="ctr">
              <a:buNone/>
            </a:pPr>
            <a:r>
              <a:rPr lang="nl-NL" baseline="0" dirty="0"/>
              <a:t>Dat is wat ik jullie in deze workshop wil leren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423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Met een eenvoudig</a:t>
            </a:r>
            <a:r>
              <a:rPr lang="nl-NL" baseline="0" dirty="0"/>
              <a:t> voorbeeld wil je een verduidelijking geven</a:t>
            </a:r>
          </a:p>
          <a:p>
            <a:pPr algn="ctr"/>
            <a:r>
              <a:rPr lang="nl-NL" baseline="0" dirty="0"/>
              <a:t>Stel ik vertel je een verhaal over hoe mijn ochtend eruit ziet</a:t>
            </a:r>
          </a:p>
          <a:p>
            <a:pPr marL="171450" indent="-171450" algn="ctr">
              <a:buFontTx/>
              <a:buChar char="-"/>
            </a:pPr>
            <a:endParaRPr lang="nl-NL" baseline="0" dirty="0"/>
          </a:p>
          <a:p>
            <a:pPr marL="628650" lvl="1" indent="-171450" algn="ctr">
              <a:buFontTx/>
              <a:buChar char="-"/>
            </a:pPr>
            <a:r>
              <a:rPr lang="nl-NL" baseline="0" dirty="0"/>
              <a:t>Om 6 uur gaat de wekker</a:t>
            </a:r>
          </a:p>
          <a:p>
            <a:pPr marL="171450" indent="-171450" algn="ctr">
              <a:buFontTx/>
              <a:buChar char="-"/>
            </a:pPr>
            <a:r>
              <a:rPr lang="nl-NL" baseline="0" dirty="0"/>
              <a:t>Om 7 uur ontbijt ik</a:t>
            </a:r>
          </a:p>
          <a:p>
            <a:pPr marL="1543050" lvl="3" indent="-171450" algn="ctr">
              <a:buFontTx/>
              <a:buChar char="-"/>
            </a:pPr>
            <a:r>
              <a:rPr lang="nl-NL" baseline="0" dirty="0"/>
              <a:t>Daarna ga ik om 8 uur naar m’n werk</a:t>
            </a:r>
          </a:p>
          <a:p>
            <a:pPr marL="1085850" lvl="2" indent="-171450" algn="ctr">
              <a:buFontTx/>
              <a:buChar char="-"/>
            </a:pPr>
            <a:r>
              <a:rPr lang="nl-NL" baseline="0" dirty="0"/>
              <a:t>En om 9 uur sta ik voor de klas.</a:t>
            </a:r>
          </a:p>
          <a:p>
            <a:pPr marL="0" indent="0" algn="ctr">
              <a:buFontTx/>
              <a:buNone/>
            </a:pPr>
            <a:endParaRPr lang="nl-NL" baseline="0" dirty="0"/>
          </a:p>
          <a:p>
            <a:pPr marL="0" indent="0" algn="ctr">
              <a:buFontTx/>
              <a:buNone/>
            </a:pPr>
            <a:r>
              <a:rPr lang="nl-NL" baseline="0" dirty="0"/>
              <a:t>Het is een duidelijk verhaal, maar wat zegt het?</a:t>
            </a:r>
          </a:p>
          <a:p>
            <a:pPr marL="0" indent="0" algn="ctr">
              <a:buFontTx/>
              <a:buNone/>
            </a:pPr>
            <a:r>
              <a:rPr lang="nl-NL" baseline="0" dirty="0"/>
              <a:t>Heb je nu een duidelijk beeld over hoe mijn ochtend eruit ziet?</a:t>
            </a:r>
          </a:p>
          <a:p>
            <a:pPr marL="0" indent="0" algn="ctr">
              <a:buFontTx/>
              <a:buNone/>
            </a:pPr>
            <a:endParaRPr lang="nl-NL" baseline="0" dirty="0"/>
          </a:p>
          <a:p>
            <a:pPr marL="0" indent="0" algn="ctr">
              <a:buFontTx/>
              <a:buNone/>
            </a:pPr>
            <a:r>
              <a:rPr lang="nl-NL" baseline="0" dirty="0"/>
              <a:t>Ga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12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want jullie weten natuurlijk</a:t>
            </a:r>
            <a:r>
              <a:rPr lang="nl-NL" baseline="0" dirty="0"/>
              <a:t> niet</a:t>
            </a:r>
          </a:p>
          <a:p>
            <a:pPr algn="ctr"/>
            <a:r>
              <a:rPr lang="nl-NL" baseline="0" dirty="0"/>
              <a:t>dat mijn vrouw en ik altijd heerlijk uitgeslapen wakker worden</a:t>
            </a:r>
          </a:p>
          <a:p>
            <a:pPr algn="ctr"/>
            <a:endParaRPr lang="nl-NL" baseline="0" dirty="0"/>
          </a:p>
          <a:p>
            <a:pPr algn="ctr"/>
            <a:r>
              <a:rPr lang="nl-NL" baseline="0" dirty="0"/>
              <a:t>Dat we op tijd de wekker hebben gezet</a:t>
            </a:r>
          </a:p>
          <a:p>
            <a:pPr algn="ctr"/>
            <a:r>
              <a:rPr lang="nl-NL" baseline="0" dirty="0"/>
              <a:t>zodat we heerlijk uitgebreid kunnen ontbijten</a:t>
            </a:r>
          </a:p>
          <a:p>
            <a:pPr algn="ctr"/>
            <a:endParaRPr lang="nl-NL" baseline="0" dirty="0"/>
          </a:p>
          <a:p>
            <a:pPr algn="ctr"/>
            <a:r>
              <a:rPr lang="nl-NL" baseline="0" dirty="0"/>
              <a:t>en dat ik elke ochtend met de taxi.., </a:t>
            </a:r>
          </a:p>
          <a:p>
            <a:pPr algn="ctr"/>
            <a:r>
              <a:rPr lang="nl-NL" baseline="0" dirty="0"/>
              <a:t>nee met de limo naar het werk toe wordt gereden</a:t>
            </a:r>
          </a:p>
          <a:p>
            <a:pPr algn="ctr"/>
            <a:endParaRPr lang="nl-NL" baseline="0" dirty="0"/>
          </a:p>
          <a:p>
            <a:pPr algn="ctr"/>
            <a:r>
              <a:rPr lang="nl-NL" baseline="0" dirty="0"/>
              <a:t>Want ik sta niet letterlijk voor de klas,</a:t>
            </a:r>
          </a:p>
          <a:p>
            <a:pPr algn="ctr"/>
            <a:r>
              <a:rPr lang="nl-NL" baseline="0" dirty="0"/>
              <a:t>Maar geef virtueel les aan leerlingen over de hele wereld….</a:t>
            </a:r>
          </a:p>
          <a:p>
            <a:pPr algn="ctr"/>
            <a:endParaRPr lang="nl-NL" baseline="0" dirty="0"/>
          </a:p>
          <a:p>
            <a:pPr algn="ctr"/>
            <a:r>
              <a:rPr lang="nl-NL" baseline="0" dirty="0"/>
              <a:t>Sterk verhaal he,</a:t>
            </a:r>
          </a:p>
          <a:p>
            <a:pPr algn="ctr"/>
            <a:r>
              <a:rPr lang="nl-NL" baseline="0" dirty="0"/>
              <a:t>Zou het waar zijn?</a:t>
            </a:r>
          </a:p>
          <a:p>
            <a:pPr algn="ctr"/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79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dirty="0"/>
              <a:t>Of zou het zo zijn dat</a:t>
            </a:r>
            <a:r>
              <a:rPr lang="nl-NL" baseline="0" dirty="0"/>
              <a:t> i</a:t>
            </a:r>
            <a:r>
              <a:rPr lang="nl-NL" dirty="0"/>
              <a:t>k me vaak verslaap</a:t>
            </a:r>
          </a:p>
          <a:p>
            <a:pPr algn="ctr"/>
            <a:r>
              <a:rPr lang="nl-NL" dirty="0"/>
              <a:t>en veel te laat wakker wordt..?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Dan heb ik helemaal geen tijd meer voor een ontbijt,</a:t>
            </a:r>
          </a:p>
          <a:p>
            <a:pPr algn="ctr"/>
            <a:r>
              <a:rPr lang="nl-NL" dirty="0"/>
              <a:t>Laat staan voor een snel bakkie..!?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Er komt ook helemaal geen limo voorrijden.</a:t>
            </a:r>
          </a:p>
          <a:p>
            <a:pPr algn="ctr"/>
            <a:r>
              <a:rPr lang="nl-NL" dirty="0"/>
              <a:t>want ik zit elke dag gewoon op</a:t>
            </a:r>
            <a:r>
              <a:rPr lang="nl-NL" baseline="0" dirty="0"/>
              <a:t> de fiets.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…hoe denk je dat ik op zo’n ochtend voor de klas sta…?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Met dit eenvoudige voorbeeld wil ik je duidelijk maken </a:t>
            </a:r>
          </a:p>
          <a:p>
            <a:pPr algn="ctr"/>
            <a:r>
              <a:rPr lang="nl-NL" dirty="0"/>
              <a:t>hoe belangrijk afbeeldingen zijn om je verhaal te versterken.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Zelf ken je je </a:t>
            </a:r>
            <a:r>
              <a:rPr lang="nl-NL" baseline="0" dirty="0"/>
              <a:t>O&amp;O-project het beste,</a:t>
            </a:r>
          </a:p>
          <a:p>
            <a:pPr algn="ctr"/>
            <a:r>
              <a:rPr lang="nl-NL" baseline="0" dirty="0"/>
              <a:t>vertel het niet allen, laat het vooral met afbeeldingen zien!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84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Je publiek stap-voor-stap meenemen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In</a:t>
            </a:r>
            <a:r>
              <a:rPr lang="nl-NL" sz="1200" baseline="0" dirty="0"/>
              <a:t> het </a:t>
            </a:r>
            <a:r>
              <a:rPr lang="nl-NL" sz="1200" dirty="0"/>
              <a:t>O&amp;O verhaal dat je zelf schrijft!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Dat is mijn tip en jullie leerdoel van deze workshop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Maar hoe doe je dat?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Het Bonhoeffer Technasium heb ik deze presenter </a:t>
            </a:r>
            <a:r>
              <a:rPr lang="nl-NL" sz="1200" dirty="0" err="1"/>
              <a:t>kado</a:t>
            </a:r>
            <a:r>
              <a:rPr lang="nl-NL" sz="1200" dirty="0"/>
              <a:t> gegeven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baseline="0" dirty="0"/>
              <a:t>e</a:t>
            </a:r>
            <a:r>
              <a:rPr lang="nl-NL" sz="1200" dirty="0"/>
              <a:t>en apparaatje waarmee je op afstand je PowerPoint kunt bedienen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Elke duimklik is hetzelfde als een muisklik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En dus kun je wandelend door de klas en in interactie met je publiek je presentatie bedienen.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Om diezelfde presentatie stap-voor-stap in te stellen,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gebruik je de menubalk animaties.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Via het deelvenster Animatie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kun je geavanceerde instellingen beheren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nl-NL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Als je met je muis op dit plaatje klikt,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1200" dirty="0"/>
              <a:t>Dan wordt er een YouTube video geopend waar je een beknopte uitleg kunt volgen.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44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7C0E0-36E7-4E25-B8DD-9D97647957B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50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7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258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05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51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003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95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92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58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59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86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1FBF-FA1A-48C9-8965-E81BF0583FEF}" type="datetimeFigureOut">
              <a:rPr lang="nl-NL" smtClean="0"/>
              <a:t>24-7-2017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14C75-DB00-4A7D-8959-F3B2AE35ED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38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12" Type="http://schemas.openxmlformats.org/officeDocument/2006/relationships/slide" Target="slide11.xml"/><Relationship Id="rId2" Type="http://schemas.openxmlformats.org/officeDocument/2006/relationships/audio" Target="../media/media9.m4a"/><Relationship Id="rId16" Type="http://schemas.openxmlformats.org/officeDocument/2006/relationships/image" Target="../media/image21.png"/><Relationship Id="rId1" Type="http://schemas.microsoft.com/office/2007/relationships/media" Target="../media/media9.m4a"/><Relationship Id="rId6" Type="http://schemas.openxmlformats.org/officeDocument/2006/relationships/image" Target="../media/image37.jpeg"/><Relationship Id="rId11" Type="http://schemas.openxmlformats.org/officeDocument/2006/relationships/slide" Target="slide8.xml"/><Relationship Id="rId5" Type="http://schemas.openxmlformats.org/officeDocument/2006/relationships/image" Target="../media/image36.jpeg"/><Relationship Id="rId15" Type="http://schemas.microsoft.com/office/2007/relationships/hdphoto" Target="../media/hdphoto9.wdp"/><Relationship Id="rId10" Type="http://schemas.openxmlformats.org/officeDocument/2006/relationships/slide" Target="slide5.xml"/><Relationship Id="rId4" Type="http://schemas.openxmlformats.org/officeDocument/2006/relationships/notesSlide" Target="../notesSlides/notesSlide10.xml"/><Relationship Id="rId9" Type="http://schemas.openxmlformats.org/officeDocument/2006/relationships/slide" Target="slide3.xml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" Target="slide3.xm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hyperlink" Target="http://www.google.nl/url?sa=i&amp;rct=j&amp;q=&amp;esrc=s&amp;source=images&amp;cd=&amp;cad=rja&amp;uact=8&amp;ved=&amp;url=http://www.bentopresentaties.nl/blog/presenteren-voor-een-kleine-groep-waarmee-doe-je-dat/&amp;bvm=bv.122676328,d.ZGg&amp;psig=AFQjCNFzerwPJciD9w6VHbLuMDfkw590mg&amp;ust=1463946227002318" TargetMode="External"/><Relationship Id="rId7" Type="http://schemas.openxmlformats.org/officeDocument/2006/relationships/image" Target="../media/image43.png"/><Relationship Id="rId12" Type="http://schemas.openxmlformats.org/officeDocument/2006/relationships/slide" Target="slide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slide" Target="slide3.xml"/><Relationship Id="rId12" Type="http://schemas.openxmlformats.org/officeDocument/2006/relationships/image" Target="../media/image4.jpeg"/><Relationship Id="rId17" Type="http://schemas.openxmlformats.org/officeDocument/2006/relationships/image" Target="../media/image3.png"/><Relationship Id="rId2" Type="http://schemas.microsoft.com/office/2007/relationships/media" Target="../media/media1.m4a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slide" Target="slide11.xml"/><Relationship Id="rId5" Type="http://schemas.openxmlformats.org/officeDocument/2006/relationships/image" Target="../media/image1.jpeg"/><Relationship Id="rId15" Type="http://schemas.openxmlformats.org/officeDocument/2006/relationships/image" Target="../media/image5.png"/><Relationship Id="rId10" Type="http://schemas.openxmlformats.org/officeDocument/2006/relationships/slide" Target="slide9.xml"/><Relationship Id="rId4" Type="http://schemas.openxmlformats.org/officeDocument/2006/relationships/notesSlide" Target="../notesSlides/notesSlide2.xml"/><Relationship Id="rId9" Type="http://schemas.openxmlformats.org/officeDocument/2006/relationships/slide" Target="slide8.xml"/><Relationship Id="rId14" Type="http://schemas.openxmlformats.org/officeDocument/2006/relationships/hyperlink" Target="mailto:f.bongaerts@bc-enschede.n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slide" Target="slide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slide" Target="slide8.xml"/><Relationship Id="rId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notesSlide" Target="../notesSlides/notesSlide3.xml"/><Relationship Id="rId9" Type="http://schemas.microsoft.com/office/2007/relationships/hdphoto" Target="../media/hdphoto4.wdp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ved=0ahUKEwjK0MKq8fDLAhWFfg8KHR9BAQEQjRwIBw&amp;url=http://www.capitalanguage.nl/stap-voor-stap/&amp;psig=AFQjCNGeuDhy_v056baNjAxNCD2ccBL5xg&amp;ust=1459718482489292&amp;cad=rjt" TargetMode="External"/><Relationship Id="rId13" Type="http://schemas.microsoft.com/office/2007/relationships/hdphoto" Target="../media/hdphoto7.wdp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17" Type="http://schemas.openxmlformats.org/officeDocument/2006/relationships/slide" Target="slide11.xml"/><Relationship Id="rId2" Type="http://schemas.openxmlformats.org/officeDocument/2006/relationships/audio" Target="../media/media3.m4a"/><Relationship Id="rId16" Type="http://schemas.openxmlformats.org/officeDocument/2006/relationships/slide" Target="slide9.xml"/><Relationship Id="rId1" Type="http://schemas.microsoft.com/office/2007/relationships/media" Target="../media/media3.m4a"/><Relationship Id="rId6" Type="http://schemas.microsoft.com/office/2007/relationships/hdphoto" Target="../media/hdphoto5.wdp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5" Type="http://schemas.openxmlformats.org/officeDocument/2006/relationships/slide" Target="slide8.xml"/><Relationship Id="rId10" Type="http://schemas.microsoft.com/office/2007/relationships/hdphoto" Target="../media/hdphoto6.wdp"/><Relationship Id="rId19" Type="http://schemas.openxmlformats.org/officeDocument/2006/relationships/image" Target="../media/image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Relationship Id="rId1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0.tmp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19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slide" Target="slide8.xml"/><Relationship Id="rId11" Type="http://schemas.openxmlformats.org/officeDocument/2006/relationships/image" Target="../media/image18.jpeg"/><Relationship Id="rId5" Type="http://schemas.openxmlformats.org/officeDocument/2006/relationships/slide" Target="slide3.xml"/><Relationship Id="rId10" Type="http://schemas.openxmlformats.org/officeDocument/2006/relationships/image" Target="../media/image17.jpe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12" Type="http://schemas.openxmlformats.org/officeDocument/2006/relationships/slide" Target="slide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jpeg"/><Relationship Id="rId11" Type="http://schemas.openxmlformats.org/officeDocument/2006/relationships/slide" Target="slide8.xml"/><Relationship Id="rId5" Type="http://schemas.openxmlformats.org/officeDocument/2006/relationships/hyperlink" Target="http://www.google.nl/url?sa=i&amp;rct=j&amp;q=&amp;esrc=s&amp;source=images&amp;cd=&amp;cad=rja&amp;uact=8&amp;ved=0ahUKEwjkwPjOr-nLAhVFFw8KHSc3DRAQjRwIBw&amp;url=http://www.tipclip.nl/is-opstaan-voor-jouw-ook-zon-crime/&amp;bvm=bv.118353311,d.ZWU&amp;psig=AFQjCNGxrPMlbDxAzu2MdO9R7fuS8gQSKA&amp;ust=1459460309855945" TargetMode="External"/><Relationship Id="rId15" Type="http://schemas.openxmlformats.org/officeDocument/2006/relationships/image" Target="../media/image21.png"/><Relationship Id="rId10" Type="http://schemas.openxmlformats.org/officeDocument/2006/relationships/slide" Target="slide3.xm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5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hyperlink" Target="https://www.youtube.com/watch?v=VIWVLblI6Pk" TargetMode="External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12" Type="http://schemas.openxmlformats.org/officeDocument/2006/relationships/image" Target="../media/image13.jpeg"/><Relationship Id="rId17" Type="http://schemas.openxmlformats.org/officeDocument/2006/relationships/image" Target="../media/image28.png"/><Relationship Id="rId2" Type="http://schemas.openxmlformats.org/officeDocument/2006/relationships/audio" Target="../media/media7.m4a"/><Relationship Id="rId16" Type="http://schemas.microsoft.com/office/2007/relationships/hdphoto" Target="../media/hdphoto4.wdp"/><Relationship Id="rId1" Type="http://schemas.microsoft.com/office/2007/relationships/media" Target="../media/media7.m4a"/><Relationship Id="rId6" Type="http://schemas.openxmlformats.org/officeDocument/2006/relationships/slide" Target="slide5.xml"/><Relationship Id="rId11" Type="http://schemas.openxmlformats.org/officeDocument/2006/relationships/image" Target="../media/image26.png"/><Relationship Id="rId5" Type="http://schemas.openxmlformats.org/officeDocument/2006/relationships/slide" Target="slide3.xml"/><Relationship Id="rId15" Type="http://schemas.openxmlformats.org/officeDocument/2006/relationships/image" Target="../media/image8.png"/><Relationship Id="rId10" Type="http://schemas.microsoft.com/office/2007/relationships/hdphoto" Target="../media/hdphoto7.wdp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image" Target="../media/image3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slide" Target="slide5.xml"/><Relationship Id="rId11" Type="http://schemas.openxmlformats.org/officeDocument/2006/relationships/image" Target="../media/image32.png"/><Relationship Id="rId5" Type="http://schemas.openxmlformats.org/officeDocument/2006/relationships/slide" Target="slide3.xml"/><Relationship Id="rId1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0.png"/><Relationship Id="rId1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ento-cdn.bentopresentatie.netdna-cdn.com/wp-content/uploads/2014/12/iStock_000040275464Small.jp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09" y="3717032"/>
            <a:ext cx="1682487" cy="122413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2" y="656692"/>
            <a:ext cx="5014254" cy="486054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940438" y="5566010"/>
            <a:ext cx="52477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EA0000"/>
                </a:solidFill>
              </a:rPr>
              <a:t>deze workshop maakt gebruik van audio-instructies</a:t>
            </a:r>
          </a:p>
          <a:p>
            <a:pPr algn="ctr"/>
            <a:r>
              <a:rPr lang="nl-NL" b="1" dirty="0">
                <a:solidFill>
                  <a:srgbClr val="EA0000"/>
                </a:solidFill>
              </a:rPr>
              <a:t>gebruik daarom een hoofdtelefoon </a:t>
            </a:r>
          </a:p>
          <a:p>
            <a:pPr algn="ctr"/>
            <a:r>
              <a:rPr lang="nl-NL" b="1" dirty="0">
                <a:solidFill>
                  <a:srgbClr val="EA0000"/>
                </a:solidFill>
              </a:rPr>
              <a:t>druk op start om te beginnen</a:t>
            </a:r>
          </a:p>
        </p:txBody>
      </p:sp>
    </p:spTree>
    <p:extLst>
      <p:ext uri="{BB962C8B-B14F-4D97-AF65-F5344CB8AC3E}">
        <p14:creationId xmlns:p14="http://schemas.microsoft.com/office/powerpoint/2010/main" val="64086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milieubewust.net/wp-content/uploads/2013/11/energie-groen.jp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1940" y="2508049"/>
            <a:ext cx="3363013" cy="2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ant.nl/wp-content/uploads/2014/08/WANT_LAM2.jp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7448" y="2541184"/>
            <a:ext cx="3602884" cy="22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ngimg.com/upload/smartphone_PNG8545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689" y="1808820"/>
            <a:ext cx="8117081" cy="50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305855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9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0" action="ppaction://hlinksldjump"/>
                        </a:rPr>
                        <a:t>VOORBEELDEN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1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AFBEELDINGEN</a:t>
                      </a:r>
                      <a:endParaRPr lang="en-GB" sz="1200" baseline="0" dirty="0">
                        <a:solidFill>
                          <a:srgbClr val="EA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2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2" y="6648699"/>
            <a:ext cx="1809524" cy="164501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52" y="3084745"/>
            <a:ext cx="1545539" cy="1133489"/>
          </a:xfrm>
          <a:prstGeom prst="rect">
            <a:avLst/>
          </a:prstGeom>
        </p:spPr>
      </p:pic>
      <p:sp>
        <p:nvSpPr>
          <p:cNvPr id="13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1520" y="17748"/>
            <a:ext cx="6732748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Afbeeldingen &amp; Animaties</a:t>
            </a:r>
            <a:endParaRPr lang="nl-NL" b="1" dirty="0">
              <a:solidFill>
                <a:srgbClr val="EA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1268760"/>
            <a:ext cx="67327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laat je verhaal zien!</a:t>
            </a:r>
          </a:p>
          <a:p>
            <a:endParaRPr lang="nl-NL" sz="3200" dirty="0"/>
          </a:p>
        </p:txBody>
      </p:sp>
      <p:pic>
        <p:nvPicPr>
          <p:cNvPr id="2" name="8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1520" y="5574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4523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1268760"/>
            <a:ext cx="8496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nu zelf aan het werk:</a:t>
            </a:r>
          </a:p>
          <a:p>
            <a:pPr marL="342900" indent="-342900">
              <a:buFontTx/>
              <a:buChar char="-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Gebruik deze nieuwe kennis in je volgende O&amp;O presentatie.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Bewerk een (of meerder) pagina’s met: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ondersteunend beeldmateriaal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400" dirty="0"/>
              <a:t>animaties die je verhaal versterken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Je mag ook een eerder presentatie verbeteren, </a:t>
            </a:r>
          </a:p>
          <a:p>
            <a:r>
              <a:rPr lang="nl-NL" sz="2400" dirty="0"/>
              <a:t>     die naar je docent mailen </a:t>
            </a:r>
          </a:p>
          <a:p>
            <a:r>
              <a:rPr lang="nl-NL" sz="2400" dirty="0"/>
              <a:t>     en om feedback vragen.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748"/>
            <a:ext cx="6732748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Opdracht</a:t>
            </a:r>
            <a:endParaRPr lang="nl-NL" b="1" dirty="0">
              <a:solidFill>
                <a:srgbClr val="EA0000"/>
              </a:solidFill>
            </a:endParaRPr>
          </a:p>
        </p:txBody>
      </p:sp>
      <p:graphicFrame>
        <p:nvGraphicFramePr>
          <p:cNvPr id="11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429472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3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4" action="ppaction://hlinksldjump"/>
                        </a:rPr>
                        <a:t>VOORBEELD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5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6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OPDRACHT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13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699"/>
            <a:ext cx="1809529" cy="164502"/>
          </a:xfrm>
          <a:prstGeom prst="rect">
            <a:avLst/>
          </a:prstGeom>
        </p:spPr>
      </p:pic>
      <p:pic>
        <p:nvPicPr>
          <p:cNvPr id="1026" name="Picture 2" descr="http://huurdersplatformpalladion.nl/wp-content/uploads/2013/04/gereedschapskist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66" y="3465004"/>
            <a:ext cx="40576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67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bento-cdn.bentopresentatie.netdna-cdn.com/wp-content/uploads/2014/12/iStock_000040275464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2" y="656692"/>
            <a:ext cx="5014254" cy="4860540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3408920" y="5301208"/>
            <a:ext cx="2310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>
                <a:solidFill>
                  <a:srgbClr val="EA0000"/>
                </a:solidFill>
              </a:rPr>
              <a:t>dank voor je aandacht</a:t>
            </a:r>
          </a:p>
          <a:p>
            <a:pPr algn="ctr"/>
            <a:r>
              <a:rPr lang="nl-NL" b="1" dirty="0" err="1">
                <a:solidFill>
                  <a:srgbClr val="EA0000"/>
                </a:solidFill>
              </a:rPr>
              <a:t>fon</a:t>
            </a:r>
            <a:r>
              <a:rPr lang="nl-NL" b="1" dirty="0">
                <a:solidFill>
                  <a:srgbClr val="EA0000"/>
                </a:solidFill>
              </a:rPr>
              <a:t> </a:t>
            </a:r>
            <a:r>
              <a:rPr lang="nl-NL" b="1" dirty="0" err="1">
                <a:solidFill>
                  <a:srgbClr val="EA0000"/>
                </a:solidFill>
              </a:rPr>
              <a:t>bongaertrs</a:t>
            </a:r>
            <a:endParaRPr lang="nl-NL" b="1" dirty="0">
              <a:solidFill>
                <a:srgbClr val="EA000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15" y="6650612"/>
            <a:ext cx="1805698" cy="1606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038659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8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9" action="ppaction://hlinksldjump"/>
                        </a:rPr>
                        <a:t>VOORBEELD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0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1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2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8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bento-cdn.bentopresentatie.netdna-cdn.com/wp-content/uploads/2014/12/iStock_000040275464Small.jp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2"/>
                </a:solidFill>
              </a:rPr>
              <a:t>home</a:t>
            </a:r>
          </a:p>
        </p:txBody>
      </p:sp>
      <p:graphicFrame>
        <p:nvGraphicFramePr>
          <p:cNvPr id="1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22702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7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8" action="ppaction://hlinksldjump"/>
                        </a:rPr>
                        <a:t>VOORBEELD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9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0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1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19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304" y="124302"/>
            <a:ext cx="720000" cy="720000"/>
          </a:xfrm>
          <a:prstGeom prst="ellipse">
            <a:avLst/>
          </a:prstGeom>
          <a:ln>
            <a:noFill/>
          </a:ln>
          <a:effectLst/>
        </p:spPr>
      </p:pic>
      <p:grpSp>
        <p:nvGrpSpPr>
          <p:cNvPr id="4" name="Groep 3"/>
          <p:cNvGrpSpPr/>
          <p:nvPr/>
        </p:nvGrpSpPr>
        <p:grpSpPr>
          <a:xfrm>
            <a:off x="9612560" y="5991878"/>
            <a:ext cx="720000" cy="720000"/>
            <a:chOff x="107504" y="124302"/>
            <a:chExt cx="720000" cy="720000"/>
          </a:xfrm>
        </p:grpSpPr>
        <p:sp>
          <p:nvSpPr>
            <p:cNvPr id="3" name="Ovaal 2"/>
            <p:cNvSpPr/>
            <p:nvPr/>
          </p:nvSpPr>
          <p:spPr>
            <a:xfrm>
              <a:off x="107504" y="124302"/>
              <a:ext cx="720000" cy="72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hlinkClick r:id="rId14"/>
            </p:cNvPr>
            <p:cNvSpPr/>
            <p:nvPr/>
          </p:nvSpPr>
          <p:spPr>
            <a:xfrm>
              <a:off x="173192" y="133762"/>
              <a:ext cx="588623" cy="6309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nl-NL" altLang="nl-NL" sz="3500" b="1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Geneva"/>
                  <a:cs typeface="Geneva"/>
                </a:rPr>
                <a:t>@</a:t>
              </a:r>
              <a:endParaRPr lang="nl-NL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525"/>
            <a:ext cx="1809529" cy="164851"/>
          </a:xfrm>
          <a:prstGeom prst="rect">
            <a:avLst/>
          </a:prstGeom>
        </p:spPr>
      </p:pic>
      <p:pic>
        <p:nvPicPr>
          <p:cNvPr id="12" name="1.0.m4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921.6666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753469" y="5517232"/>
            <a:ext cx="609600" cy="609600"/>
          </a:xfrm>
          <a:prstGeom prst="rect">
            <a:avLst/>
          </a:prstGeom>
          <a:ln>
            <a:noFill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2" y="656692"/>
            <a:ext cx="5014254" cy="486054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757735" y="1711836"/>
            <a:ext cx="770269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altLang="nl-NL" b="1" dirty="0">
                <a:ea typeface="Geneva"/>
                <a:cs typeface="Geneva"/>
              </a:rPr>
              <a:t>welkom bij de workshop</a:t>
            </a:r>
          </a:p>
          <a:p>
            <a:pPr algn="ctr"/>
            <a:endParaRPr lang="nl-NL" altLang="nl-NL" b="1" u="sng" dirty="0">
              <a:ea typeface="Geneva"/>
              <a:cs typeface="Geneva"/>
            </a:endParaRPr>
          </a:p>
          <a:p>
            <a:pPr algn="ctr"/>
            <a:r>
              <a:rPr lang="nl-NL" altLang="nl-NL" sz="3500" b="1" dirty="0">
                <a:solidFill>
                  <a:srgbClr val="EA0000"/>
                </a:solidFill>
                <a:ea typeface="Geneva"/>
                <a:cs typeface="Geneva"/>
              </a:rPr>
              <a:t>Verhalend </a:t>
            </a:r>
          </a:p>
          <a:p>
            <a:pPr algn="ctr"/>
            <a:r>
              <a:rPr lang="nl-NL" altLang="nl-NL" sz="3500" b="1" dirty="0">
                <a:solidFill>
                  <a:srgbClr val="EA0000"/>
                </a:solidFill>
                <a:ea typeface="Geneva"/>
                <a:cs typeface="Geneva"/>
              </a:rPr>
              <a:t>Presenteren</a:t>
            </a:r>
          </a:p>
          <a:p>
            <a:pPr algn="ctr"/>
            <a:endParaRPr lang="nl-NL" altLang="nl-NL" sz="2000" b="1" dirty="0">
              <a:solidFill>
                <a:srgbClr val="EA0000"/>
              </a:solidFill>
              <a:ea typeface="Geneva"/>
              <a:cs typeface="Geneva"/>
            </a:endParaRPr>
          </a:p>
          <a:p>
            <a:pPr algn="ctr"/>
            <a:r>
              <a:rPr lang="nl-NL" altLang="nl-NL" sz="2000" b="1" dirty="0">
                <a:solidFill>
                  <a:srgbClr val="EA0000"/>
                </a:solidFill>
                <a:ea typeface="Geneva"/>
                <a:cs typeface="Geneva"/>
              </a:rPr>
              <a:t>tips &amp; tricks</a:t>
            </a:r>
          </a:p>
          <a:p>
            <a:pPr algn="ctr"/>
            <a:r>
              <a:rPr lang="nl-NL" altLang="nl-NL" sz="2000" b="1" dirty="0">
                <a:solidFill>
                  <a:srgbClr val="EA0000"/>
                </a:solidFill>
                <a:ea typeface="Geneva"/>
                <a:cs typeface="Geneva"/>
              </a:rPr>
              <a:t>voor een</a:t>
            </a:r>
          </a:p>
          <a:p>
            <a:pPr algn="ctr"/>
            <a:r>
              <a:rPr lang="nl-NL" altLang="nl-NL" sz="2000" b="1" dirty="0">
                <a:solidFill>
                  <a:srgbClr val="EA0000"/>
                </a:solidFill>
                <a:ea typeface="Geneva"/>
                <a:cs typeface="Geneva"/>
              </a:rPr>
              <a:t>overtuigende </a:t>
            </a:r>
          </a:p>
          <a:p>
            <a:pPr algn="ctr"/>
            <a:r>
              <a:rPr lang="nl-NL" altLang="nl-NL" sz="2000" b="1" dirty="0">
                <a:solidFill>
                  <a:srgbClr val="EA0000"/>
                </a:solidFill>
                <a:ea typeface="Geneva"/>
                <a:cs typeface="Geneva"/>
              </a:rPr>
              <a:t>O&amp;O presentatie </a:t>
            </a:r>
          </a:p>
          <a:p>
            <a:pPr algn="ctr"/>
            <a:endParaRPr lang="nl-NL" altLang="nl-NL" b="1" dirty="0">
              <a:ea typeface="Geneva"/>
              <a:cs typeface="Geneva"/>
            </a:endParaRPr>
          </a:p>
          <a:p>
            <a:pPr algn="ctr"/>
            <a:endParaRPr lang="nl-NL" altLang="nl-NL" b="1" dirty="0">
              <a:ea typeface="Geneva"/>
              <a:cs typeface="Geneva"/>
            </a:endParaRPr>
          </a:p>
          <a:p>
            <a:pPr algn="ctr"/>
            <a:r>
              <a:rPr lang="nl-NL" altLang="nl-NL" b="1" dirty="0">
                <a:ea typeface="Geneva"/>
                <a:cs typeface="Geneva"/>
              </a:rPr>
              <a:t>gebruik het menu onder aan het scherm om door de workshop te navigeren</a:t>
            </a:r>
          </a:p>
        </p:txBody>
      </p:sp>
      <p:pic>
        <p:nvPicPr>
          <p:cNvPr id="20" name="1.0.m4a">
            <a:hlinkClick r:id="" action="ppaction://media"/>
            <a:extLst>
              <a:ext uri="{FF2B5EF4-FFF2-40B4-BE49-F238E27FC236}">
                <a16:creationId xmlns:a16="http://schemas.microsoft.com/office/drawing/2014/main" id="{86D95EB4-20BB-4233-B1D4-B4EBE74D77E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150" end="21.6666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26828" y="5500464"/>
            <a:ext cx="609600" cy="609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0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6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1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441" y="5429550"/>
            <a:ext cx="609600" cy="6096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748"/>
            <a:ext cx="4320480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Wat ga je leren</a:t>
            </a:r>
            <a:endParaRPr lang="nl-NL" b="1" dirty="0">
              <a:solidFill>
                <a:srgbClr val="EA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87524" y="1520788"/>
            <a:ext cx="784887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doel van wat ik jullie wil meegeven: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deze workshop wil ik graag mijn ervaring uitwisselen met de leerlingen van het </a:t>
            </a:r>
            <a:r>
              <a:rPr lang="nl-NL" sz="2400" dirty="0" err="1"/>
              <a:t>Bonhoeffer</a:t>
            </a:r>
            <a:r>
              <a:rPr lang="nl-NL" sz="2400" dirty="0"/>
              <a:t> </a:t>
            </a:r>
            <a:r>
              <a:rPr lang="nl-NL" sz="2400" dirty="0" err="1"/>
              <a:t>Technasium</a:t>
            </a:r>
            <a:r>
              <a:rPr lang="nl-NL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Als architect heb ik heel veel presentaties gegeven. Afhankelijk of ik presenteerde aan opdrachtgevers, gebruikers of omwonenden paste ik mijn presentatie 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Met deze workshop wil ik de leerlingen mijn ervaringen als tips &amp; tricks voor het presenteren meegeven.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Zodat zij in hun presentaties hun verhaal veel krachtiger kunnen overbrengen aan docenten en opdrachtgevers.</a:t>
            </a:r>
          </a:p>
        </p:txBody>
      </p:sp>
      <p:pic>
        <p:nvPicPr>
          <p:cNvPr id="1026" name="Picture 2" descr="http://www.jaruswealth.com/wp-content/uploads/2015/02/cross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003" y="2024844"/>
            <a:ext cx="437326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assets.logitech.com/assets/55179/r400-gallery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90" y="3770439"/>
            <a:ext cx="2808569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66000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LEERDOEL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0" action="ppaction://hlinksldjump"/>
                        </a:rPr>
                        <a:t>VOORBEELD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1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2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3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2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699"/>
            <a:ext cx="1809529" cy="1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9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956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51520" y="126876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Neem je publiek stap-voor-stap mee…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 het verhaal dat je als O&amp;O-er wil vertellen.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Wat is je verhaal &amp; wie is je publiek?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Welke overtuiging heb je?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Dat maakt jou een echte O&amp;O-er!</a:t>
            </a:r>
          </a:p>
        </p:txBody>
      </p:sp>
      <p:pic>
        <p:nvPicPr>
          <p:cNvPr id="1034" name="Picture 10" descr="http://www.wiaeducational.nl/wp-content/uploads/2014/09/wia_educational_sector_technasium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901" b="13641"/>
          <a:stretch/>
        </p:blipFill>
        <p:spPr bwMode="auto">
          <a:xfrm>
            <a:off x="6244523" y="4937317"/>
            <a:ext cx="2393781" cy="101196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cdn2.hubspot.net/hubfs/53/Confidence.jp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6664" y="4099854"/>
            <a:ext cx="2520000" cy="121782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S4XeVrGeRQs2JPY5NxPcI2yyfHYmnEeZojXWT04SB-giP7zRs8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993" r="1831" b="5279"/>
          <a:stretch/>
        </p:blipFill>
        <p:spPr bwMode="auto">
          <a:xfrm>
            <a:off x="5580113" y="772470"/>
            <a:ext cx="2196104" cy="88453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paweltkaczyk.com/wp-content/uploads/2014/08/shutterstock_94921276.jp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207752"/>
            <a:ext cx="2699880" cy="161940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brandstories.net/wp-content/uploads/2013/07/storyteller.gif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64" y="1444142"/>
            <a:ext cx="2358051" cy="16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748"/>
            <a:ext cx="4320480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Wat is het leerdoel</a:t>
            </a:r>
            <a:endParaRPr lang="nl-NL" b="1" dirty="0">
              <a:solidFill>
                <a:srgbClr val="EA0000"/>
              </a:solidFill>
            </a:endParaRPr>
          </a:p>
        </p:txBody>
      </p:sp>
      <p:graphicFrame>
        <p:nvGraphicFramePr>
          <p:cNvPr id="1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01546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LEERDOEL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4" action="ppaction://hlinksldjump"/>
                        </a:rPr>
                        <a:t>VOORBEELD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5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6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7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20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699"/>
            <a:ext cx="1809529" cy="164502"/>
          </a:xfrm>
          <a:prstGeom prst="rect">
            <a:avLst/>
          </a:prstGeom>
        </p:spPr>
      </p:pic>
      <p:pic>
        <p:nvPicPr>
          <p:cNvPr id="3" name="3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51520" y="5552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387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Voorbeeld</a:t>
            </a:r>
            <a:endParaRPr lang="nl-NL" b="1" dirty="0">
              <a:solidFill>
                <a:srgbClr val="EA000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51520" y="1268760"/>
            <a:ext cx="673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hoe ziet mijn ochtend eruit?</a:t>
            </a:r>
          </a:p>
          <a:p>
            <a:pPr marL="342900" indent="-342900">
              <a:buFontTx/>
              <a:buChar char="-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6:00 de wekker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7:00 ontbijten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8:00 naar het 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9:00 voor de klas</a:t>
            </a:r>
          </a:p>
        </p:txBody>
      </p:sp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209554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" action="ppaction://customshow?id=0&amp;return=true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VOORBEELD</a:t>
                      </a:r>
                      <a:endParaRPr lang="en-GB" sz="1200" baseline="0" dirty="0">
                        <a:solidFill>
                          <a:srgbClr val="EA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" action="ppaction://customshow?id=0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5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6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16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699"/>
            <a:ext cx="1809529" cy="164502"/>
          </a:xfrm>
          <a:prstGeom prst="rect">
            <a:avLst/>
          </a:prstGeom>
        </p:spPr>
      </p:pic>
      <p:pic>
        <p:nvPicPr>
          <p:cNvPr id="3" name="4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5516" y="5497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7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4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uiExpand="1" build="p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/>
        </p:nvSpPr>
        <p:spPr>
          <a:xfrm>
            <a:off x="251520" y="1268760"/>
            <a:ext cx="673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hoe ziet mijn ochtend eruit?</a:t>
            </a:r>
          </a:p>
          <a:p>
            <a:pPr marL="342900" indent="-342900">
              <a:buFontTx/>
              <a:buChar char="-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6:00 de wekker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7:00 ontbijten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8:00 naar het 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9:00 voor de klas</a:t>
            </a:r>
          </a:p>
        </p:txBody>
      </p:sp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99323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5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VOORBEELD</a:t>
                      </a:r>
                      <a:endParaRPr lang="en-GB" sz="1200" baseline="0" dirty="0">
                        <a:solidFill>
                          <a:srgbClr val="EA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6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7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8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699"/>
            <a:ext cx="1809529" cy="164502"/>
          </a:xfrm>
          <a:prstGeom prst="rect">
            <a:avLst/>
          </a:prstGeom>
        </p:spPr>
      </p:pic>
      <p:pic>
        <p:nvPicPr>
          <p:cNvPr id="18" name="Picture 2" descr="http://www.hetmentaledieetplan.com/wp-content/uploads/2015/11/vrolijkwakker3-640x330.jp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34" y="1989160"/>
            <a:ext cx="27927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bommelerwaardgids.nl/uploads/nieuws/ontbijt-op-bed-door-wethouder-van-balken-1380786355.jpg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65" y="692856"/>
            <a:ext cx="215730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http://www.fivestarlimo.nl/wms/fm/userfiles/content/eyecatcher/5ED61256-EA8C-898D-23FA-50839F338FAF.jpg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98" y="3285144"/>
            <a:ext cx="233187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 descr="Schermopname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r="8205"/>
          <a:stretch/>
        </p:blipFill>
        <p:spPr>
          <a:xfrm>
            <a:off x="3849366" y="4509280"/>
            <a:ext cx="197084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2" name="5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5441" y="55566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37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tipclip.nl/pcl/wp-content/uploads/bfi_thumb/wakker-opstaan-tips-tipclip-2zti8n9dao9hbxlkyu3h8g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69" y="1989000"/>
            <a:ext cx="197110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://www.xead.nl/resize/500-500/upload/ccee63b9bed5dfaf44a8aa413505c76ba29mZmllLmpwZw==.jp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07" y="692696"/>
            <a:ext cx="144000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3656" y="3284984"/>
            <a:ext cx="2468051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omdenken.nl/wp-content/uploads/Weggepeste-meester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84" y="4525279"/>
            <a:ext cx="216382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/>
          <p:cNvSpPr txBox="1"/>
          <p:nvPr/>
        </p:nvSpPr>
        <p:spPr>
          <a:xfrm>
            <a:off x="251520" y="1268760"/>
            <a:ext cx="6732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hoe ziet mijn ochtend eruit?</a:t>
            </a:r>
          </a:p>
          <a:p>
            <a:pPr marL="342900" indent="-342900">
              <a:buFontTx/>
              <a:buChar char="-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6:00 de wekker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7:00 ontbijten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8:00 naar het 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9:00 voor de klas</a:t>
            </a:r>
          </a:p>
        </p:txBody>
      </p:sp>
      <p:graphicFrame>
        <p:nvGraphicFramePr>
          <p:cNvPr id="13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13540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0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VOORBEELD</a:t>
                      </a:r>
                      <a:endParaRPr lang="en-GB" sz="1200" baseline="0" dirty="0">
                        <a:solidFill>
                          <a:srgbClr val="EA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1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2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13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6648699"/>
            <a:ext cx="1809529" cy="164502"/>
          </a:xfrm>
          <a:prstGeom prst="rect">
            <a:avLst/>
          </a:prstGeom>
        </p:spPr>
      </p:pic>
      <p:sp>
        <p:nvSpPr>
          <p:cNvPr id="18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2" name="6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5441" y="55740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241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748"/>
            <a:ext cx="6732748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Animaties </a:t>
            </a:r>
            <a:r>
              <a:rPr lang="nl-NL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 PowerPoint)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90300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5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6" action="ppaction://hlinksldjump"/>
                        </a:rPr>
                        <a:t>VOORBEELD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ANIMATIES</a:t>
                      </a:r>
                      <a:endParaRPr lang="en-GB" sz="1200" baseline="0" dirty="0">
                        <a:solidFill>
                          <a:srgbClr val="EA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7" action="ppaction://hlinksldjump"/>
                        </a:rPr>
                        <a:t>AFBEELDINGEN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8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9" name="Picture 6" descr="http://www.brandstories.net/wp-content/uploads/2013/07/storyteller.gif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80" y="2024845"/>
            <a:ext cx="3351004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815" y="6648699"/>
            <a:ext cx="1805698" cy="164502"/>
          </a:xfrm>
          <a:prstGeom prst="rect">
            <a:avLst/>
          </a:prstGeom>
        </p:spPr>
      </p:pic>
      <p:pic>
        <p:nvPicPr>
          <p:cNvPr id="16" name="Picture 4" descr="http://paweltkaczyk.com/wp-content/uploads/2014/08/shutterstock_94921276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54" y="2024845"/>
            <a:ext cx="384165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Fon\OneDrive\Afbeeldingen\Schermafbeeldingen\2016-04-04 (1).pn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090" b="44784"/>
          <a:stretch/>
        </p:blipFill>
        <p:spPr bwMode="auto">
          <a:xfrm>
            <a:off x="611560" y="1542752"/>
            <a:ext cx="7884170" cy="377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ssets.logitech.com/assets/55179/r400-gallery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08" y="3897052"/>
            <a:ext cx="2808569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Fon\OneDrive\Afbeeldingen\Schermafbeeldingen\2016-04-04 (2)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9" t="3967" r="2905" b="87477"/>
          <a:stretch/>
        </p:blipFill>
        <p:spPr bwMode="auto">
          <a:xfrm>
            <a:off x="3455439" y="4663077"/>
            <a:ext cx="5279043" cy="88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pic>
        <p:nvPicPr>
          <p:cNvPr id="5" name="6.0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42800" y="5543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6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98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748"/>
            <a:ext cx="6732748" cy="1143000"/>
          </a:xfrm>
        </p:spPr>
        <p:txBody>
          <a:bodyPr/>
          <a:lstStyle/>
          <a:p>
            <a:pPr algn="l"/>
            <a:r>
              <a:rPr lang="nl-NL" sz="3200" b="1" dirty="0">
                <a:solidFill>
                  <a:srgbClr val="EA0000"/>
                </a:solidFill>
              </a:rPr>
              <a:t>Afbeeldingen</a:t>
            </a:r>
            <a:endParaRPr lang="nl-NL" b="1" dirty="0">
              <a:solidFill>
                <a:srgbClr val="EA0000"/>
              </a:solidFill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167608"/>
              </p:ext>
            </p:extLst>
          </p:nvPr>
        </p:nvGraphicFramePr>
        <p:xfrm>
          <a:off x="0" y="6026418"/>
          <a:ext cx="9144001" cy="642942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852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2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5" action="ppaction://hlinksldjump"/>
                        </a:rPr>
                        <a:t>LEERDOEL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6" action="ppaction://hlinksldjump"/>
                        </a:rPr>
                        <a:t>VOORBEELDEN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7" action="ppaction://hlinksldjump"/>
                        </a:rPr>
                        <a:t>ANIMATIES</a:t>
                      </a:r>
                      <a:endParaRPr lang="en-GB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baseline="0" dirty="0">
                          <a:solidFill>
                            <a:srgbClr val="EA0000"/>
                          </a:solidFill>
                          <a:latin typeface="Calibri" pitchFamily="34" charset="0"/>
                        </a:rPr>
                        <a:t>AFBEELDINGEN</a:t>
                      </a:r>
                      <a:endParaRPr lang="en-GB" sz="1200" baseline="0" dirty="0">
                        <a:solidFill>
                          <a:srgbClr val="EA0000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aseline="0" dirty="0">
                          <a:solidFill>
                            <a:schemeClr val="tx1"/>
                          </a:solidFill>
                          <a:latin typeface="Calibri" pitchFamily="34" charset="0"/>
                          <a:hlinkClick r:id="rId8" action="ppaction://hlinksldjump"/>
                        </a:rPr>
                        <a:t>OPDRACHT</a:t>
                      </a:r>
                      <a:endParaRPr lang="nl-NL" sz="12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aseline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hevron 7">
            <a:hlinkClick r:id="" action="ppaction://hlinkshowjump?jump=previousslide"/>
          </p:cNvPr>
          <p:cNvSpPr/>
          <p:nvPr/>
        </p:nvSpPr>
        <p:spPr bwMode="auto">
          <a:xfrm>
            <a:off x="255441" y="6183654"/>
            <a:ext cx="360480" cy="336448"/>
          </a:xfrm>
          <a:prstGeom prst="chevron">
            <a:avLst/>
          </a:prstGeom>
          <a:solidFill>
            <a:srgbClr val="EA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endParaRPr lang="en-GB" dirty="0">
              <a:solidFill>
                <a:srgbClr val="EA0000"/>
              </a:solidFill>
              <a:latin typeface="Times" pitchFamily="18" charset="0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2" y="6648699"/>
            <a:ext cx="1809524" cy="164502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3507623" y="2816932"/>
            <a:ext cx="5528873" cy="2689821"/>
            <a:chOff x="651925" y="1911497"/>
            <a:chExt cx="7915814" cy="3851079"/>
          </a:xfrm>
        </p:grpSpPr>
        <p:pic>
          <p:nvPicPr>
            <p:cNvPr id="15" name="Afbeelding 14"/>
            <p:cNvPicPr>
              <a:picLocks noChangeAspect="1"/>
            </p:cNvPicPr>
            <p:nvPr/>
          </p:nvPicPr>
          <p:blipFill rotWithShape="1">
            <a:blip r:embed="rId10"/>
            <a:srcRect l="1" r="41905" b="48248"/>
            <a:stretch/>
          </p:blipFill>
          <p:spPr>
            <a:xfrm>
              <a:off x="755576" y="1911497"/>
              <a:ext cx="7558732" cy="3785755"/>
            </a:xfrm>
            <a:prstGeom prst="rect">
              <a:avLst/>
            </a:prstGeom>
          </p:spPr>
        </p:pic>
        <p:sp>
          <p:nvSpPr>
            <p:cNvPr id="5" name="Rechthoek 4"/>
            <p:cNvSpPr/>
            <p:nvPr/>
          </p:nvSpPr>
          <p:spPr>
            <a:xfrm>
              <a:off x="651925" y="3284984"/>
              <a:ext cx="2875959" cy="247759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Rechthoek 12"/>
            <p:cNvSpPr/>
            <p:nvPr/>
          </p:nvSpPr>
          <p:spPr>
            <a:xfrm>
              <a:off x="3527884" y="4695824"/>
              <a:ext cx="1507807" cy="106675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" name="Rechthoek 13"/>
            <p:cNvSpPr/>
            <p:nvPr/>
          </p:nvSpPr>
          <p:spPr>
            <a:xfrm>
              <a:off x="7706021" y="1923930"/>
              <a:ext cx="861718" cy="251318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/>
            <p:cNvSpPr/>
            <p:nvPr/>
          </p:nvSpPr>
          <p:spPr>
            <a:xfrm>
              <a:off x="5035691" y="5630483"/>
              <a:ext cx="3241964" cy="79202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Rechthoek 16"/>
            <p:cNvSpPr/>
            <p:nvPr/>
          </p:nvSpPr>
          <p:spPr>
            <a:xfrm>
              <a:off x="5652120" y="1923930"/>
              <a:ext cx="2053901" cy="114503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8" name="Chevron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7738" y="6183655"/>
            <a:ext cx="359725" cy="336448"/>
          </a:xfrm>
          <a:prstGeom prst="chevron">
            <a:avLst>
              <a:gd name="adj" fmla="val 49895"/>
            </a:avLst>
          </a:prstGeom>
          <a:solidFill>
            <a:srgbClr val="EA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GB" dirty="0">
              <a:solidFill>
                <a:srgbClr val="EA0000"/>
              </a:solidFill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3455876" y="2212729"/>
            <a:ext cx="5415499" cy="3556531"/>
            <a:chOff x="-6589240" y="-3980178"/>
            <a:chExt cx="11503403" cy="755465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83" t="10476" r="10808" b="16086"/>
            <a:stretch/>
          </p:blipFill>
          <p:spPr bwMode="auto">
            <a:xfrm>
              <a:off x="-6589240" y="-3980178"/>
              <a:ext cx="9987067" cy="755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55" t="47646" r="2470" b="26699"/>
            <a:stretch/>
          </p:blipFill>
          <p:spPr bwMode="auto">
            <a:xfrm>
              <a:off x="1828063" y="-146222"/>
              <a:ext cx="3086100" cy="26391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ep 9"/>
          <p:cNvGrpSpPr/>
          <p:nvPr/>
        </p:nvGrpSpPr>
        <p:grpSpPr>
          <a:xfrm>
            <a:off x="3642004" y="2456892"/>
            <a:ext cx="4064532" cy="3204358"/>
            <a:chOff x="3603812" y="2456892"/>
            <a:chExt cx="4064532" cy="3204358"/>
          </a:xfrm>
        </p:grpSpPr>
        <p:pic>
          <p:nvPicPr>
            <p:cNvPr id="28" name="Afbeelding 27"/>
            <p:cNvPicPr>
              <a:picLocks noChangeAspect="1"/>
            </p:cNvPicPr>
            <p:nvPr/>
          </p:nvPicPr>
          <p:blipFill rotWithShape="1">
            <a:blip r:embed="rId12"/>
            <a:srcRect l="383" t="33778" r="80932" b="5857"/>
            <a:stretch/>
          </p:blipFill>
          <p:spPr>
            <a:xfrm>
              <a:off x="3603812" y="2456892"/>
              <a:ext cx="1764196" cy="3204358"/>
            </a:xfrm>
            <a:prstGeom prst="rect">
              <a:avLst/>
            </a:prstGeom>
            <a:ln w="127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9" name="Afbeelding 28"/>
            <p:cNvPicPr>
              <a:picLocks noChangeAspect="1"/>
            </p:cNvPicPr>
            <p:nvPr/>
          </p:nvPicPr>
          <p:blipFill rotWithShape="1">
            <a:blip r:embed="rId13"/>
            <a:srcRect l="56088" t="33129" r="22328" b="49645"/>
            <a:stretch/>
          </p:blipFill>
          <p:spPr>
            <a:xfrm>
              <a:off x="4860031" y="2798931"/>
              <a:ext cx="2808313" cy="1260140"/>
            </a:xfrm>
            <a:prstGeom prst="rect">
              <a:avLst/>
            </a:prstGeom>
          </p:spPr>
        </p:pic>
      </p:grpSp>
      <p:pic>
        <p:nvPicPr>
          <p:cNvPr id="1026" name="Picture 2" descr="http://www.yourdailymac.net/wp-content/uploads/2011/10/iCloud_Photos_iPhone4s_iPad_MBP15inch_PRINT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1916834"/>
            <a:ext cx="4819485" cy="4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kstvak 23"/>
          <p:cNvSpPr txBox="1"/>
          <p:nvPr/>
        </p:nvSpPr>
        <p:spPr>
          <a:xfrm>
            <a:off x="251520" y="1268760"/>
            <a:ext cx="673274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/>
              <a:t>hoe kom je eraan?</a:t>
            </a:r>
          </a:p>
          <a:p>
            <a:pPr marL="342900" indent="-342900">
              <a:buFontTx/>
              <a:buChar char="-"/>
            </a:pPr>
            <a:endParaRPr lang="nl-NL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van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met knipprogramma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via schermopname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 </a:t>
            </a:r>
            <a:r>
              <a:rPr lang="nl-NL" sz="2400" dirty="0" err="1"/>
              <a:t>photostream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…</a:t>
            </a:r>
          </a:p>
        </p:txBody>
      </p:sp>
      <p:pic>
        <p:nvPicPr>
          <p:cNvPr id="19" name="7.0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1520" y="5574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8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181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6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8" grpId="0" animBg="1"/>
      <p:bldP spid="24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fo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1133</Words>
  <Application>Microsoft Office PowerPoint</Application>
  <PresentationFormat>Diavoorstelling (4:3)</PresentationFormat>
  <Paragraphs>250</Paragraphs>
  <Slides>12</Slides>
  <Notes>12</Notes>
  <HiddenSlides>0</HiddenSlides>
  <MMClips>10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  <vt:variant>
        <vt:lpstr>Aangepaste voorstellingen</vt:lpstr>
      </vt:variant>
      <vt:variant>
        <vt:i4>1</vt:i4>
      </vt:variant>
    </vt:vector>
  </HeadingPairs>
  <TitlesOfParts>
    <vt:vector size="18" baseType="lpstr">
      <vt:lpstr>Arial</vt:lpstr>
      <vt:lpstr>Calibri</vt:lpstr>
      <vt:lpstr>Geneva</vt:lpstr>
      <vt:lpstr>Times</vt:lpstr>
      <vt:lpstr>Kantoorthema</vt:lpstr>
      <vt:lpstr>PowerPoint-presentatie</vt:lpstr>
      <vt:lpstr>home</vt:lpstr>
      <vt:lpstr>Wat ga je leren</vt:lpstr>
      <vt:lpstr>Wat is het leerdoel</vt:lpstr>
      <vt:lpstr>Voorbeeld</vt:lpstr>
      <vt:lpstr>PowerPoint-presentatie</vt:lpstr>
      <vt:lpstr>PowerPoint-presentatie</vt:lpstr>
      <vt:lpstr>Animaties (in PowerPoint)</vt:lpstr>
      <vt:lpstr>Afbeeldingen</vt:lpstr>
      <vt:lpstr>Afbeeldingen &amp; Animaties</vt:lpstr>
      <vt:lpstr>Opdracht</vt:lpstr>
      <vt:lpstr>PowerPoint-presentatie</vt:lpstr>
      <vt:lpstr>Aangepaste voorstelling 1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Fon Bongaerts</dc:creator>
  <cp:keywords>Verhalend Presenteren</cp:keywords>
  <cp:lastModifiedBy>Fon Bongaerts</cp:lastModifiedBy>
  <cp:revision>193</cp:revision>
  <dcterms:created xsi:type="dcterms:W3CDTF">2016-03-28T13:08:25Z</dcterms:created>
  <dcterms:modified xsi:type="dcterms:W3CDTF">2017-07-24T21:20:07Z</dcterms:modified>
</cp:coreProperties>
</file>