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40"/>
  </p:notesMasterIdLst>
  <p:handoutMasterIdLst>
    <p:handoutMasterId r:id="rId41"/>
  </p:handoutMasterIdLst>
  <p:sldIdLst>
    <p:sldId id="633" r:id="rId13"/>
    <p:sldId id="597" r:id="rId14"/>
    <p:sldId id="598" r:id="rId15"/>
    <p:sldId id="599" r:id="rId16"/>
    <p:sldId id="600" r:id="rId17"/>
    <p:sldId id="601" r:id="rId18"/>
    <p:sldId id="602" r:id="rId19"/>
    <p:sldId id="603" r:id="rId20"/>
    <p:sldId id="604" r:id="rId21"/>
    <p:sldId id="605" r:id="rId22"/>
    <p:sldId id="606" r:id="rId23"/>
    <p:sldId id="607" r:id="rId24"/>
    <p:sldId id="608" r:id="rId25"/>
    <p:sldId id="609" r:id="rId26"/>
    <p:sldId id="610" r:id="rId27"/>
    <p:sldId id="611" r:id="rId28"/>
    <p:sldId id="550" r:id="rId29"/>
    <p:sldId id="551" r:id="rId30"/>
    <p:sldId id="552" r:id="rId31"/>
    <p:sldId id="616" r:id="rId32"/>
    <p:sldId id="617" r:id="rId33"/>
    <p:sldId id="618" r:id="rId34"/>
    <p:sldId id="619" r:id="rId35"/>
    <p:sldId id="620" r:id="rId36"/>
    <p:sldId id="621" r:id="rId37"/>
    <p:sldId id="622" r:id="rId38"/>
    <p:sldId id="623"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645" autoAdjust="0"/>
    <p:restoredTop sz="96485" autoAdjust="0"/>
  </p:normalViewPr>
  <p:slideViewPr>
    <p:cSldViewPr snapToGrid="0">
      <p:cViewPr varScale="1">
        <p:scale>
          <a:sx n="103" d="100"/>
          <a:sy n="103" d="100"/>
        </p:scale>
        <p:origin x="114" y="72"/>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gs" Target="tags/tag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21/08/2024</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08/21/2024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1</a:t>
            </a:fld>
            <a:endParaRPr lang="nl-NL"/>
          </a:p>
        </p:txBody>
      </p:sp>
    </p:spTree>
    <p:extLst>
      <p:ext uri="{BB962C8B-B14F-4D97-AF65-F5344CB8AC3E}">
        <p14:creationId xmlns:p14="http://schemas.microsoft.com/office/powerpoint/2010/main" val="29375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r>
              <a:rPr lang="nl-NL"/>
              <a:t>Test</a:t>
            </a:r>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r>
              <a:rPr lang="nl-NL"/>
              <a:t>Test</a:t>
            </a:r>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r>
              <a:rPr lang="nl-NL"/>
              <a:t>Test</a:t>
            </a:r>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r>
              <a:rPr lang="nl-NL"/>
              <a:t>Test</a:t>
            </a:r>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r>
              <a:rPr lang="en-US"/>
              <a:t>Test</a:t>
            </a:r>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r>
              <a:rPr lang="nl-NL"/>
              <a:t>Test</a:t>
            </a:r>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2.sv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7.xml"/><Relationship Id="rId7" Type="http://schemas.openxmlformats.org/officeDocument/2006/relationships/image" Target="../media/image1.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theme" Target="../theme/theme9.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Test</a:t>
            </a:r>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r>
              <a:rPr lang="en-US"/>
              <a:t>Test</a:t>
            </a:r>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41.xml"/><Relationship Id="rId5" Type="http://schemas.openxmlformats.org/officeDocument/2006/relationships/image" Target="../media/image27.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pPr>
            <a:r>
              <a:rPr lang="en-US" dirty="0"/>
              <a:t>Canvas is our </a:t>
            </a:r>
            <a:r>
              <a:rPr lang="en-US" b="1" dirty="0"/>
              <a:t>Learning Management System </a:t>
            </a:r>
            <a:r>
              <a:rPr lang="en-US" dirty="0"/>
              <a:t>at the University of Twente. You use Canvas to:</a:t>
            </a:r>
          </a:p>
          <a:p>
            <a:pPr lvl="2" eaLnBrk="1" hangingPunct="1">
              <a:lnSpc>
                <a:spcPct val="100000"/>
              </a:lnSpc>
              <a:buFont typeface="Arial" panose="020B0604020202020204" pitchFamily="34" charset="0"/>
              <a:buChar char="•"/>
            </a:pPr>
            <a:r>
              <a:rPr lang="en-US"/>
              <a:t>Access module </a:t>
            </a:r>
            <a:r>
              <a:rPr lang="en-US" dirty="0"/>
              <a:t>content (for example lecture slides)</a:t>
            </a:r>
          </a:p>
          <a:p>
            <a:pPr lvl="2" eaLnBrk="1" hangingPunct="1">
              <a:lnSpc>
                <a:spcPct val="100000"/>
              </a:lnSpc>
              <a:buFont typeface="Arial" panose="020B0604020202020204" pitchFamily="34" charset="0"/>
              <a:buChar char="•"/>
            </a:pPr>
            <a:r>
              <a:rPr lang="en-US" dirty="0"/>
              <a:t>See announcements and messages from teachers</a:t>
            </a:r>
          </a:p>
          <a:p>
            <a:pPr lvl="2"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lvl="2"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lvl="2" eaLnBrk="1" hangingPunct="1">
              <a:lnSpc>
                <a:spcPct val="100000"/>
              </a:lnSpc>
              <a:buFont typeface="Arial" panose="020B0604020202020204" pitchFamily="34" charset="0"/>
              <a:buChar char="•"/>
            </a:pPr>
            <a:r>
              <a:rPr lang="en-US" dirty="0"/>
              <a:t>View and submit assignments</a:t>
            </a:r>
          </a:p>
          <a:p>
            <a:pPr lvl="2" eaLnBrk="1" hangingPunct="1">
              <a:lnSpc>
                <a:spcPct val="100000"/>
              </a:lnSpc>
              <a:buFont typeface="Arial" panose="020B0604020202020204" pitchFamily="34" charset="0"/>
              <a:buChar char="•"/>
            </a:pPr>
            <a:r>
              <a:rPr lang="en-US" dirty="0"/>
              <a:t>Take online (practice) quizzes</a:t>
            </a:r>
          </a:p>
          <a:p>
            <a:pPr lvl="2"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4197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on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334701"/>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7" name="Picture 6">
            <a:extLst>
              <a:ext uri="{FF2B5EF4-FFF2-40B4-BE49-F238E27FC236}">
                <a16:creationId xmlns:a16="http://schemas.microsoft.com/office/drawing/2014/main" id="{85FEF77B-0CB7-AF55-9507-EC86A8EDC68F}"/>
              </a:ext>
            </a:extLst>
          </p:cNvPr>
          <p:cNvPicPr>
            <a:picLocks noChangeAspect="1"/>
          </p:cNvPicPr>
          <p:nvPr/>
        </p:nvPicPr>
        <p:blipFill>
          <a:blip r:embed="rId4"/>
          <a:stretch>
            <a:fillRect/>
          </a:stretch>
        </p:blipFill>
        <p:spPr>
          <a:xfrm>
            <a:off x="962469" y="3014448"/>
            <a:ext cx="9434408" cy="32754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381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on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on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w="19050">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a:lstStyle/>
          <a:p>
            <a:r>
              <a:rPr lang="en-US" dirty="0"/>
              <a:t>Important: check the </a:t>
            </a:r>
            <a:r>
              <a:rPr lang="nl-NL" dirty="0">
                <a:hlinkClick r:id="rId2"/>
              </a:rPr>
              <a:t>Technical </a:t>
            </a:r>
            <a:r>
              <a:rPr lang="nl-NL" dirty="0" err="1">
                <a:hlinkClick r:id="rId2"/>
              </a:rPr>
              <a:t>requirements</a:t>
            </a:r>
            <a:r>
              <a:rPr lang="nl-NL" dirty="0">
                <a:hlinkClick r:id="rId2"/>
              </a:rPr>
              <a:t> </a:t>
            </a:r>
            <a:r>
              <a:rPr lang="nl-NL" dirty="0" err="1">
                <a:hlinkClick r:id="rId2"/>
              </a:rPr>
              <a:t>and</a:t>
            </a:r>
            <a:r>
              <a:rPr lang="nl-NL" dirty="0">
                <a:hlinkClick r:id="rId2"/>
              </a:rPr>
              <a:t> </a:t>
            </a:r>
            <a:r>
              <a:rPr lang="nl-NL" dirty="0" err="1">
                <a:hlinkClick r:id="rId2"/>
              </a:rPr>
              <a:t>advice</a:t>
            </a:r>
            <a:r>
              <a:rPr lang="nl-NL" dirty="0"/>
              <a:t> </a:t>
            </a:r>
            <a:r>
              <a:rPr lang="nl-NL" dirty="0" err="1"/>
              <a:t>for</a:t>
            </a:r>
            <a:r>
              <a:rPr lang="nl-NL" dirty="0"/>
              <a:t> </a:t>
            </a:r>
            <a:r>
              <a:rPr lang="nl-NL" dirty="0" err="1"/>
              <a:t>using</a:t>
            </a:r>
            <a:r>
              <a:rPr lang="nl-NL" dirty="0"/>
              <a:t> </a:t>
            </a:r>
            <a:r>
              <a:rPr lang="nl-NL" dirty="0" err="1"/>
              <a:t>BigBlueButton</a:t>
            </a:r>
            <a:endParaRPr lang="nl-NL" dirty="0"/>
          </a:p>
          <a:p>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85695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on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on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on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9060" y="755999"/>
            <a:ext cx="2760241" cy="46004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on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on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pic>
        <p:nvPicPr>
          <p:cNvPr id="5" name="Picture 4">
            <a:extLst>
              <a:ext uri="{FF2B5EF4-FFF2-40B4-BE49-F238E27FC236}">
                <a16:creationId xmlns:a16="http://schemas.microsoft.com/office/drawing/2014/main" id="{DE1A76BD-D37E-C22D-8322-1D761A164E86}"/>
              </a:ext>
            </a:extLst>
          </p:cNvPr>
          <p:cNvPicPr>
            <a:picLocks noChangeAspect="1"/>
          </p:cNvPicPr>
          <p:nvPr/>
        </p:nvPicPr>
        <p:blipFill>
          <a:blip r:embed="rId5"/>
          <a:stretch>
            <a:fillRect/>
          </a:stretch>
        </p:blipFill>
        <p:spPr>
          <a:xfrm>
            <a:off x="6096000" y="1241999"/>
            <a:ext cx="4209524" cy="32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8"/>
            <a:ext cx="9976655" cy="1985366"/>
          </a:xfrm>
        </p:spPr>
        <p:txBody>
          <a:bodyPr/>
          <a:lstStyle/>
          <a:p>
            <a:pPr>
              <a:lnSpc>
                <a:spcPct val="100000"/>
              </a:lnSpc>
              <a:spcBef>
                <a:spcPts val="0"/>
              </a:spcBef>
            </a:pPr>
            <a:r>
              <a:rPr lang="en-GB" dirty="0"/>
              <a:t>For modules from your study programme, you first have to register for the module in OSIRIS. ​</a:t>
            </a:r>
          </a:p>
          <a:p>
            <a:pPr>
              <a:lnSpc>
                <a:spcPct val="100000"/>
              </a:lnSpc>
              <a:spcBef>
                <a:spcPts val="0"/>
              </a:spcBef>
            </a:pPr>
            <a:r>
              <a:rPr lang="en-GB" dirty="0"/>
              <a:t>After that, you will automatically be enrolled in the corresponding Canvas course. ​</a:t>
            </a:r>
          </a:p>
          <a:p>
            <a:pPr>
              <a:lnSpc>
                <a:spcPct val="100000"/>
              </a:lnSpc>
              <a:spcBef>
                <a:spcPts val="0"/>
              </a:spcBef>
            </a:pPr>
            <a:r>
              <a:rPr lang="en-GB" dirty="0"/>
              <a:t>From two weeks before the start of the quartile, the course will be accessible from the Dashboard. Before that, the course will be listed under ‘Future enrolments’ in Courses and is not accessible yet.​</a:t>
            </a:r>
          </a:p>
          <a:p>
            <a:pPr>
              <a:lnSpc>
                <a:spcPct val="100000"/>
              </a:lnSpc>
              <a:spcBef>
                <a:spcPts val="0"/>
              </a:spcBef>
            </a:pPr>
            <a:r>
              <a:rPr lang="en-GB" dirty="0"/>
              <a:t>Registration (in OSIRIS) can be done up until Wednesday before the start of a quartile​</a:t>
            </a:r>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err="1"/>
              <a:t>to</a:t>
            </a:r>
            <a:r>
              <a:rPr lang="nl-NL"/>
              <a:t> modules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r>
              <a:rPr lang="en-US"/>
              <a:t>Test</a:t>
            </a:r>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a:lstStyle/>
          <a:p>
            <a:r>
              <a:rPr lang="en-US" dirty="0"/>
              <a:t>Click </a:t>
            </a:r>
            <a:r>
              <a:rPr lang="en-US" b="1" dirty="0"/>
              <a:t>Modules</a:t>
            </a:r>
            <a:r>
              <a:rPr lang="en-US" dirty="0"/>
              <a:t> to see an overview of the </a:t>
            </a:r>
            <a:r>
              <a:rPr lang="en-US"/>
              <a:t>entire course/module. Here, </a:t>
            </a:r>
            <a:r>
              <a:rPr lang="en-US" dirty="0"/>
              <a:t>you can access all the course materials and assignments. </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a:t>Canvas modules </a:t>
            </a:r>
            <a:r>
              <a:rPr lang="en-US" dirty="0"/>
              <a:t>can be filled with different types of content. Each module item also includes an icon with its type:  </a:t>
            </a:r>
          </a:p>
          <a:p>
            <a:pPr>
              <a:lnSpc>
                <a:spcPct val="100000"/>
              </a:lnSpc>
              <a:spcBef>
                <a:spcPts val="0"/>
              </a:spcBef>
            </a:pPr>
            <a:r>
              <a:rPr lang="en-US" b="1" dirty="0"/>
              <a:t>Page</a:t>
            </a:r>
            <a:r>
              <a:rPr lang="en-US" dirty="0"/>
              <a:t> [1]: a page of content to read</a:t>
            </a:r>
          </a:p>
          <a:p>
            <a:pPr>
              <a:lnSpc>
                <a:spcPct val="100000"/>
              </a:lnSpc>
              <a:spcBef>
                <a:spcPts val="0"/>
              </a:spcBef>
            </a:pPr>
            <a:r>
              <a:rPr lang="en-US" b="1" dirty="0"/>
              <a:t>Discussion</a:t>
            </a:r>
            <a:r>
              <a:rPr lang="en-US" dirty="0"/>
              <a:t> [2]: a course discussion</a:t>
            </a:r>
          </a:p>
          <a:p>
            <a:pPr>
              <a:lnSpc>
                <a:spcPct val="100000"/>
              </a:lnSpc>
              <a:spcBef>
                <a:spcPts val="0"/>
              </a:spcBef>
            </a:pPr>
            <a:r>
              <a:rPr lang="en-US" b="1" dirty="0"/>
              <a:t>Quiz</a:t>
            </a:r>
            <a:r>
              <a:rPr lang="en-US" dirty="0"/>
              <a:t> [3]: a course quiz</a:t>
            </a:r>
          </a:p>
          <a:p>
            <a:pPr>
              <a:lnSpc>
                <a:spcPct val="100000"/>
              </a:lnSpc>
              <a:spcBef>
                <a:spcPts val="0"/>
              </a:spcBef>
            </a:pPr>
            <a:r>
              <a:rPr lang="en-US" b="1" dirty="0"/>
              <a:t>Assignment</a:t>
            </a:r>
            <a:r>
              <a:rPr lang="en-US" dirty="0"/>
              <a:t> [4]: a course assignment</a:t>
            </a:r>
          </a:p>
          <a:p>
            <a:pPr>
              <a:lnSpc>
                <a:spcPct val="100000"/>
              </a:lnSpc>
              <a:spcBef>
                <a:spcPts val="0"/>
              </a:spcBef>
            </a:pPr>
            <a:r>
              <a:rPr lang="en-US" b="1" dirty="0"/>
              <a:t>Link or External Tool</a:t>
            </a:r>
            <a:r>
              <a:rPr lang="en-US" dirty="0"/>
              <a:t> [5]: an external link or tool to view outside of the course</a:t>
            </a:r>
          </a:p>
          <a:p>
            <a:pPr>
              <a:lnSpc>
                <a:spcPct val="100000"/>
              </a:lnSpc>
              <a:spcBef>
                <a:spcPts val="0"/>
              </a:spcBef>
            </a:pPr>
            <a:r>
              <a:rPr lang="en-US" b="1" dirty="0"/>
              <a:t>File</a:t>
            </a:r>
            <a:r>
              <a:rPr lang="en-US" dirty="0"/>
              <a:t> [6]: a file to download or view</a:t>
            </a:r>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0046" y="469347"/>
            <a:ext cx="1911731" cy="5859624"/>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FD7C352-9882-8165-EC3C-78775D7FF18A}"/>
              </a:ext>
            </a:extLst>
          </p:cNvPr>
          <p:cNvPicPr>
            <a:picLocks noChangeAspect="1"/>
          </p:cNvPicPr>
          <p:nvPr/>
        </p:nvPicPr>
        <p:blipFill>
          <a:blip r:embed="rId3"/>
          <a:stretch>
            <a:fillRect/>
          </a:stretch>
        </p:blipFill>
        <p:spPr>
          <a:xfrm>
            <a:off x="10941228" y="6176558"/>
            <a:ext cx="871804" cy="304826"/>
          </a:xfrm>
          <a:prstGeom prst="rect">
            <a:avLst/>
          </a:prstGeom>
        </p:spPr>
      </p:pic>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5" name="Picture 4">
            <a:extLst>
              <a:ext uri="{FF2B5EF4-FFF2-40B4-BE49-F238E27FC236}">
                <a16:creationId xmlns:a16="http://schemas.microsoft.com/office/drawing/2014/main" id="{32642E67-C2FA-7B89-51A7-54995C72E389}"/>
              </a:ext>
            </a:extLst>
          </p:cNvPr>
          <p:cNvPicPr>
            <a:picLocks noChangeAspect="1"/>
          </p:cNvPicPr>
          <p:nvPr/>
        </p:nvPicPr>
        <p:blipFill>
          <a:blip r:embed="rId4"/>
          <a:stretch>
            <a:fillRect/>
          </a:stretch>
        </p:blipFill>
        <p:spPr>
          <a:xfrm>
            <a:off x="817057" y="3106004"/>
            <a:ext cx="10308577" cy="29520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138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2" ma:contentTypeDescription="Create a new document." ma:contentTypeScope="" ma:versionID="b500deef99deb43625dee17be676dad1">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8303d61c818400d08f863aa7fe0249af"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4E3334-7473-4FD5-84CB-B64EA2776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3F005D-20C1-47D7-855C-C5C9D419964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74cd28c-776a-437f-bd44-980800dcbe62"/>
    <ds:schemaRef ds:uri="8e4f8654-77c7-4328-ad7f-11db9037cf9c"/>
    <ds:schemaRef ds:uri="http://www.w3.org/XML/1998/namespace"/>
    <ds:schemaRef ds:uri="http://purl.org/dc/dcmitype/"/>
  </ds:schemaRefs>
</ds:datastoreItem>
</file>

<file path=customXml/itemProps3.xml><?xml version="1.0" encoding="utf-8"?>
<ds:datastoreItem xmlns:ds="http://schemas.openxmlformats.org/officeDocument/2006/customXml" ds:itemID="{1D6EA0CC-6001-48B9-A47A-9D635CE089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8441</TotalTime>
  <Words>1501</Words>
  <Application>Microsoft Office PowerPoint</Application>
  <PresentationFormat>Widescreen</PresentationFormat>
  <Paragraphs>164</Paragraphs>
  <Slides>27</Slides>
  <Notes>1</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27</vt:i4>
      </vt:variant>
    </vt:vector>
  </HeadingPairs>
  <TitlesOfParts>
    <vt:vector size="41" baseType="lpstr">
      <vt:lpstr>Arial</vt:lpstr>
      <vt:lpstr>Arial Narrow</vt:lpstr>
      <vt:lpstr>Calibri</vt:lpstr>
      <vt:lpstr>Calibri Light</vt:lpstr>
      <vt:lpstr>Courier New</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Peters, Ellen (UT-CES)</cp:lastModifiedBy>
  <cp:revision>18</cp:revision>
  <dcterms:created xsi:type="dcterms:W3CDTF">2022-05-24T09:11:39Z</dcterms:created>
  <dcterms:modified xsi:type="dcterms:W3CDTF">2024-08-21T10:21:38Z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0x01010094DDAF222FBA324084ABBE78896BC302</vt:lpwstr>
  </property>
</Properties>
</file>