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0" r:id="rId4"/>
    <p:sldId id="258" r:id="rId5"/>
    <p:sldId id="259" r:id="rId6"/>
    <p:sldId id="263" r:id="rId7"/>
    <p:sldId id="262" r:id="rId8"/>
    <p:sldId id="264" r:id="rId9"/>
  </p:sldIdLst>
  <p:sldSz cx="9144000" cy="6858000" type="screen4x3"/>
  <p:notesSz cx="6805613" cy="99441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750" autoAdjust="0"/>
  </p:normalViewPr>
  <p:slideViewPr>
    <p:cSldViewPr>
      <p:cViewPr varScale="1">
        <p:scale>
          <a:sx n="134" d="100"/>
          <a:sy n="134" d="100"/>
        </p:scale>
        <p:origin x="8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208" y="-84"/>
      </p:cViewPr>
      <p:guideLst>
        <p:guide orient="horz" pos="3131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8831" cy="496644"/>
          </a:xfrm>
          <a:prstGeom prst="rect">
            <a:avLst/>
          </a:prstGeom>
        </p:spPr>
        <p:txBody>
          <a:bodyPr vert="horz" lIns="92391" tIns="46195" rIns="92391" bIns="461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175" y="1"/>
            <a:ext cx="2948830" cy="496644"/>
          </a:xfrm>
          <a:prstGeom prst="rect">
            <a:avLst/>
          </a:prstGeom>
        </p:spPr>
        <p:txBody>
          <a:bodyPr vert="horz" lIns="92391" tIns="46195" rIns="92391" bIns="46195" rtlCol="0"/>
          <a:lstStyle>
            <a:lvl1pPr algn="r">
              <a:defRPr sz="1200"/>
            </a:lvl1pPr>
          </a:lstStyle>
          <a:p>
            <a:fld id="{77A2D2DD-9A49-491E-949B-F3E87942E7A1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854"/>
            <a:ext cx="2948831" cy="496644"/>
          </a:xfrm>
          <a:prstGeom prst="rect">
            <a:avLst/>
          </a:prstGeom>
        </p:spPr>
        <p:txBody>
          <a:bodyPr vert="horz" lIns="92391" tIns="46195" rIns="92391" bIns="461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175" y="9445854"/>
            <a:ext cx="2948830" cy="496644"/>
          </a:xfrm>
          <a:prstGeom prst="rect">
            <a:avLst/>
          </a:prstGeom>
        </p:spPr>
        <p:txBody>
          <a:bodyPr vert="horz" lIns="92391" tIns="46195" rIns="92391" bIns="46195" rtlCol="0" anchor="b"/>
          <a:lstStyle>
            <a:lvl1pPr algn="r">
              <a:defRPr sz="1200"/>
            </a:lvl1pPr>
          </a:lstStyle>
          <a:p>
            <a:fld id="{5F7004FB-58AB-4264-827C-6AC7B927D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3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40" y="1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447"/>
            <a:ext cx="5444490" cy="44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17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40" y="944517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E1BD2A-F24E-4ECA-82B3-08C5D5A627D6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6841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011">
    <p:bg bwMode="gray"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 bwMode="white">
          <a:xfrm>
            <a:off x="1781422" y="2177330"/>
            <a:ext cx="6318970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here and type the title</a:t>
            </a:r>
            <a:endParaRPr lang="en-US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1781422" y="3567980"/>
            <a:ext cx="6320449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noProof="0" smtClean="0"/>
              <a:t>Click here and type the subtitle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te and bulleted list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UT_ITC powerpoint sheet small_2"/>
          <p:cNvPicPr>
            <a:picLocks noChangeAspect="1" noChangeArrowheads="1"/>
          </p:cNvPicPr>
          <p:nvPr userDrawn="1"/>
        </p:nvPicPr>
        <p:blipFill>
          <a:blip r:embed="rId2" cstate="print"/>
          <a:srcRect t="1814"/>
          <a:stretch>
            <a:fillRect/>
          </a:stretch>
        </p:blipFill>
        <p:spPr bwMode="auto">
          <a:xfrm>
            <a:off x="-8878" y="465207"/>
            <a:ext cx="977900" cy="4950456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088982" y="396770"/>
            <a:ext cx="7776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 dirty="0" smtClean="0"/>
              <a:t>Click here and type the title 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80000" y="1577500"/>
            <a:ext cx="7801200" cy="458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5A75-4F9A-4C88-A8AB-45E8DC3B9944}" type="datetime1">
              <a:rPr lang="en-GB" smtClean="0"/>
              <a:t>29/01/2019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A380-CEF3-4FA4-B905-6E6A3B62A7C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bulleted lists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5D0E322-C1D3-47A1-A839-01DC1A9185FE}" type="datetime1">
              <a:rPr lang="en-GB" smtClean="0"/>
              <a:t>29/01/2019</a:t>
            </a:fld>
            <a:endParaRPr lang="nl-NL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818A380-CEF3-4FA4-B905-6E6A3B62A7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1088982" y="396770"/>
            <a:ext cx="7776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 dirty="0" smtClean="0"/>
              <a:t>Click here and type the title 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80000" y="1577500"/>
            <a:ext cx="3780032" cy="458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8"/>
          </p:nvPr>
        </p:nvSpPr>
        <p:spPr bwMode="auto">
          <a:xfrm>
            <a:off x="5076056" y="1577500"/>
            <a:ext cx="3805144" cy="458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pic>
        <p:nvPicPr>
          <p:cNvPr id="16" name="Picture 5" descr="UT_ITC powerpoint sheet small_2"/>
          <p:cNvPicPr>
            <a:picLocks noChangeAspect="1" noChangeArrowheads="1"/>
          </p:cNvPicPr>
          <p:nvPr userDrawn="1"/>
        </p:nvPicPr>
        <p:blipFill>
          <a:blip r:embed="rId2" cstate="print"/>
          <a:srcRect t="1814"/>
          <a:stretch>
            <a:fillRect/>
          </a:stretch>
        </p:blipFill>
        <p:spPr bwMode="auto">
          <a:xfrm>
            <a:off x="-8878" y="465207"/>
            <a:ext cx="977900" cy="4950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851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text and picture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499992" y="1580224"/>
            <a:ext cx="4546800" cy="4580879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sz="6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15"/>
          </p:nvPr>
        </p:nvSpPr>
        <p:spPr>
          <a:xfrm>
            <a:off x="7572375" y="6402388"/>
            <a:ext cx="936625" cy="476250"/>
          </a:xfrm>
        </p:spPr>
        <p:txBody>
          <a:bodyPr/>
          <a:lstStyle/>
          <a:p>
            <a:fld id="{09FBBF36-F48E-4EAA-860D-64AAA4D65F0E}" type="datetime1">
              <a:rPr lang="en-GB" smtClean="0"/>
              <a:t>29/01/2019</a:t>
            </a:fld>
            <a:endParaRPr lang="nl-NL" dirty="0"/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1088982" y="396770"/>
            <a:ext cx="7776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 dirty="0" smtClean="0"/>
              <a:t>Click here and type the title </a:t>
            </a:r>
            <a:endParaRPr lang="en-US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577500"/>
            <a:ext cx="3347984" cy="458780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</p:txBody>
      </p:sp>
      <p:pic>
        <p:nvPicPr>
          <p:cNvPr id="16" name="Picture 5" descr="UT_ITC powerpoint sheet small_2"/>
          <p:cNvPicPr>
            <a:picLocks noChangeAspect="1" noChangeArrowheads="1"/>
          </p:cNvPicPr>
          <p:nvPr userDrawn="1"/>
        </p:nvPicPr>
        <p:blipFill>
          <a:blip r:embed="rId2" cstate="print"/>
          <a:srcRect t="1814"/>
          <a:stretch>
            <a:fillRect/>
          </a:stretch>
        </p:blipFill>
        <p:spPr bwMode="auto">
          <a:xfrm>
            <a:off x="-8878" y="465207"/>
            <a:ext cx="977900" cy="49504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ed list, no ITC style element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80D26BC-4F0E-4CA9-9BA5-A7250296FE04}" type="datetime1">
              <a:rPr lang="en-GB" smtClean="0"/>
              <a:t>29/01/2019</a:t>
            </a:fld>
            <a:endParaRPr lang="nl-NL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818A380-CEF3-4FA4-B905-6E6A3B62A7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1088982" y="396770"/>
            <a:ext cx="7776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 dirty="0" smtClean="0"/>
              <a:t>Click here and type the title 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te and picture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080000" y="1576800"/>
            <a:ext cx="8072462" cy="4000528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sz="6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16"/>
          </p:nvPr>
        </p:nvSpPr>
        <p:spPr>
          <a:xfrm>
            <a:off x="7572375" y="6402388"/>
            <a:ext cx="936625" cy="476250"/>
          </a:xfrm>
        </p:spPr>
        <p:txBody>
          <a:bodyPr/>
          <a:lstStyle/>
          <a:p>
            <a:fld id="{749F9F4C-EECA-4328-87B8-0F29B32EFBE4}" type="datetime1">
              <a:rPr lang="en-GB" smtClean="0"/>
              <a:t>29/01/2019</a:t>
            </a:fld>
            <a:endParaRPr lang="nl-NL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1088982" y="396770"/>
            <a:ext cx="7776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 dirty="0" smtClean="0"/>
              <a:t>Click here and type the title 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sz="6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071538" y="1641599"/>
            <a:ext cx="8072462" cy="3999600"/>
          </a:xfr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2" name="Date Placeholder 10"/>
          <p:cNvSpPr>
            <a:spLocks noGrp="1"/>
          </p:cNvSpPr>
          <p:nvPr>
            <p:ph type="dt" sz="half" idx="16"/>
          </p:nvPr>
        </p:nvSpPr>
        <p:spPr>
          <a:xfrm>
            <a:off x="7572375" y="6402388"/>
            <a:ext cx="936625" cy="476250"/>
          </a:xfrm>
        </p:spPr>
        <p:txBody>
          <a:bodyPr/>
          <a:lstStyle/>
          <a:p>
            <a:fld id="{013D3E6F-792D-45D3-8B4C-F23E32B93632}" type="datetime1">
              <a:rPr lang="en-GB" smtClean="0"/>
              <a:t>29/01/2019</a:t>
            </a:fld>
            <a:endParaRPr lang="nl-NL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1088982" y="396770"/>
            <a:ext cx="7776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 dirty="0" smtClean="0"/>
              <a:t>Click here and type the title 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, no line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sz="6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15"/>
          </p:nvPr>
        </p:nvSpPr>
        <p:spPr>
          <a:xfrm>
            <a:off x="7572375" y="6402388"/>
            <a:ext cx="936625" cy="476250"/>
          </a:xfrm>
        </p:spPr>
        <p:txBody>
          <a:bodyPr/>
          <a:lstStyle/>
          <a:p>
            <a:fld id="{175C99FF-5C99-4A46-A10F-90EBBFF26947}" type="datetime1">
              <a:rPr lang="en-GB" smtClean="0"/>
              <a:t>29/01/2019</a:t>
            </a:fld>
            <a:endParaRPr lang="nl-NL" dirty="0"/>
          </a:p>
        </p:txBody>
      </p:sp>
      <p:pic>
        <p:nvPicPr>
          <p:cNvPr id="10" name="Picture 2" descr="P:\Universiteit Twente\Verkenningsfase 2008\Information Technology\Specifications\Logoset Universiteit Twente\04-07-09 Universiteit Twente Logoset ENG NL\Universiteit Twente Logoset ENG NL\RGB\WMF\UT_Logo_Black_EN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664" y="6333197"/>
            <a:ext cx="2019600" cy="401995"/>
          </a:xfrm>
          <a:prstGeom prst="rect">
            <a:avLst/>
          </a:prstGeom>
          <a:noFill/>
        </p:spPr>
      </p:pic>
      <p:pic>
        <p:nvPicPr>
          <p:cNvPr id="11" name="Picture 4" descr="Itc_logo transparan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" y="6010275"/>
            <a:ext cx="508000" cy="593725"/>
          </a:xfrm>
          <a:prstGeom prst="rect">
            <a:avLst/>
          </a:prstGeom>
          <a:noFill/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1088982" y="396770"/>
            <a:ext cx="7776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 dirty="0" smtClean="0"/>
              <a:t>Click here and type the title 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35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Universiteit Twente\Verkenningsfase 2008\Information Technology\Specifications\Logoset Universiteit Twente\04-07-09 Universiteit Twente Logoset ENG NL\Universiteit Twente Logoset ENG NL\RGB\WMF\UT_Logo_Black_EN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42664" y="6333197"/>
            <a:ext cx="2019600" cy="40199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0000" y="1577500"/>
            <a:ext cx="7801200" cy="458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5" y="6402388"/>
            <a:ext cx="936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B5525A75-4F9A-4C88-A8AB-45E8DC3B9944}" type="datetime1">
              <a:rPr lang="en-GB" smtClean="0"/>
              <a:t>29/01/2019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6402388"/>
            <a:ext cx="4032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6400800"/>
            <a:ext cx="374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D818A380-CEF3-4FA4-B905-6E6A3B62A7C3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080000" y="1272715"/>
            <a:ext cx="807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pic>
        <p:nvPicPr>
          <p:cNvPr id="8" name="Picture 4" descr="Itc_logo transparan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6225" y="6010275"/>
            <a:ext cx="508000" cy="5937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6" r:id="rId2"/>
    <p:sldLayoutId id="2147483672" r:id="rId3"/>
    <p:sldLayoutId id="2147483665" r:id="rId4"/>
    <p:sldLayoutId id="2147483650" r:id="rId5"/>
    <p:sldLayoutId id="2147483660" r:id="rId6"/>
    <p:sldLayoutId id="2147483661" r:id="rId7"/>
    <p:sldLayoutId id="2147483667" r:id="rId8"/>
    <p:sldLayoutId id="2147483671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801688" indent="-2381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077913" indent="-2508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3446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personal development plan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Tia den </a:t>
            </a:r>
            <a:r>
              <a:rPr lang="en-US" dirty="0" err="1" smtClean="0"/>
              <a:t>hartog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</a:t>
            </a:r>
            <a:r>
              <a:rPr lang="en-US" dirty="0" err="1" smtClean="0"/>
              <a:t>tia</a:t>
            </a:r>
            <a:r>
              <a:rPr lang="en-US" dirty="0" smtClean="0"/>
              <a:t> den Hartog?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Murtiti </a:t>
            </a:r>
            <a:r>
              <a:rPr lang="en-US" dirty="0" err="1" smtClean="0"/>
              <a:t>Setiasih</a:t>
            </a:r>
            <a:r>
              <a:rPr lang="en-US" dirty="0" smtClean="0"/>
              <a:t> Muharamiah (Tia) den Hartog</a:t>
            </a:r>
          </a:p>
          <a:p>
            <a:r>
              <a:rPr lang="en-US" dirty="0" smtClean="0"/>
              <a:t>Born and raised in Indonesia </a:t>
            </a:r>
            <a:r>
              <a:rPr lang="en-US" dirty="0" smtClean="0">
                <a:sym typeface="Wingdings" panose="05000000000000000000" pitchFamily="2" charset="2"/>
              </a:rPr>
              <a:t> moved to NL in 2011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Always been inspired by my mother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Background in urban and regional planning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 wife and a mother of 1-year old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b="1359"/>
          <a:stretch/>
        </p:blipFill>
        <p:spPr>
          <a:xfrm>
            <a:off x="6660232" y="2420888"/>
            <a:ext cx="190909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tasks at </a:t>
            </a:r>
            <a:r>
              <a:rPr lang="en-US" dirty="0" err="1" smtClean="0"/>
              <a:t>Itc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000" y="1577500"/>
            <a:ext cx="7956496" cy="2715596"/>
          </a:xfrm>
        </p:spPr>
        <p:txBody>
          <a:bodyPr/>
          <a:lstStyle/>
          <a:p>
            <a:r>
              <a:rPr lang="en-US" dirty="0" smtClean="0"/>
              <a:t>Project management of two projects: (i) GEOCAP and (ii) SEALAN </a:t>
            </a:r>
          </a:p>
          <a:p>
            <a:pPr lvl="1"/>
            <a:r>
              <a:rPr lang="en-US" dirty="0" smtClean="0"/>
              <a:t>Assisting and advising the project leaders in various aspects in the project</a:t>
            </a:r>
          </a:p>
          <a:p>
            <a:pPr lvl="2"/>
            <a:r>
              <a:rPr lang="en-US" sz="1800" dirty="0" smtClean="0"/>
              <a:t>To write project reports</a:t>
            </a:r>
          </a:p>
          <a:p>
            <a:pPr lvl="2"/>
            <a:r>
              <a:rPr lang="en-US" sz="1800" dirty="0" smtClean="0"/>
              <a:t>Arrange meetings/seminars/workshops/exhibition</a:t>
            </a:r>
          </a:p>
          <a:p>
            <a:pPr lvl="2"/>
            <a:r>
              <a:rPr lang="en-US" sz="1800" dirty="0" smtClean="0"/>
              <a:t>Communication with internal and external stakeholders </a:t>
            </a:r>
            <a:endParaRPr lang="en-US" dirty="0" smtClean="0"/>
          </a:p>
          <a:p>
            <a:pPr lvl="2"/>
            <a:r>
              <a:rPr lang="en-US" sz="1800" dirty="0" smtClean="0"/>
              <a:t>To be the spin web in the project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795" y="4439019"/>
            <a:ext cx="1979712" cy="1484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33" y="4495747"/>
            <a:ext cx="1428057" cy="1428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47" y="4442180"/>
            <a:ext cx="2222435" cy="1481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437112"/>
            <a:ext cx="2733430" cy="153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8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1016974" y="3957929"/>
            <a:ext cx="189884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Start at ITC</a:t>
            </a:r>
          </a:p>
          <a:p>
            <a:pPr algn="ctr"/>
            <a:r>
              <a:rPr lang="en-US" sz="1400" dirty="0" smtClean="0"/>
              <a:t>As project manager </a:t>
            </a:r>
          </a:p>
          <a:p>
            <a:pPr algn="ctr"/>
            <a:r>
              <a:rPr lang="en-US" sz="1400" dirty="0"/>
              <a:t>September </a:t>
            </a:r>
            <a:r>
              <a:rPr lang="en-US" sz="1400" dirty="0" smtClean="0"/>
              <a:t>2014</a:t>
            </a:r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2987824" y="3417869"/>
            <a:ext cx="187220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Applied for internal vacancy </a:t>
            </a:r>
          </a:p>
          <a:p>
            <a:pPr algn="ctr"/>
            <a:r>
              <a:rPr lang="en-US" sz="1400" dirty="0" smtClean="0"/>
              <a:t>(Project Officer)</a:t>
            </a:r>
          </a:p>
          <a:p>
            <a:pPr algn="ctr"/>
            <a:r>
              <a:rPr lang="en-US" sz="1400" dirty="0" smtClean="0"/>
              <a:t>November 2016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4932040" y="2661785"/>
            <a:ext cx="201622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Received the opportunity to develop my own development plan</a:t>
            </a:r>
          </a:p>
          <a:p>
            <a:pPr algn="ctr"/>
            <a:r>
              <a:rPr lang="en-US" sz="1400" dirty="0" smtClean="0"/>
              <a:t>February 2017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7020272" y="1847436"/>
            <a:ext cx="201622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Start the Career Development trajectory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7020272" y="3140968"/>
            <a:ext cx="2016224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Personal Assessment by De Wijngaert (June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Maternity leave (July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Resume working (Jan 2018) 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 rot="20186066">
            <a:off x="1743588" y="2932708"/>
            <a:ext cx="1603672" cy="594197"/>
          </a:xfrm>
          <a:prstGeom prst="curvedDownArrow">
            <a:avLst>
              <a:gd name="adj1" fmla="val 25000"/>
              <a:gd name="adj2" fmla="val 42121"/>
              <a:gd name="adj3" fmla="val 32816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rot="9056778" flipH="1">
            <a:off x="4399356" y="4369780"/>
            <a:ext cx="1603672" cy="594197"/>
          </a:xfrm>
          <a:prstGeom prst="curvedDownArrow">
            <a:avLst>
              <a:gd name="adj1" fmla="val 25000"/>
              <a:gd name="adj2" fmla="val 42121"/>
              <a:gd name="adj3" fmla="val 32816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20186066">
            <a:off x="5704029" y="1479576"/>
            <a:ext cx="1603672" cy="594197"/>
          </a:xfrm>
          <a:prstGeom prst="curvedDownArrow">
            <a:avLst>
              <a:gd name="adj1" fmla="val 25000"/>
              <a:gd name="adj2" fmla="val 42121"/>
              <a:gd name="adj3" fmla="val 32816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73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plan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99" y="1340768"/>
            <a:ext cx="7731490" cy="1800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088982" y="3212976"/>
            <a:ext cx="7776000" cy="288032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Wrote a Development Plan Proposal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/>
              <a:t>Based on the Personal assessment and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/>
              <a:t>Discussed with HR </a:t>
            </a:r>
            <a:r>
              <a:rPr lang="en-US" dirty="0"/>
              <a:t>then</a:t>
            </a:r>
            <a:r>
              <a:rPr lang="en-US" dirty="0" smtClean="0"/>
              <a:t> proposed to the Managing Director</a:t>
            </a:r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 questions for my Development Plan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What are the development points I need to reach to become a project </a:t>
            </a:r>
            <a:r>
              <a:rPr lang="en-US" sz="1600" dirty="0" smtClean="0"/>
              <a:t>officer </a:t>
            </a:r>
            <a:r>
              <a:rPr lang="en-US" sz="1600" dirty="0"/>
              <a:t>which will support ITC capacity development in the future?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What </a:t>
            </a:r>
            <a:r>
              <a:rPr lang="en-US" sz="1600" dirty="0" smtClean="0"/>
              <a:t>do I need to do to reach those development points?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When can I reach them?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4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Trajectory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828705"/>
              </p:ext>
            </p:extLst>
          </p:nvPr>
        </p:nvGraphicFramePr>
        <p:xfrm>
          <a:off x="1088982" y="1340768"/>
          <a:ext cx="7776000" cy="4847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9884">
                  <a:extLst>
                    <a:ext uri="{9D8B030D-6E8A-4147-A177-3AD203B41FA5}">
                      <a16:colId xmlns:a16="http://schemas.microsoft.com/office/drawing/2014/main" val="1423781876"/>
                    </a:ext>
                  </a:extLst>
                </a:gridCol>
                <a:gridCol w="1441046">
                  <a:extLst>
                    <a:ext uri="{9D8B030D-6E8A-4147-A177-3AD203B41FA5}">
                      <a16:colId xmlns:a16="http://schemas.microsoft.com/office/drawing/2014/main" val="1092666892"/>
                    </a:ext>
                  </a:extLst>
                </a:gridCol>
                <a:gridCol w="1560624">
                  <a:extLst>
                    <a:ext uri="{9D8B030D-6E8A-4147-A177-3AD203B41FA5}">
                      <a16:colId xmlns:a16="http://schemas.microsoft.com/office/drawing/2014/main" val="2510261932"/>
                    </a:ext>
                  </a:extLst>
                </a:gridCol>
                <a:gridCol w="1762223">
                  <a:extLst>
                    <a:ext uri="{9D8B030D-6E8A-4147-A177-3AD203B41FA5}">
                      <a16:colId xmlns:a16="http://schemas.microsoft.com/office/drawing/2014/main" val="1988193140"/>
                    </a:ext>
                  </a:extLst>
                </a:gridCol>
                <a:gridCol w="1762223">
                  <a:extLst>
                    <a:ext uri="{9D8B030D-6E8A-4147-A177-3AD203B41FA5}">
                      <a16:colId xmlns:a16="http://schemas.microsoft.com/office/drawing/2014/main" val="3182162539"/>
                    </a:ext>
                  </a:extLst>
                </a:gridCol>
              </a:tblGrid>
              <a:tr h="175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Development points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Activities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Expected outcome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Deliverables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Activities realized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/>
                </a:tc>
                <a:extLst>
                  <a:ext uri="{0D108BD9-81ED-4DB2-BD59-A6C34878D82A}">
                    <a16:rowId xmlns:a16="http://schemas.microsoft.com/office/drawing/2014/main" val="2946190220"/>
                  </a:ext>
                </a:extLst>
              </a:tr>
              <a:tr h="716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DP 1.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Entrepreneurship skills and collaboration development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Partnership Brokering training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</a:rPr>
                        <a:t>Contribute </a:t>
                      </a:r>
                      <a:r>
                        <a:rPr lang="en-US" sz="600" dirty="0">
                          <a:effectLst/>
                        </a:rPr>
                        <a:t>to the discussion in the entrepreneurship in the OKP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Participation in the partnership brokering training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u="sng" dirty="0">
                          <a:effectLst/>
                        </a:rPr>
                        <a:t>Also contributes to the negotiation skills 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</a:rPr>
                        <a:t>Understanding </a:t>
                      </a:r>
                      <a:r>
                        <a:rPr lang="en-US" sz="600" dirty="0">
                          <a:effectLst/>
                        </a:rPr>
                        <a:t>in entrepreneurship in research and education, improve the entrepreneurship attitude.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Training certificate AND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Help facilitating partnership development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Adding business partner to ITC activity/project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Training followed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/>
                </a:tc>
                <a:extLst>
                  <a:ext uri="{0D108BD9-81ED-4DB2-BD59-A6C34878D82A}">
                    <a16:rowId xmlns:a16="http://schemas.microsoft.com/office/drawing/2014/main" val="2181727619"/>
                  </a:ext>
                </a:extLst>
              </a:tr>
              <a:tr h="2252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DP 2.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Negotiation skill and successful proposal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To be involved in the development of OKP call and contribute to the OKP call proposal writing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Training on Proposal writing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</a:rPr>
                        <a:t>Planning </a:t>
                      </a:r>
                      <a:r>
                        <a:rPr lang="en-US" sz="600" dirty="0">
                          <a:effectLst/>
                        </a:rPr>
                        <a:t>for 2019 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600" dirty="0">
                          <a:effectLst/>
                        </a:rPr>
                        <a:t>To be involved in the OKP Calls that will come in first half of 2019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600" dirty="0">
                          <a:effectLst/>
                        </a:rPr>
                        <a:t>To continue the involvement in H2020 proposal writing 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Contribution to a successful proposal writing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Participation in the proposal writing training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Applying the skills for the proposal writing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Project proposal submitted to EP NUFFIC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Certificate AND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Skills to be applied in the proposal writing for the OKP call  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Following the seminar and workshop on the Theory of Change </a:t>
                      </a:r>
                      <a:r>
                        <a:rPr lang="en-US" sz="6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600" dirty="0">
                          <a:effectLst/>
                        </a:rPr>
                        <a:t> this can be applied in OKP proposal writing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Help LE in the TMT application for the </a:t>
                      </a:r>
                      <a:r>
                        <a:rPr lang="en-US" sz="600" dirty="0" err="1">
                          <a:effectLst/>
                        </a:rPr>
                        <a:t>StuNed</a:t>
                      </a:r>
                      <a:r>
                        <a:rPr lang="en-US" sz="600" dirty="0">
                          <a:effectLst/>
                        </a:rPr>
                        <a:t>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Involved in the CPI analysis (Indonesia and Vietnam) – contribute to the analysis table format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Involved in the TMT Application – Indonesia (Joan Looijen and </a:t>
                      </a:r>
                      <a:r>
                        <a:rPr lang="en-US" sz="600" dirty="0" err="1">
                          <a:effectLst/>
                        </a:rPr>
                        <a:t>Valia</a:t>
                      </a:r>
                      <a:r>
                        <a:rPr lang="en-US" sz="600" dirty="0">
                          <a:effectLst/>
                        </a:rPr>
                        <a:t> Drakou)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Involved in the proposal writing with Wilma Bobbink: 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600" dirty="0">
                          <a:effectLst/>
                        </a:rPr>
                        <a:t>H2020 – Diana Reckien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600" dirty="0">
                          <a:effectLst/>
                        </a:rPr>
                        <a:t>NWA – Johannes Flacke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Followed a training Grant Writing Proposal: 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600" dirty="0">
                          <a:effectLst/>
                        </a:rPr>
                        <a:t>Contribute to the proposal H2020 (</a:t>
                      </a:r>
                      <a:r>
                        <a:rPr lang="en-US" sz="600" dirty="0" err="1">
                          <a:effectLst/>
                        </a:rPr>
                        <a:t>ToC</a:t>
                      </a:r>
                      <a:r>
                        <a:rPr lang="en-US" sz="600" dirty="0">
                          <a:effectLst/>
                        </a:rPr>
                        <a:t> of the call and </a:t>
                      </a:r>
                      <a:r>
                        <a:rPr lang="en-US" sz="600" dirty="0" err="1">
                          <a:effectLst/>
                        </a:rPr>
                        <a:t>ToC</a:t>
                      </a:r>
                      <a:r>
                        <a:rPr lang="en-US" sz="600" dirty="0">
                          <a:effectLst/>
                        </a:rPr>
                        <a:t> of the </a:t>
                      </a:r>
                      <a:r>
                        <a:rPr lang="en-US" sz="600" dirty="0" smtClean="0">
                          <a:effectLst/>
                        </a:rPr>
                        <a:t>proposal)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/>
                </a:tc>
                <a:extLst>
                  <a:ext uri="{0D108BD9-81ED-4DB2-BD59-A6C34878D82A}">
                    <a16:rowId xmlns:a16="http://schemas.microsoft.com/office/drawing/2014/main" val="490206781"/>
                  </a:ext>
                </a:extLst>
              </a:tr>
              <a:tr h="1535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DP 3.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Vision about UT and ITC development 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Contribute to the capacity building workflow evaluation based on the knowledge in the current project and looking the future of the project workflow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6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</a:rPr>
                        <a:t>Planning </a:t>
                      </a:r>
                      <a:r>
                        <a:rPr lang="en-US" sz="600" dirty="0">
                          <a:effectLst/>
                        </a:rPr>
                        <a:t>for 2019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600" dirty="0">
                          <a:effectLst/>
                        </a:rPr>
                        <a:t>Continue involvement in the WG Workflow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600" dirty="0">
                          <a:effectLst/>
                        </a:rPr>
                        <a:t>To be involved in the development of the Theory of Change of ITC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Contribution to the Capacity Building Plan at ITC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Knowledge and contribution to ITC capacity development in the coming 5 years. 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Recommendation document on the project workflow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Co-creating the work processes workshop held on February 6</a:t>
                      </a:r>
                      <a:r>
                        <a:rPr lang="en-US" sz="600" baseline="30000" dirty="0">
                          <a:effectLst/>
                        </a:rPr>
                        <a:t>th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600" dirty="0">
                          <a:effectLst/>
                        </a:rPr>
                        <a:t> no follow up yet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Involve in the WG ITC workflow to improve the workflow in the faculty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/>
                </a:tc>
                <a:extLst>
                  <a:ext uri="{0D108BD9-81ED-4DB2-BD59-A6C34878D82A}">
                    <a16:rowId xmlns:a16="http://schemas.microsoft.com/office/drawing/2014/main" val="429875027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915816" y="3933056"/>
            <a:ext cx="5877157" cy="20882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Followed trainings on: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partnership brokering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Proposal writing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Contributes to project acquisition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Contributes to the ITC workflow evaluation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Monthly mentoring sessions to revisit and evaluate the plan </a:t>
            </a:r>
          </a:p>
        </p:txBody>
      </p:sp>
    </p:spTree>
    <p:extLst>
      <p:ext uri="{BB962C8B-B14F-4D97-AF65-F5344CB8AC3E}">
        <p14:creationId xmlns:p14="http://schemas.microsoft.com/office/powerpoint/2010/main" val="3281298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aspects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 vision on the future of your career </a:t>
            </a:r>
          </a:p>
          <a:p>
            <a:r>
              <a:rPr lang="en-US" dirty="0" smtClean="0"/>
              <a:t>Time availability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Both within and outside working hours</a:t>
            </a:r>
          </a:p>
          <a:p>
            <a:r>
              <a:rPr lang="en-US" dirty="0"/>
              <a:t>Clear </a:t>
            </a:r>
            <a:r>
              <a:rPr lang="en-US" dirty="0" smtClean="0"/>
              <a:t>agreement </a:t>
            </a:r>
            <a:r>
              <a:rPr lang="en-US" dirty="0"/>
              <a:t>with your </a:t>
            </a:r>
            <a:r>
              <a:rPr lang="en-US" dirty="0" smtClean="0"/>
              <a:t>supervisor and HR</a:t>
            </a:r>
            <a:endParaRPr lang="en-US" dirty="0"/>
          </a:p>
          <a:p>
            <a:r>
              <a:rPr lang="en-US" dirty="0" smtClean="0"/>
              <a:t>Balance between private and work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5354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010729"/>
      </p:ext>
    </p:extLst>
  </p:cSld>
  <p:clrMapOvr>
    <a:masterClrMapping/>
  </p:clrMapOvr>
</p:sld>
</file>

<file path=ppt/theme/theme1.xml><?xml version="1.0" encoding="utf-8"?>
<a:theme xmlns:a="http://schemas.openxmlformats.org/drawingml/2006/main" name="ITC 2010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itc</Template>
  <TotalTime>152</TotalTime>
  <Words>471</Words>
  <Application>Microsoft Office PowerPoint</Application>
  <PresentationFormat>On-screen Show (4:3)</PresentationFormat>
  <Paragraphs>130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Times New Roman</vt:lpstr>
      <vt:lpstr>Wingdings</vt:lpstr>
      <vt:lpstr>ITC 2010</vt:lpstr>
      <vt:lpstr>personal development plan  </vt:lpstr>
      <vt:lpstr>Who is tia den Hartog?  </vt:lpstr>
      <vt:lpstr>My tasks at Itc</vt:lpstr>
      <vt:lpstr>Journey </vt:lpstr>
      <vt:lpstr>development plan </vt:lpstr>
      <vt:lpstr>development Trajectory</vt:lpstr>
      <vt:lpstr>Important aspects </vt:lpstr>
      <vt:lpstr>Thank you!</vt:lpstr>
    </vt:vector>
  </TitlesOfParts>
  <Company>University of Twente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development plan</dc:title>
  <dc:creator>Hartog-Muharamiah, M.S. den (ITC)</dc:creator>
  <cp:lastModifiedBy>Hartog-Muharamiah, M.S. den (ITC)</cp:lastModifiedBy>
  <cp:revision>37</cp:revision>
  <cp:lastPrinted>2019-01-28T13:09:47Z</cp:lastPrinted>
  <dcterms:created xsi:type="dcterms:W3CDTF">2019-01-28T09:30:19Z</dcterms:created>
  <dcterms:modified xsi:type="dcterms:W3CDTF">2019-01-29T10:30:57Z</dcterms:modified>
</cp:coreProperties>
</file>