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7" r:id="rId2"/>
    <p:sldId id="3741" r:id="rId3"/>
    <p:sldId id="4953" r:id="rId4"/>
    <p:sldId id="4954" r:id="rId5"/>
    <p:sldId id="4095" r:id="rId6"/>
    <p:sldId id="4325" r:id="rId7"/>
    <p:sldId id="4767" r:id="rId8"/>
    <p:sldId id="4957" r:id="rId9"/>
    <p:sldId id="4958" r:id="rId10"/>
    <p:sldId id="4956" r:id="rId11"/>
    <p:sldId id="2980" r:id="rId12"/>
    <p:sldId id="2781" r:id="rId13"/>
    <p:sldId id="2981" r:id="rId14"/>
    <p:sldId id="287" r:id="rId15"/>
    <p:sldId id="2228" r:id="rId16"/>
    <p:sldId id="2988" r:id="rId17"/>
    <p:sldId id="290" r:id="rId18"/>
    <p:sldId id="3768" r:id="rId19"/>
    <p:sldId id="4925" r:id="rId20"/>
    <p:sldId id="4926" r:id="rId21"/>
    <p:sldId id="4960" r:id="rId22"/>
    <p:sldId id="4961" r:id="rId23"/>
    <p:sldId id="4924" r:id="rId24"/>
    <p:sldId id="4962" r:id="rId25"/>
    <p:sldId id="3777" r:id="rId26"/>
    <p:sldId id="3772" r:id="rId27"/>
    <p:sldId id="3014" r:id="rId28"/>
    <p:sldId id="4909" r:id="rId29"/>
    <p:sldId id="3783" r:id="rId30"/>
    <p:sldId id="3784" r:id="rId31"/>
    <p:sldId id="3785" r:id="rId32"/>
    <p:sldId id="3774" r:id="rId33"/>
    <p:sldId id="4963" r:id="rId34"/>
    <p:sldId id="4964" r:id="rId35"/>
    <p:sldId id="4965" r:id="rId36"/>
    <p:sldId id="4974" r:id="rId37"/>
    <p:sldId id="4966" r:id="rId38"/>
    <p:sldId id="4969" r:id="rId39"/>
    <p:sldId id="4971" r:id="rId40"/>
    <p:sldId id="4967" r:id="rId41"/>
    <p:sldId id="4970" r:id="rId42"/>
    <p:sldId id="4968" r:id="rId43"/>
    <p:sldId id="4972" r:id="rId44"/>
    <p:sldId id="4975" r:id="rId45"/>
    <p:sldId id="4973" r:id="rId46"/>
    <p:sldId id="3766" r:id="rId47"/>
    <p:sldId id="3771" r:id="rId48"/>
    <p:sldId id="4927" r:id="rId49"/>
    <p:sldId id="3787" r:id="rId50"/>
    <p:sldId id="3788" r:id="rId51"/>
    <p:sldId id="4918" r:id="rId52"/>
    <p:sldId id="3781" r:id="rId53"/>
    <p:sldId id="3786" r:id="rId54"/>
    <p:sldId id="3789" r:id="rId55"/>
    <p:sldId id="3790" r:id="rId56"/>
    <p:sldId id="3782" r:id="rId57"/>
    <p:sldId id="3791" r:id="rId58"/>
    <p:sldId id="4796" r:id="rId59"/>
    <p:sldId id="4928" r:id="rId60"/>
    <p:sldId id="3792" r:id="rId61"/>
    <p:sldId id="4290" r:id="rId62"/>
    <p:sldId id="4706" r:id="rId63"/>
    <p:sldId id="4917" r:id="rId64"/>
    <p:sldId id="2391" r:id="rId65"/>
    <p:sldId id="4747" r:id="rId66"/>
    <p:sldId id="4748" r:id="rId67"/>
    <p:sldId id="4929" r:id="rId68"/>
    <p:sldId id="2647" r:id="rId69"/>
    <p:sldId id="4534" r:id="rId70"/>
    <p:sldId id="4930" r:id="rId71"/>
    <p:sldId id="4931" r:id="rId72"/>
    <p:sldId id="4509" r:id="rId73"/>
    <p:sldId id="4932" r:id="rId74"/>
    <p:sldId id="4933" r:id="rId75"/>
    <p:sldId id="4934" r:id="rId76"/>
    <p:sldId id="4935" r:id="rId77"/>
    <p:sldId id="4708" r:id="rId78"/>
    <p:sldId id="4936" r:id="rId79"/>
    <p:sldId id="4797" r:id="rId80"/>
    <p:sldId id="4937" r:id="rId81"/>
    <p:sldId id="4938" r:id="rId82"/>
    <p:sldId id="4939" r:id="rId83"/>
    <p:sldId id="4940" r:id="rId84"/>
    <p:sldId id="4941" r:id="rId85"/>
    <p:sldId id="4942" r:id="rId86"/>
    <p:sldId id="4943" r:id="rId87"/>
    <p:sldId id="4944" r:id="rId88"/>
    <p:sldId id="4945" r:id="rId89"/>
    <p:sldId id="4946" r:id="rId90"/>
    <p:sldId id="4947" r:id="rId91"/>
    <p:sldId id="4948" r:id="rId92"/>
    <p:sldId id="4949" r:id="rId93"/>
    <p:sldId id="4950" r:id="rId94"/>
    <p:sldId id="4951" r:id="rId9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0D7D870-4181-CF4B-9940-E54B276DB7ED}">
          <p14:sldIdLst>
            <p14:sldId id="257"/>
            <p14:sldId id="3741"/>
            <p14:sldId id="4953"/>
            <p14:sldId id="4954"/>
            <p14:sldId id="4095"/>
            <p14:sldId id="4325"/>
            <p14:sldId id="4767"/>
            <p14:sldId id="4957"/>
            <p14:sldId id="4958"/>
            <p14:sldId id="4956"/>
            <p14:sldId id="2980"/>
            <p14:sldId id="2781"/>
            <p14:sldId id="2981"/>
            <p14:sldId id="287"/>
            <p14:sldId id="2228"/>
            <p14:sldId id="2988"/>
            <p14:sldId id="290"/>
            <p14:sldId id="3768"/>
            <p14:sldId id="4925"/>
            <p14:sldId id="4926"/>
            <p14:sldId id="4960"/>
            <p14:sldId id="4961"/>
            <p14:sldId id="4924"/>
            <p14:sldId id="4962"/>
            <p14:sldId id="3777"/>
            <p14:sldId id="3772"/>
            <p14:sldId id="3014"/>
          </p14:sldIdLst>
        </p14:section>
        <p14:section name="Test-effect" id="{1B832279-70A1-3E40-9B19-0902F18E5771}">
          <p14:sldIdLst/>
        </p14:section>
        <p14:section name="PT &amp; FA" id="{94EF1854-EE00-3E46-97E7-6049838444EC}">
          <p14:sldIdLst>
            <p14:sldId id="4909"/>
            <p14:sldId id="3783"/>
            <p14:sldId id="3784"/>
            <p14:sldId id="3785"/>
            <p14:sldId id="3774"/>
            <p14:sldId id="4963"/>
            <p14:sldId id="4964"/>
            <p14:sldId id="4965"/>
            <p14:sldId id="4974"/>
            <p14:sldId id="4966"/>
            <p14:sldId id="4969"/>
            <p14:sldId id="4971"/>
            <p14:sldId id="4967"/>
            <p14:sldId id="4970"/>
            <p14:sldId id="4968"/>
            <p14:sldId id="4972"/>
            <p14:sldId id="4975"/>
            <p14:sldId id="4973"/>
            <p14:sldId id="3766"/>
            <p14:sldId id="3771"/>
            <p14:sldId id="4927"/>
            <p14:sldId id="3787"/>
            <p14:sldId id="3788"/>
            <p14:sldId id="4918"/>
            <p14:sldId id="3781"/>
            <p14:sldId id="3786"/>
            <p14:sldId id="3789"/>
            <p14:sldId id="3790"/>
            <p14:sldId id="3782"/>
            <p14:sldId id="3791"/>
            <p14:sldId id="4796"/>
            <p14:sldId id="4928"/>
            <p14:sldId id="3792"/>
            <p14:sldId id="4290"/>
            <p14:sldId id="4706"/>
            <p14:sldId id="4917"/>
            <p14:sldId id="2391"/>
            <p14:sldId id="4747"/>
            <p14:sldId id="4748"/>
          </p14:sldIdLst>
        </p14:section>
        <p14:section name="Standaardsectie" id="{DC3DE87B-95D5-5D4C-B49A-B77E982C2143}">
          <p14:sldIdLst>
            <p14:sldId id="4929"/>
            <p14:sldId id="2647"/>
            <p14:sldId id="4534"/>
            <p14:sldId id="4930"/>
          </p14:sldIdLst>
        </p14:section>
        <p14:section name="Uitleg" id="{CDE360EE-9924-A041-8C36-C47C18E869CD}">
          <p14:sldIdLst>
            <p14:sldId id="4931"/>
            <p14:sldId id="4509"/>
            <p14:sldId id="4932"/>
            <p14:sldId id="4933"/>
            <p14:sldId id="4934"/>
            <p14:sldId id="4935"/>
          </p14:sldIdLst>
        </p14:section>
        <p14:section name="Opdracht" id="{B89A5C5E-C1E3-6049-BEB5-E0C408AB0A2D}">
          <p14:sldIdLst>
            <p14:sldId id="4708"/>
            <p14:sldId id="4936"/>
            <p14:sldId id="4797"/>
          </p14:sldIdLst>
        </p14:section>
        <p14:section name="FB geletterdheid" id="{AF1A870C-54B3-F746-9837-7BBC8124D257}">
          <p14:sldIdLst>
            <p14:sldId id="4937"/>
            <p14:sldId id="4938"/>
            <p14:sldId id="4939"/>
            <p14:sldId id="4940"/>
            <p14:sldId id="4941"/>
            <p14:sldId id="4942"/>
            <p14:sldId id="4943"/>
            <p14:sldId id="4944"/>
            <p14:sldId id="4945"/>
            <p14:sldId id="4946"/>
            <p14:sldId id="4947"/>
          </p14:sldIdLst>
        </p14:section>
        <p14:section name="Overig" id="{39FE21A7-A279-C142-9F3A-B2538C8F5390}">
          <p14:sldIdLst>
            <p14:sldId id="4948"/>
            <p14:sldId id="4949"/>
            <p14:sldId id="4950"/>
            <p14:sldId id="49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9B800F-A3A6-448B-94B0-00A007769DE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68C7EA4-CE3A-4809-B9B6-6AD46C5AE8EA}">
      <dgm:prSet/>
      <dgm:spPr/>
      <dgm:t>
        <a:bodyPr/>
        <a:lstStyle/>
        <a:p>
          <a:r>
            <a:rPr lang="en-NL" dirty="0">
              <a:latin typeface="Avenir Next" panose="020B0503020202020204" pitchFamily="34" charset="0"/>
            </a:rPr>
            <a:t>Not (just) to get rid of all the marking</a:t>
          </a:r>
          <a:endParaRPr lang="en-US" dirty="0">
            <a:latin typeface="Avenir Next" panose="020B0503020202020204" pitchFamily="34" charset="0"/>
          </a:endParaRPr>
        </a:p>
      </dgm:t>
    </dgm:pt>
    <dgm:pt modelId="{5384A4E3-D665-4E13-8726-781C98CE0A6C}" type="parTrans" cxnId="{BE4B8E37-E53B-43FF-B099-6F540046DF56}">
      <dgm:prSet/>
      <dgm:spPr/>
      <dgm:t>
        <a:bodyPr/>
        <a:lstStyle/>
        <a:p>
          <a:endParaRPr lang="en-US"/>
        </a:p>
      </dgm:t>
    </dgm:pt>
    <dgm:pt modelId="{3A260507-CC92-4841-9C9B-EE817DFA5C7E}" type="sibTrans" cxnId="{BE4B8E37-E53B-43FF-B099-6F540046DF56}">
      <dgm:prSet/>
      <dgm:spPr/>
      <dgm:t>
        <a:bodyPr/>
        <a:lstStyle/>
        <a:p>
          <a:endParaRPr lang="en-US"/>
        </a:p>
      </dgm:t>
    </dgm:pt>
    <dgm:pt modelId="{8CE02BCA-8886-48CC-B711-43AF45456C56}">
      <dgm:prSet/>
      <dgm:spPr/>
      <dgm:t>
        <a:bodyPr/>
        <a:lstStyle/>
        <a:p>
          <a:r>
            <a:rPr lang="en-NL" dirty="0">
              <a:latin typeface="Avenir Next" panose="020B0503020202020204" pitchFamily="34" charset="0"/>
            </a:rPr>
            <a:t>But also necessary to reach the goal</a:t>
          </a:r>
          <a:endParaRPr lang="en-US" dirty="0">
            <a:latin typeface="Avenir Next" panose="020B0503020202020204" pitchFamily="34" charset="0"/>
          </a:endParaRPr>
        </a:p>
      </dgm:t>
    </dgm:pt>
    <dgm:pt modelId="{3BBDCAA4-EAAF-4C5C-8DAA-B4763981E236}" type="parTrans" cxnId="{CAC0DD55-A3B3-4FE1-ADA8-F9A0A966D7CB}">
      <dgm:prSet/>
      <dgm:spPr/>
      <dgm:t>
        <a:bodyPr/>
        <a:lstStyle/>
        <a:p>
          <a:endParaRPr lang="en-US"/>
        </a:p>
      </dgm:t>
    </dgm:pt>
    <dgm:pt modelId="{9E3B5A85-A657-49F0-8C1B-BCE5CDE9593D}" type="sibTrans" cxnId="{CAC0DD55-A3B3-4FE1-ADA8-F9A0A966D7CB}">
      <dgm:prSet/>
      <dgm:spPr/>
      <dgm:t>
        <a:bodyPr/>
        <a:lstStyle/>
        <a:p>
          <a:endParaRPr lang="en-US"/>
        </a:p>
      </dgm:t>
    </dgm:pt>
    <dgm:pt modelId="{83125955-B5D0-3648-8999-60DC18AA9F76}" type="pres">
      <dgm:prSet presAssocID="{CA9B800F-A3A6-448B-94B0-00A007769D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4388D51-FD04-4444-8D69-96047C8180E1}" type="pres">
      <dgm:prSet presAssocID="{268C7EA4-CE3A-4809-B9B6-6AD46C5AE8EA}" presName="hierRoot1" presStyleCnt="0"/>
      <dgm:spPr/>
    </dgm:pt>
    <dgm:pt modelId="{3140A53D-C56F-214C-A3B6-95637AF745A5}" type="pres">
      <dgm:prSet presAssocID="{268C7EA4-CE3A-4809-B9B6-6AD46C5AE8EA}" presName="composite" presStyleCnt="0"/>
      <dgm:spPr/>
    </dgm:pt>
    <dgm:pt modelId="{7C96C72B-E978-0044-B901-F2F4536F5CCE}" type="pres">
      <dgm:prSet presAssocID="{268C7EA4-CE3A-4809-B9B6-6AD46C5AE8EA}" presName="background" presStyleLbl="node0" presStyleIdx="0" presStyleCnt="2"/>
      <dgm:spPr>
        <a:solidFill>
          <a:schemeClr val="accent5"/>
        </a:solidFill>
      </dgm:spPr>
    </dgm:pt>
    <dgm:pt modelId="{1CA74B8A-694F-2740-A313-524299AD5DD0}" type="pres">
      <dgm:prSet presAssocID="{268C7EA4-CE3A-4809-B9B6-6AD46C5AE8EA}" presName="text" presStyleLbl="fgAcc0" presStyleIdx="0" presStyleCnt="2" custLinFactNeighborX="-5667" custLinFactNeighborY="-4099">
        <dgm:presLayoutVars>
          <dgm:chPref val="3"/>
        </dgm:presLayoutVars>
      </dgm:prSet>
      <dgm:spPr/>
    </dgm:pt>
    <dgm:pt modelId="{9C1D2FF1-BD50-BD41-B4FA-5B82C2625F3C}" type="pres">
      <dgm:prSet presAssocID="{268C7EA4-CE3A-4809-B9B6-6AD46C5AE8EA}" presName="hierChild2" presStyleCnt="0"/>
      <dgm:spPr/>
    </dgm:pt>
    <dgm:pt modelId="{E38EBDF4-8008-6749-AC9C-80F8400353D7}" type="pres">
      <dgm:prSet presAssocID="{8CE02BCA-8886-48CC-B711-43AF45456C56}" presName="hierRoot1" presStyleCnt="0"/>
      <dgm:spPr/>
    </dgm:pt>
    <dgm:pt modelId="{9C8661AA-9511-7F43-9269-9426AF635FF7}" type="pres">
      <dgm:prSet presAssocID="{8CE02BCA-8886-48CC-B711-43AF45456C56}" presName="composite" presStyleCnt="0"/>
      <dgm:spPr/>
    </dgm:pt>
    <dgm:pt modelId="{106A13A6-26B1-6747-8378-4E548CF50185}" type="pres">
      <dgm:prSet presAssocID="{8CE02BCA-8886-48CC-B711-43AF45456C56}" presName="background" presStyleLbl="node0" presStyleIdx="1" presStyleCnt="2"/>
      <dgm:spPr>
        <a:solidFill>
          <a:schemeClr val="accent5"/>
        </a:solidFill>
        <a:ln>
          <a:solidFill>
            <a:schemeClr val="accent3"/>
          </a:solidFill>
        </a:ln>
      </dgm:spPr>
    </dgm:pt>
    <dgm:pt modelId="{7E72BBCA-6DF1-5D40-95D2-DA4C71995FF8}" type="pres">
      <dgm:prSet presAssocID="{8CE02BCA-8886-48CC-B711-43AF45456C56}" presName="text" presStyleLbl="fgAcc0" presStyleIdx="1" presStyleCnt="2">
        <dgm:presLayoutVars>
          <dgm:chPref val="3"/>
        </dgm:presLayoutVars>
      </dgm:prSet>
      <dgm:spPr/>
    </dgm:pt>
    <dgm:pt modelId="{5B3B7D95-8004-4F4C-9C39-A3D0B994BF5A}" type="pres">
      <dgm:prSet presAssocID="{8CE02BCA-8886-48CC-B711-43AF45456C56}" presName="hierChild2" presStyleCnt="0"/>
      <dgm:spPr/>
    </dgm:pt>
  </dgm:ptLst>
  <dgm:cxnLst>
    <dgm:cxn modelId="{CDF2450C-6CF2-F340-BF02-D79AB47041DE}" type="presOf" srcId="{268C7EA4-CE3A-4809-B9B6-6AD46C5AE8EA}" destId="{1CA74B8A-694F-2740-A313-524299AD5DD0}" srcOrd="0" destOrd="0" presId="urn:microsoft.com/office/officeart/2005/8/layout/hierarchy1"/>
    <dgm:cxn modelId="{BE4B8E37-E53B-43FF-B099-6F540046DF56}" srcId="{CA9B800F-A3A6-448B-94B0-00A007769DEE}" destId="{268C7EA4-CE3A-4809-B9B6-6AD46C5AE8EA}" srcOrd="0" destOrd="0" parTransId="{5384A4E3-D665-4E13-8726-781C98CE0A6C}" sibTransId="{3A260507-CC92-4841-9C9B-EE817DFA5C7E}"/>
    <dgm:cxn modelId="{CAC0DD55-A3B3-4FE1-ADA8-F9A0A966D7CB}" srcId="{CA9B800F-A3A6-448B-94B0-00A007769DEE}" destId="{8CE02BCA-8886-48CC-B711-43AF45456C56}" srcOrd="1" destOrd="0" parTransId="{3BBDCAA4-EAAF-4C5C-8DAA-B4763981E236}" sibTransId="{9E3B5A85-A657-49F0-8C1B-BCE5CDE9593D}"/>
    <dgm:cxn modelId="{8F884EBC-A70B-C648-80C9-AEBCE6308B5A}" type="presOf" srcId="{CA9B800F-A3A6-448B-94B0-00A007769DEE}" destId="{83125955-B5D0-3648-8999-60DC18AA9F76}" srcOrd="0" destOrd="0" presId="urn:microsoft.com/office/officeart/2005/8/layout/hierarchy1"/>
    <dgm:cxn modelId="{F88AE2E9-5F50-D044-9FC7-1A9229A3E6D6}" type="presOf" srcId="{8CE02BCA-8886-48CC-B711-43AF45456C56}" destId="{7E72BBCA-6DF1-5D40-95D2-DA4C71995FF8}" srcOrd="0" destOrd="0" presId="urn:microsoft.com/office/officeart/2005/8/layout/hierarchy1"/>
    <dgm:cxn modelId="{FFA85A82-C92E-4B4D-A246-C073A8E1A11B}" type="presParOf" srcId="{83125955-B5D0-3648-8999-60DC18AA9F76}" destId="{A4388D51-FD04-4444-8D69-96047C8180E1}" srcOrd="0" destOrd="0" presId="urn:microsoft.com/office/officeart/2005/8/layout/hierarchy1"/>
    <dgm:cxn modelId="{6B46E86F-02EF-824F-80BE-D33F1CB40F15}" type="presParOf" srcId="{A4388D51-FD04-4444-8D69-96047C8180E1}" destId="{3140A53D-C56F-214C-A3B6-95637AF745A5}" srcOrd="0" destOrd="0" presId="urn:microsoft.com/office/officeart/2005/8/layout/hierarchy1"/>
    <dgm:cxn modelId="{CF6B9651-6551-944A-87D2-8E919D52266F}" type="presParOf" srcId="{3140A53D-C56F-214C-A3B6-95637AF745A5}" destId="{7C96C72B-E978-0044-B901-F2F4536F5CCE}" srcOrd="0" destOrd="0" presId="urn:microsoft.com/office/officeart/2005/8/layout/hierarchy1"/>
    <dgm:cxn modelId="{984F8A4B-D27E-2249-A4F1-A4B0F500D183}" type="presParOf" srcId="{3140A53D-C56F-214C-A3B6-95637AF745A5}" destId="{1CA74B8A-694F-2740-A313-524299AD5DD0}" srcOrd="1" destOrd="0" presId="urn:microsoft.com/office/officeart/2005/8/layout/hierarchy1"/>
    <dgm:cxn modelId="{97DDF22D-F876-9D47-B8CC-B6C06C3DA9CA}" type="presParOf" srcId="{A4388D51-FD04-4444-8D69-96047C8180E1}" destId="{9C1D2FF1-BD50-BD41-B4FA-5B82C2625F3C}" srcOrd="1" destOrd="0" presId="urn:microsoft.com/office/officeart/2005/8/layout/hierarchy1"/>
    <dgm:cxn modelId="{A2F7EF51-37EB-FD46-B370-F12B122902CD}" type="presParOf" srcId="{83125955-B5D0-3648-8999-60DC18AA9F76}" destId="{E38EBDF4-8008-6749-AC9C-80F8400353D7}" srcOrd="1" destOrd="0" presId="urn:microsoft.com/office/officeart/2005/8/layout/hierarchy1"/>
    <dgm:cxn modelId="{DD52D269-9561-9448-8973-DA082E651C02}" type="presParOf" srcId="{E38EBDF4-8008-6749-AC9C-80F8400353D7}" destId="{9C8661AA-9511-7F43-9269-9426AF635FF7}" srcOrd="0" destOrd="0" presId="urn:microsoft.com/office/officeart/2005/8/layout/hierarchy1"/>
    <dgm:cxn modelId="{75790B3F-F09A-6D46-91C9-B84055C7BCE8}" type="presParOf" srcId="{9C8661AA-9511-7F43-9269-9426AF635FF7}" destId="{106A13A6-26B1-6747-8378-4E548CF50185}" srcOrd="0" destOrd="0" presId="urn:microsoft.com/office/officeart/2005/8/layout/hierarchy1"/>
    <dgm:cxn modelId="{79A3C45F-7BED-6540-ADBC-B27621163038}" type="presParOf" srcId="{9C8661AA-9511-7F43-9269-9426AF635FF7}" destId="{7E72BBCA-6DF1-5D40-95D2-DA4C71995FF8}" srcOrd="1" destOrd="0" presId="urn:microsoft.com/office/officeart/2005/8/layout/hierarchy1"/>
    <dgm:cxn modelId="{970128BC-8AFA-2C42-AD17-273745EB3E68}" type="presParOf" srcId="{E38EBDF4-8008-6749-AC9C-80F8400353D7}" destId="{5B3B7D95-8004-4F4C-9C39-A3D0B994BF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6C72B-E978-0044-B901-F2F4536F5CCE}">
      <dsp:nvSpPr>
        <dsp:cNvPr id="0" name=""/>
        <dsp:cNvSpPr/>
      </dsp:nvSpPr>
      <dsp:spPr>
        <a:xfrm>
          <a:off x="-266548" y="221160"/>
          <a:ext cx="4727286" cy="3001826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74B8A-694F-2740-A313-524299AD5DD0}">
      <dsp:nvSpPr>
        <dsp:cNvPr id="0" name=""/>
        <dsp:cNvSpPr/>
      </dsp:nvSpPr>
      <dsp:spPr>
        <a:xfrm>
          <a:off x="258705" y="720151"/>
          <a:ext cx="4727286" cy="3001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5000" kern="1200" dirty="0">
              <a:latin typeface="Avenir Next" panose="020B0503020202020204" pitchFamily="34" charset="0"/>
            </a:rPr>
            <a:t>Not (just) to get rid of all the marking</a:t>
          </a:r>
          <a:endParaRPr lang="en-US" sz="5000" kern="1200" dirty="0">
            <a:latin typeface="Avenir Next" panose="020B0503020202020204" pitchFamily="34" charset="0"/>
          </a:endParaRPr>
        </a:p>
      </dsp:txBody>
      <dsp:txXfrm>
        <a:off x="346625" y="808071"/>
        <a:ext cx="4551446" cy="2825986"/>
      </dsp:txXfrm>
    </dsp:sp>
    <dsp:sp modelId="{106A13A6-26B1-6747-8378-4E548CF50185}">
      <dsp:nvSpPr>
        <dsp:cNvPr id="0" name=""/>
        <dsp:cNvSpPr/>
      </dsp:nvSpPr>
      <dsp:spPr>
        <a:xfrm>
          <a:off x="5779141" y="344205"/>
          <a:ext cx="4727286" cy="3001826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2BBCA-6DF1-5D40-95D2-DA4C71995FF8}">
      <dsp:nvSpPr>
        <dsp:cNvPr id="0" name=""/>
        <dsp:cNvSpPr/>
      </dsp:nvSpPr>
      <dsp:spPr>
        <a:xfrm>
          <a:off x="6304395" y="843196"/>
          <a:ext cx="4727286" cy="3001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5000" kern="1200" dirty="0">
              <a:latin typeface="Avenir Next" panose="020B0503020202020204" pitchFamily="34" charset="0"/>
            </a:rPr>
            <a:t>But also necessary to reach the goal</a:t>
          </a:r>
          <a:endParaRPr lang="en-US" sz="5000" kern="1200" dirty="0">
            <a:latin typeface="Avenir Next" panose="020B0503020202020204" pitchFamily="34" charset="0"/>
          </a:endParaRPr>
        </a:p>
      </dsp:txBody>
      <dsp:txXfrm>
        <a:off x="6392315" y="931116"/>
        <a:ext cx="4551446" cy="2825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061ED-7BD2-8D4B-A14E-849691BE8EDB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4A813-B030-2E4A-A460-3992836CA7C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14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>
                <a:latin typeface="Source Sans Pro" panose="020B0503030403020204" pitchFamily="34" charset="0"/>
                <a:ea typeface="Source Sans Pro" panose="020B0503030403020204" pitchFamily="34" charset="0"/>
              </a:rPr>
              <a:t>13</a:t>
            </a:fld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dc7b40c6d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dc7b40c6d5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gdc7b40c6d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>
                <a:latin typeface="Source Sans Pro" panose="020B0503030403020204" pitchFamily="34" charset="0"/>
                <a:ea typeface="Source Sans Pro" panose="020B0503030403020204" pitchFamily="34" charset="0"/>
              </a:rPr>
              <a:t>14</a:t>
            </a:fld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dc7b40c6d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dc7b40c6d5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dc7b40c6d5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>
                <a:latin typeface="Source Sans Pro" panose="020B0503030403020204" pitchFamily="34" charset="0"/>
                <a:ea typeface="Source Sans Pro" panose="020B0503030403020204" pitchFamily="34" charset="0"/>
              </a:rPr>
              <a:t>16</a:t>
            </a:fld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5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dc7b40c6d5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3" name="Google Shape;413;gdc7b40c6d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3367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314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889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734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93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576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86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0B037-F420-1B4D-8408-3076ACEFA52C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686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735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478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888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9850-7FF8-D906-9D2E-DC9B8642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1ADD3A-4FC9-03C7-2411-168234B88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B10C9B-B59D-77EC-38C5-4749F6483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34A60B-3E59-32D3-E9E5-686C8B250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87D9C-6F60-47F7-973F-A0D61746DF2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446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253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43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959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925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0B037-F420-1B4D-8408-3076ACEFA52C}" type="slidenum">
              <a:rPr lang="en-NL" smtClean="0"/>
              <a:t>45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5875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57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0B037-F420-1B4D-8408-3076ACEFA52C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31294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177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150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2834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177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8548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590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27681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7153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53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BE48-ED08-10F1-7911-080E205AC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14BB4B-7FAB-9F2D-179B-149C28858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64DA5A-87D3-0362-434C-466FE0EA3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34CF44-EB6C-BE79-CC22-A178634B45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50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4353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4837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zult groen en rood steeds nodig hebben om blauw te kunnen organiseren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0B037-F420-1B4D-8408-3076ACEFA52C}" type="slidenum">
              <a:rPr lang="en-NL" smtClean="0"/>
              <a:t>63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44385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67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6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het model van Carless en Boud (2018) wordt feedbackgeletterdheid uitgewerkt in vier kenmerken: waarderen van feedback, oordelen (over eigen werk en de feedback), emoties reguleren, en overgaan tot actie (zie figuur 1).</a:t>
            </a:r>
            <a:endParaRPr/>
          </a:p>
        </p:txBody>
      </p:sp>
      <p:sp>
        <p:nvSpPr>
          <p:cNvPr id="299" name="Google Shape;299;p6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749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89304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/>
              <a:t>Kunnen beoordelen wanneer iets van hoge, middelmatige of lage kwaliteit 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84596-8BAE-C74D-8688-283BABA8F470}" type="slidenum">
              <a:rPr lang="nl-NL" smtClean="0"/>
              <a:t>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5168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9850-7FF8-D906-9D2E-DC9B8642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1ADD3A-4FC9-03C7-2411-168234B88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B10C9B-B59D-77EC-38C5-4749F6483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34A60B-3E59-32D3-E9E5-686C8B250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87D9C-6F60-47F7-973F-A0D61746DF24}" type="slidenum">
              <a:rPr lang="nl-NL" smtClean="0"/>
              <a:t>73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0747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247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9739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204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D9E7-DDDD-844C-A9D0-E80A7073C05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39532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BE48-ED08-10F1-7911-080E205AC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14BB4B-7FAB-9F2D-179B-149C28858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64DA5A-87D3-0362-434C-466FE0EA3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34CF44-EB6C-BE79-CC22-A178634B45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1387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8322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4810-1E9A-F540-9F4F-70220E473B35}" type="slidenum">
              <a:rPr lang="nl-NL" smtClean="0"/>
              <a:t>87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4083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91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8616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92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0625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93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5319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zult groen en rood steeds nodig hebben om blauw te kunnen organiseren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0B037-F420-1B4D-8408-3076ACEFA52C}" type="slidenum">
              <a:rPr lang="en-NL" smtClean="0"/>
              <a:t>94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443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092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351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426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57227-0AC6-8F46-AFB2-54222C129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1895707-5617-9546-B9C4-8E3B1E16A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EE5B4F-DC1A-9341-AA11-FC90E1F7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C1A8CE-2D27-744D-A08B-5C8116BD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326364-E300-9044-8B7A-C4F3E605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79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E075E-CD6C-FA4B-93AA-D17C3FB8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E79F60-EE87-9847-9235-D780FB9F9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505F3D-3D55-1D45-B7C0-466956283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1A48A4-E06B-3F4A-AF78-222FAA85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05AE50-27ED-E743-8DDE-9B9F6F55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28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F875AAB-1115-4543-9ED4-EF972062A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7946E3-D72C-B641-B4ED-8FDEE4757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2C628F-6C49-264F-B7AE-6C01239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0B194E-5BBD-6B44-8E52-D7F92974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4B38E4-1230-1C49-BB72-84965AEFA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6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FF1C0542-6160-4583-BB2A-C2F4C433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680321"/>
            <a:ext cx="10895215" cy="1010371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120638CC-D3E2-48D1-9F32-4666676428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3" y="1770611"/>
            <a:ext cx="10895214" cy="45224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EBD0FEF-5CE0-874F-9DBA-CFC51C9AD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r="-20980" b="1553"/>
          <a:stretch/>
        </p:blipFill>
        <p:spPr>
          <a:xfrm>
            <a:off x="8473517" y="5875453"/>
            <a:ext cx="4599016" cy="982547"/>
          </a:xfrm>
          <a:prstGeom prst="rect">
            <a:avLst/>
          </a:prstGeom>
          <a:noFill/>
          <a:effectLst/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9261D-4A01-0D42-A789-9173239FE59E}"/>
              </a:ext>
            </a:extLst>
          </p:cNvPr>
          <p:cNvSpPr/>
          <p:nvPr userDrawn="1"/>
        </p:nvSpPr>
        <p:spPr>
          <a:xfrm>
            <a:off x="9292280" y="6160503"/>
            <a:ext cx="2254851" cy="5484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Afbeelding 6">
            <a:extLst>
              <a:ext uri="{FF2B5EF4-FFF2-40B4-BE49-F238E27FC236}">
                <a16:creationId xmlns:a16="http://schemas.microsoft.com/office/drawing/2014/main" id="{773201F7-EEF8-CD4B-A414-FC8CEA9BC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2883" y="6223010"/>
            <a:ext cx="1945931" cy="42348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6F031B4-2174-6047-B753-969EC9120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b="1553"/>
          <a:stretch/>
        </p:blipFill>
        <p:spPr>
          <a:xfrm>
            <a:off x="1" y="5875453"/>
            <a:ext cx="5399902" cy="982547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E319840-E02D-424B-B290-0CE685CF5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b="1553"/>
          <a:stretch/>
        </p:blipFill>
        <p:spPr>
          <a:xfrm flipH="1">
            <a:off x="5399902" y="5875453"/>
            <a:ext cx="3073615" cy="9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7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2D29B151-7E03-42CE-BD32-A17A59F0A3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8393" y="1845051"/>
            <a:ext cx="10895215" cy="21118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FF1C0542-6160-4583-BB2A-C2F4C433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680321"/>
            <a:ext cx="10895215" cy="1010371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120638CC-D3E2-48D1-9F32-4666676428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3" y="4090237"/>
            <a:ext cx="10895214" cy="2202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623F7C4-8439-D44F-AFA0-690BE71DC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r="-20980" b="1553"/>
          <a:stretch/>
        </p:blipFill>
        <p:spPr>
          <a:xfrm>
            <a:off x="8473517" y="5875453"/>
            <a:ext cx="4599016" cy="982547"/>
          </a:xfrm>
          <a:prstGeom prst="rect">
            <a:avLst/>
          </a:prstGeom>
          <a:noFill/>
          <a:effectLst/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773BA7-2CA4-4944-BC11-310540DC48D4}"/>
              </a:ext>
            </a:extLst>
          </p:cNvPr>
          <p:cNvSpPr/>
          <p:nvPr userDrawn="1"/>
        </p:nvSpPr>
        <p:spPr>
          <a:xfrm>
            <a:off x="9292280" y="6160503"/>
            <a:ext cx="2254851" cy="5484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9" name="Afbeelding 6">
            <a:extLst>
              <a:ext uri="{FF2B5EF4-FFF2-40B4-BE49-F238E27FC236}">
                <a16:creationId xmlns:a16="http://schemas.microsoft.com/office/drawing/2014/main" id="{D8FE7939-612C-8E46-9071-8BEC613501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2883" y="6223010"/>
            <a:ext cx="1945931" cy="42348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05AC39B-1F79-084E-BC69-F9DF232BC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b="1553"/>
          <a:stretch/>
        </p:blipFill>
        <p:spPr>
          <a:xfrm>
            <a:off x="1" y="5875453"/>
            <a:ext cx="5399902" cy="982547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3699EBD-ADFF-4249-888C-520E8B534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b="1553"/>
          <a:stretch/>
        </p:blipFill>
        <p:spPr>
          <a:xfrm flipH="1">
            <a:off x="5399902" y="5875453"/>
            <a:ext cx="3073615" cy="9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5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D4C00-B6DF-4944-B648-965B180BA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A700AC-E55B-3747-B530-64CCE9202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6E1AC2-E129-644C-8DAA-4A2EBA91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F454B3-0FB8-3849-B2D5-2A008685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54C224-D96B-054F-8BB8-1C6252AC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47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83693-9013-244B-9BE9-6B9CC583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941EA-9C2F-A84A-915A-0CAC347E2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04183A-541C-5041-85E1-5275EFDB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42B51D-E6A4-9844-B481-A5E9E7D4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BF03B8-06B6-8741-85A1-CC1A2909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46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8A7B6-8B82-B948-9F10-280A7751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CC7191-81C8-C648-A6A8-70BBAD5FF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AF98D8-FE1D-0949-82BA-078E8C0F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19A978-00D4-C94F-BFFC-9681999AD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9582F4-6F5A-D647-8002-2B0D8837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B217B4-6062-C546-BEA6-1076333C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768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54749-C4A2-A64B-A281-0BB9765D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356AC9-66B8-D441-B0C8-34750AC82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83EB03-CDD6-4441-B705-0EBC78EC4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0B5AC6A-CF06-FA42-A9A5-F7E36FF73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742582-0146-3D44-B258-0030C8AAB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D3D5E11-23F1-274D-B7A2-54E0F0EB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27D7A1C-6028-B74C-984B-9CC3242B8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0DE8FB0-67E8-314C-819C-E8330541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828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01282-AEFE-C54A-A70A-2A9BE945B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B1643AA-857E-B84E-92D7-F7A3E89C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9D08976-B4C1-C840-8B65-38CE03D1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4B7F3F-ABEA-6A47-B74F-D5FD5595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82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1022996-823D-F94B-B828-073D27BC2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6BE6A67-614D-0E4D-9C0F-56CE7EFA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E09E4A9-1634-C84B-A1D4-B9F71412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14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235BD-2DE2-3B4E-87A1-46A2247C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3F2B3-50E8-6F4D-836E-59775228F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1D8769-4375-BF4C-8631-867615BD4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F8BEC7-D60B-914C-8BBA-EC1647E5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F63AFF-3C7E-D84D-81CA-91AD0602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F6B62F-C99F-324F-98C5-96CFF540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24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3E7B3-FFF3-D541-839C-BFD56405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62B243-2C12-8A4D-A4C2-3C416061CE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B7CBF7-E405-B149-9763-BE2E26BB6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E3C508-7196-9347-8E2A-0D7601C6F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861345-3554-EC42-9757-04097F45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7EBC2F-C90A-6845-ABEB-EECBFED7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26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FD8A27A-7F87-464E-98E1-28BCBAE1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AE1E93-6B15-714E-B50E-597270DC7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30348B-1B38-0243-B79B-4AE4E9B88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CCF77-6D8E-B24D-AFE8-2B9B539F0CCD}" type="datetimeFigureOut">
              <a:rPr lang="nl-NL" smtClean="0"/>
              <a:t>13-06-2024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DB6D24-7DEC-1F4B-9FFF-042F40C54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D013DA-2FDE-E046-B6DE-6DCD2A3F6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111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vdevid/fa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83.png"/><Relationship Id="rId5" Type="http://schemas.openxmlformats.org/officeDocument/2006/relationships/image" Target="../media/image97.png"/><Relationship Id="rId10" Type="http://schemas.openxmlformats.org/officeDocument/2006/relationships/image" Target="../media/image86.png"/><Relationship Id="rId4" Type="http://schemas.openxmlformats.org/officeDocument/2006/relationships/image" Target="../media/image96.png"/><Relationship Id="rId9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png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dlet.com/vdevid/fa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11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70.png"/><Relationship Id="rId4" Type="http://schemas.openxmlformats.org/officeDocument/2006/relationships/image" Target="../media/image116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vdevid/fa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1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116.emf"/><Relationship Id="rId4" Type="http://schemas.openxmlformats.org/officeDocument/2006/relationships/image" Target="../media/image5.png"/><Relationship Id="rId9" Type="http://schemas.openxmlformats.org/officeDocument/2006/relationships/image" Target="../media/image13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83.png"/><Relationship Id="rId5" Type="http://schemas.openxmlformats.org/officeDocument/2006/relationships/image" Target="../media/image97.png"/><Relationship Id="rId10" Type="http://schemas.openxmlformats.org/officeDocument/2006/relationships/image" Target="../media/image86.png"/><Relationship Id="rId4" Type="http://schemas.openxmlformats.org/officeDocument/2006/relationships/image" Target="../media/image96.png"/><Relationship Id="rId9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 descr="Aspirations to be an astronaut"/>
          <p:cNvPicPr preferRelativeResize="0"/>
          <p:nvPr/>
        </p:nvPicPr>
        <p:blipFill rotWithShape="1">
          <a:blip r:embed="rId3">
            <a:alphaModFix/>
          </a:blip>
          <a:srcRect l="11750" r="21498" b="-2"/>
          <a:stretch/>
        </p:blipFill>
        <p:spPr>
          <a:xfrm>
            <a:off x="6929172" y="545689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 extrusionOk="0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18788F-4F04-114F-AF00-1945ED49F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666" y="-313872"/>
            <a:ext cx="6053959" cy="2582059"/>
          </a:xfrm>
        </p:spPr>
        <p:txBody>
          <a:bodyPr>
            <a:normAutofit/>
          </a:bodyPr>
          <a:lstStyle/>
          <a:p>
            <a:r>
              <a:rPr lang="nl-NL" sz="5400" spc="0" dirty="0" err="1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Formative</a:t>
            </a:r>
            <a:r>
              <a:rPr lang="nl-NL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 assessment</a:t>
            </a:r>
            <a:endParaRPr lang="nl-NL" sz="4000" b="1" spc="0" dirty="0">
              <a:latin typeface="Source Sans Pro Black" panose="020B0503030403020204" pitchFamily="34" charset="0"/>
              <a:ea typeface="Source Sans Pro Black" panose="020B0503030403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AFAF29-BDEC-9B4A-A4F7-A1B1E4B94C77}"/>
              </a:ext>
            </a:extLst>
          </p:cNvPr>
          <p:cNvSpPr txBox="1">
            <a:spLocks/>
          </p:cNvSpPr>
          <p:nvPr/>
        </p:nvSpPr>
        <p:spPr>
          <a:xfrm>
            <a:off x="506665" y="545689"/>
            <a:ext cx="6053959" cy="25820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ea typeface="Source Sans Pro Black" panose="020B0503030403020204" pitchFamily="34" charset="0"/>
              </a:rPr>
              <a:t>René Kneyber</a:t>
            </a:r>
            <a:endParaRPr lang="nl-NL" sz="1600" dirty="0">
              <a:ea typeface="Source Sans Pro Black" panose="020B0503030403020204" pitchFamily="34" charset="0"/>
            </a:endParaRPr>
          </a:p>
        </p:txBody>
      </p:sp>
      <p:pic>
        <p:nvPicPr>
          <p:cNvPr id="3" name="Afbeelding 2" descr="Afbeelding met Graphics, grafische vormgeving, tekst, schermopname&#10;&#10;Automatisch gegenereerde beschrijving">
            <a:extLst>
              <a:ext uri="{FF2B5EF4-FFF2-40B4-BE49-F238E27FC236}">
                <a16:creationId xmlns:a16="http://schemas.microsoft.com/office/drawing/2014/main" id="{9247C1BA-928F-1248-8C69-D5493EC03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244" y="3730253"/>
            <a:ext cx="4622800" cy="1968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F528571-C3EF-8734-4B81-56DC96195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1EA8E-AB48-A850-586E-13613B61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5BCC07-16A7-CFB5-A0F2-2624126D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622580"/>
            <a:ext cx="10895215" cy="10103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ource Sans Pro" panose="020B0503030403020204" pitchFamily="34" charset="77"/>
              </a:rPr>
              <a:t>Formative action is an </a:t>
            </a:r>
            <a:br>
              <a:rPr lang="en-US" dirty="0">
                <a:latin typeface="Source Sans Pro" panose="020B0503030403020204" pitchFamily="34" charset="77"/>
              </a:rPr>
            </a:br>
            <a:r>
              <a:rPr lang="en-US" dirty="0">
                <a:latin typeface="Source Sans Pro" panose="020B0503030403020204" pitchFamily="34" charset="77"/>
              </a:rPr>
              <a:t>Action-oriented research process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DD6BC6D-6F59-6C50-DFD9-21534CB5E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26" y="2706091"/>
            <a:ext cx="1625600" cy="16256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948138E-36E5-49F1-967A-49D17760E696}"/>
              </a:ext>
            </a:extLst>
          </p:cNvPr>
          <p:cNvSpPr txBox="1"/>
          <p:nvPr/>
        </p:nvSpPr>
        <p:spPr>
          <a:xfrm>
            <a:off x="193855" y="4351610"/>
            <a:ext cx="2893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1. Research question or </a:t>
            </a:r>
          </a:p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problem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DAB6E4-310D-D0B6-B018-389075D6AAD0}"/>
              </a:ext>
            </a:extLst>
          </p:cNvPr>
          <p:cNvSpPr txBox="1"/>
          <p:nvPr/>
        </p:nvSpPr>
        <p:spPr>
          <a:xfrm>
            <a:off x="3843780" y="4386770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2. Eliciting </a:t>
            </a:r>
          </a:p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information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C7298DB-047F-F5DB-5C5A-E0AC1F6FCBB2}"/>
              </a:ext>
            </a:extLst>
          </p:cNvPr>
          <p:cNvSpPr txBox="1"/>
          <p:nvPr/>
        </p:nvSpPr>
        <p:spPr>
          <a:xfrm>
            <a:off x="6059832" y="4374008"/>
            <a:ext cx="2667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3. Interpreting &amp; </a:t>
            </a:r>
          </a:p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Concluding (deciding)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1344FEC-C292-4B71-FE9B-EE8820120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96" y="1987121"/>
            <a:ext cx="1625600" cy="16256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72C027B-32B1-2EE6-ABE1-F3C48339EF31}"/>
              </a:ext>
            </a:extLst>
          </p:cNvPr>
          <p:cNvSpPr txBox="1"/>
          <p:nvPr/>
        </p:nvSpPr>
        <p:spPr>
          <a:xfrm>
            <a:off x="9937491" y="4351610"/>
            <a:ext cx="225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4. Informed action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B76B49-4FD9-E6A3-A70B-27D47C7F5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026" y="2821218"/>
            <a:ext cx="1420582" cy="142058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15A3404-900E-8F0C-C183-D3B73E6EC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834" y="2626308"/>
            <a:ext cx="1625600" cy="16256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07DDF2B-4D2B-918E-F923-BBD51D40D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142" y="3100873"/>
            <a:ext cx="1389279" cy="1389279"/>
          </a:xfrm>
          <a:prstGeom prst="rect">
            <a:avLst/>
          </a:prstGeom>
        </p:spPr>
      </p:pic>
      <p:sp>
        <p:nvSpPr>
          <p:cNvPr id="18" name="Pijl links 17">
            <a:extLst>
              <a:ext uri="{FF2B5EF4-FFF2-40B4-BE49-F238E27FC236}">
                <a16:creationId xmlns:a16="http://schemas.microsoft.com/office/drawing/2014/main" id="{01ABB14C-6BE0-02CC-C531-8AC84FB01520}"/>
              </a:ext>
            </a:extLst>
          </p:cNvPr>
          <p:cNvSpPr/>
          <p:nvPr/>
        </p:nvSpPr>
        <p:spPr>
          <a:xfrm>
            <a:off x="8558331" y="3544022"/>
            <a:ext cx="1148945" cy="707886"/>
          </a:xfrm>
          <a:prstGeom prst="rightArrow">
            <a:avLst/>
          </a:prstGeom>
          <a:solidFill>
            <a:srgbClr val="3A6BCE"/>
          </a:solidFill>
          <a:ln>
            <a:solidFill>
              <a:srgbClr val="0081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240FCBA-B7C7-195A-F503-596F23DB6E21}"/>
              </a:ext>
            </a:extLst>
          </p:cNvPr>
          <p:cNvSpPr txBox="1"/>
          <p:nvPr/>
        </p:nvSpPr>
        <p:spPr>
          <a:xfrm>
            <a:off x="6049926" y="66559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Source Sans Pro" panose="020B0503030403020204" pitchFamily="34" charset="77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4994FA7-4634-93BF-24F8-75D169432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6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9" descr="Confident student solving physics equations at a whiteboa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0482" y="4114435"/>
            <a:ext cx="2700997" cy="164651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817604" y="198792"/>
            <a:ext cx="10742725" cy="164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</a:pP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How do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students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(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age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10)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gain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the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most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mastery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of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the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lesson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material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?</a:t>
            </a:r>
            <a:b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</a:br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(</a:t>
            </a:r>
            <a:r>
              <a:rPr lang="nl-NL" sz="20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Mathematics</a:t>
            </a:r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| in </a:t>
            </a:r>
            <a:r>
              <a:rPr lang="nl-NL" sz="20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groups</a:t>
            </a:r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| </a:t>
            </a:r>
            <a:r>
              <a:rPr lang="nl-NL" sz="20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similar</a:t>
            </a:r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20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exercises</a:t>
            </a:r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)</a:t>
            </a:r>
            <a:endParaRPr sz="2000" b="1" dirty="0"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361" name="Google Shape;361;p29"/>
          <p:cNvSpPr txBox="1"/>
          <p:nvPr/>
        </p:nvSpPr>
        <p:spPr>
          <a:xfrm>
            <a:off x="727450" y="2100982"/>
            <a:ext cx="932782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AutoNum type="arabicPeriod"/>
            </a:pP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Receive</a:t>
            </a:r>
            <a:r>
              <a:rPr lang="nl-NL" sz="32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feedback </a:t>
            </a: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after</a:t>
            </a:r>
            <a:r>
              <a:rPr lang="nl-NL" sz="32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</a:t>
            </a: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every</a:t>
            </a:r>
            <a:r>
              <a:rPr lang="nl-NL" sz="32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</a:t>
            </a: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excercise</a:t>
            </a:r>
            <a:endParaRPr sz="1400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514350" marR="0" lvl="0" indent="-514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AutoNum type="arabicPeriod"/>
            </a:pP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Receive</a:t>
            </a:r>
            <a:r>
              <a:rPr lang="nl-NL" sz="32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feedback </a:t>
            </a: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after</a:t>
            </a:r>
            <a:r>
              <a:rPr lang="nl-NL" sz="32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</a:t>
            </a: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all</a:t>
            </a:r>
            <a:r>
              <a:rPr lang="nl-NL" sz="32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</a:t>
            </a: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the</a:t>
            </a:r>
            <a:r>
              <a:rPr lang="nl-NL" sz="32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</a:t>
            </a: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excercises</a:t>
            </a:r>
            <a:r>
              <a:rPr lang="nl-NL" sz="32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</a:t>
            </a:r>
            <a:endParaRPr lang="nl-NL" sz="1400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514350" marR="0" lvl="0" indent="-514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AutoNum type="arabicPeriod"/>
            </a:pPr>
            <a:r>
              <a:rPr lang="nl-NL" sz="32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Receive</a:t>
            </a:r>
            <a:r>
              <a:rPr lang="nl-NL" sz="32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no feedback</a:t>
            </a:r>
            <a:endParaRPr sz="1400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362" name="Google Shape;362;p29"/>
          <p:cNvSpPr txBox="1"/>
          <p:nvPr/>
        </p:nvSpPr>
        <p:spPr>
          <a:xfrm>
            <a:off x="147410" y="6289876"/>
            <a:ext cx="76809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Fyfe</a:t>
            </a:r>
            <a:r>
              <a:rPr lang="nl-NL" sz="18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&amp; </a:t>
            </a:r>
            <a:r>
              <a:rPr lang="nl-NL" sz="1800" u="none" strike="noStrike" cap="none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Rittle</a:t>
            </a:r>
            <a:r>
              <a:rPr lang="nl-NL" sz="18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 </a:t>
            </a:r>
            <a:r>
              <a:rPr lang="nl-NL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-J</a:t>
            </a:r>
            <a:r>
              <a:rPr lang="nl-NL" sz="180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ohnson (2017)</a:t>
            </a:r>
            <a:endParaRPr sz="1400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D563FA6-B376-4C3B-8051-DCC332AE3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0"/>
            <a:ext cx="8258175" cy="54483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04D1A19-618D-4794-B7E8-E345CDD0B92E}"/>
              </a:ext>
            </a:extLst>
          </p:cNvPr>
          <p:cNvSpPr txBox="1"/>
          <p:nvPr/>
        </p:nvSpPr>
        <p:spPr>
          <a:xfrm>
            <a:off x="1470064" y="787042"/>
            <a:ext cx="553998" cy="36152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Percentage of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students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FE43C00-F035-4A2A-8FAA-1E2C485C99BB}"/>
              </a:ext>
            </a:extLst>
          </p:cNvPr>
          <p:cNvSpPr txBox="1"/>
          <p:nvPr/>
        </p:nvSpPr>
        <p:spPr>
          <a:xfrm>
            <a:off x="2845906" y="5448909"/>
            <a:ext cx="1932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no feedback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754CEC9-6137-4E9D-B805-915592C9D1C0}"/>
              </a:ext>
            </a:extLst>
          </p:cNvPr>
          <p:cNvSpPr txBox="1"/>
          <p:nvPr/>
        </p:nvSpPr>
        <p:spPr>
          <a:xfrm>
            <a:off x="5198701" y="5444182"/>
            <a:ext cx="1932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Feedback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after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every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excercise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71295BB-8530-4644-B00A-B2ACD2DD70BE}"/>
              </a:ext>
            </a:extLst>
          </p:cNvPr>
          <p:cNvSpPr txBox="1"/>
          <p:nvPr/>
        </p:nvSpPr>
        <p:spPr>
          <a:xfrm>
            <a:off x="7413972" y="5437133"/>
            <a:ext cx="219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Feedback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after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all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excercises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342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"/>
          <p:cNvSpPr txBox="1">
            <a:spLocks noGrp="1"/>
          </p:cNvSpPr>
          <p:nvPr>
            <p:ph type="title"/>
          </p:nvPr>
        </p:nvSpPr>
        <p:spPr>
          <a:xfrm>
            <a:off x="1340069" y="597322"/>
            <a:ext cx="10241400" cy="72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The output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already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is feedback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pic>
        <p:nvPicPr>
          <p:cNvPr id="377" name="Google Shape;3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647" y="2912203"/>
            <a:ext cx="9813202" cy="273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gdc7b40c6d5_0_9"/>
          <p:cNvPicPr preferRelativeResize="0"/>
          <p:nvPr/>
        </p:nvPicPr>
        <p:blipFill rotWithShape="1">
          <a:blip r:embed="rId3">
            <a:alphaModFix/>
          </a:blip>
          <a:srcRect t="-4887"/>
          <a:stretch/>
        </p:blipFill>
        <p:spPr>
          <a:xfrm>
            <a:off x="1189399" y="1782466"/>
            <a:ext cx="9813202" cy="30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81562C-AA25-A97B-A6AC-0E9FC6D0B2E9}"/>
              </a:ext>
            </a:extLst>
          </p:cNvPr>
          <p:cNvSpPr txBox="1"/>
          <p:nvPr/>
        </p:nvSpPr>
        <p:spPr>
          <a:xfrm>
            <a:off x="4070959" y="4346531"/>
            <a:ext cx="36701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‘Feedback’ is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and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should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temporary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scaffold</a:t>
            </a:r>
            <a:endParaRPr lang="nl-NL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95C7A-101F-5A47-9E35-79DC05F86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43" y="279880"/>
            <a:ext cx="10374517" cy="97151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NL" sz="3200" b="1" dirty="0">
                <a:solidFill>
                  <a:schemeClr val="tx1"/>
                </a:solidFill>
                <a:latin typeface="Avenir Next Demi Bold" panose="020B0503020202020204" pitchFamily="34" charset="0"/>
              </a:rPr>
              <a:t>A scaffold towards independent mastery?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7C0D84-C75A-934E-BE5D-8996781F478D}"/>
              </a:ext>
            </a:extLst>
          </p:cNvPr>
          <p:cNvSpPr txBox="1">
            <a:spLocks/>
          </p:cNvSpPr>
          <p:nvPr/>
        </p:nvSpPr>
        <p:spPr>
          <a:xfrm>
            <a:off x="838200" y="2266345"/>
            <a:ext cx="5097780" cy="3910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833A9F2-E113-463A-B14A-0CAC88404C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025183"/>
              </p:ext>
            </p:extLst>
          </p:nvPr>
        </p:nvGraphicFramePr>
        <p:xfrm>
          <a:off x="579485" y="1207950"/>
          <a:ext cx="11033029" cy="4189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9341362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dc7b40c6d5_0_37"/>
          <p:cNvSpPr txBox="1">
            <a:spLocks noGrp="1"/>
          </p:cNvSpPr>
          <p:nvPr>
            <p:ph type="title"/>
          </p:nvPr>
        </p:nvSpPr>
        <p:spPr>
          <a:xfrm>
            <a:off x="852872" y="479883"/>
            <a:ext cx="11661900" cy="798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Independent </a:t>
            </a: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mastery</a:t>
            </a: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requires</a:t>
            </a: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giving</a:t>
            </a: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feedback </a:t>
            </a: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to</a:t>
            </a: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yourself</a:t>
            </a:r>
            <a:endParaRPr sz="3400" b="1" dirty="0"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pic>
        <p:nvPicPr>
          <p:cNvPr id="410" name="Google Shape;410;gdc7b40c6d5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525" y="1423605"/>
            <a:ext cx="8922949" cy="511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00490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dc7b40c6d5_0_45" descr="A screenshot of a cell phon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5220" b="19738"/>
          <a:stretch/>
        </p:blipFill>
        <p:spPr>
          <a:xfrm>
            <a:off x="1589900" y="986400"/>
            <a:ext cx="9269400" cy="48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dc7b40c6d5_0_45"/>
          <p:cNvSpPr txBox="1">
            <a:spLocks noGrp="1"/>
          </p:cNvSpPr>
          <p:nvPr>
            <p:ph type="title"/>
          </p:nvPr>
        </p:nvSpPr>
        <p:spPr>
          <a:xfrm>
            <a:off x="393650" y="0"/>
            <a:ext cx="11661900" cy="798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This</a:t>
            </a: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makes</a:t>
            </a: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the</a:t>
            </a: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aim</a:t>
            </a: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of feedback in </a:t>
            </a:r>
            <a:r>
              <a:rPr lang="nl-NL" sz="3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education</a:t>
            </a:r>
            <a:r>
              <a:rPr lang="nl-NL" sz="3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different</a:t>
            </a:r>
            <a:endParaRPr sz="3400" b="1" dirty="0"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205665054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DD9047C1-27D5-194B-99B2-DDA7108DC8FE}"/>
              </a:ext>
            </a:extLst>
          </p:cNvPr>
          <p:cNvSpPr txBox="1"/>
          <p:nvPr/>
        </p:nvSpPr>
        <p:spPr>
          <a:xfrm>
            <a:off x="569214" y="2692729"/>
            <a:ext cx="4764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Timely, manageable &amp; achievable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DB84C555-5BC9-554D-B02C-53BF962BA608}"/>
              </a:ext>
            </a:extLst>
          </p:cNvPr>
          <p:cNvSpPr txBox="1"/>
          <p:nvPr/>
        </p:nvSpPr>
        <p:spPr>
          <a:xfrm>
            <a:off x="608868" y="4588950"/>
            <a:ext cx="354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Keeping motivation high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FF683834-DBC5-F441-8574-5C95FDEA38D1}"/>
              </a:ext>
            </a:extLst>
          </p:cNvPr>
          <p:cNvSpPr txBox="1"/>
          <p:nvPr/>
        </p:nvSpPr>
        <p:spPr>
          <a:xfrm>
            <a:off x="7783741" y="1763978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Largely internal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E7E7B9AC-AA56-9F45-92C9-B05BA94446A1}"/>
              </a:ext>
            </a:extLst>
          </p:cNvPr>
          <p:cNvSpPr txBox="1"/>
          <p:nvPr/>
        </p:nvSpPr>
        <p:spPr>
          <a:xfrm>
            <a:off x="7761215" y="2508062"/>
            <a:ext cx="384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dirty="0">
                <a:solidFill>
                  <a:srgbClr val="1B1E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Active feedback seeker and user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46784ED4-FD27-CF40-8015-6BC1AA211411}"/>
              </a:ext>
            </a:extLst>
          </p:cNvPr>
          <p:cNvSpPr txBox="1"/>
          <p:nvPr/>
        </p:nvSpPr>
        <p:spPr>
          <a:xfrm>
            <a:off x="7783741" y="4585466"/>
            <a:ext cx="39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0" dirty="0">
                <a:solidFill>
                  <a:srgbClr val="1B1E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Motivation is not a problem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6EAD249F-690D-E74D-9FB0-409C11692624}"/>
              </a:ext>
            </a:extLst>
          </p:cNvPr>
          <p:cNvSpPr txBox="1"/>
          <p:nvPr/>
        </p:nvSpPr>
        <p:spPr>
          <a:xfrm>
            <a:off x="669013" y="1763978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Largely external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BD4BEF36-72F8-7447-9B9C-9B20354F1FF5}"/>
              </a:ext>
            </a:extLst>
          </p:cNvPr>
          <p:cNvSpPr txBox="1"/>
          <p:nvPr/>
        </p:nvSpPr>
        <p:spPr>
          <a:xfrm>
            <a:off x="7761215" y="3700284"/>
            <a:ext cx="4195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on what is not yet right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DA48C2C7-AA33-1944-AD14-3BB40801DB0E}"/>
              </a:ext>
            </a:extLst>
          </p:cNvPr>
          <p:cNvSpPr txBox="1"/>
          <p:nvPr/>
        </p:nvSpPr>
        <p:spPr>
          <a:xfrm>
            <a:off x="669013" y="3695398"/>
            <a:ext cx="4996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on what is already going well</a:t>
            </a:r>
          </a:p>
        </p:txBody>
      </p:sp>
      <p:cxnSp>
        <p:nvCxnSpPr>
          <p:cNvPr id="12" name="Straight Arrow Connector 7">
            <a:extLst>
              <a:ext uri="{FF2B5EF4-FFF2-40B4-BE49-F238E27FC236}">
                <a16:creationId xmlns:a16="http://schemas.microsoft.com/office/drawing/2014/main" id="{C6CD44CC-106C-EA45-8C0B-F4D13C7E08A1}"/>
              </a:ext>
            </a:extLst>
          </p:cNvPr>
          <p:cNvCxnSpPr/>
          <p:nvPr/>
        </p:nvCxnSpPr>
        <p:spPr>
          <a:xfrm>
            <a:off x="768944" y="1402497"/>
            <a:ext cx="10545417" cy="0"/>
          </a:xfrm>
          <a:prstGeom prst="straightConnector1">
            <a:avLst/>
          </a:prstGeom>
          <a:ln w="76200" cap="flat" cmpd="sng" algn="ctr">
            <a:solidFill>
              <a:srgbClr val="0081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:a16="http://schemas.microsoft.com/office/drawing/2014/main" id="{7694E59F-BA72-3945-914C-941369201D5E}"/>
              </a:ext>
            </a:extLst>
          </p:cNvPr>
          <p:cNvSpPr txBox="1"/>
          <p:nvPr/>
        </p:nvSpPr>
        <p:spPr>
          <a:xfrm>
            <a:off x="756444" y="738870"/>
            <a:ext cx="126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Novice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AA35BFA2-6F7A-8E47-AB16-F896BB0E0D36}"/>
              </a:ext>
            </a:extLst>
          </p:cNvPr>
          <p:cNvSpPr txBox="1"/>
          <p:nvPr/>
        </p:nvSpPr>
        <p:spPr>
          <a:xfrm>
            <a:off x="9916027" y="733510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Expert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75ED5EB-9A7A-0C40-9175-70E05452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201" y="148144"/>
            <a:ext cx="1495391" cy="117073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0D52FDF-0993-4A40-A282-2C8460838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980" y="46574"/>
            <a:ext cx="1283039" cy="1283039"/>
          </a:xfrm>
          <a:prstGeom prst="rect">
            <a:avLst/>
          </a:prstGeom>
        </p:spPr>
      </p:pic>
      <p:pic>
        <p:nvPicPr>
          <p:cNvPr id="17" name="Afbeelding 16" descr="Afbeelding met fiets, schets, Fietsframe, Fietswiel&#10;&#10;Automatisch gegenereerde beschrijving">
            <a:extLst>
              <a:ext uri="{FF2B5EF4-FFF2-40B4-BE49-F238E27FC236}">
                <a16:creationId xmlns:a16="http://schemas.microsoft.com/office/drawing/2014/main" id="{60E8DA20-68E9-EF48-AEE7-B3374EC58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92" y="-86786"/>
            <a:ext cx="1400988" cy="1447688"/>
          </a:xfrm>
          <a:prstGeom prst="rect">
            <a:avLst/>
          </a:prstGeom>
        </p:spPr>
      </p:pic>
      <p:pic>
        <p:nvPicPr>
          <p:cNvPr id="18" name="Google Shape;350;p39">
            <a:extLst>
              <a:ext uri="{FF2B5EF4-FFF2-40B4-BE49-F238E27FC236}">
                <a16:creationId xmlns:a16="http://schemas.microsoft.com/office/drawing/2014/main" id="{90DD434B-E465-A34C-AB99-CE69D722E3E4}"/>
              </a:ext>
            </a:extLst>
          </p:cNvPr>
          <p:cNvPicPr preferRelativeResize="0"/>
          <p:nvPr/>
        </p:nvPicPr>
        <p:blipFill rotWithShape="1">
          <a:blip r:embed="rId7"/>
          <a:srcRect l="12068" t="78901" r="13214" b="16503"/>
          <a:stretch/>
        </p:blipFill>
        <p:spPr>
          <a:xfrm>
            <a:off x="3571834" y="4963071"/>
            <a:ext cx="4067830" cy="94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74C62C21-5EA4-CB4D-B6E1-6BA166CD672C}"/>
              </a:ext>
            </a:extLst>
          </p:cNvPr>
          <p:cNvSpPr txBox="1"/>
          <p:nvPr/>
        </p:nvSpPr>
        <p:spPr>
          <a:xfrm>
            <a:off x="7783741" y="5365904"/>
            <a:ext cx="359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independence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D1FB9B8-61D3-4C49-8A1A-82E6F3D8A50B}"/>
              </a:ext>
            </a:extLst>
          </p:cNvPr>
          <p:cNvSpPr txBox="1"/>
          <p:nvPr/>
        </p:nvSpPr>
        <p:spPr>
          <a:xfrm>
            <a:off x="669013" y="5408966"/>
            <a:ext cx="28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Low independence </a:t>
            </a:r>
          </a:p>
        </p:txBody>
      </p:sp>
    </p:spTree>
    <p:extLst>
      <p:ext uri="{BB962C8B-B14F-4D97-AF65-F5344CB8AC3E}">
        <p14:creationId xmlns:p14="http://schemas.microsoft.com/office/powerpoint/2010/main" val="37632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DD9047C1-27D5-194B-99B2-DDA7108DC8FE}"/>
              </a:ext>
            </a:extLst>
          </p:cNvPr>
          <p:cNvSpPr txBox="1"/>
          <p:nvPr/>
        </p:nvSpPr>
        <p:spPr>
          <a:xfrm>
            <a:off x="569214" y="2692729"/>
            <a:ext cx="4764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Timely, manageable &amp; achievable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DB84C555-5BC9-554D-B02C-53BF962BA608}"/>
              </a:ext>
            </a:extLst>
          </p:cNvPr>
          <p:cNvSpPr txBox="1"/>
          <p:nvPr/>
        </p:nvSpPr>
        <p:spPr>
          <a:xfrm>
            <a:off x="608868" y="4588950"/>
            <a:ext cx="354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Keeping motivation high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6EAD249F-690D-E74D-9FB0-409C11692624}"/>
              </a:ext>
            </a:extLst>
          </p:cNvPr>
          <p:cNvSpPr txBox="1"/>
          <p:nvPr/>
        </p:nvSpPr>
        <p:spPr>
          <a:xfrm>
            <a:off x="669013" y="1763978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Largely external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DA48C2C7-AA33-1944-AD14-3BB40801DB0E}"/>
              </a:ext>
            </a:extLst>
          </p:cNvPr>
          <p:cNvSpPr txBox="1"/>
          <p:nvPr/>
        </p:nvSpPr>
        <p:spPr>
          <a:xfrm>
            <a:off x="669013" y="3695398"/>
            <a:ext cx="4996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on what is already going well</a:t>
            </a:r>
          </a:p>
        </p:txBody>
      </p:sp>
      <p:cxnSp>
        <p:nvCxnSpPr>
          <p:cNvPr id="12" name="Straight Arrow Connector 7">
            <a:extLst>
              <a:ext uri="{FF2B5EF4-FFF2-40B4-BE49-F238E27FC236}">
                <a16:creationId xmlns:a16="http://schemas.microsoft.com/office/drawing/2014/main" id="{C6CD44CC-106C-EA45-8C0B-F4D13C7E08A1}"/>
              </a:ext>
            </a:extLst>
          </p:cNvPr>
          <p:cNvCxnSpPr>
            <a:cxnSpLocks/>
          </p:cNvCxnSpPr>
          <p:nvPr/>
        </p:nvCxnSpPr>
        <p:spPr>
          <a:xfrm>
            <a:off x="768944" y="1402497"/>
            <a:ext cx="6289402" cy="0"/>
          </a:xfrm>
          <a:prstGeom prst="straightConnector1">
            <a:avLst/>
          </a:prstGeom>
          <a:ln w="76200" cap="flat" cmpd="sng" algn="ctr">
            <a:solidFill>
              <a:srgbClr val="0081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:a16="http://schemas.microsoft.com/office/drawing/2014/main" id="{7694E59F-BA72-3945-914C-941369201D5E}"/>
              </a:ext>
            </a:extLst>
          </p:cNvPr>
          <p:cNvSpPr txBox="1"/>
          <p:nvPr/>
        </p:nvSpPr>
        <p:spPr>
          <a:xfrm>
            <a:off x="756444" y="738870"/>
            <a:ext cx="126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Novice</a:t>
            </a:r>
          </a:p>
        </p:txBody>
      </p:sp>
      <p:pic>
        <p:nvPicPr>
          <p:cNvPr id="18" name="Google Shape;350;p39">
            <a:extLst>
              <a:ext uri="{FF2B5EF4-FFF2-40B4-BE49-F238E27FC236}">
                <a16:creationId xmlns:a16="http://schemas.microsoft.com/office/drawing/2014/main" id="{90DD434B-E465-A34C-AB99-CE69D722E3E4}"/>
              </a:ext>
            </a:extLst>
          </p:cNvPr>
          <p:cNvPicPr preferRelativeResize="0"/>
          <p:nvPr/>
        </p:nvPicPr>
        <p:blipFill rotWithShape="1">
          <a:blip r:embed="rId4"/>
          <a:srcRect l="12068" t="78901" r="13214" b="16503"/>
          <a:stretch/>
        </p:blipFill>
        <p:spPr>
          <a:xfrm>
            <a:off x="3571834" y="4963071"/>
            <a:ext cx="4067830" cy="94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74C62C21-5EA4-CB4D-B6E1-6BA166CD672C}"/>
              </a:ext>
            </a:extLst>
          </p:cNvPr>
          <p:cNvSpPr txBox="1"/>
          <p:nvPr/>
        </p:nvSpPr>
        <p:spPr>
          <a:xfrm>
            <a:off x="7783741" y="5365904"/>
            <a:ext cx="359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High independence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D1FB9B8-61D3-4C49-8A1A-82E6F3D8A50B}"/>
              </a:ext>
            </a:extLst>
          </p:cNvPr>
          <p:cNvSpPr txBox="1"/>
          <p:nvPr/>
        </p:nvSpPr>
        <p:spPr>
          <a:xfrm>
            <a:off x="669013" y="5408966"/>
            <a:ext cx="28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Low independence </a:t>
            </a:r>
          </a:p>
        </p:txBody>
      </p:sp>
      <p:sp>
        <p:nvSpPr>
          <p:cNvPr id="23" name="Google Shape;365;gdc7b40c6d5_0_79">
            <a:extLst>
              <a:ext uri="{FF2B5EF4-FFF2-40B4-BE49-F238E27FC236}">
                <a16:creationId xmlns:a16="http://schemas.microsoft.com/office/drawing/2014/main" id="{A6064C25-4054-D119-EEF9-5485E17AD354}"/>
              </a:ext>
            </a:extLst>
          </p:cNvPr>
          <p:cNvSpPr/>
          <p:nvPr/>
        </p:nvSpPr>
        <p:spPr>
          <a:xfrm>
            <a:off x="5333660" y="2112711"/>
            <a:ext cx="2356240" cy="1875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25" name="Google Shape;375;gdc7b40c6d5_0_87">
            <a:extLst>
              <a:ext uri="{FF2B5EF4-FFF2-40B4-BE49-F238E27FC236}">
                <a16:creationId xmlns:a16="http://schemas.microsoft.com/office/drawing/2014/main" id="{A22CBD91-6472-1DEC-C344-826FE0DFAD7E}"/>
              </a:ext>
            </a:extLst>
          </p:cNvPr>
          <p:cNvSpPr txBox="1"/>
          <p:nvPr/>
        </p:nvSpPr>
        <p:spPr>
          <a:xfrm>
            <a:off x="7820092" y="2566786"/>
            <a:ext cx="4307100" cy="210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RISK OF PERMANENT DEPENDENCE</a:t>
            </a:r>
            <a:endParaRPr sz="3700" b="1" i="0" u="none" strike="noStrike" cap="none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26" name="Google Shape;364;gdc7b40c6d5_0_79">
            <a:extLst>
              <a:ext uri="{FF2B5EF4-FFF2-40B4-BE49-F238E27FC236}">
                <a16:creationId xmlns:a16="http://schemas.microsoft.com/office/drawing/2014/main" id="{16F62515-E87D-760F-2AFA-DAB304BF38BB}"/>
              </a:ext>
            </a:extLst>
          </p:cNvPr>
          <p:cNvSpPr txBox="1"/>
          <p:nvPr/>
        </p:nvSpPr>
        <p:spPr>
          <a:xfrm>
            <a:off x="7132083" y="568586"/>
            <a:ext cx="4366215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QUICK RESULTS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NO COMPLAINING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0ADAA8AF-0AEE-F435-55FE-2A0EBF502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201" y="148144"/>
            <a:ext cx="1495391" cy="117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6BE650-795D-1A47-1264-61F650B9AA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4579" y="316320"/>
            <a:ext cx="11041996" cy="531026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GB" sz="3600" b="1" spc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questions for this session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Why do we prefer  the term ‘formative action’ over ‘formative assessment’?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are the most common pitfalls that make feedback ineffective?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can we enjoy a </a:t>
            </a:r>
            <a:r>
              <a:rPr lang="en-GB" sz="2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more effective 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practice that </a:t>
            </a:r>
            <a:r>
              <a:rPr lang="en-GB" sz="2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reduces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workload of teaching staff?</a:t>
            </a:r>
          </a:p>
          <a:p>
            <a:pPr marL="0" indent="0">
              <a:lnSpc>
                <a:spcPct val="200000"/>
              </a:lnSpc>
              <a:buNone/>
            </a:pP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28C60-60FD-424D-AF7F-56675E43FAAF}"/>
              </a:ext>
            </a:extLst>
          </p:cNvPr>
          <p:cNvSpPr/>
          <p:nvPr/>
        </p:nvSpPr>
        <p:spPr>
          <a:xfrm>
            <a:off x="5971607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Afbeelding 3">
            <a:extLst>
              <a:ext uri="{FF2B5EF4-FFF2-40B4-BE49-F238E27FC236}">
                <a16:creationId xmlns:a16="http://schemas.microsoft.com/office/drawing/2014/main" id="{C3D5CDC2-AA77-0792-1E60-B15F8489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FF683834-DBC5-F441-8574-5C95FDEA38D1}"/>
              </a:ext>
            </a:extLst>
          </p:cNvPr>
          <p:cNvSpPr txBox="1"/>
          <p:nvPr/>
        </p:nvSpPr>
        <p:spPr>
          <a:xfrm>
            <a:off x="7783741" y="1763978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Largely internal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E7E7B9AC-AA56-9F45-92C9-B05BA94446A1}"/>
              </a:ext>
            </a:extLst>
          </p:cNvPr>
          <p:cNvSpPr txBox="1"/>
          <p:nvPr/>
        </p:nvSpPr>
        <p:spPr>
          <a:xfrm>
            <a:off x="7761215" y="2508062"/>
            <a:ext cx="384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dirty="0">
                <a:solidFill>
                  <a:srgbClr val="1B1E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Active feedback seeker and user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46784ED4-FD27-CF40-8015-6BC1AA211411}"/>
              </a:ext>
            </a:extLst>
          </p:cNvPr>
          <p:cNvSpPr txBox="1"/>
          <p:nvPr/>
        </p:nvSpPr>
        <p:spPr>
          <a:xfrm>
            <a:off x="7783741" y="4585466"/>
            <a:ext cx="39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0" dirty="0">
                <a:solidFill>
                  <a:srgbClr val="1B1E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Motivation is not a problem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BD4BEF36-72F8-7447-9B9C-9B20354F1FF5}"/>
              </a:ext>
            </a:extLst>
          </p:cNvPr>
          <p:cNvSpPr txBox="1"/>
          <p:nvPr/>
        </p:nvSpPr>
        <p:spPr>
          <a:xfrm>
            <a:off x="7761215" y="3700284"/>
            <a:ext cx="4195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on what is not yet right</a:t>
            </a:r>
          </a:p>
        </p:txBody>
      </p:sp>
      <p:cxnSp>
        <p:nvCxnSpPr>
          <p:cNvPr id="12" name="Straight Arrow Connector 7">
            <a:extLst>
              <a:ext uri="{FF2B5EF4-FFF2-40B4-BE49-F238E27FC236}">
                <a16:creationId xmlns:a16="http://schemas.microsoft.com/office/drawing/2014/main" id="{C6CD44CC-106C-EA45-8C0B-F4D13C7E08A1}"/>
              </a:ext>
            </a:extLst>
          </p:cNvPr>
          <p:cNvCxnSpPr/>
          <p:nvPr/>
        </p:nvCxnSpPr>
        <p:spPr>
          <a:xfrm>
            <a:off x="768944" y="1402497"/>
            <a:ext cx="10545417" cy="0"/>
          </a:xfrm>
          <a:prstGeom prst="straightConnector1">
            <a:avLst/>
          </a:prstGeom>
          <a:ln w="76200" cap="flat" cmpd="sng" algn="ctr">
            <a:solidFill>
              <a:srgbClr val="0081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9">
            <a:extLst>
              <a:ext uri="{FF2B5EF4-FFF2-40B4-BE49-F238E27FC236}">
                <a16:creationId xmlns:a16="http://schemas.microsoft.com/office/drawing/2014/main" id="{AA35BFA2-6F7A-8E47-AB16-F896BB0E0D36}"/>
              </a:ext>
            </a:extLst>
          </p:cNvPr>
          <p:cNvSpPr txBox="1"/>
          <p:nvPr/>
        </p:nvSpPr>
        <p:spPr>
          <a:xfrm>
            <a:off x="9916027" y="733510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Expert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0D52FDF-0993-4A40-A282-2C8460838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980" y="46574"/>
            <a:ext cx="1283039" cy="1283039"/>
          </a:xfrm>
          <a:prstGeom prst="rect">
            <a:avLst/>
          </a:prstGeom>
        </p:spPr>
      </p:pic>
      <p:pic>
        <p:nvPicPr>
          <p:cNvPr id="18" name="Google Shape;350;p39">
            <a:extLst>
              <a:ext uri="{FF2B5EF4-FFF2-40B4-BE49-F238E27FC236}">
                <a16:creationId xmlns:a16="http://schemas.microsoft.com/office/drawing/2014/main" id="{90DD434B-E465-A34C-AB99-CE69D722E3E4}"/>
              </a:ext>
            </a:extLst>
          </p:cNvPr>
          <p:cNvPicPr preferRelativeResize="0"/>
          <p:nvPr/>
        </p:nvPicPr>
        <p:blipFill rotWithShape="1">
          <a:blip r:embed="rId5"/>
          <a:srcRect l="12068" t="78901" r="13214" b="16503"/>
          <a:stretch/>
        </p:blipFill>
        <p:spPr>
          <a:xfrm>
            <a:off x="3571834" y="4963071"/>
            <a:ext cx="4067830" cy="94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74C62C21-5EA4-CB4D-B6E1-6BA166CD672C}"/>
              </a:ext>
            </a:extLst>
          </p:cNvPr>
          <p:cNvSpPr txBox="1"/>
          <p:nvPr/>
        </p:nvSpPr>
        <p:spPr>
          <a:xfrm>
            <a:off x="7783741" y="5365904"/>
            <a:ext cx="359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independence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D1FB9B8-61D3-4C49-8A1A-82E6F3D8A50B}"/>
              </a:ext>
            </a:extLst>
          </p:cNvPr>
          <p:cNvSpPr txBox="1"/>
          <p:nvPr/>
        </p:nvSpPr>
        <p:spPr>
          <a:xfrm>
            <a:off x="669013" y="5408966"/>
            <a:ext cx="28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Low independence </a:t>
            </a:r>
          </a:p>
        </p:txBody>
      </p:sp>
      <p:sp>
        <p:nvSpPr>
          <p:cNvPr id="2" name="Google Shape;383;gdc7b40c6d5_0_96">
            <a:extLst>
              <a:ext uri="{FF2B5EF4-FFF2-40B4-BE49-F238E27FC236}">
                <a16:creationId xmlns:a16="http://schemas.microsoft.com/office/drawing/2014/main" id="{E1DE3340-4EFB-C9E2-8BDB-44094F13C10C}"/>
              </a:ext>
            </a:extLst>
          </p:cNvPr>
          <p:cNvSpPr txBox="1"/>
          <p:nvPr/>
        </p:nvSpPr>
        <p:spPr>
          <a:xfrm>
            <a:off x="0" y="1682542"/>
            <a:ext cx="5009378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QUICK RESULTS</a:t>
            </a:r>
            <a:endParaRPr sz="37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STUDENTS COMPLAIN</a:t>
            </a:r>
            <a:endParaRPr sz="37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Google Shape;384;gdc7b40c6d5_0_96">
            <a:extLst>
              <a:ext uri="{FF2B5EF4-FFF2-40B4-BE49-F238E27FC236}">
                <a16:creationId xmlns:a16="http://schemas.microsoft.com/office/drawing/2014/main" id="{BD04B098-6C3A-8871-9CD6-1A4BC229AD42}"/>
              </a:ext>
            </a:extLst>
          </p:cNvPr>
          <p:cNvSpPr txBox="1"/>
          <p:nvPr/>
        </p:nvSpPr>
        <p:spPr>
          <a:xfrm>
            <a:off x="757780" y="3365695"/>
            <a:ext cx="3716676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NECESSARY FOR INDEPENDENCE</a:t>
            </a:r>
            <a:endParaRPr sz="37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" name="Google Shape;385;gdc7b40c6d5_0_96">
            <a:extLst>
              <a:ext uri="{FF2B5EF4-FFF2-40B4-BE49-F238E27FC236}">
                <a16:creationId xmlns:a16="http://schemas.microsoft.com/office/drawing/2014/main" id="{C39A058C-861C-8D8C-290A-6B6F4826A659}"/>
              </a:ext>
            </a:extLst>
          </p:cNvPr>
          <p:cNvSpPr/>
          <p:nvPr/>
        </p:nvSpPr>
        <p:spPr>
          <a:xfrm flipH="1">
            <a:off x="4828646" y="2451968"/>
            <a:ext cx="2631231" cy="1875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33437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Google Shape;197;p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B9EDC6B-27DD-4C49-8783-B2DE722DDF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-1" b="14945"/>
          <a:stretch/>
        </p:blipFill>
        <p:spPr>
          <a:xfrm>
            <a:off x="1338147" y="1070517"/>
            <a:ext cx="3570736" cy="3518995"/>
          </a:xfrm>
          <a:custGeom>
            <a:avLst/>
            <a:gdLst/>
            <a:ahLst/>
            <a:cxnLst/>
            <a:rect l="l" t="t" r="r" b="b"/>
            <a:pathLst>
              <a:path w="3061272" h="3061272" extrusionOk="0">
                <a:moveTo>
                  <a:pt x="1530636" y="0"/>
                </a:moveTo>
                <a:cubicBezTo>
                  <a:pt x="2375983" y="0"/>
                  <a:pt x="3061272" y="685289"/>
                  <a:pt x="3061272" y="1530636"/>
                </a:cubicBezTo>
                <a:cubicBezTo>
                  <a:pt x="3061272" y="2375983"/>
                  <a:pt x="2375983" y="3061272"/>
                  <a:pt x="1530636" y="3061272"/>
                </a:cubicBezTo>
                <a:cubicBezTo>
                  <a:pt x="685289" y="3061272"/>
                  <a:pt x="0" y="2375983"/>
                  <a:pt x="0" y="1530636"/>
                </a:cubicBezTo>
                <a:cubicBezTo>
                  <a:pt x="0" y="685289"/>
                  <a:pt x="685289" y="0"/>
                  <a:pt x="153063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Google Shape;198;p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26D03B-A6D4-9849-881A-F494309D23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85" r="3679" b="4"/>
          <a:stretch/>
        </p:blipFill>
        <p:spPr>
          <a:xfrm>
            <a:off x="6612675" y="1070517"/>
            <a:ext cx="4083444" cy="4382875"/>
          </a:xfrm>
          <a:custGeom>
            <a:avLst/>
            <a:gdLst/>
            <a:ahLst/>
            <a:cxnLst/>
            <a:rect l="l" t="t" r="r" b="b"/>
            <a:pathLst>
              <a:path w="3061272" h="3061272" extrusionOk="0">
                <a:moveTo>
                  <a:pt x="1530636" y="0"/>
                </a:moveTo>
                <a:cubicBezTo>
                  <a:pt x="2375983" y="0"/>
                  <a:pt x="3061272" y="685289"/>
                  <a:pt x="3061272" y="1530636"/>
                </a:cubicBezTo>
                <a:cubicBezTo>
                  <a:pt x="3061272" y="2375983"/>
                  <a:pt x="2375983" y="3061272"/>
                  <a:pt x="1530636" y="3061272"/>
                </a:cubicBezTo>
                <a:cubicBezTo>
                  <a:pt x="685289" y="3061272"/>
                  <a:pt x="0" y="2375983"/>
                  <a:pt x="0" y="1530636"/>
                </a:cubicBezTo>
                <a:cubicBezTo>
                  <a:pt x="0" y="685289"/>
                  <a:pt x="685289" y="0"/>
                  <a:pt x="153063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6CAF8CE-7EE7-AA48-86C3-2A6D906ACB7A}"/>
              </a:ext>
            </a:extLst>
          </p:cNvPr>
          <p:cNvSpPr txBox="1"/>
          <p:nvPr/>
        </p:nvSpPr>
        <p:spPr>
          <a:xfrm>
            <a:off x="1739590" y="4717853"/>
            <a:ext cx="530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Naomi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Winstone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9818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575AF2E7-DAE4-4A48-B0E6-888ADB7BE314}"/>
              </a:ext>
            </a:extLst>
          </p:cNvPr>
          <p:cNvSpPr txBox="1"/>
          <p:nvPr/>
        </p:nvSpPr>
        <p:spPr>
          <a:xfrm>
            <a:off x="3276390" y="3141301"/>
            <a:ext cx="2756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FEEDBACK-OVERLOAD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too much feedback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leads to less uptake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cs typeface="Arial"/>
              <a:sym typeface="Arial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E690B2B-5B76-CF43-9312-BA5C6071E379}"/>
              </a:ext>
            </a:extLst>
          </p:cNvPr>
          <p:cNvSpPr txBox="1"/>
          <p:nvPr/>
        </p:nvSpPr>
        <p:spPr>
          <a:xfrm>
            <a:off x="6259315" y="3097858"/>
            <a:ext cx="2827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TOMTOM-FEEDBACK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Over guidance 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(can lead to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reliance 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on the feedback and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lack of agency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)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cs typeface="Arial"/>
              <a:sym typeface="Arial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BEDA4E8D-B362-5740-A52F-AE0D4767D0B1}"/>
              </a:ext>
            </a:extLst>
          </p:cNvPr>
          <p:cNvSpPr txBox="1"/>
          <p:nvPr/>
        </p:nvSpPr>
        <p:spPr>
          <a:xfrm>
            <a:off x="9361050" y="3080077"/>
            <a:ext cx="2618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 FOLLOW-UP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 space 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to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process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feedback (allowing feedback to be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ignored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or even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discarded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cs typeface="Arial"/>
              <a:sym typeface="Arial"/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E9A1F471-21D0-BA42-B252-8693D333C0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9285" y="1594679"/>
            <a:ext cx="2099930" cy="1394354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B13272-4CC3-8147-9795-8A9B0BFA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51" y="1564393"/>
            <a:ext cx="2151652" cy="13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7A1FFB9-F75B-B943-8934-98BEF0B4B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5941" y="1567958"/>
            <a:ext cx="2051488" cy="1330131"/>
          </a:xfrm>
          <a:prstGeom prst="rect">
            <a:avLst/>
          </a:prstGeom>
        </p:spPr>
      </p:pic>
      <p:pic>
        <p:nvPicPr>
          <p:cNvPr id="28" name="Picture 2" descr="verwarring - Oei voor Groei">
            <a:extLst>
              <a:ext uri="{FF2B5EF4-FFF2-40B4-BE49-F238E27FC236}">
                <a16:creationId xmlns:a16="http://schemas.microsoft.com/office/drawing/2014/main" id="{FA67827A-1DBB-954F-83AC-249EBB49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1" y="1565747"/>
            <a:ext cx="2151652" cy="13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1">
            <a:extLst>
              <a:ext uri="{FF2B5EF4-FFF2-40B4-BE49-F238E27FC236}">
                <a16:creationId xmlns:a16="http://schemas.microsoft.com/office/drawing/2014/main" id="{B869A71F-45FC-CA47-8C88-3AC486CF7CA3}"/>
              </a:ext>
            </a:extLst>
          </p:cNvPr>
          <p:cNvSpPr txBox="1"/>
          <p:nvPr/>
        </p:nvSpPr>
        <p:spPr>
          <a:xfrm>
            <a:off x="212858" y="3141301"/>
            <a:ext cx="29562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 SENSE FOR QUALITY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Not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understanding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intent, and therefore unable to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place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</a:t>
            </a:r>
          </a:p>
        </p:txBody>
      </p:sp>
      <p:sp>
        <p:nvSpPr>
          <p:cNvPr id="30" name="Google Shape;204;p10">
            <a:extLst>
              <a:ext uri="{FF2B5EF4-FFF2-40B4-BE49-F238E27FC236}">
                <a16:creationId xmlns:a16="http://schemas.microsoft.com/office/drawing/2014/main" id="{5C5EC62B-EFE0-2347-BCC1-C69CDA4CDD98}"/>
              </a:ext>
            </a:extLst>
          </p:cNvPr>
          <p:cNvSpPr txBox="1"/>
          <p:nvPr/>
        </p:nvSpPr>
        <p:spPr>
          <a:xfrm>
            <a:off x="414907" y="256728"/>
            <a:ext cx="114492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1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Common issues with feedback</a:t>
            </a:r>
            <a:endParaRPr lang="en-GB" sz="1400" b="1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83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5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9E6C88F4-0D65-AF40-84E6-D2A2300A9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592" y="1502110"/>
            <a:ext cx="6422967" cy="3853780"/>
          </a:xfrm>
          <a:prstGeom prst="rect">
            <a:avLst/>
          </a:prstGeom>
        </p:spPr>
      </p:pic>
      <p:sp>
        <p:nvSpPr>
          <p:cNvPr id="6" name="Google Shape;204;p10">
            <a:extLst>
              <a:ext uri="{FF2B5EF4-FFF2-40B4-BE49-F238E27FC236}">
                <a16:creationId xmlns:a16="http://schemas.microsoft.com/office/drawing/2014/main" id="{D4471969-B48F-E141-869C-237E78C1E310}"/>
              </a:ext>
            </a:extLst>
          </p:cNvPr>
          <p:cNvSpPr txBox="1"/>
          <p:nvPr/>
        </p:nvSpPr>
        <p:spPr>
          <a:xfrm>
            <a:off x="371364" y="436669"/>
            <a:ext cx="114492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1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Feedback that has no follow-up is lost</a:t>
            </a:r>
            <a:endParaRPr lang="en-GB" sz="1400" b="1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675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6" name="Google Shape;204;p10">
            <a:extLst>
              <a:ext uri="{FF2B5EF4-FFF2-40B4-BE49-F238E27FC236}">
                <a16:creationId xmlns:a16="http://schemas.microsoft.com/office/drawing/2014/main" id="{D4471969-B48F-E141-869C-237E78C1E310}"/>
              </a:ext>
            </a:extLst>
          </p:cNvPr>
          <p:cNvSpPr txBox="1"/>
          <p:nvPr/>
        </p:nvSpPr>
        <p:spPr>
          <a:xfrm>
            <a:off x="371364" y="436669"/>
            <a:ext cx="11449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1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Feedback is information that will make you think before you act</a:t>
            </a:r>
            <a:endParaRPr lang="en-GB" sz="1400" b="1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A22833F6-C170-8EFD-6FB6-70AAB4998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87" y="2780928"/>
            <a:ext cx="98774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36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45A39C3-38F6-CD4D-B6C7-E4C59A0F28D5}"/>
              </a:ext>
            </a:extLst>
          </p:cNvPr>
          <p:cNvSpPr txBox="1"/>
          <p:nvPr/>
        </p:nvSpPr>
        <p:spPr>
          <a:xfrm>
            <a:off x="1937288" y="1797804"/>
            <a:ext cx="8214102" cy="160043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u="none" strike="noStrike" cap="non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Feedback that’s just enough for students to act…</a:t>
            </a:r>
          </a:p>
          <a:p>
            <a:endParaRPr lang="en-AU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09C6461-D944-8C4D-B5E1-04ABA351CF1F}"/>
              </a:ext>
            </a:extLst>
          </p:cNvPr>
          <p:cNvSpPr txBox="1"/>
          <p:nvPr/>
        </p:nvSpPr>
        <p:spPr>
          <a:xfrm>
            <a:off x="1937287" y="3887492"/>
            <a:ext cx="8214103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venir"/>
              <a:buNone/>
            </a:pPr>
            <a:r>
              <a:rPr lang="en-AU" sz="400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…but not so much that students don’t have to think anymore.</a:t>
            </a:r>
          </a:p>
          <a:p>
            <a:endParaRPr lang="en-AU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0410DFC-D70F-5344-83A7-BC7383249981}"/>
              </a:ext>
            </a:extLst>
          </p:cNvPr>
          <p:cNvSpPr txBox="1"/>
          <p:nvPr/>
        </p:nvSpPr>
        <p:spPr>
          <a:xfrm>
            <a:off x="741755" y="1997073"/>
            <a:ext cx="9637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dirty="0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C0F3661-274B-7342-8746-D74F247EBE8F}"/>
              </a:ext>
            </a:extLst>
          </p:cNvPr>
          <p:cNvSpPr txBox="1"/>
          <p:nvPr/>
        </p:nvSpPr>
        <p:spPr>
          <a:xfrm>
            <a:off x="741754" y="4019835"/>
            <a:ext cx="9637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dirty="0">
                <a:solidFill>
                  <a:schemeClr val="accent1"/>
                </a:solidFill>
              </a:rPr>
              <a:t>2.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A4768E-EEBF-EE4E-B356-23B46312A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09" r="31014"/>
          <a:stretch/>
        </p:blipFill>
        <p:spPr>
          <a:xfrm>
            <a:off x="10801889" y="1984027"/>
            <a:ext cx="1156774" cy="1093268"/>
          </a:xfrm>
          <a:prstGeom prst="rect">
            <a:avLst/>
          </a:prstGeom>
        </p:spPr>
      </p:pic>
      <p:pic>
        <p:nvPicPr>
          <p:cNvPr id="9" name="Graphic 8" descr="Hersenen in hoofd">
            <a:extLst>
              <a:ext uri="{FF2B5EF4-FFF2-40B4-BE49-F238E27FC236}">
                <a16:creationId xmlns:a16="http://schemas.microsoft.com/office/drawing/2014/main" id="{8B89068D-888A-914A-B0EE-2BE3A073E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1889" y="3887492"/>
            <a:ext cx="1433603" cy="143360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1F2D31B-4D6F-A246-9788-7F328E43E21A}"/>
              </a:ext>
            </a:extLst>
          </p:cNvPr>
          <p:cNvSpPr txBox="1"/>
          <p:nvPr/>
        </p:nvSpPr>
        <p:spPr>
          <a:xfrm>
            <a:off x="10115483" y="2260091"/>
            <a:ext cx="737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>
                <a:solidFill>
                  <a:schemeClr val="accent1"/>
                </a:solidFill>
                <a:sym typeface="Wingdings" pitchFamily="2" charset="2"/>
              </a:rPr>
              <a:t></a:t>
            </a:r>
            <a:endParaRPr lang="en-AU" sz="4400">
              <a:solidFill>
                <a:schemeClr val="accent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BDD1761-C4CF-F74E-BF0E-D0763B11D810}"/>
              </a:ext>
            </a:extLst>
          </p:cNvPr>
          <p:cNvSpPr txBox="1"/>
          <p:nvPr/>
        </p:nvSpPr>
        <p:spPr>
          <a:xfrm>
            <a:off x="10151390" y="4208439"/>
            <a:ext cx="737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>
                <a:solidFill>
                  <a:schemeClr val="accent1"/>
                </a:solidFill>
                <a:sym typeface="Wingdings" pitchFamily="2" charset="2"/>
              </a:rPr>
              <a:t></a:t>
            </a:r>
            <a:endParaRPr lang="en-AU" sz="4400">
              <a:solidFill>
                <a:schemeClr val="accent1"/>
              </a:solidFill>
            </a:endParaRPr>
          </a:p>
        </p:txBody>
      </p:sp>
      <p:sp>
        <p:nvSpPr>
          <p:cNvPr id="12" name="Google Shape;409;gdc7b40c6d5_0_37">
            <a:extLst>
              <a:ext uri="{FF2B5EF4-FFF2-40B4-BE49-F238E27FC236}">
                <a16:creationId xmlns:a16="http://schemas.microsoft.com/office/drawing/2014/main" id="{EEA27D80-0A97-5F49-97F5-25CDD8EA766B}"/>
              </a:ext>
            </a:extLst>
          </p:cNvPr>
          <p:cNvSpPr txBox="1">
            <a:spLocks/>
          </p:cNvSpPr>
          <p:nvPr/>
        </p:nvSpPr>
        <p:spPr>
          <a:xfrm>
            <a:off x="0" y="323870"/>
            <a:ext cx="12514772" cy="95491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Just-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enough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-feedback</a:t>
            </a:r>
          </a:p>
        </p:txBody>
      </p:sp>
    </p:spTree>
    <p:extLst>
      <p:ext uri="{BB962C8B-B14F-4D97-AF65-F5344CB8AC3E}">
        <p14:creationId xmlns:p14="http://schemas.microsoft.com/office/powerpoint/2010/main" val="38847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956A258-C6BA-A240-B7A4-D0B103ED5C8A}"/>
              </a:ext>
            </a:extLst>
          </p:cNvPr>
          <p:cNvSpPr txBox="1"/>
          <p:nvPr/>
        </p:nvSpPr>
        <p:spPr>
          <a:xfrm>
            <a:off x="1937288" y="1797804"/>
            <a:ext cx="8214102" cy="160043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You never know if f</a:t>
            </a:r>
            <a:r>
              <a:rPr lang="en-AU" sz="4000" u="none" strike="noStrike" cap="non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eedback is good enough for students to improve</a:t>
            </a:r>
          </a:p>
          <a:p>
            <a:endParaRPr lang="en-AU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FD8750E-B6B5-EA42-B49F-627EF1B4DF5D}"/>
              </a:ext>
            </a:extLst>
          </p:cNvPr>
          <p:cNvSpPr txBox="1"/>
          <p:nvPr/>
        </p:nvSpPr>
        <p:spPr>
          <a:xfrm>
            <a:off x="1937287" y="3887492"/>
            <a:ext cx="8214103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venir"/>
              <a:buNone/>
            </a:pPr>
            <a:r>
              <a:rPr lang="en-AU" sz="400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…so </a:t>
            </a:r>
            <a:r>
              <a:rPr lang="en-AU" sz="4000" b="1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ALWAYS </a:t>
            </a:r>
            <a:r>
              <a:rPr lang="en-AU" sz="400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give students a </a:t>
            </a:r>
            <a:r>
              <a:rPr lang="en-AU" sz="4000" b="1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follow-up </a:t>
            </a:r>
            <a:r>
              <a:rPr lang="en-AU" sz="400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to put the feedback into practice</a:t>
            </a:r>
          </a:p>
          <a:p>
            <a:endParaRPr lang="en-AU" dirty="0"/>
          </a:p>
        </p:txBody>
      </p:sp>
      <p:sp>
        <p:nvSpPr>
          <p:cNvPr id="5" name="Google Shape;409;gdc7b40c6d5_0_37">
            <a:extLst>
              <a:ext uri="{FF2B5EF4-FFF2-40B4-BE49-F238E27FC236}">
                <a16:creationId xmlns:a16="http://schemas.microsoft.com/office/drawing/2014/main" id="{51CD7534-BC21-1D4D-861F-6D9CFADE4CF9}"/>
              </a:ext>
            </a:extLst>
          </p:cNvPr>
          <p:cNvSpPr txBox="1">
            <a:spLocks/>
          </p:cNvSpPr>
          <p:nvPr/>
        </p:nvSpPr>
        <p:spPr>
          <a:xfrm>
            <a:off x="0" y="323870"/>
            <a:ext cx="12514772" cy="95491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The feedback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problem</a:t>
            </a:r>
            <a:endParaRPr lang="nl-NL" b="1" dirty="0"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96410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CE08AE6-4743-6AA9-6E5B-FD32E53E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9" y="453373"/>
            <a:ext cx="1348409" cy="1348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35C937-E093-1EDA-DDCD-4E72218FDD2B}"/>
              </a:ext>
            </a:extLst>
          </p:cNvPr>
          <p:cNvSpPr txBox="1"/>
          <p:nvPr/>
        </p:nvSpPr>
        <p:spPr>
          <a:xfrm>
            <a:off x="1424609" y="4154556"/>
            <a:ext cx="15409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/>
              <a:t>External</a:t>
            </a:r>
            <a:r>
              <a:rPr lang="nl-NL" sz="2800" b="1" dirty="0"/>
              <a:t> </a:t>
            </a:r>
          </a:p>
          <a:p>
            <a:r>
              <a:rPr lang="nl-NL" sz="2800" b="1" dirty="0"/>
              <a:t>feedback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5C50C-B61C-79D5-1872-C596C3543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4123" y="2415208"/>
            <a:ext cx="1348409" cy="1348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AB345D-AA7A-B9C6-B86D-D2B8AE1616E6}"/>
              </a:ext>
            </a:extLst>
          </p:cNvPr>
          <p:cNvSpPr txBox="1"/>
          <p:nvPr/>
        </p:nvSpPr>
        <p:spPr>
          <a:xfrm>
            <a:off x="5314123" y="4154556"/>
            <a:ext cx="15409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Inner</a:t>
            </a:r>
          </a:p>
          <a:p>
            <a:r>
              <a:rPr lang="nl-NL" sz="2800" b="1" dirty="0"/>
              <a:t>feedback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07F28D-E3B7-E2FE-5A14-849325F905DF}"/>
              </a:ext>
            </a:extLst>
          </p:cNvPr>
          <p:cNvSpPr txBox="1"/>
          <p:nvPr/>
        </p:nvSpPr>
        <p:spPr>
          <a:xfrm>
            <a:off x="9203637" y="4154556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Action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7D4741A-D1E5-AC8A-C516-9D0626267EF7}"/>
              </a:ext>
            </a:extLst>
          </p:cNvPr>
          <p:cNvSpPr/>
          <p:nvPr/>
        </p:nvSpPr>
        <p:spPr>
          <a:xfrm>
            <a:off x="3482009" y="2752309"/>
            <a:ext cx="1123122" cy="674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A0C2F41-C087-5D05-04D5-63D52E0A7CE9}"/>
              </a:ext>
            </a:extLst>
          </p:cNvPr>
          <p:cNvSpPr/>
          <p:nvPr/>
        </p:nvSpPr>
        <p:spPr>
          <a:xfrm>
            <a:off x="7490792" y="2749823"/>
            <a:ext cx="1123122" cy="674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D884998-BBD2-18C2-C69A-FE3CB59B8D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95" y="2237449"/>
            <a:ext cx="1607392" cy="1698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450FDA-3868-879B-EFDB-D6024384B50C}"/>
              </a:ext>
            </a:extLst>
          </p:cNvPr>
          <p:cNvSpPr txBox="1"/>
          <p:nvPr/>
        </p:nvSpPr>
        <p:spPr>
          <a:xfrm>
            <a:off x="1575272" y="185932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Output</a:t>
            </a: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16A22287-536F-1DDD-B174-736CA99D4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20" y="2511148"/>
            <a:ext cx="962229" cy="962229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D1947216-7F53-11BC-281E-0882E1E48715}"/>
              </a:ext>
            </a:extLst>
          </p:cNvPr>
          <p:cNvSpPr/>
          <p:nvPr/>
        </p:nvSpPr>
        <p:spPr>
          <a:xfrm rot="2011998">
            <a:off x="3482009" y="1522221"/>
            <a:ext cx="1123122" cy="674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8815D4-4A06-95B1-DC89-180579B0755F}"/>
              </a:ext>
            </a:extLst>
          </p:cNvPr>
          <p:cNvSpPr txBox="1"/>
          <p:nvPr/>
        </p:nvSpPr>
        <p:spPr>
          <a:xfrm>
            <a:off x="1624024" y="3578951"/>
            <a:ext cx="9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Teacher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1BD47-E9B6-515D-06B8-390A50C0E2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72" y="2228655"/>
            <a:ext cx="1348409" cy="1348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B53EE-0B6A-0307-C893-DE5C5ED7B3ED}"/>
              </a:ext>
            </a:extLst>
          </p:cNvPr>
          <p:cNvSpPr txBox="1"/>
          <p:nvPr/>
        </p:nvSpPr>
        <p:spPr>
          <a:xfrm>
            <a:off x="92476" y="3577064"/>
            <a:ext cx="1086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Examples</a:t>
            </a:r>
            <a:endParaRPr lang="nl-NL" b="1" dirty="0"/>
          </a:p>
        </p:txBody>
      </p:sp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42ABCA81-DE9A-30E9-8586-EA2E7F50F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1" y="786993"/>
            <a:ext cx="962229" cy="9622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9EDF1F-7D01-3E3F-3274-F895EAEAE4F1}"/>
              </a:ext>
            </a:extLst>
          </p:cNvPr>
          <p:cNvSpPr txBox="1"/>
          <p:nvPr/>
        </p:nvSpPr>
        <p:spPr>
          <a:xfrm>
            <a:off x="249355" y="1854796"/>
            <a:ext cx="70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Peers</a:t>
            </a:r>
          </a:p>
        </p:txBody>
      </p:sp>
    </p:spTree>
    <p:extLst>
      <p:ext uri="{BB962C8B-B14F-4D97-AF65-F5344CB8AC3E}">
        <p14:creationId xmlns:p14="http://schemas.microsoft.com/office/powerpoint/2010/main" val="1490076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71FF6-285E-6E87-8C61-C3467DF0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6F16-D0BB-30A0-1D5C-88A9198F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680321"/>
            <a:ext cx="10950941" cy="847984"/>
          </a:xfrm>
        </p:spPr>
        <p:txBody>
          <a:bodyPr>
            <a:normAutofit/>
          </a:bodyPr>
          <a:lstStyle/>
          <a:p>
            <a:r>
              <a:rPr lang="en-GB" b="1">
                <a:latin typeface="Source Sans Pro" panose="020B0503030403020204" pitchFamily="34" charset="0"/>
                <a:ea typeface="Source Sans Pro" panose="020B0503030403020204" pitchFamily="34" charset="0"/>
              </a:rPr>
              <a:t>Approach to organising feedback</a:t>
            </a:r>
            <a:endParaRPr lang="en-GB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6F70D9-1894-BF4F-A9D1-2B9D7A159F59}"/>
              </a:ext>
            </a:extLst>
          </p:cNvPr>
          <p:cNvSpPr txBox="1"/>
          <p:nvPr/>
        </p:nvSpPr>
        <p:spPr>
          <a:xfrm>
            <a:off x="3391572" y="4530536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Define the </a:t>
            </a:r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</a:t>
            </a:r>
            <a:endParaRPr lang="en-GB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C85F7EE-4465-139C-EF16-347E3933C752}"/>
              </a:ext>
            </a:extLst>
          </p:cNvPr>
          <p:cNvSpPr txBox="1"/>
          <p:nvPr/>
        </p:nvSpPr>
        <p:spPr>
          <a:xfrm>
            <a:off x="5671363" y="4538453"/>
            <a:ext cx="3450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Appropriate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feedback form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AF68102-C3B1-9692-0765-E357A2744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392" y="2438942"/>
            <a:ext cx="2028127" cy="20281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13E91-D0BA-E20A-576D-8CABC6130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022" y="2415311"/>
            <a:ext cx="2091219" cy="209121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C74789D-D9D7-6994-B1E3-03CF21ABDBC7}"/>
              </a:ext>
            </a:extLst>
          </p:cNvPr>
          <p:cNvSpPr txBox="1"/>
          <p:nvPr/>
        </p:nvSpPr>
        <p:spPr>
          <a:xfrm>
            <a:off x="129907" y="4506530"/>
            <a:ext cx="310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Determine degree of </a:t>
            </a:r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independence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2946640-2035-A30D-1EF8-A7F3064F3D9F}"/>
              </a:ext>
            </a:extLst>
          </p:cNvPr>
          <p:cNvSpPr txBox="1"/>
          <p:nvPr/>
        </p:nvSpPr>
        <p:spPr>
          <a:xfrm>
            <a:off x="9045208" y="4506673"/>
            <a:ext cx="3007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Organise</a:t>
            </a:r>
          </a:p>
          <a:p>
            <a:pPr algn="ctr"/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landing spot (action)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6A265B-2F9A-6EDE-953D-6CB969C50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933" y="2446480"/>
            <a:ext cx="1965034" cy="1965034"/>
          </a:xfrm>
          <a:prstGeom prst="rect">
            <a:avLst/>
          </a:prstGeom>
        </p:spPr>
      </p:pic>
      <p:pic>
        <p:nvPicPr>
          <p:cNvPr id="12" name="Afbeelding 11" descr="Afbeelding met symbool, Lettertype, Graphics, schermopname&#10;&#10;Automatisch gegenereerde beschrijving">
            <a:extLst>
              <a:ext uri="{FF2B5EF4-FFF2-40B4-BE49-F238E27FC236}">
                <a16:creationId xmlns:a16="http://schemas.microsoft.com/office/drawing/2014/main" id="{143F03E7-63C1-0C14-52D4-5D6ED15B9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43" y="2554606"/>
            <a:ext cx="1885162" cy="18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12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3EFD41E-DC50-9B47-B2DF-839F5C86D649}"/>
              </a:ext>
            </a:extLst>
          </p:cNvPr>
          <p:cNvSpPr txBox="1"/>
          <p:nvPr/>
        </p:nvSpPr>
        <p:spPr>
          <a:xfrm>
            <a:off x="3524055" y="3806720"/>
            <a:ext cx="2500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2. students 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compare</a:t>
            </a:r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their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produced work </a:t>
            </a:r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with another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source</a:t>
            </a:r>
            <a:endParaRPr lang="en-GB" sz="2400" b="1" dirty="0">
              <a:latin typeface="Source Sans Pro" panose="020B0503030403020204" pitchFamily="34" charset="77"/>
            </a:endParaRP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0111F0A9-253B-0E48-9E67-F443AF7FF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44" y="1711538"/>
            <a:ext cx="2000104" cy="18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D5F774E-959B-2E42-ACDC-927DFE5A1667}"/>
              </a:ext>
            </a:extLst>
          </p:cNvPr>
          <p:cNvSpPr txBox="1"/>
          <p:nvPr/>
        </p:nvSpPr>
        <p:spPr>
          <a:xfrm>
            <a:off x="456517" y="3810124"/>
            <a:ext cx="274908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1. students make an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assignment</a:t>
            </a:r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that’s related to a specific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learning outcome</a:t>
            </a:r>
          </a:p>
          <a:p>
            <a:endParaRPr lang="en-GB" sz="2000" dirty="0">
              <a:latin typeface="Source Sans Pro" panose="020B0503030403020204" pitchFamily="34" charset="77"/>
            </a:endParaRPr>
          </a:p>
          <a:p>
            <a:endParaRPr lang="en-GB" dirty="0">
              <a:latin typeface="Source Sans Pro" panose="020B0503030403020204" pitchFamily="34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F7C18F-13A0-3246-A2D4-98749EED7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388" y="1879890"/>
            <a:ext cx="1539804" cy="153980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4E47040-AD67-3B4C-A458-EF8B75827D49}"/>
              </a:ext>
            </a:extLst>
          </p:cNvPr>
          <p:cNvSpPr txBox="1"/>
          <p:nvPr/>
        </p:nvSpPr>
        <p:spPr>
          <a:xfrm>
            <a:off x="9246575" y="3871679"/>
            <a:ext cx="2593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4. students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improve their work </a:t>
            </a:r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from a better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understanding</a:t>
            </a:r>
            <a:endParaRPr lang="en-GB" b="1" dirty="0">
              <a:latin typeface="Source Sans Pro" panose="020B0503030403020204" pitchFamily="34" charset="77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B0543FB-9520-EF4F-890B-DAF1EC752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845" y="1778075"/>
            <a:ext cx="1758281" cy="178778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3257127-A181-BF44-80A1-11DFBAF9465D}"/>
              </a:ext>
            </a:extLst>
          </p:cNvPr>
          <p:cNvSpPr txBox="1"/>
          <p:nvPr/>
        </p:nvSpPr>
        <p:spPr>
          <a:xfrm>
            <a:off x="6342979" y="3835196"/>
            <a:ext cx="2500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3. students make feedback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explicit for themselves</a:t>
            </a:r>
            <a:endParaRPr lang="en-GB" sz="2400" b="1" dirty="0">
              <a:latin typeface="Source Sans Pro" panose="020B0503030403020204" pitchFamily="34" charset="77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EE2495F-8287-A245-B39A-6E3376A1B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6446" y="1655904"/>
            <a:ext cx="2445660" cy="211631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B3BDD711-1F5B-784C-BC3C-253E3F5C876A}"/>
              </a:ext>
            </a:extLst>
          </p:cNvPr>
          <p:cNvSpPr txBox="1">
            <a:spLocks/>
          </p:cNvSpPr>
          <p:nvPr/>
        </p:nvSpPr>
        <p:spPr>
          <a:xfrm>
            <a:off x="648393" y="680321"/>
            <a:ext cx="10895215" cy="1010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>
                <a:latin typeface="Source Sans Pro" panose="020B0503030403020204" pitchFamily="34" charset="77"/>
              </a:rPr>
              <a:t>Inner feedback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FF90F78-7032-34F2-BDE3-A6622FB6094D}"/>
              </a:ext>
            </a:extLst>
          </p:cNvPr>
          <p:cNvSpPr txBox="1"/>
          <p:nvPr/>
        </p:nvSpPr>
        <p:spPr>
          <a:xfrm>
            <a:off x="52958" y="10473"/>
            <a:ext cx="932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Example  – Feedback trough comparison</a:t>
            </a:r>
          </a:p>
        </p:txBody>
      </p:sp>
    </p:spTree>
    <p:extLst>
      <p:ext uri="{BB962C8B-B14F-4D97-AF65-F5344CB8AC3E}">
        <p14:creationId xmlns:p14="http://schemas.microsoft.com/office/powerpoint/2010/main" val="4839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6BE650-795D-1A47-1264-61F650B9AA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4579" y="316320"/>
            <a:ext cx="9241274" cy="53102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GB" sz="3600" b="1" spc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René Kneyber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Consultant &amp; trainer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Mathematics teacher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Former Crown member of The Dutch Education Council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Twenty books on teaching, learning &amp; education policy</a:t>
            </a:r>
          </a:p>
          <a:p>
            <a:pPr>
              <a:lnSpc>
                <a:spcPct val="200000"/>
              </a:lnSpc>
            </a:pPr>
            <a:r>
              <a:rPr lang="en-GB" sz="24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www.formative-action.com</a:t>
            </a:r>
            <a:endParaRPr lang="en-GB" sz="2800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28C60-60FD-424D-AF7F-56675E43FAAF}"/>
              </a:ext>
            </a:extLst>
          </p:cNvPr>
          <p:cNvSpPr/>
          <p:nvPr/>
        </p:nvSpPr>
        <p:spPr>
          <a:xfrm>
            <a:off x="5971607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FE49E5F-52D6-FD6C-DDC7-B6B4741A6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056775" y="1214389"/>
            <a:ext cx="2520624" cy="35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3">
            <a:extLst>
              <a:ext uri="{FF2B5EF4-FFF2-40B4-BE49-F238E27FC236}">
                <a16:creationId xmlns:a16="http://schemas.microsoft.com/office/drawing/2014/main" id="{CE83339B-23DA-B214-D550-F11BAA347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04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1A29E4F-B441-144B-A09D-0740A2AEC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71963DF-8A0D-0146-9389-5F164B4245A3}"/>
              </a:ext>
            </a:extLst>
          </p:cNvPr>
          <p:cNvSpPr txBox="1"/>
          <p:nvPr/>
        </p:nvSpPr>
        <p:spPr>
          <a:xfrm>
            <a:off x="8728980" y="2481386"/>
            <a:ext cx="25581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students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make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assignment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that’s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related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a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specific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learning</a:t>
            </a:r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outcome</a:t>
            </a:r>
            <a:endParaRPr lang="nl-NL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nl-NL" sz="20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5535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ECE0D65-393F-9847-939E-E75E1C33E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9A25EE7-863D-444C-B108-CD3208664E83}"/>
              </a:ext>
            </a:extLst>
          </p:cNvPr>
          <p:cNvSpPr txBox="1"/>
          <p:nvPr/>
        </p:nvSpPr>
        <p:spPr>
          <a:xfrm>
            <a:off x="8447997" y="3763858"/>
            <a:ext cx="2500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2.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students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compare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their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produced</a:t>
            </a:r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work</a:t>
            </a:r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other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sources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674734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B51163-188B-8F4B-B45F-108310746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EB6388D-E44F-954E-B037-481C233C3687}"/>
              </a:ext>
            </a:extLst>
          </p:cNvPr>
          <p:cNvSpPr txBox="1"/>
          <p:nvPr/>
        </p:nvSpPr>
        <p:spPr>
          <a:xfrm>
            <a:off x="1028317" y="995374"/>
            <a:ext cx="2500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3.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students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make feedback </a:t>
            </a:r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explicit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themselves</a:t>
            </a:r>
            <a:endParaRPr lang="nl-NL" sz="2400" b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5CA4D6D-4FE3-1A45-96AA-BA9962429079}"/>
              </a:ext>
            </a:extLst>
          </p:cNvPr>
          <p:cNvSpPr txBox="1"/>
          <p:nvPr/>
        </p:nvSpPr>
        <p:spPr>
          <a:xfrm>
            <a:off x="1028317" y="3560408"/>
            <a:ext cx="2593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4.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students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improve</a:t>
            </a:r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their</a:t>
            </a:r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work</a:t>
            </a:r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from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better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understanding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200516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feedback&#10;&#10;Description automatically generated">
            <a:extLst>
              <a:ext uri="{FF2B5EF4-FFF2-40B4-BE49-F238E27FC236}">
                <a16:creationId xmlns:a16="http://schemas.microsoft.com/office/drawing/2014/main" id="{85DBAF1B-E0B0-0A09-517F-E0B053960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957" y="188233"/>
            <a:ext cx="9653785" cy="6281118"/>
          </a:xfrm>
        </p:spPr>
      </p:pic>
      <p:pic>
        <p:nvPicPr>
          <p:cNvPr id="7" name="Picture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2A9AD4D-6421-A975-2EE1-A07FA9C9C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8" y="1500322"/>
            <a:ext cx="1447539" cy="1828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490E2B-8992-9603-C483-4822A07F250C}"/>
              </a:ext>
            </a:extLst>
          </p:cNvPr>
          <p:cNvSpPr txBox="1"/>
          <p:nvPr/>
        </p:nvSpPr>
        <p:spPr>
          <a:xfrm>
            <a:off x="767558" y="3670126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David</a:t>
            </a:r>
          </a:p>
          <a:p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Nicol</a:t>
            </a:r>
            <a:endParaRPr lang="nl-NL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58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DBAF1B-E0B0-0A09-517F-E0B053960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115957" y="188233"/>
            <a:ext cx="9653785" cy="6281118"/>
          </a:xfrm>
        </p:spPr>
      </p:pic>
      <p:pic>
        <p:nvPicPr>
          <p:cNvPr id="7" name="Picture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2A9AD4D-6421-A975-2EE1-A07FA9C9C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8" y="1500322"/>
            <a:ext cx="1447539" cy="1828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490E2B-8992-9603-C483-4822A07F250C}"/>
              </a:ext>
            </a:extLst>
          </p:cNvPr>
          <p:cNvSpPr txBox="1"/>
          <p:nvPr/>
        </p:nvSpPr>
        <p:spPr>
          <a:xfrm>
            <a:off x="767558" y="3670126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David</a:t>
            </a:r>
          </a:p>
          <a:p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Nicol</a:t>
            </a:r>
            <a:endParaRPr lang="nl-NL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46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blue circle with white text&#10;&#10;Description automatically generated">
            <a:extLst>
              <a:ext uri="{FF2B5EF4-FFF2-40B4-BE49-F238E27FC236}">
                <a16:creationId xmlns:a16="http://schemas.microsoft.com/office/drawing/2014/main" id="{0AF5FC18-6317-E59D-639A-62B62673C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756" y="0"/>
            <a:ext cx="6933639" cy="6858000"/>
          </a:xfrm>
        </p:spPr>
      </p:pic>
    </p:spTree>
    <p:extLst>
      <p:ext uri="{BB962C8B-B14F-4D97-AF65-F5344CB8AC3E}">
        <p14:creationId xmlns:p14="http://schemas.microsoft.com/office/powerpoint/2010/main" val="1668502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blue circle with white text&#10;&#10;Description automatically generated">
            <a:extLst>
              <a:ext uri="{FF2B5EF4-FFF2-40B4-BE49-F238E27FC236}">
                <a16:creationId xmlns:a16="http://schemas.microsoft.com/office/drawing/2014/main" id="{0AF5FC18-6317-E59D-639A-62B62673C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756" y="0"/>
            <a:ext cx="6933639" cy="6858000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5B0A6D-52A9-4BB0-FA09-7CE67C385330}"/>
              </a:ext>
            </a:extLst>
          </p:cNvPr>
          <p:cNvCxnSpPr/>
          <p:nvPr/>
        </p:nvCxnSpPr>
        <p:spPr>
          <a:xfrm>
            <a:off x="6390290" y="5339255"/>
            <a:ext cx="3584027" cy="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7CC40C-1754-303F-7D7B-44F59F7C2029}"/>
              </a:ext>
            </a:extLst>
          </p:cNvPr>
          <p:cNvSpPr txBox="1"/>
          <p:nvPr/>
        </p:nvSpPr>
        <p:spPr>
          <a:xfrm>
            <a:off x="9974317" y="5154589"/>
            <a:ext cx="156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we</a:t>
            </a:r>
          </a:p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find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ZPD?</a:t>
            </a:r>
          </a:p>
        </p:txBody>
      </p:sp>
    </p:spTree>
    <p:extLst>
      <p:ext uri="{BB962C8B-B14F-4D97-AF65-F5344CB8AC3E}">
        <p14:creationId xmlns:p14="http://schemas.microsoft.com/office/powerpoint/2010/main" val="1656514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68FC-4B6A-0691-EBE4-ACE073CD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usual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questions</a:t>
            </a:r>
            <a:endParaRPr lang="nl-NL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CD264-3046-6AE1-C18A-EC2011C83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I’m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stuck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what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 do?</a:t>
            </a:r>
          </a:p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good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enough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)?</a:t>
            </a:r>
          </a:p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good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enough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)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now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  <a:p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you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tell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me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everything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improve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  <a:p>
            <a:endParaRPr lang="nl-NL" dirty="0"/>
          </a:p>
        </p:txBody>
      </p:sp>
      <p:pic>
        <p:nvPicPr>
          <p:cNvPr id="5" name="Picture 4" descr="A person with long curly hair smiling&#10;&#10;Description automatically generated">
            <a:extLst>
              <a:ext uri="{FF2B5EF4-FFF2-40B4-BE49-F238E27FC236}">
                <a16:creationId xmlns:a16="http://schemas.microsoft.com/office/drawing/2014/main" id="{3DF66B89-C2CA-DFA7-9281-F7220CB8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309" y="504496"/>
            <a:ext cx="3139491" cy="3599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790907-2DC5-8BAB-0790-93E2E0A29655}"/>
              </a:ext>
            </a:extLst>
          </p:cNvPr>
          <p:cNvSpPr txBox="1"/>
          <p:nvPr/>
        </p:nvSpPr>
        <p:spPr>
          <a:xfrm>
            <a:off x="8955117" y="4586628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Renske de Kleijn</a:t>
            </a:r>
          </a:p>
        </p:txBody>
      </p:sp>
    </p:spTree>
    <p:extLst>
      <p:ext uri="{BB962C8B-B14F-4D97-AF65-F5344CB8AC3E}">
        <p14:creationId xmlns:p14="http://schemas.microsoft.com/office/powerpoint/2010/main" val="3730022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F0DB-4684-B633-1EBD-589D1E53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A885ADE-4E17-ADB0-CAF3-DF1CC3D4A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74" t="38358" r="-299" b="42726"/>
          <a:stretch/>
        </p:blipFill>
        <p:spPr>
          <a:xfrm>
            <a:off x="172424" y="913681"/>
            <a:ext cx="11847152" cy="32589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6D792-2220-0398-F083-FCCE7CB0DC59}"/>
              </a:ext>
            </a:extLst>
          </p:cNvPr>
          <p:cNvSpPr txBox="1"/>
          <p:nvPr/>
        </p:nvSpPr>
        <p:spPr>
          <a:xfrm>
            <a:off x="-1653436" y="26805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2512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F0DB-4684-B633-1EBD-589D1E53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A885ADE-4E17-ADB0-CAF3-DF1CC3D4A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80" t="73398" r="4555" b="10229"/>
          <a:stretch/>
        </p:blipFill>
        <p:spPr>
          <a:xfrm>
            <a:off x="-154177" y="688934"/>
            <a:ext cx="11507977" cy="27400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6D792-2220-0398-F083-FCCE7CB0DC59}"/>
              </a:ext>
            </a:extLst>
          </p:cNvPr>
          <p:cNvSpPr txBox="1"/>
          <p:nvPr/>
        </p:nvSpPr>
        <p:spPr>
          <a:xfrm>
            <a:off x="-1653436" y="26805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99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B4B43-D6FE-E52B-79B9-773ADA40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71F8607-62AE-54F8-05C9-F501DB0B3A8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0381" y="1379527"/>
            <a:ext cx="11478324" cy="50347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ource Sans Pro" panose="020B0503030403020204" pitchFamily="34" charset="77"/>
                <a:ea typeface="ＭＳ Ｐゴシック" charset="-128"/>
              </a:rPr>
              <a:t>“An assessment functions formatively to the extent that evidence about student achievement elicited by the assessment is </a:t>
            </a:r>
            <a:r>
              <a:rPr lang="en-GB" sz="2400" b="1" dirty="0">
                <a:solidFill>
                  <a:srgbClr val="FF0000"/>
                </a:solidFill>
                <a:latin typeface="Source Sans Pro" panose="020B0503030403020204" pitchFamily="34" charset="77"/>
                <a:ea typeface="ＭＳ Ｐゴシック" charset="-128"/>
              </a:rPr>
              <a:t>interpreted and used </a:t>
            </a:r>
            <a:r>
              <a:rPr lang="en-GB" sz="2400" dirty="0">
                <a:latin typeface="Source Sans Pro" panose="020B0503030403020204" pitchFamily="34" charset="77"/>
                <a:ea typeface="ＭＳ Ｐゴシック" charset="-128"/>
              </a:rPr>
              <a:t>to make </a:t>
            </a:r>
            <a:r>
              <a:rPr lang="en-GB" sz="2400" b="1" dirty="0">
                <a:latin typeface="Source Sans Pro" panose="020B0503030403020204" pitchFamily="34" charset="77"/>
                <a:ea typeface="ＭＳ Ｐゴシック" charset="-128"/>
              </a:rPr>
              <a:t>decisions</a:t>
            </a:r>
            <a:r>
              <a:rPr lang="en-GB" sz="2400" dirty="0">
                <a:latin typeface="Source Sans Pro" panose="020B0503030403020204" pitchFamily="34" charset="77"/>
                <a:ea typeface="ＭＳ Ｐゴシック" charset="-128"/>
              </a:rPr>
              <a:t> about </a:t>
            </a:r>
            <a:r>
              <a:rPr lang="en-GB" sz="2400" u="sng" dirty="0">
                <a:solidFill>
                  <a:srgbClr val="FF0000"/>
                </a:solidFill>
                <a:latin typeface="Source Sans Pro" panose="020B0503030403020204" pitchFamily="34" charset="77"/>
                <a:ea typeface="ＭＳ Ｐゴシック" charset="-128"/>
              </a:rPr>
              <a:t>the next steps </a:t>
            </a:r>
            <a:r>
              <a:rPr lang="en-GB" sz="2400" dirty="0">
                <a:latin typeface="Source Sans Pro" panose="020B0503030403020204" pitchFamily="34" charset="77"/>
                <a:ea typeface="ＭＳ Ｐゴシック" charset="-128"/>
              </a:rPr>
              <a:t>in instruction that are likely to be better, or better founded, than the decisions that would have been taken in the absence of that evidence.”  (</a:t>
            </a:r>
            <a:r>
              <a:rPr lang="en-GB" sz="2400" dirty="0" err="1">
                <a:latin typeface="Source Sans Pro" panose="020B0503030403020204" pitchFamily="34" charset="77"/>
                <a:ea typeface="ＭＳ Ｐゴシック" charset="-128"/>
              </a:rPr>
              <a:t>Wiliam</a:t>
            </a:r>
            <a:r>
              <a:rPr lang="en-GB" sz="2400" dirty="0">
                <a:latin typeface="Source Sans Pro" panose="020B0503030403020204" pitchFamily="34" charset="77"/>
                <a:ea typeface="ＭＳ Ｐゴシック" charset="-128"/>
              </a:rPr>
              <a:t>, 2009)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28D6E3E-1EC1-FA08-FCE7-C45156BA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369156"/>
            <a:ext cx="10895215" cy="1010371"/>
          </a:xfrm>
        </p:spPr>
        <p:txBody>
          <a:bodyPr/>
          <a:lstStyle/>
          <a:p>
            <a:r>
              <a:rPr lang="en-GB" dirty="0">
                <a:latin typeface="Source Sans Pro" panose="020B0503030403020204" pitchFamily="34" charset="77"/>
              </a:rPr>
              <a:t>Definition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37DC33-A0FE-2B79-D926-2F6A6CFA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F0DB-4684-B633-1EBD-589D1E53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A885ADE-4E17-ADB0-CAF3-DF1CC3D4A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3" t="20021" r="1222" b="61063"/>
          <a:stretch/>
        </p:blipFill>
        <p:spPr>
          <a:xfrm>
            <a:off x="185682" y="713985"/>
            <a:ext cx="13797346" cy="3795386"/>
          </a:xfrm>
        </p:spPr>
      </p:pic>
    </p:spTree>
    <p:extLst>
      <p:ext uri="{BB962C8B-B14F-4D97-AF65-F5344CB8AC3E}">
        <p14:creationId xmlns:p14="http://schemas.microsoft.com/office/powerpoint/2010/main" val="647663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F0DB-4684-B633-1EBD-589D1E53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A885ADE-4E17-ADB0-CAF3-DF1CC3D4A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33" t="54232" r="3408" b="26852"/>
          <a:stretch/>
        </p:blipFill>
        <p:spPr>
          <a:xfrm>
            <a:off x="185682" y="713985"/>
            <a:ext cx="13797346" cy="37953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6D792-2220-0398-F083-FCCE7CB0DC59}"/>
              </a:ext>
            </a:extLst>
          </p:cNvPr>
          <p:cNvSpPr txBox="1"/>
          <p:nvPr/>
        </p:nvSpPr>
        <p:spPr>
          <a:xfrm>
            <a:off x="-1653436" y="26805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9094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FB44-7410-4A28-7CD6-26A91B4D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128DBECA-C93B-E9A1-A667-4E8B6B631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102" y="181546"/>
            <a:ext cx="4593500" cy="649490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1E7BA3-26B5-37FA-1E23-C3A2D790FA71}"/>
              </a:ext>
            </a:extLst>
          </p:cNvPr>
          <p:cNvSpPr txBox="1"/>
          <p:nvPr/>
        </p:nvSpPr>
        <p:spPr>
          <a:xfrm>
            <a:off x="6217504" y="6246654"/>
            <a:ext cx="61001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https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://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toetsrevolutie.nl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/poster/poster-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better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ask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-feedback/</a:t>
            </a:r>
          </a:p>
        </p:txBody>
      </p:sp>
    </p:spTree>
    <p:extLst>
      <p:ext uri="{BB962C8B-B14F-4D97-AF65-F5344CB8AC3E}">
        <p14:creationId xmlns:p14="http://schemas.microsoft.com/office/powerpoint/2010/main" val="2430611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1EA8E-AB48-A850-586E-13613B61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5BCC07-16A7-CFB5-A0F2-2624126D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622580"/>
            <a:ext cx="10895215" cy="10103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ource Sans Pro" panose="020B0503030403020204" pitchFamily="34" charset="77"/>
              </a:rPr>
              <a:t>Formative action is an </a:t>
            </a:r>
            <a:br>
              <a:rPr lang="en-US" dirty="0">
                <a:latin typeface="Source Sans Pro" panose="020B0503030403020204" pitchFamily="34" charset="77"/>
              </a:rPr>
            </a:br>
            <a:r>
              <a:rPr lang="en-US" dirty="0">
                <a:latin typeface="Source Sans Pro" panose="020B0503030403020204" pitchFamily="34" charset="77"/>
              </a:rPr>
              <a:t>Action oriented research process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DD6BC6D-6F59-6C50-DFD9-21534CB5E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26" y="2706091"/>
            <a:ext cx="1625600" cy="16256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948138E-36E5-49F1-967A-49D17760E696}"/>
              </a:ext>
            </a:extLst>
          </p:cNvPr>
          <p:cNvSpPr txBox="1"/>
          <p:nvPr/>
        </p:nvSpPr>
        <p:spPr>
          <a:xfrm>
            <a:off x="193855" y="4351610"/>
            <a:ext cx="2893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1. Research question or </a:t>
            </a:r>
          </a:p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problem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DAB6E4-310D-D0B6-B018-389075D6AAD0}"/>
              </a:ext>
            </a:extLst>
          </p:cNvPr>
          <p:cNvSpPr txBox="1"/>
          <p:nvPr/>
        </p:nvSpPr>
        <p:spPr>
          <a:xfrm>
            <a:off x="3843780" y="4386770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2. Eliciting </a:t>
            </a:r>
          </a:p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information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C7298DB-047F-F5DB-5C5A-E0AC1F6FCBB2}"/>
              </a:ext>
            </a:extLst>
          </p:cNvPr>
          <p:cNvSpPr txBox="1"/>
          <p:nvPr/>
        </p:nvSpPr>
        <p:spPr>
          <a:xfrm>
            <a:off x="6059832" y="4374008"/>
            <a:ext cx="2667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3. Interpreting &amp; </a:t>
            </a:r>
          </a:p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Concluding (deciding)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1344FEC-C292-4B71-FE9B-EE8820120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96" y="1987121"/>
            <a:ext cx="1625600" cy="16256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72C027B-32B1-2EE6-ABE1-F3C48339EF31}"/>
              </a:ext>
            </a:extLst>
          </p:cNvPr>
          <p:cNvSpPr txBox="1"/>
          <p:nvPr/>
        </p:nvSpPr>
        <p:spPr>
          <a:xfrm>
            <a:off x="9937491" y="4351610"/>
            <a:ext cx="225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4. Informed action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B76B49-4FD9-E6A3-A70B-27D47C7F5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026" y="2821218"/>
            <a:ext cx="1420582" cy="142058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15A3404-900E-8F0C-C183-D3B73E6EC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834" y="2626308"/>
            <a:ext cx="1625600" cy="16256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07DDF2B-4D2B-918E-F923-BBD51D40D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142" y="3100873"/>
            <a:ext cx="1389279" cy="1389279"/>
          </a:xfrm>
          <a:prstGeom prst="rect">
            <a:avLst/>
          </a:prstGeom>
        </p:spPr>
      </p:pic>
      <p:sp>
        <p:nvSpPr>
          <p:cNvPr id="18" name="Pijl links 17">
            <a:extLst>
              <a:ext uri="{FF2B5EF4-FFF2-40B4-BE49-F238E27FC236}">
                <a16:creationId xmlns:a16="http://schemas.microsoft.com/office/drawing/2014/main" id="{01ABB14C-6BE0-02CC-C531-8AC84FB01520}"/>
              </a:ext>
            </a:extLst>
          </p:cNvPr>
          <p:cNvSpPr/>
          <p:nvPr/>
        </p:nvSpPr>
        <p:spPr>
          <a:xfrm>
            <a:off x="8558331" y="3544022"/>
            <a:ext cx="1148945" cy="707886"/>
          </a:xfrm>
          <a:prstGeom prst="rightArrow">
            <a:avLst/>
          </a:prstGeom>
          <a:solidFill>
            <a:srgbClr val="3A6BCE"/>
          </a:solidFill>
          <a:ln>
            <a:solidFill>
              <a:srgbClr val="0081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240FCBA-B7C7-195A-F503-596F23DB6E21}"/>
              </a:ext>
            </a:extLst>
          </p:cNvPr>
          <p:cNvSpPr txBox="1"/>
          <p:nvPr/>
        </p:nvSpPr>
        <p:spPr>
          <a:xfrm>
            <a:off x="6049926" y="66559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Source Sans Pro" panose="020B0503030403020204" pitchFamily="34" charset="77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4994FA7-4634-93BF-24F8-75D169432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0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1EA8E-AB48-A850-586E-13613B61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5BCC07-16A7-CFB5-A0F2-2624126D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622580"/>
            <a:ext cx="10895215" cy="101037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ource Sans Pro" panose="020B0503030403020204" pitchFamily="34" charset="77"/>
              </a:rPr>
              <a:t>The role of prediction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DD6BC6D-6F59-6C50-DFD9-21534CB5E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26" y="2706091"/>
            <a:ext cx="1625600" cy="16256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948138E-36E5-49F1-967A-49D17760E696}"/>
              </a:ext>
            </a:extLst>
          </p:cNvPr>
          <p:cNvSpPr txBox="1"/>
          <p:nvPr/>
        </p:nvSpPr>
        <p:spPr>
          <a:xfrm>
            <a:off x="193855" y="4351610"/>
            <a:ext cx="2893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1. Research question or </a:t>
            </a:r>
          </a:p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problem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DAB6E4-310D-D0B6-B018-389075D6AAD0}"/>
              </a:ext>
            </a:extLst>
          </p:cNvPr>
          <p:cNvSpPr txBox="1"/>
          <p:nvPr/>
        </p:nvSpPr>
        <p:spPr>
          <a:xfrm>
            <a:off x="3843780" y="4386770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2. Eliciting </a:t>
            </a:r>
          </a:p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information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C7298DB-047F-F5DB-5C5A-E0AC1F6FCBB2}"/>
              </a:ext>
            </a:extLst>
          </p:cNvPr>
          <p:cNvSpPr txBox="1"/>
          <p:nvPr/>
        </p:nvSpPr>
        <p:spPr>
          <a:xfrm>
            <a:off x="6059832" y="4374008"/>
            <a:ext cx="2667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3. Interpreting &amp; </a:t>
            </a:r>
          </a:p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Concluding (deciding)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1344FEC-C292-4B71-FE9B-EE8820120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96" y="1987121"/>
            <a:ext cx="1625600" cy="16256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72C027B-32B1-2EE6-ABE1-F3C48339EF31}"/>
              </a:ext>
            </a:extLst>
          </p:cNvPr>
          <p:cNvSpPr txBox="1"/>
          <p:nvPr/>
        </p:nvSpPr>
        <p:spPr>
          <a:xfrm>
            <a:off x="9937491" y="4351610"/>
            <a:ext cx="225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77"/>
              </a:rPr>
              <a:t>4. Informed action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B76B49-4FD9-E6A3-A70B-27D47C7F5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026" y="2821218"/>
            <a:ext cx="1420582" cy="142058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15A3404-900E-8F0C-C183-D3B73E6EC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834" y="2626308"/>
            <a:ext cx="1625600" cy="16256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07DDF2B-4D2B-918E-F923-BBD51D40D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142" y="3100873"/>
            <a:ext cx="1389279" cy="1389279"/>
          </a:xfrm>
          <a:prstGeom prst="rect">
            <a:avLst/>
          </a:prstGeom>
        </p:spPr>
      </p:pic>
      <p:sp>
        <p:nvSpPr>
          <p:cNvPr id="18" name="Pijl links 17">
            <a:extLst>
              <a:ext uri="{FF2B5EF4-FFF2-40B4-BE49-F238E27FC236}">
                <a16:creationId xmlns:a16="http://schemas.microsoft.com/office/drawing/2014/main" id="{01ABB14C-6BE0-02CC-C531-8AC84FB01520}"/>
              </a:ext>
            </a:extLst>
          </p:cNvPr>
          <p:cNvSpPr/>
          <p:nvPr/>
        </p:nvSpPr>
        <p:spPr>
          <a:xfrm>
            <a:off x="8558331" y="3544022"/>
            <a:ext cx="1148945" cy="707886"/>
          </a:xfrm>
          <a:prstGeom prst="rightArrow">
            <a:avLst/>
          </a:prstGeom>
          <a:solidFill>
            <a:srgbClr val="3A6BCE"/>
          </a:solidFill>
          <a:ln>
            <a:solidFill>
              <a:srgbClr val="0081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240FCBA-B7C7-195A-F503-596F23DB6E21}"/>
              </a:ext>
            </a:extLst>
          </p:cNvPr>
          <p:cNvSpPr txBox="1"/>
          <p:nvPr/>
        </p:nvSpPr>
        <p:spPr>
          <a:xfrm>
            <a:off x="6049926" y="66559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Source Sans Pro" panose="020B0503030403020204" pitchFamily="34" charset="77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4994FA7-4634-93BF-24F8-75D169432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B460C4-B050-3D14-23A4-4C4464362320}"/>
              </a:ext>
            </a:extLst>
          </p:cNvPr>
          <p:cNvSpPr/>
          <p:nvPr/>
        </p:nvSpPr>
        <p:spPr>
          <a:xfrm>
            <a:off x="193855" y="2354317"/>
            <a:ext cx="2984297" cy="2942897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0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6BE650-795D-1A47-1264-61F650B9AA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4579" y="316320"/>
            <a:ext cx="11041996" cy="531026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GB" sz="3600" b="1" spc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questions for this session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Why do we prefer  the term ‘formative action’ over ‘formative assessment’?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are the most common pitfalls that make feedback ineffective?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can we enjoy a </a:t>
            </a:r>
            <a:r>
              <a:rPr lang="en-GB" sz="2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more effective 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practice that </a:t>
            </a:r>
            <a:r>
              <a:rPr lang="en-GB" sz="2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reduces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workload of teaching staff?</a:t>
            </a:r>
          </a:p>
          <a:p>
            <a:pPr marL="0" indent="0">
              <a:lnSpc>
                <a:spcPct val="200000"/>
              </a:lnSpc>
              <a:buNone/>
            </a:pP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28C60-60FD-424D-AF7F-56675E43FAAF}"/>
              </a:ext>
            </a:extLst>
          </p:cNvPr>
          <p:cNvSpPr/>
          <p:nvPr/>
        </p:nvSpPr>
        <p:spPr>
          <a:xfrm>
            <a:off x="5971607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4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723;p115">
            <a:extLst>
              <a:ext uri="{FF2B5EF4-FFF2-40B4-BE49-F238E27FC236}">
                <a16:creationId xmlns:a16="http://schemas.microsoft.com/office/drawing/2014/main" id="{259CD3F7-B64C-9343-BA98-A361E3541EEF}"/>
              </a:ext>
            </a:extLst>
          </p:cNvPr>
          <p:cNvSpPr txBox="1"/>
          <p:nvPr/>
        </p:nvSpPr>
        <p:spPr>
          <a:xfrm>
            <a:off x="1344220" y="1638596"/>
            <a:ext cx="10591536" cy="427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Ensure quality awareness </a:t>
            </a:r>
          </a:p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Choose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appropriate form 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degree of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independence</a:t>
            </a:r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Leave enough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thinking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time</a:t>
            </a:r>
          </a:p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Provide more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if feedback is too difficult</a:t>
            </a:r>
          </a:p>
        </p:txBody>
      </p:sp>
      <p:sp>
        <p:nvSpPr>
          <p:cNvPr id="4" name="Google Shape;717;p114">
            <a:extLst>
              <a:ext uri="{FF2B5EF4-FFF2-40B4-BE49-F238E27FC236}">
                <a16:creationId xmlns:a16="http://schemas.microsoft.com/office/drawing/2014/main" id="{28141BDD-B4EA-404E-8C3D-FF8980117CF7}"/>
              </a:ext>
            </a:extLst>
          </p:cNvPr>
          <p:cNvSpPr txBox="1"/>
          <p:nvPr/>
        </p:nvSpPr>
        <p:spPr>
          <a:xfrm>
            <a:off x="1271648" y="788811"/>
            <a:ext cx="9266111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6000"/>
            </a:pPr>
            <a:r>
              <a:rPr lang="en-AU" sz="4500" dirty="0">
                <a:solidFill>
                  <a:srgbClr val="000000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Four golden rules for feedback:</a:t>
            </a:r>
            <a:endParaRPr lang="en-AU" sz="105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A6A3E1-628B-A348-ADE6-40E635CE0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561" y="0"/>
            <a:ext cx="1169670" cy="11696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9524062-360F-914C-9B28-789126F7B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76" y="0"/>
            <a:ext cx="1169670" cy="116967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847A4-7014-672D-88AA-146F9FDE2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55" y="3942835"/>
            <a:ext cx="808069" cy="80806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6913332-92ED-4306-E126-BA24F83ED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04" y="1984345"/>
            <a:ext cx="707572" cy="7075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C876A6-E671-96A1-CD9D-EC30183F1EF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56244" y="2915207"/>
            <a:ext cx="842088" cy="84208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6DD79D0-3B48-CFEF-BEE4-7E097FBD7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55" y="4750904"/>
            <a:ext cx="1034766" cy="103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7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376;p31">
            <a:extLst>
              <a:ext uri="{FF2B5EF4-FFF2-40B4-BE49-F238E27FC236}">
                <a16:creationId xmlns:a16="http://schemas.microsoft.com/office/drawing/2014/main" id="{37269E7A-026E-F74C-A45A-3B8C6F12874D}"/>
              </a:ext>
            </a:extLst>
          </p:cNvPr>
          <p:cNvSpPr txBox="1">
            <a:spLocks/>
          </p:cNvSpPr>
          <p:nvPr/>
        </p:nvSpPr>
        <p:spPr>
          <a:xfrm>
            <a:off x="1340069" y="103836"/>
            <a:ext cx="102414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Gill Sans"/>
              <a:buNone/>
            </a:pPr>
            <a:r>
              <a:rPr lang="nl-NL" sz="4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Producing</a:t>
            </a:r>
            <a:r>
              <a:rPr lang="nl-NL" sz="4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4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something</a:t>
            </a:r>
            <a:r>
              <a:rPr lang="nl-NL" sz="4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is </a:t>
            </a:r>
            <a:r>
              <a:rPr lang="nl-NL" sz="4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already</a:t>
            </a:r>
            <a:r>
              <a:rPr lang="nl-NL" sz="44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a form of feedback in </a:t>
            </a:r>
            <a:r>
              <a:rPr lang="nl-NL" sz="4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itself</a:t>
            </a:r>
            <a:endParaRPr lang="nl-NL" sz="4400" b="1" dirty="0"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pic>
        <p:nvPicPr>
          <p:cNvPr id="4" name="Google Shape;377;p31">
            <a:extLst>
              <a:ext uri="{FF2B5EF4-FFF2-40B4-BE49-F238E27FC236}">
                <a16:creationId xmlns:a16="http://schemas.microsoft.com/office/drawing/2014/main" id="{C4BA131A-CC95-A74F-B072-EE431F2E0F2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9399" y="1961787"/>
            <a:ext cx="9813202" cy="273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76;p31">
            <a:extLst>
              <a:ext uri="{FF2B5EF4-FFF2-40B4-BE49-F238E27FC236}">
                <a16:creationId xmlns:a16="http://schemas.microsoft.com/office/drawing/2014/main" id="{8704C313-5505-EC40-AACD-48646087571C}"/>
              </a:ext>
            </a:extLst>
          </p:cNvPr>
          <p:cNvSpPr txBox="1">
            <a:spLocks/>
          </p:cNvSpPr>
          <p:nvPr/>
        </p:nvSpPr>
        <p:spPr>
          <a:xfrm>
            <a:off x="2628473" y="4192218"/>
            <a:ext cx="7022139" cy="123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Gill Sans"/>
              <a:buNone/>
            </a:pP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Feedback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gives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additional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meaning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to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what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students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have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produced</a:t>
            </a:r>
            <a:endParaRPr lang="nl-NL" sz="2800" b="1" dirty="0"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342EAF7-3CE2-804B-9B71-6FA926B1C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008" y="2936084"/>
            <a:ext cx="1715984" cy="171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2A2DA-A8A2-EE9F-9F2A-ED5F7AC9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23" y="24096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Some examples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1904914-0C56-78C5-FD05-DEDF9EE6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81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ACD5DA-4580-3140-B9C2-B1B12BC8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29" y="831145"/>
            <a:ext cx="9365342" cy="602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36;p49">
            <a:extLst>
              <a:ext uri="{FF2B5EF4-FFF2-40B4-BE49-F238E27FC236}">
                <a16:creationId xmlns:a16="http://schemas.microsoft.com/office/drawing/2014/main" id="{F95B390E-5058-D54B-A553-8C4ADE62D02F}"/>
              </a:ext>
            </a:extLst>
          </p:cNvPr>
          <p:cNvSpPr txBox="1"/>
          <p:nvPr/>
        </p:nvSpPr>
        <p:spPr>
          <a:xfrm>
            <a:off x="1321374" y="61744"/>
            <a:ext cx="1070102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Black"/>
                <a:ea typeface="Source Sans Pro Black"/>
                <a:cs typeface="Source Sans Pro Black"/>
                <a:sym typeface="Source Sans Pro Black"/>
              </a:rPr>
              <a:t>WHOLE-CLASS FEEDBACK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D912DE9-20A6-DCB0-F728-11E2BA591B82}"/>
              </a:ext>
            </a:extLst>
          </p:cNvPr>
          <p:cNvSpPr txBox="1"/>
          <p:nvPr/>
        </p:nvSpPr>
        <p:spPr>
          <a:xfrm>
            <a:off x="286608" y="61744"/>
            <a:ext cx="2518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Example 1</a:t>
            </a:r>
          </a:p>
        </p:txBody>
      </p:sp>
    </p:spTree>
    <p:extLst>
      <p:ext uri="{BB962C8B-B14F-4D97-AF65-F5344CB8AC3E}">
        <p14:creationId xmlns:p14="http://schemas.microsoft.com/office/powerpoint/2010/main" val="2266027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D117759D-96D3-6549-919C-4B10961BBED9}"/>
              </a:ext>
            </a:extLst>
          </p:cNvPr>
          <p:cNvSpPr txBox="1">
            <a:spLocks/>
          </p:cNvSpPr>
          <p:nvPr/>
        </p:nvSpPr>
        <p:spPr>
          <a:xfrm>
            <a:off x="648392" y="397688"/>
            <a:ext cx="10895215" cy="1010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err="1">
                <a:latin typeface="Source Sans Pro" panose="020B0503030403020204" pitchFamily="34" charset="77"/>
              </a:rPr>
              <a:t>Terminology</a:t>
            </a:r>
            <a:endParaRPr lang="nl-NL" sz="5400" b="1" dirty="0">
              <a:latin typeface="Source Sans Pro" panose="020B0503030403020204" pitchFamily="34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A1107C-178C-834D-99AF-124CC3B9730B}"/>
              </a:ext>
            </a:extLst>
          </p:cNvPr>
          <p:cNvSpPr txBox="1"/>
          <p:nvPr/>
        </p:nvSpPr>
        <p:spPr>
          <a:xfrm>
            <a:off x="961901" y="1844473"/>
            <a:ext cx="4416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chemeClr val="accent1"/>
                </a:solidFill>
                <a:latin typeface="Source Sans Pro" panose="020B0503030403020204" pitchFamily="34" charset="77"/>
              </a:rPr>
              <a:t>Formative</a:t>
            </a:r>
            <a:r>
              <a:rPr lang="nl-NL" sz="3200" dirty="0">
                <a:latin typeface="Source Sans Pro" panose="020B0503030403020204" pitchFamily="34" charset="77"/>
              </a:rPr>
              <a:t> ‘assessment’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5672F2D-C643-F84E-9450-11E412EF2D04}"/>
              </a:ext>
            </a:extLst>
          </p:cNvPr>
          <p:cNvSpPr txBox="1"/>
          <p:nvPr/>
        </p:nvSpPr>
        <p:spPr>
          <a:xfrm>
            <a:off x="6658302" y="3081400"/>
            <a:ext cx="4593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rgbClr val="FF0000"/>
                </a:solidFill>
                <a:latin typeface="Source Sans Pro" panose="020B0503030403020204" pitchFamily="34" charset="77"/>
              </a:rPr>
              <a:t>Summative</a:t>
            </a:r>
            <a:r>
              <a:rPr lang="nl-NL" sz="3200" dirty="0">
                <a:latin typeface="Source Sans Pro" panose="020B0503030403020204" pitchFamily="34" charset="77"/>
              </a:rPr>
              <a:t> ‘assessment’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79ED2C4-B770-384F-8F23-601282578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009" y="3565483"/>
            <a:ext cx="2596221" cy="22353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1C0E52-FAB2-0D4F-B77D-63DF6E493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881" y="3690196"/>
            <a:ext cx="2125559" cy="211064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B314F2F-5268-9F4D-AA5C-748E3A98F9EB}"/>
              </a:ext>
            </a:extLst>
          </p:cNvPr>
          <p:cNvSpPr txBox="1"/>
          <p:nvPr/>
        </p:nvSpPr>
        <p:spPr>
          <a:xfrm>
            <a:off x="1306134" y="3178559"/>
            <a:ext cx="407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chemeClr val="accent1"/>
                </a:solidFill>
                <a:latin typeface="Source Sans Pro" panose="020B0503030403020204" pitchFamily="34" charset="77"/>
              </a:rPr>
              <a:t>Formative</a:t>
            </a:r>
            <a:r>
              <a:rPr lang="nl-NL" sz="3200" dirty="0">
                <a:latin typeface="Source Sans Pro" panose="020B0503030403020204" pitchFamily="34" charset="77"/>
              </a:rPr>
              <a:t> ‘action’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8AB2F83-6B0A-3443-8616-30ACE53CC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680716" y="2567404"/>
            <a:ext cx="639804" cy="47299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3CD67FB-98A7-1A3C-E9E2-7B056CE32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6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436;p49">
            <a:extLst>
              <a:ext uri="{FF2B5EF4-FFF2-40B4-BE49-F238E27FC236}">
                <a16:creationId xmlns:a16="http://schemas.microsoft.com/office/drawing/2014/main" id="{F301B243-6BF5-9D4A-80E0-C70F195EBE80}"/>
              </a:ext>
            </a:extLst>
          </p:cNvPr>
          <p:cNvSpPr txBox="1"/>
          <p:nvPr/>
        </p:nvSpPr>
        <p:spPr>
          <a:xfrm>
            <a:off x="410589" y="300574"/>
            <a:ext cx="1070102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Black"/>
                <a:ea typeface="Source Sans Pro Black"/>
                <a:cs typeface="Source Sans Pro Black"/>
                <a:sym typeface="Source Sans Pro Black"/>
              </a:rPr>
              <a:t>FEEDBACK FORM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3FC995-A8F7-344E-B3D6-33ED50FA3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61" y="1069975"/>
            <a:ext cx="11414164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7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kleding, schoeisel, clipart&#10;&#10;Automatisch gegenereerde beschrijving">
            <a:extLst>
              <a:ext uri="{FF2B5EF4-FFF2-40B4-BE49-F238E27FC236}">
                <a16:creationId xmlns:a16="http://schemas.microsoft.com/office/drawing/2014/main" id="{34E57886-A44C-968B-F0CF-4EF29BA4B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1" y="0"/>
            <a:ext cx="5142097" cy="5126227"/>
          </a:xfrm>
          <a:prstGeom prst="rect">
            <a:avLst/>
          </a:prstGeom>
        </p:spPr>
      </p:pic>
      <p:pic>
        <p:nvPicPr>
          <p:cNvPr id="7" name="Afbeelding 6" descr="Afbeelding met tekst, kleding, person, tekenfilm&#10;&#10;Automatisch gegenereerde beschrijving">
            <a:extLst>
              <a:ext uri="{FF2B5EF4-FFF2-40B4-BE49-F238E27FC236}">
                <a16:creationId xmlns:a16="http://schemas.microsoft.com/office/drawing/2014/main" id="{5F64278F-DC3A-38D2-2C1E-0CDFEA932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28" y="0"/>
            <a:ext cx="7007772" cy="491836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A341C6F-436A-9531-F74A-F5B93352E51D}"/>
              </a:ext>
            </a:extLst>
          </p:cNvPr>
          <p:cNvSpPr txBox="1"/>
          <p:nvPr/>
        </p:nvSpPr>
        <p:spPr>
          <a:xfrm>
            <a:off x="3593450" y="5126227"/>
            <a:ext cx="509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Walkthrus</a:t>
            </a:r>
            <a:r>
              <a:rPr lang="en-GB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/ </a:t>
            </a:r>
            <a:r>
              <a:rPr lang="en-GB" sz="36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Doorloopjes</a:t>
            </a:r>
            <a:endParaRPr lang="en-GB" sz="3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27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7AF1EAD-D902-3C48-A44B-C3C8A0E7F5FC}"/>
              </a:ext>
            </a:extLst>
          </p:cNvPr>
          <p:cNvSpPr txBox="1"/>
          <p:nvPr/>
        </p:nvSpPr>
        <p:spPr>
          <a:xfrm>
            <a:off x="6096000" y="1720840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36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Assignment</a:t>
            </a:r>
            <a:endParaRPr lang="nl-NL" sz="3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endParaRPr lang="nl-NL" sz="3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nl-NL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</a:t>
            </a:r>
            <a:r>
              <a:rPr lang="nl-NL" sz="36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based</a:t>
            </a:r>
            <a:r>
              <a:rPr lang="nl-NL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criteria</a:t>
            </a:r>
          </a:p>
          <a:p>
            <a:pPr marL="342900" indent="-342900">
              <a:buAutoNum type="arabicPeriod"/>
            </a:pPr>
            <a:endParaRPr lang="nl-NL" sz="3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nl-NL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New </a:t>
            </a:r>
            <a:r>
              <a:rPr lang="nl-NL" sz="36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assignment</a:t>
            </a:r>
            <a:endParaRPr lang="nl-NL" sz="3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Google Shape;558;p47">
            <a:extLst>
              <a:ext uri="{FF2B5EF4-FFF2-40B4-BE49-F238E27FC236}">
                <a16:creationId xmlns:a16="http://schemas.microsoft.com/office/drawing/2014/main" id="{51F48F03-448E-B245-9059-9DB824D677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249" y="427498"/>
            <a:ext cx="5116327" cy="53568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5AA8C33-D02E-211D-C774-88DC17B099BF}"/>
              </a:ext>
            </a:extLst>
          </p:cNvPr>
          <p:cNvSpPr txBox="1"/>
          <p:nvPr/>
        </p:nvSpPr>
        <p:spPr>
          <a:xfrm>
            <a:off x="6096000" y="205483"/>
            <a:ext cx="4993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Example 2 - criteria</a:t>
            </a:r>
          </a:p>
        </p:txBody>
      </p:sp>
    </p:spTree>
    <p:extLst>
      <p:ext uri="{BB962C8B-B14F-4D97-AF65-F5344CB8AC3E}">
        <p14:creationId xmlns:p14="http://schemas.microsoft.com/office/powerpoint/2010/main" val="87212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7" name="Google Shape;558;p47">
            <a:extLst>
              <a:ext uri="{FF2B5EF4-FFF2-40B4-BE49-F238E27FC236}">
                <a16:creationId xmlns:a16="http://schemas.microsoft.com/office/drawing/2014/main" id="{3D7CF0D5-D530-3C41-AF7F-2F5E61CB2A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4113" r="-699"/>
          <a:stretch/>
        </p:blipFill>
        <p:spPr>
          <a:xfrm>
            <a:off x="377991" y="332896"/>
            <a:ext cx="5718009" cy="522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66;p48">
            <a:extLst>
              <a:ext uri="{FF2B5EF4-FFF2-40B4-BE49-F238E27FC236}">
                <a16:creationId xmlns:a16="http://schemas.microsoft.com/office/drawing/2014/main" id="{AD413B01-985D-2A4F-9E16-BFB91ED236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8951" y="200341"/>
            <a:ext cx="4726379" cy="54898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ijl links 1">
            <a:extLst>
              <a:ext uri="{FF2B5EF4-FFF2-40B4-BE49-F238E27FC236}">
                <a16:creationId xmlns:a16="http://schemas.microsoft.com/office/drawing/2014/main" id="{5DC41E5B-1007-6141-B18D-BA917AE40FEE}"/>
              </a:ext>
            </a:extLst>
          </p:cNvPr>
          <p:cNvSpPr/>
          <p:nvPr/>
        </p:nvSpPr>
        <p:spPr>
          <a:xfrm>
            <a:off x="5448815" y="2517569"/>
            <a:ext cx="1793174" cy="911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241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FC859-DFA4-5249-8CF4-3E85731664CF}"/>
              </a:ext>
            </a:extLst>
          </p:cNvPr>
          <p:cNvSpPr txBox="1">
            <a:spLocks/>
          </p:cNvSpPr>
          <p:nvPr/>
        </p:nvSpPr>
        <p:spPr>
          <a:xfrm>
            <a:off x="6434990" y="-662638"/>
            <a:ext cx="5118838" cy="4186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796">
              <a:lnSpc>
                <a:spcPct val="150000"/>
              </a:lnSpc>
              <a:buClr>
                <a:srgbClr val="434343"/>
              </a:buClr>
              <a:buSzPts val="1500"/>
            </a:pPr>
            <a:r>
              <a:rPr lang="en-GB" sz="3600" b="1" i="1" dirty="0">
                <a:solidFill>
                  <a:srgbClr val="C00000"/>
                </a:solidFill>
                <a:latin typeface="Source Sans Pro" panose="020B0503030403020204" pitchFamily="34" charset="77"/>
                <a:ea typeface="Source Sans Pro" panose="020B0503030403020204" pitchFamily="34" charset="0"/>
                <a:cs typeface="Open Sans"/>
                <a:sym typeface="Open Sans"/>
              </a:rPr>
              <a:t>feedback isn’t for free!</a:t>
            </a:r>
          </a:p>
          <a:p>
            <a:pPr marL="152396">
              <a:lnSpc>
                <a:spcPct val="150000"/>
              </a:lnSpc>
            </a:pPr>
            <a:endParaRPr lang="en-GB" sz="2400" dirty="0">
              <a:latin typeface="Source Sans Pro" panose="020B0503030403020204" pitchFamily="34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10E4A2-4A08-B244-B7E9-1ABD30C0A7EF}"/>
              </a:ext>
            </a:extLst>
          </p:cNvPr>
          <p:cNvSpPr txBox="1"/>
          <p:nvPr/>
        </p:nvSpPr>
        <p:spPr>
          <a:xfrm>
            <a:off x="262313" y="1206977"/>
            <a:ext cx="6175461" cy="4548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solidFill>
                  <a:srgbClr val="000000"/>
                </a:solidFill>
                <a:effectLst/>
                <a:latin typeface="Source Sans Pro" panose="020B0503030403020204" pitchFamily="34" charset="77"/>
              </a:rPr>
              <a:t>on the basis of </a:t>
            </a:r>
            <a:r>
              <a:rPr lang="en-GB" sz="2800" b="1" dirty="0">
                <a:solidFill>
                  <a:srgbClr val="000000"/>
                </a:solidFill>
                <a:effectLst/>
                <a:latin typeface="Source Sans Pro" panose="020B0503030403020204" pitchFamily="34" charset="77"/>
              </a:rPr>
              <a:t>quality criteria</a:t>
            </a:r>
            <a:r>
              <a:rPr lang="en-GB" sz="2800" dirty="0">
                <a:solidFill>
                  <a:srgbClr val="000000"/>
                </a:solidFill>
                <a:effectLst/>
                <a:latin typeface="Source Sans Pro" panose="020B0503030403020204" pitchFamily="34" charset="77"/>
              </a:rPr>
              <a:t>: on which criterion do you want feedback and why? </a:t>
            </a:r>
          </a:p>
          <a:p>
            <a:pPr marL="342900" indent="-342900" rtl="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solidFill>
                  <a:srgbClr val="000000"/>
                </a:solidFill>
                <a:effectLst/>
                <a:latin typeface="Source Sans Pro" panose="020B0503030403020204" pitchFamily="34" charset="77"/>
              </a:rPr>
              <a:t>increases </a:t>
            </a:r>
            <a:r>
              <a:rPr lang="en-GB" sz="2800" b="1" dirty="0">
                <a:solidFill>
                  <a:srgbClr val="000000"/>
                </a:solidFill>
                <a:effectLst/>
                <a:latin typeface="Source Sans Pro" panose="020B0503030403020204" pitchFamily="34" charset="77"/>
              </a:rPr>
              <a:t>involvement and ownership</a:t>
            </a:r>
          </a:p>
          <a:p>
            <a:pPr marL="342900" indent="-342900" rtl="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solidFill>
                  <a:srgbClr val="000000"/>
                </a:solidFill>
                <a:latin typeface="Source Sans Pro" panose="020B0503030403020204" pitchFamily="34" charset="77"/>
              </a:rPr>
              <a:t>develop a </a:t>
            </a:r>
            <a:r>
              <a:rPr lang="en-GB" sz="2800" b="1" dirty="0">
                <a:solidFill>
                  <a:srgbClr val="000000"/>
                </a:solidFill>
                <a:latin typeface="Source Sans Pro" panose="020B0503030403020204" pitchFamily="34" charset="77"/>
              </a:rPr>
              <a:t>sense of quality </a:t>
            </a:r>
            <a:r>
              <a:rPr lang="en-GB" sz="2800" dirty="0">
                <a:solidFill>
                  <a:srgbClr val="000000"/>
                </a:solidFill>
                <a:latin typeface="Source Sans Pro" panose="020B0503030403020204" pitchFamily="34" charset="77"/>
              </a:rPr>
              <a:t>about the feedback questions</a:t>
            </a:r>
            <a:endParaRPr lang="en-GB" sz="2800" dirty="0">
              <a:solidFill>
                <a:srgbClr val="000000"/>
              </a:solidFill>
              <a:effectLst/>
              <a:latin typeface="Source Sans Pro" panose="020B0503030403020204" pitchFamily="34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64E3A6F-6029-1A47-92EA-3C23BF43701A}"/>
              </a:ext>
            </a:extLst>
          </p:cNvPr>
          <p:cNvSpPr txBox="1"/>
          <p:nvPr/>
        </p:nvSpPr>
        <p:spPr>
          <a:xfrm>
            <a:off x="265096" y="199480"/>
            <a:ext cx="7902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Example 3 - Feedback questions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DD5B14C-0A7B-8C40-88B4-78B77E043FC7}"/>
              </a:ext>
            </a:extLst>
          </p:cNvPr>
          <p:cNvSpPr txBox="1"/>
          <p:nvPr/>
        </p:nvSpPr>
        <p:spPr>
          <a:xfrm>
            <a:off x="6772813" y="3429000"/>
            <a:ext cx="493948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Source Sans Pro" panose="020B0503030403020204" pitchFamily="34" charset="77"/>
              </a:rPr>
              <a:t>I've ruled out all the common causes of caries (diet, stress, smoking), but this patient still has a lot of caries, what could be a good next question for this patient?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B629DDF-7758-CA46-9E72-80D681143124}"/>
              </a:ext>
            </a:extLst>
          </p:cNvPr>
          <p:cNvSpPr txBox="1"/>
          <p:nvPr/>
        </p:nvSpPr>
        <p:spPr>
          <a:xfrm>
            <a:off x="6772813" y="1900333"/>
            <a:ext cx="493948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Source Sans Pro" panose="020B0503030403020204" pitchFamily="34" charset="77"/>
              </a:rPr>
              <a:t>Is the structure of my arguments sufficient?</a:t>
            </a:r>
          </a:p>
          <a:p>
            <a:r>
              <a:rPr lang="en-GB" sz="2000" i="1" dirty="0">
                <a:latin typeface="Source Sans Pro" panose="020B0503030403020204" pitchFamily="34" charset="77"/>
              </a:rPr>
              <a:t>does my introduction fit in well with my statement?</a:t>
            </a:r>
          </a:p>
        </p:txBody>
      </p:sp>
    </p:spTree>
    <p:extLst>
      <p:ext uri="{BB962C8B-B14F-4D97-AF65-F5344CB8AC3E}">
        <p14:creationId xmlns:p14="http://schemas.microsoft.com/office/powerpoint/2010/main" val="19795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D3041B-F0C0-F044-82BD-B659BFAFA4A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8320" y="511295"/>
            <a:ext cx="3847933" cy="174435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1EFE6A8-2A2E-C746-A205-BC5BB9B8A0C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48320" y="2541094"/>
            <a:ext cx="3847526" cy="17443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E3E8522-057E-DB41-A53F-7B4EEDFC273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6338" y="4570894"/>
            <a:ext cx="3951490" cy="1744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54FF21-D982-5447-9A00-A707DC95B469}"/>
              </a:ext>
            </a:extLst>
          </p:cNvPr>
          <p:cNvSpPr txBox="1"/>
          <p:nvPr/>
        </p:nvSpPr>
        <p:spPr>
          <a:xfrm>
            <a:off x="4684462" y="398589"/>
            <a:ext cx="384752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over-feedback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CD61C-1C5E-AF47-8DDF-21EFDAC70B9F}"/>
              </a:ext>
            </a:extLst>
          </p:cNvPr>
          <p:cNvSpPr txBox="1"/>
          <p:nvPr/>
        </p:nvSpPr>
        <p:spPr>
          <a:xfrm>
            <a:off x="4684462" y="2850540"/>
            <a:ext cx="7747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feedback 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support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S=spelling: P=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punctuation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;  C=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capitals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8A7E9C5-8DCD-B245-9592-1098483B3525}"/>
              </a:ext>
            </a:extLst>
          </p:cNvPr>
          <p:cNvSpPr txBox="1"/>
          <p:nvPr/>
        </p:nvSpPr>
        <p:spPr>
          <a:xfrm>
            <a:off x="4763002" y="4963043"/>
            <a:ext cx="7428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a dot in 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margin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9535616-CAEC-6C82-6C44-902B8DA4E565}"/>
              </a:ext>
            </a:extLst>
          </p:cNvPr>
          <p:cNvSpPr txBox="1"/>
          <p:nvPr/>
        </p:nvSpPr>
        <p:spPr>
          <a:xfrm>
            <a:off x="4169276" y="60461"/>
            <a:ext cx="7902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Example 3 - Feedback Legend</a:t>
            </a:r>
          </a:p>
        </p:txBody>
      </p:sp>
    </p:spTree>
    <p:extLst>
      <p:ext uri="{BB962C8B-B14F-4D97-AF65-F5344CB8AC3E}">
        <p14:creationId xmlns:p14="http://schemas.microsoft.com/office/powerpoint/2010/main" val="127174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608;p51">
            <a:extLst>
              <a:ext uri="{FF2B5EF4-FFF2-40B4-BE49-F238E27FC236}">
                <a16:creationId xmlns:a16="http://schemas.microsoft.com/office/drawing/2014/main" id="{7D62B060-4A3D-D946-8C38-3605303A4829}"/>
              </a:ext>
            </a:extLst>
          </p:cNvPr>
          <p:cNvSpPr txBox="1"/>
          <p:nvPr/>
        </p:nvSpPr>
        <p:spPr>
          <a:xfrm>
            <a:off x="0" y="1135751"/>
            <a:ext cx="12047059" cy="414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431788">
              <a:lnSpc>
                <a:spcPct val="200000"/>
              </a:lnSpc>
              <a:buClr>
                <a:srgbClr val="434343"/>
              </a:buClr>
              <a:buSzPts val="1500"/>
              <a:buFont typeface="Open Sans"/>
              <a:buChar char="●"/>
            </a:pPr>
            <a:r>
              <a:rPr lang="nl-NL" sz="2400" b="1" i="1" dirty="0"/>
              <a:t>“</a:t>
            </a:r>
            <a:r>
              <a:rPr lang="nl-NL" sz="2400" b="1" i="1" dirty="0" err="1"/>
              <a:t>There</a:t>
            </a:r>
            <a:r>
              <a:rPr lang="nl-NL" sz="2400" b="1" i="1" dirty="0"/>
              <a:t> are </a:t>
            </a:r>
            <a:r>
              <a:rPr lang="nl-NL" sz="2400" b="1" i="1" dirty="0" err="1"/>
              <a:t>still</a:t>
            </a:r>
            <a:r>
              <a:rPr lang="nl-NL" sz="2400" b="1" i="1" dirty="0"/>
              <a:t> five </a:t>
            </a:r>
            <a:r>
              <a:rPr lang="nl-NL" sz="2400" b="1" i="1" dirty="0" err="1"/>
              <a:t>misconceptions</a:t>
            </a:r>
            <a:r>
              <a:rPr lang="nl-NL" sz="2400" b="1" i="1" dirty="0"/>
              <a:t>/</a:t>
            </a:r>
            <a:r>
              <a:rPr lang="nl-NL" sz="2400" b="1" i="1" dirty="0" err="1"/>
              <a:t>errors</a:t>
            </a:r>
            <a:r>
              <a:rPr lang="nl-NL" sz="2400" b="1" i="1" dirty="0"/>
              <a:t> in </a:t>
            </a:r>
            <a:r>
              <a:rPr lang="nl-NL" sz="2400" b="1" i="1" dirty="0" err="1"/>
              <a:t>your</a:t>
            </a:r>
            <a:r>
              <a:rPr lang="nl-NL" sz="2400" b="1" i="1" dirty="0"/>
              <a:t> </a:t>
            </a:r>
            <a:r>
              <a:rPr lang="nl-NL" sz="2400" b="1" i="1" dirty="0" err="1"/>
              <a:t>work</a:t>
            </a:r>
            <a:r>
              <a:rPr lang="nl-NL" sz="2400" b="1" i="1" dirty="0"/>
              <a:t>, look </a:t>
            </a:r>
            <a:r>
              <a:rPr lang="nl-NL" sz="2400" b="1" i="1" dirty="0" err="1"/>
              <a:t>them</a:t>
            </a:r>
            <a:r>
              <a:rPr lang="nl-NL" sz="2400" b="1" i="1" dirty="0"/>
              <a:t> up </a:t>
            </a:r>
            <a:r>
              <a:rPr lang="nl-NL" sz="2400" b="1" i="1" dirty="0" err="1"/>
              <a:t>and</a:t>
            </a:r>
            <a:r>
              <a:rPr lang="nl-NL" sz="2400" b="1" i="1" dirty="0"/>
              <a:t> correct </a:t>
            </a:r>
            <a:r>
              <a:rPr lang="nl-NL" sz="2400" b="1" i="1" dirty="0" err="1"/>
              <a:t>them</a:t>
            </a:r>
            <a:r>
              <a:rPr lang="nl-NL" sz="2400" b="1" i="1" dirty="0"/>
              <a:t>.</a:t>
            </a:r>
          </a:p>
          <a:p>
            <a:pPr marL="609585" lvl="0" indent="-431788">
              <a:lnSpc>
                <a:spcPct val="200000"/>
              </a:lnSpc>
              <a:buClr>
                <a:srgbClr val="434343"/>
              </a:buClr>
              <a:buSzPts val="1500"/>
              <a:buFont typeface="Open Sans"/>
              <a:buChar char="●"/>
            </a:pPr>
            <a:r>
              <a:rPr lang="nl-NL" sz="2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“</a:t>
            </a:r>
            <a:r>
              <a:rPr lang="nl-NL" sz="24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Your</a:t>
            </a:r>
            <a:r>
              <a:rPr lang="nl-NL" sz="2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treatment plan is </a:t>
            </a:r>
            <a:r>
              <a:rPr lang="nl-NL" sz="24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still</a:t>
            </a:r>
            <a:r>
              <a:rPr lang="nl-NL" sz="2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missing </a:t>
            </a:r>
            <a:r>
              <a:rPr lang="nl-NL" sz="24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</a:t>
            </a:r>
            <a:r>
              <a:rPr lang="nl-NL" sz="2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important element, </a:t>
            </a:r>
            <a:br>
              <a:rPr lang="nl-NL" sz="2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nl-NL" sz="24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what</a:t>
            </a:r>
            <a:r>
              <a:rPr lang="nl-NL" sz="2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could</a:t>
            </a:r>
            <a:r>
              <a:rPr lang="nl-NL" sz="2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it</a:t>
            </a:r>
            <a:r>
              <a:rPr lang="nl-NL" sz="2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4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</a:t>
            </a:r>
            <a:r>
              <a:rPr lang="nl-NL" sz="2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?” </a:t>
            </a:r>
            <a:endParaRPr lang="nl-NL" sz="2400" b="1" i="1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venir"/>
            </a:endParaRPr>
          </a:p>
          <a:p>
            <a:pPr marL="609585" lvl="0" indent="-431788">
              <a:lnSpc>
                <a:spcPct val="200000"/>
              </a:lnSpc>
              <a:buClr>
                <a:srgbClr val="434343"/>
              </a:buClr>
              <a:buSzPts val="1500"/>
              <a:buFont typeface="Open Sans"/>
              <a:buChar char="●"/>
            </a:pPr>
            <a:r>
              <a:rPr lang="nl-NL" sz="24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Activating</a:t>
            </a:r>
            <a:r>
              <a:rPr lang="nl-NL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 </a:t>
            </a:r>
            <a:r>
              <a:rPr lang="nl-NL" sz="24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and</a:t>
            </a:r>
            <a:r>
              <a:rPr lang="nl-NL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 </a:t>
            </a:r>
            <a:r>
              <a:rPr lang="nl-NL" sz="24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challenging</a:t>
            </a:r>
            <a:endParaRPr lang="nl-NL" sz="2400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venir"/>
            </a:endParaRPr>
          </a:p>
          <a:p>
            <a:pPr marL="609585" lvl="0" indent="-431788">
              <a:lnSpc>
                <a:spcPct val="200000"/>
              </a:lnSpc>
              <a:buClr>
                <a:srgbClr val="434343"/>
              </a:buClr>
              <a:buSzPts val="1500"/>
              <a:buFont typeface="Open Sans"/>
              <a:buChar char="●"/>
            </a:pPr>
            <a:r>
              <a:rPr lang="nl-NL" sz="24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Unable</a:t>
            </a:r>
            <a:r>
              <a:rPr lang="nl-NL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 to do </a:t>
            </a:r>
            <a:r>
              <a:rPr lang="nl-NL" sz="24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it</a:t>
            </a:r>
            <a:r>
              <a:rPr lang="nl-NL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? </a:t>
            </a:r>
            <a:r>
              <a:rPr lang="nl-NL" sz="24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than</a:t>
            </a:r>
            <a:r>
              <a:rPr lang="nl-NL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 </a:t>
            </a:r>
            <a:r>
              <a:rPr lang="nl-NL" sz="24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you</a:t>
            </a:r>
            <a:r>
              <a:rPr lang="nl-NL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 </a:t>
            </a:r>
            <a:r>
              <a:rPr lang="nl-NL" sz="24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need</a:t>
            </a:r>
            <a:r>
              <a:rPr lang="nl-NL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 support</a:t>
            </a:r>
            <a:endParaRPr lang="nl-NL" sz="2400" dirty="0">
              <a:sym typeface="Avenir"/>
            </a:endParaRPr>
          </a:p>
        </p:txBody>
      </p:sp>
      <p:sp>
        <p:nvSpPr>
          <p:cNvPr id="4" name="Google Shape;609;p51">
            <a:extLst>
              <a:ext uri="{FF2B5EF4-FFF2-40B4-BE49-F238E27FC236}">
                <a16:creationId xmlns:a16="http://schemas.microsoft.com/office/drawing/2014/main" id="{18CF46C8-4E3D-0D40-AA22-77AD1ED2A6DA}"/>
              </a:ext>
            </a:extLst>
          </p:cNvPr>
          <p:cNvSpPr txBox="1"/>
          <p:nvPr/>
        </p:nvSpPr>
        <p:spPr>
          <a:xfrm>
            <a:off x="465953" y="420283"/>
            <a:ext cx="4840367" cy="102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nl-NL" sz="4400" b="1" i="0" u="none" strike="noStrike" cap="none" dirty="0">
                <a:solidFill>
                  <a:schemeClr val="dk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DETECTIVE WORK</a:t>
            </a:r>
            <a:endParaRPr sz="4000" b="1" i="0" u="none" strike="noStrike" cap="none" dirty="0">
              <a:solidFill>
                <a:schemeClr val="dk1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5" name="Google Shape;610;p51">
            <a:extLst>
              <a:ext uri="{FF2B5EF4-FFF2-40B4-BE49-F238E27FC236}">
                <a16:creationId xmlns:a16="http://schemas.microsoft.com/office/drawing/2014/main" id="{A68C1371-A00E-3E4C-B4ED-5A7BC6D636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612" y="2742265"/>
            <a:ext cx="2714388" cy="27143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6A7EAF8-D7AF-6A2F-F091-ADFD04F60D80}"/>
              </a:ext>
            </a:extLst>
          </p:cNvPr>
          <p:cNvSpPr txBox="1"/>
          <p:nvPr/>
        </p:nvSpPr>
        <p:spPr>
          <a:xfrm>
            <a:off x="4169276" y="60461"/>
            <a:ext cx="7902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Example 4 - </a:t>
            </a:r>
            <a:r>
              <a:rPr lang="en-GB" sz="4000" b="1" dirty="0" err="1">
                <a:solidFill>
                  <a:srgbClr val="0070C0"/>
                </a:solidFill>
                <a:latin typeface="Source Sans Pro" panose="020B0503030403020204" pitchFamily="34" charset="77"/>
              </a:rPr>
              <a:t>Detectivework</a:t>
            </a:r>
            <a:endParaRPr lang="en-GB" sz="4000" b="1" dirty="0">
              <a:solidFill>
                <a:srgbClr val="0070C0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04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212;p33">
            <a:extLst>
              <a:ext uri="{FF2B5EF4-FFF2-40B4-BE49-F238E27FC236}">
                <a16:creationId xmlns:a16="http://schemas.microsoft.com/office/drawing/2014/main" id="{0DC2E93D-5ABF-1947-8B57-FCEB96AD1092}"/>
              </a:ext>
            </a:extLst>
          </p:cNvPr>
          <p:cNvSpPr txBox="1">
            <a:spLocks/>
          </p:cNvSpPr>
          <p:nvPr/>
        </p:nvSpPr>
        <p:spPr>
          <a:xfrm>
            <a:off x="648392" y="1081904"/>
            <a:ext cx="10895215" cy="10103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Source Sans Pro Black"/>
              <a:buNone/>
            </a:pPr>
            <a:r>
              <a:rPr lang="nl-NL" sz="32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PEER FEEDBACK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Source Sans Pro Black"/>
              <a:buNone/>
            </a:pPr>
            <a:r>
              <a:rPr lang="nl-NL" sz="32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(SINGLE POINT RUBRIC)</a:t>
            </a:r>
            <a:endParaRPr lang="nl-NL" sz="3200" dirty="0"/>
          </a:p>
        </p:txBody>
      </p:sp>
      <p:graphicFrame>
        <p:nvGraphicFramePr>
          <p:cNvPr id="4" name="Google Shape;213;p33">
            <a:extLst>
              <a:ext uri="{FF2B5EF4-FFF2-40B4-BE49-F238E27FC236}">
                <a16:creationId xmlns:a16="http://schemas.microsoft.com/office/drawing/2014/main" id="{B220C2E9-056F-E943-9914-6355722DF848}"/>
              </a:ext>
            </a:extLst>
          </p:cNvPr>
          <p:cNvGraphicFramePr/>
          <p:nvPr/>
        </p:nvGraphicFramePr>
        <p:xfrm>
          <a:off x="838200" y="2455820"/>
          <a:ext cx="10895214" cy="32271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3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1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1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800" b="1" i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Wat is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good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already</a:t>
                      </a:r>
                      <a:r>
                        <a:rPr lang="en-NL" sz="2800" b="1" i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?</a:t>
                      </a:r>
                      <a:endParaRPr sz="2800" b="1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800" b="1" i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Criterium</a:t>
                      </a:r>
                      <a:endParaRPr sz="2800" b="1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What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can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be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improved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?</a:t>
                      </a:r>
                      <a:endParaRPr sz="28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i="0" dirty="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Does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the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essay meet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the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criteria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for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a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clear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narrative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structure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?</a:t>
                      </a:r>
                      <a:endParaRPr lang="nl-NL" sz="2800" b="0" i="0" dirty="0">
                        <a:latin typeface="+mn-lt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i="0" dirty="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CC2A94DA-2D55-A265-A77C-5FA089F32E2E}"/>
              </a:ext>
            </a:extLst>
          </p:cNvPr>
          <p:cNvSpPr txBox="1"/>
          <p:nvPr/>
        </p:nvSpPr>
        <p:spPr>
          <a:xfrm>
            <a:off x="52958" y="10473"/>
            <a:ext cx="932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Example 5 – Peer feedback</a:t>
            </a:r>
          </a:p>
        </p:txBody>
      </p:sp>
    </p:spTree>
    <p:extLst>
      <p:ext uri="{BB962C8B-B14F-4D97-AF65-F5344CB8AC3E}">
        <p14:creationId xmlns:p14="http://schemas.microsoft.com/office/powerpoint/2010/main" val="344353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157D5E-18B8-DC2D-EE8F-D38F358B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490B2F2-4611-D60A-8D52-D0C8FD02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67" y="2650313"/>
            <a:ext cx="775530" cy="775530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46A359DE-367B-F650-2772-A28E005DBC24}"/>
              </a:ext>
            </a:extLst>
          </p:cNvPr>
          <p:cNvSpPr txBox="1">
            <a:spLocks/>
          </p:cNvSpPr>
          <p:nvPr/>
        </p:nvSpPr>
        <p:spPr>
          <a:xfrm>
            <a:off x="6529257" y="205347"/>
            <a:ext cx="5389970" cy="1927712"/>
          </a:xfrm>
          <a:prstGeom prst="rect">
            <a:avLst/>
          </a:prstGeom>
          <a:ln w="88900">
            <a:solidFill>
              <a:srgbClr val="0070C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Classify feedback forms: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Fitting at the beginning of the learning process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Halfway through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Appropriate at the end of the learning process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39BAF14-7C51-7B60-4C0A-E8D96AE85AE4}"/>
              </a:ext>
            </a:extLst>
          </p:cNvPr>
          <p:cNvSpPr txBox="1"/>
          <p:nvPr/>
        </p:nvSpPr>
        <p:spPr>
          <a:xfrm>
            <a:off x="5498807" y="4916976"/>
            <a:ext cx="2722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Directive &amp;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corrective feedback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4BB0CD0-186D-6313-242E-E391EBD2A42F}"/>
              </a:ext>
            </a:extLst>
          </p:cNvPr>
          <p:cNvSpPr txBox="1"/>
          <p:nvPr/>
        </p:nvSpPr>
        <p:spPr>
          <a:xfrm>
            <a:off x="5620521" y="2998159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Source Sans Pro" panose="020B0503030403020204" pitchFamily="34" charset="77"/>
              </a:rPr>
              <a:t>Peer feedback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8E229067-0414-3E32-F140-47C3523F0F4E}"/>
              </a:ext>
            </a:extLst>
          </p:cNvPr>
          <p:cNvSpPr txBox="1"/>
          <p:nvPr/>
        </p:nvSpPr>
        <p:spPr>
          <a:xfrm>
            <a:off x="9920224" y="4916976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Feedback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question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090A040-9795-A465-1943-5DF04E265026}"/>
              </a:ext>
            </a:extLst>
          </p:cNvPr>
          <p:cNvSpPr txBox="1"/>
          <p:nvPr/>
        </p:nvSpPr>
        <p:spPr>
          <a:xfrm>
            <a:off x="9920224" y="3961632"/>
            <a:ext cx="2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feedback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F0AE22C-89A5-CD3F-641D-9F6B28F4A860}"/>
              </a:ext>
            </a:extLst>
          </p:cNvPr>
          <p:cNvSpPr txBox="1"/>
          <p:nvPr/>
        </p:nvSpPr>
        <p:spPr>
          <a:xfrm>
            <a:off x="943689" y="5286308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with criteria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8E0B9E56-9D65-D0F2-7BA0-D7865DD186B9}"/>
              </a:ext>
            </a:extLst>
          </p:cNvPr>
          <p:cNvSpPr txBox="1"/>
          <p:nvPr/>
        </p:nvSpPr>
        <p:spPr>
          <a:xfrm>
            <a:off x="943689" y="4120645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Audio/video feedback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AC828D-5989-9E4B-662A-68B9FEAA4409}"/>
              </a:ext>
            </a:extLst>
          </p:cNvPr>
          <p:cNvSpPr txBox="1"/>
          <p:nvPr/>
        </p:nvSpPr>
        <p:spPr>
          <a:xfrm>
            <a:off x="5489797" y="3961632"/>
            <a:ext cx="271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legend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5E2F3BD-0EF0-AB7B-AA50-6B2C8F885C0B}"/>
              </a:ext>
            </a:extLst>
          </p:cNvPr>
          <p:cNvSpPr txBox="1"/>
          <p:nvPr/>
        </p:nvSpPr>
        <p:spPr>
          <a:xfrm>
            <a:off x="9920224" y="2594846"/>
            <a:ext cx="227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Feedback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by comparison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4240D67-FA74-5AAE-6B07-EF2507A32666}"/>
              </a:ext>
            </a:extLst>
          </p:cNvPr>
          <p:cNvSpPr txBox="1">
            <a:spLocks/>
          </p:cNvSpPr>
          <p:nvPr/>
        </p:nvSpPr>
        <p:spPr>
          <a:xfrm>
            <a:off x="212967" y="218661"/>
            <a:ext cx="5646776" cy="1927712"/>
          </a:xfrm>
          <a:prstGeom prst="rect">
            <a:avLst/>
          </a:prstGeom>
          <a:ln w="88900">
            <a:solidFill>
              <a:srgbClr val="7030A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Decreasing support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level of difficulty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degree of independence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65B8BAF-3B7F-CB22-06A4-148D76514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99" y="3783235"/>
            <a:ext cx="830998" cy="830998"/>
          </a:xfrm>
          <a:prstGeom prst="rect">
            <a:avLst/>
          </a:prstGeom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3602C6F7-6D83-D071-D63B-F33D8BEFAEA2}"/>
              </a:ext>
            </a:extLst>
          </p:cNvPr>
          <p:cNvSpPr txBox="1"/>
          <p:nvPr/>
        </p:nvSpPr>
        <p:spPr>
          <a:xfrm>
            <a:off x="988497" y="2998159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Whole group feedback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187C851-CFEB-1840-85A3-AE14232D2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45" y="4916975"/>
            <a:ext cx="830998" cy="83099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998498D-C031-D026-31B5-5EACC1220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297" y="2617691"/>
            <a:ext cx="840773" cy="84077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DEC2985-C3D9-12A4-871B-19B20FAF8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220" y="3735242"/>
            <a:ext cx="676166" cy="67616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D6456E6-5963-A7BA-BAB3-5AAF9B521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809" y="4858224"/>
            <a:ext cx="830998" cy="83099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A4A3459-EE3F-B28E-DB1F-F51F4E70D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4763" y="2594846"/>
            <a:ext cx="855254" cy="85525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BC0627E-FA46-A216-9DE5-61C3A728C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321" y="3625446"/>
            <a:ext cx="803696" cy="803696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2B045AE5-3B1F-10D1-8710-BBD51B80D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4067" y="4906623"/>
            <a:ext cx="765950" cy="7659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4E49A25-8537-595C-D7C0-8FCC9C7F5E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797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FC6FCE3F-78DE-C166-D115-CC1A99290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926590"/>
            <a:ext cx="10479641" cy="48257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F36C01-157A-9C57-2C0F-BF71BA4F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197435"/>
            <a:ext cx="10895215" cy="1010371"/>
          </a:xfrm>
        </p:spPr>
        <p:txBody>
          <a:bodyPr/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www.padlet.com/vdevid/fa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6" name="Pijl links 5">
            <a:extLst>
              <a:ext uri="{FF2B5EF4-FFF2-40B4-BE49-F238E27FC236}">
                <a16:creationId xmlns:a16="http://schemas.microsoft.com/office/drawing/2014/main" id="{D95253DA-043E-E63B-2CA7-44726D82B7A6}"/>
              </a:ext>
            </a:extLst>
          </p:cNvPr>
          <p:cNvSpPr/>
          <p:nvPr/>
        </p:nvSpPr>
        <p:spPr>
          <a:xfrm rot="15322495">
            <a:off x="3223165" y="3942314"/>
            <a:ext cx="1674687" cy="12226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28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FB5CF4-7048-FA6B-A460-3A29B9241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1794D3EF-4128-F896-2A99-D718F043C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8" y="2451021"/>
            <a:ext cx="3068932" cy="3068932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C43792AC-D3B3-0233-5826-5295CF166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613" y="2015477"/>
            <a:ext cx="3362431" cy="3362431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069F4460-0AC7-8122-4638-E00781000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003" y="-1141617"/>
            <a:ext cx="5797209" cy="3756085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4CE96BFF-6372-8731-EA19-8AB1B4935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912" y="2580036"/>
            <a:ext cx="3251200" cy="325120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CE98DE5-D2C1-7995-7067-40C842C0D65C}"/>
              </a:ext>
            </a:extLst>
          </p:cNvPr>
          <p:cNvSpPr/>
          <p:nvPr/>
        </p:nvSpPr>
        <p:spPr>
          <a:xfrm>
            <a:off x="5589983" y="2162378"/>
            <a:ext cx="947057" cy="94705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03229AE6-58BC-017B-CA77-FE690DF4F628}"/>
              </a:ext>
            </a:extLst>
          </p:cNvPr>
          <p:cNvSpPr/>
          <p:nvPr/>
        </p:nvSpPr>
        <p:spPr>
          <a:xfrm>
            <a:off x="3866249" y="4889382"/>
            <a:ext cx="947057" cy="94705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59D4334-D13A-438D-6934-7F5BF80E8979}"/>
              </a:ext>
            </a:extLst>
          </p:cNvPr>
          <p:cNvSpPr/>
          <p:nvPr/>
        </p:nvSpPr>
        <p:spPr>
          <a:xfrm>
            <a:off x="7313718" y="4872686"/>
            <a:ext cx="947057" cy="947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2C1F1A1-9DCC-8127-0089-5CF502C9A9B7}"/>
              </a:ext>
            </a:extLst>
          </p:cNvPr>
          <p:cNvSpPr txBox="1"/>
          <p:nvPr/>
        </p:nvSpPr>
        <p:spPr>
          <a:xfrm>
            <a:off x="5293645" y="1499865"/>
            <a:ext cx="158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Sans Pro" panose="020B0503030403020204" pitchFamily="34" charset="77"/>
                <a:cs typeface="Poppins" panose="00000500000000000000" pitchFamily="2" charset="0"/>
              </a:rPr>
              <a:t>Goals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938AD0E-8E38-8C47-0AA6-6475C068BA71}"/>
              </a:ext>
            </a:extLst>
          </p:cNvPr>
          <p:cNvSpPr txBox="1"/>
          <p:nvPr/>
        </p:nvSpPr>
        <p:spPr>
          <a:xfrm>
            <a:off x="8650540" y="5370267"/>
            <a:ext cx="191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 panose="020B0503030403020204" pitchFamily="34" charset="77"/>
                <a:cs typeface="Poppins" panose="00000500000000000000" pitchFamily="2" charset="0"/>
              </a:rPr>
              <a:t>Assessment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8322854-8D6D-3681-4663-2AA03630D539}"/>
              </a:ext>
            </a:extLst>
          </p:cNvPr>
          <p:cNvSpPr txBox="1"/>
          <p:nvPr/>
        </p:nvSpPr>
        <p:spPr>
          <a:xfrm>
            <a:off x="791921" y="5377908"/>
            <a:ext cx="282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1C0"/>
                </a:solidFill>
                <a:latin typeface="Source Sans Pro" panose="020B0503030403020204" pitchFamily="34" charset="77"/>
                <a:ea typeface="Source Sans Pro" panose="020B0503030403020204" pitchFamily="34" charset="0"/>
              </a:rPr>
              <a:t>Teaching Activities</a:t>
            </a:r>
          </a:p>
          <a:p>
            <a:r>
              <a:rPr lang="en-GB" sz="2400" b="1" dirty="0">
                <a:solidFill>
                  <a:srgbClr val="0081C0"/>
                </a:solidFill>
                <a:latin typeface="Source Sans Pro" panose="020B0503030403020204" pitchFamily="34" charset="77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15" name="Kader 14">
            <a:extLst>
              <a:ext uri="{FF2B5EF4-FFF2-40B4-BE49-F238E27FC236}">
                <a16:creationId xmlns:a16="http://schemas.microsoft.com/office/drawing/2014/main" id="{12397719-F711-8C44-5F90-F0D7F21E5DDC}"/>
              </a:ext>
            </a:extLst>
          </p:cNvPr>
          <p:cNvSpPr/>
          <p:nvPr/>
        </p:nvSpPr>
        <p:spPr>
          <a:xfrm>
            <a:off x="791921" y="5257155"/>
            <a:ext cx="2756010" cy="687890"/>
          </a:xfrm>
          <a:prstGeom prst="frame">
            <a:avLst>
              <a:gd name="adj1" fmla="val 1040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C403F4A-050C-6CC8-C90D-6C7A2C894E91}"/>
              </a:ext>
            </a:extLst>
          </p:cNvPr>
          <p:cNvSpPr txBox="1"/>
          <p:nvPr/>
        </p:nvSpPr>
        <p:spPr>
          <a:xfrm>
            <a:off x="8995469" y="2430793"/>
            <a:ext cx="3063455" cy="1785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Source Sans Pro" panose="020B0503030403020204" pitchFamily="34" charset="77"/>
              </a:rPr>
              <a:t>2. Assessment</a:t>
            </a:r>
          </a:p>
          <a:p>
            <a:r>
              <a:rPr lang="en-GB" dirty="0">
                <a:latin typeface="Source Sans Pro" panose="020B0503030403020204" pitchFamily="34" charset="77"/>
              </a:rPr>
              <a:t>What and how much information do we need to make </a:t>
            </a:r>
            <a:r>
              <a:rPr lang="en-GB" b="1" dirty="0">
                <a:solidFill>
                  <a:srgbClr val="FF0000"/>
                </a:solidFill>
                <a:latin typeface="Source Sans Pro" panose="020B0503030403020204" pitchFamily="34" charset="77"/>
              </a:rPr>
              <a:t>robust decisions &amp; judgments </a:t>
            </a:r>
            <a:r>
              <a:rPr lang="en-GB" dirty="0">
                <a:latin typeface="Source Sans Pro" panose="020B0503030403020204" pitchFamily="34" charset="77"/>
              </a:rPr>
              <a:t>about student level &amp; progress?</a:t>
            </a:r>
            <a:endParaRPr lang="en-GB" dirty="0">
              <a:latin typeface="Source Sans Pro" panose="020B0503030403020204" pitchFamily="34" charset="77"/>
              <a:cs typeface="Poppins" panose="00000500000000000000" pitchFamily="2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8195D77-C48E-58DA-FADA-F3D1797720CC}"/>
              </a:ext>
            </a:extLst>
          </p:cNvPr>
          <p:cNvSpPr txBox="1"/>
          <p:nvPr/>
        </p:nvSpPr>
        <p:spPr>
          <a:xfrm>
            <a:off x="279344" y="2580036"/>
            <a:ext cx="293884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Source Sans Pro" panose="020B0503030403020204" pitchFamily="34" charset="77"/>
                <a:cs typeface="Poppins" panose="00000500000000000000" pitchFamily="2" charset="0"/>
              </a:rPr>
              <a:t>3. Pedagogy </a:t>
            </a:r>
          </a:p>
          <a:p>
            <a:r>
              <a:rPr lang="en-GB" dirty="0">
                <a:latin typeface="Source Sans Pro" panose="020B0503030403020204" pitchFamily="34" charset="77"/>
                <a:cs typeface="Poppins" panose="00000500000000000000" pitchFamily="2" charset="0"/>
              </a:rPr>
              <a:t>How do we organize </a:t>
            </a:r>
            <a:r>
              <a:rPr lang="en-GB" b="1" dirty="0">
                <a:solidFill>
                  <a:schemeClr val="accent1"/>
                </a:solidFill>
                <a:latin typeface="Source Sans Pro" panose="020B0503030403020204" pitchFamily="34" charset="77"/>
                <a:cs typeface="Poppins" panose="00000500000000000000" pitchFamily="2" charset="0"/>
              </a:rPr>
              <a:t>effective learning activities </a:t>
            </a:r>
            <a:r>
              <a:rPr lang="en-GB" dirty="0">
                <a:latin typeface="Source Sans Pro" panose="020B0503030403020204" pitchFamily="34" charset="77"/>
                <a:cs typeface="Poppins" panose="00000500000000000000" pitchFamily="2" charset="0"/>
              </a:rPr>
              <a:t>to give students time and opportunities to reach the expected level?</a:t>
            </a:r>
            <a:endParaRPr lang="en-GB" sz="1600" dirty="0">
              <a:latin typeface="Source Sans Pro" panose="020B0503030403020204" pitchFamily="34" charset="77"/>
              <a:cs typeface="Poppins" panose="00000500000000000000" pitchFamily="2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4A0F699-711A-D12C-6636-BDABA5DABBFC}"/>
              </a:ext>
            </a:extLst>
          </p:cNvPr>
          <p:cNvSpPr txBox="1"/>
          <p:nvPr/>
        </p:nvSpPr>
        <p:spPr>
          <a:xfrm>
            <a:off x="7367752" y="102211"/>
            <a:ext cx="48408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Source Sans Pro" panose="020B0503030403020204" pitchFamily="34" charset="77"/>
              </a:rPr>
              <a:t>1. Objectives </a:t>
            </a:r>
          </a:p>
          <a:p>
            <a:pPr lvl="0">
              <a:defRPr/>
            </a:pPr>
            <a:r>
              <a:rPr lang="en-GB" dirty="0">
                <a:latin typeface="Source Sans Pro" panose="020B0503030403020204" pitchFamily="34" charset="77"/>
                <a:ea typeface="Source Sans Pro Black" panose="020B0803030403020204" pitchFamily="34" charset="0"/>
                <a:cs typeface="Poppins" panose="00000500000000000000" pitchFamily="2" charset="0"/>
              </a:rPr>
              <a:t>By the end of a given instructional period, what do we expect students to know and be </a:t>
            </a:r>
            <a:r>
              <a:rPr lang="en-GB" dirty="0">
                <a:solidFill>
                  <a:srgbClr val="00B050"/>
                </a:solidFill>
                <a:latin typeface="Source Sans Pro" panose="020B0503030403020204" pitchFamily="34" charset="77"/>
                <a:ea typeface="Source Sans Pro Black" panose="020B0803030403020204" pitchFamily="34" charset="0"/>
                <a:cs typeface="Poppins" panose="00000500000000000000" pitchFamily="2" charset="0"/>
              </a:rPr>
              <a:t>able to do </a:t>
            </a:r>
            <a:r>
              <a:rPr lang="en-GB" b="1" dirty="0">
                <a:solidFill>
                  <a:srgbClr val="00B050"/>
                </a:solidFill>
                <a:latin typeface="Source Sans Pro" panose="020B0503030403020204" pitchFamily="34" charset="77"/>
                <a:ea typeface="Source Sans Pro Black" panose="020B0803030403020204" pitchFamily="34" charset="0"/>
                <a:cs typeface="Poppins" panose="00000500000000000000" pitchFamily="2" charset="0"/>
              </a:rPr>
              <a:t>independently</a:t>
            </a:r>
            <a:r>
              <a:rPr lang="en-GB" dirty="0">
                <a:latin typeface="Source Sans Pro" panose="020B0503030403020204" pitchFamily="34" charset="77"/>
                <a:ea typeface="Source Sans Pro Black" panose="020B0803030403020204" pitchFamily="34" charset="0"/>
                <a:cs typeface="Poppins" panose="00000500000000000000" pitchFamily="2" charset="0"/>
              </a:rPr>
              <a:t>?</a:t>
            </a:r>
          </a:p>
        </p:txBody>
      </p:sp>
      <p:sp>
        <p:nvSpPr>
          <p:cNvPr id="24" name="Kader 23">
            <a:extLst>
              <a:ext uri="{FF2B5EF4-FFF2-40B4-BE49-F238E27FC236}">
                <a16:creationId xmlns:a16="http://schemas.microsoft.com/office/drawing/2014/main" id="{9751E8C3-352D-F3A7-63B8-F041DEABEA7F}"/>
              </a:ext>
            </a:extLst>
          </p:cNvPr>
          <p:cNvSpPr/>
          <p:nvPr/>
        </p:nvSpPr>
        <p:spPr>
          <a:xfrm>
            <a:off x="8506560" y="5241869"/>
            <a:ext cx="2058357" cy="703176"/>
          </a:xfrm>
          <a:prstGeom prst="frame">
            <a:avLst>
              <a:gd name="adj1" fmla="val 1040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4AD6FDAF-5BCD-B013-2127-DF81FAEED811}"/>
              </a:ext>
            </a:extLst>
          </p:cNvPr>
          <p:cNvCxnSpPr>
            <a:cxnSpLocks/>
          </p:cNvCxnSpPr>
          <p:nvPr/>
        </p:nvCxnSpPr>
        <p:spPr>
          <a:xfrm>
            <a:off x="6616649" y="2890653"/>
            <a:ext cx="1072463" cy="1878399"/>
          </a:xfrm>
          <a:prstGeom prst="straightConnector1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0A66B478-AF48-EB4F-0E44-7A0B0AB689D9}"/>
              </a:ext>
            </a:extLst>
          </p:cNvPr>
          <p:cNvCxnSpPr>
            <a:cxnSpLocks/>
          </p:cNvCxnSpPr>
          <p:nvPr/>
        </p:nvCxnSpPr>
        <p:spPr>
          <a:xfrm flipH="1">
            <a:off x="4433282" y="2890653"/>
            <a:ext cx="1075375" cy="1878399"/>
          </a:xfrm>
          <a:prstGeom prst="straightConnector1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Rechte verbindingslijn met pijl 43">
            <a:extLst>
              <a:ext uri="{FF2B5EF4-FFF2-40B4-BE49-F238E27FC236}">
                <a16:creationId xmlns:a16="http://schemas.microsoft.com/office/drawing/2014/main" id="{2A18BDD7-5D7A-5C49-CBB6-1476480B7BCF}"/>
              </a:ext>
            </a:extLst>
          </p:cNvPr>
          <p:cNvCxnSpPr>
            <a:cxnSpLocks/>
          </p:cNvCxnSpPr>
          <p:nvPr/>
        </p:nvCxnSpPr>
        <p:spPr>
          <a:xfrm flipH="1">
            <a:off x="4697586" y="5819743"/>
            <a:ext cx="2774735" cy="14095"/>
          </a:xfrm>
          <a:prstGeom prst="straightConnector1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7">
            <a:extLst>
              <a:ext uri="{FF2B5EF4-FFF2-40B4-BE49-F238E27FC236}">
                <a16:creationId xmlns:a16="http://schemas.microsoft.com/office/drawing/2014/main" id="{FD697FD1-C133-33C8-3953-41B5FE9F832A}"/>
              </a:ext>
            </a:extLst>
          </p:cNvPr>
          <p:cNvSpPr txBox="1"/>
          <p:nvPr/>
        </p:nvSpPr>
        <p:spPr>
          <a:xfrm>
            <a:off x="0" y="6370174"/>
            <a:ext cx="880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Source Sans Pro" panose="020B0503030403020204" pitchFamily="34" charset="0"/>
                <a:ea typeface="Source Sans Pro" panose="020B0503030403020204" pitchFamily="34" charset="0"/>
              </a:rPr>
              <a:t>Biggs, J.B., &amp; Tang, C. (2011). Teaching for quality learning at university: What the student does (3</a:t>
            </a:r>
            <a:r>
              <a:rPr lang="en-GB" sz="1200" baseline="30000">
                <a:latin typeface="Source Sans Pro" panose="020B0503030403020204" pitchFamily="34" charset="0"/>
                <a:ea typeface="Source Sans Pro" panose="020B0503030403020204" pitchFamily="34" charset="0"/>
              </a:rPr>
              <a:t>rd</a:t>
            </a:r>
            <a:r>
              <a:rPr lang="en-GB" sz="1200">
                <a:latin typeface="Source Sans Pro" panose="020B0503030403020204" pitchFamily="34" charset="0"/>
                <a:ea typeface="Source Sans Pro" panose="020B0503030403020204" pitchFamily="34" charset="0"/>
              </a:rPr>
              <a:t> ed.) New York: McGraw-Hill Education (UK).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C75A383-BAB7-0FD3-D6A8-4AFA1E22013D}"/>
              </a:ext>
            </a:extLst>
          </p:cNvPr>
          <p:cNvSpPr txBox="1"/>
          <p:nvPr/>
        </p:nvSpPr>
        <p:spPr>
          <a:xfrm>
            <a:off x="220382" y="171485"/>
            <a:ext cx="5097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Source Sans Pro Black" panose="020B0503030403020204" pitchFamily="34" charset="77"/>
                <a:cs typeface="Poppins" pitchFamily="2" charset="77"/>
              </a:rPr>
              <a:t>Constructive alignment</a:t>
            </a:r>
          </a:p>
        </p:txBody>
      </p:sp>
      <p:sp>
        <p:nvSpPr>
          <p:cNvPr id="2" name="Kader 1">
            <a:extLst>
              <a:ext uri="{FF2B5EF4-FFF2-40B4-BE49-F238E27FC236}">
                <a16:creationId xmlns:a16="http://schemas.microsoft.com/office/drawing/2014/main" id="{928F485E-93AA-CBFE-D58A-581BC86B8921}"/>
              </a:ext>
            </a:extLst>
          </p:cNvPr>
          <p:cNvSpPr/>
          <p:nvPr/>
        </p:nvSpPr>
        <p:spPr>
          <a:xfrm>
            <a:off x="5237271" y="1379109"/>
            <a:ext cx="1717458" cy="703175"/>
          </a:xfrm>
          <a:prstGeom prst="frame">
            <a:avLst>
              <a:gd name="adj1" fmla="val 1040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02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2868AEE-C925-4443-9E32-0D41D59F4DC0}"/>
              </a:ext>
            </a:extLst>
          </p:cNvPr>
          <p:cNvSpPr txBox="1"/>
          <p:nvPr/>
        </p:nvSpPr>
        <p:spPr>
          <a:xfrm>
            <a:off x="142146" y="401041"/>
            <a:ext cx="1184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Where does feedback fit our model for formative action?</a:t>
            </a:r>
          </a:p>
        </p:txBody>
      </p:sp>
      <p:pic>
        <p:nvPicPr>
          <p:cNvPr id="4" name="Picture 6" descr="Diagram&#10;&#10;Description automatically generated">
            <a:extLst>
              <a:ext uri="{FF2B5EF4-FFF2-40B4-BE49-F238E27FC236}">
                <a16:creationId xmlns:a16="http://schemas.microsoft.com/office/drawing/2014/main" id="{579FDC9E-AAB9-1748-804B-E2B3DA128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" y="1263608"/>
            <a:ext cx="12111916" cy="4608576"/>
          </a:xfrm>
          <a:prstGeom prst="rect">
            <a:avLst/>
          </a:prstGeom>
        </p:spPr>
      </p:pic>
      <p:sp>
        <p:nvSpPr>
          <p:cNvPr id="2" name="Kader 1">
            <a:extLst>
              <a:ext uri="{FF2B5EF4-FFF2-40B4-BE49-F238E27FC236}">
                <a16:creationId xmlns:a16="http://schemas.microsoft.com/office/drawing/2014/main" id="{EF5B23A2-23C3-E24D-AE8D-512E0EAC3566}"/>
              </a:ext>
            </a:extLst>
          </p:cNvPr>
          <p:cNvSpPr/>
          <p:nvPr/>
        </p:nvSpPr>
        <p:spPr>
          <a:xfrm>
            <a:off x="4548249" y="985815"/>
            <a:ext cx="4916385" cy="5046849"/>
          </a:xfrm>
          <a:prstGeom prst="frame">
            <a:avLst>
              <a:gd name="adj1" fmla="val 26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4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60D584D-7B2B-7E75-D347-37C48BCD9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AB2293-26A0-8198-7C68-900D74AD1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" panose="020B0503030403020204" pitchFamily="34" charset="77"/>
              </a:rPr>
              <a:t>Feedback literacy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8EE944-7AB5-3BD3-AA6B-6D39E350E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2" y="1770611"/>
            <a:ext cx="10895215" cy="3812504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Using feedback is a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skill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Requires practice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 is essential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Importance of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dialogue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feedback &amp; emotion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Reflection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FE48F3-CB6C-5D6A-E1DB-0C25FC2F3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38"/>
          <a:stretch/>
        </p:blipFill>
        <p:spPr>
          <a:xfrm>
            <a:off x="8793019" y="1981456"/>
            <a:ext cx="3193934" cy="254436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0AFA08D-E75E-DFA0-67F0-9F44A455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27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C4C293B-B86C-87A1-E611-454BEB1859A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4196" y="1951560"/>
            <a:ext cx="11543608" cy="3612996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3 minutes thinking time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have you ever taught feedback to students/colleagues?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If not, think of as many ideas as possible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 minutes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exchange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5 minutes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then pick 1 idea and develop it further into an experiment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B598B7-D543-3340-2A5C-E6977923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234272"/>
            <a:ext cx="10895215" cy="157222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as an important skill?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you teach feedback literacy?</a:t>
            </a:r>
          </a:p>
        </p:txBody>
      </p:sp>
    </p:spTree>
    <p:extLst>
      <p:ext uri="{BB962C8B-B14F-4D97-AF65-F5344CB8AC3E}">
        <p14:creationId xmlns:p14="http://schemas.microsoft.com/office/powerpoint/2010/main" val="27047160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08CB7099-26E2-1BFD-07B4-ED47FA3BA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696" y="2322718"/>
            <a:ext cx="550617" cy="57221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662C010-2E18-E1E4-03FF-BB9F5CA6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837" y="3891224"/>
            <a:ext cx="550617" cy="57221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358D063-A400-E2FD-1104-F34B7B0B7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93" y="3057173"/>
            <a:ext cx="550617" cy="57221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D9E4379-9712-3DFE-D5F8-943D8BFC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55" y="5088480"/>
            <a:ext cx="550617" cy="572210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3E206846-2DDD-D86F-6E01-556316613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495" y="1358458"/>
            <a:ext cx="550617" cy="572210"/>
          </a:xfrm>
          <a:prstGeom prst="rect">
            <a:avLst/>
          </a:prstGeom>
        </p:spPr>
      </p:pic>
      <p:grpSp>
        <p:nvGrpSpPr>
          <p:cNvPr id="46" name="Groep 45">
            <a:extLst>
              <a:ext uri="{FF2B5EF4-FFF2-40B4-BE49-F238E27FC236}">
                <a16:creationId xmlns:a16="http://schemas.microsoft.com/office/drawing/2014/main" id="{F9C5BD24-C44C-089C-DB30-66E3A567AA20}"/>
              </a:ext>
            </a:extLst>
          </p:cNvPr>
          <p:cNvGrpSpPr/>
          <p:nvPr/>
        </p:nvGrpSpPr>
        <p:grpSpPr>
          <a:xfrm>
            <a:off x="845870" y="873204"/>
            <a:ext cx="8638721" cy="4813589"/>
            <a:chOff x="2664194" y="855502"/>
            <a:chExt cx="9993021" cy="5395950"/>
          </a:xfrm>
        </p:grpSpPr>
        <p:cxnSp>
          <p:nvCxnSpPr>
            <p:cNvPr id="4" name="Verbindingslijn: gekromd 3">
              <a:extLst>
                <a:ext uri="{FF2B5EF4-FFF2-40B4-BE49-F238E27FC236}">
                  <a16:creationId xmlns:a16="http://schemas.microsoft.com/office/drawing/2014/main" id="{8E600824-D332-ABF3-F999-7DD9827B42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194" y="855502"/>
              <a:ext cx="9977876" cy="5205607"/>
            </a:xfrm>
            <a:prstGeom prst="curvedConnector3">
              <a:avLst>
                <a:gd name="adj1" fmla="val 48193"/>
              </a:avLst>
            </a:prstGeom>
            <a:ln w="635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Verbindingslijn: gekromd 40">
              <a:extLst>
                <a:ext uri="{FF2B5EF4-FFF2-40B4-BE49-F238E27FC236}">
                  <a16:creationId xmlns:a16="http://schemas.microsoft.com/office/drawing/2014/main" id="{1B41B191-4942-EEC3-BC17-4C929244DB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194" y="1031556"/>
              <a:ext cx="9993021" cy="5219896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kstvak 44">
            <a:extLst>
              <a:ext uri="{FF2B5EF4-FFF2-40B4-BE49-F238E27FC236}">
                <a16:creationId xmlns:a16="http://schemas.microsoft.com/office/drawing/2014/main" id="{B71063C5-A7D0-02B9-9DEF-642EEECD8EA5}"/>
              </a:ext>
            </a:extLst>
          </p:cNvPr>
          <p:cNvSpPr txBox="1"/>
          <p:nvPr/>
        </p:nvSpPr>
        <p:spPr>
          <a:xfrm>
            <a:off x="-1688253" y="3052540"/>
            <a:ext cx="32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SBE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4EA60BB-95BA-BA31-3DC0-BA9AEA942113}"/>
              </a:ext>
            </a:extLst>
          </p:cNvPr>
          <p:cNvSpPr txBox="1"/>
          <p:nvPr/>
        </p:nvSpPr>
        <p:spPr>
          <a:xfrm>
            <a:off x="112148" y="79972"/>
            <a:ext cx="4133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Feedback process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pic>
        <p:nvPicPr>
          <p:cNvPr id="7" name="Picture 2" descr="finish Icon 4211321">
            <a:extLst>
              <a:ext uri="{FF2B5EF4-FFF2-40B4-BE49-F238E27FC236}">
                <a16:creationId xmlns:a16="http://schemas.microsoft.com/office/drawing/2014/main" id="{F4F50BDD-93BB-438E-6599-D2D08B63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39" y="600489"/>
            <a:ext cx="627524" cy="6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FEB9271F-D2AF-0C2F-5341-E82865F56E70}"/>
              </a:ext>
            </a:extLst>
          </p:cNvPr>
          <p:cNvSpPr txBox="1"/>
          <p:nvPr/>
        </p:nvSpPr>
        <p:spPr>
          <a:xfrm>
            <a:off x="4697247" y="5157458"/>
            <a:ext cx="251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Whole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grou</a:t>
            </a:r>
            <a:r>
              <a:rPr lang="en-GB" b="1" dirty="0">
                <a:solidFill>
                  <a:srgbClr val="0081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 feedback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847E9E09-FC8C-F03F-AED1-E23EB79D2624}"/>
              </a:ext>
            </a:extLst>
          </p:cNvPr>
          <p:cNvSpPr txBox="1"/>
          <p:nvPr/>
        </p:nvSpPr>
        <p:spPr>
          <a:xfrm>
            <a:off x="6114488" y="4118577"/>
            <a:ext cx="16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P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eer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 feedback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2CE1923-D19D-271A-43BC-A263E3EE7F57}"/>
              </a:ext>
            </a:extLst>
          </p:cNvPr>
          <p:cNvSpPr txBox="1"/>
          <p:nvPr/>
        </p:nvSpPr>
        <p:spPr>
          <a:xfrm>
            <a:off x="6339423" y="3280163"/>
            <a:ext cx="224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Detective work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B8B86F37-965E-37FA-FE9C-C897F0D2C38B}"/>
              </a:ext>
            </a:extLst>
          </p:cNvPr>
          <p:cNvSpPr txBox="1"/>
          <p:nvPr/>
        </p:nvSpPr>
        <p:spPr>
          <a:xfrm>
            <a:off x="6729313" y="2365512"/>
            <a:ext cx="346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Feedback by the teacher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1400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(feedback question)</a:t>
            </a:r>
            <a:endParaRPr lang="en-GB" sz="1400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048EC91D-F178-8226-B78A-3BD4AF20A25A}"/>
              </a:ext>
            </a:extLst>
          </p:cNvPr>
          <p:cNvSpPr/>
          <p:nvPr/>
        </p:nvSpPr>
        <p:spPr>
          <a:xfrm>
            <a:off x="10027641" y="533194"/>
            <a:ext cx="2015379" cy="85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Summative assessment product</a:t>
            </a:r>
            <a:endParaRPr lang="en-GB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60D82A29-DEEB-0E79-E86A-E9876F8FB75B}"/>
              </a:ext>
            </a:extLst>
          </p:cNvPr>
          <p:cNvSpPr txBox="1"/>
          <p:nvPr/>
        </p:nvSpPr>
        <p:spPr>
          <a:xfrm>
            <a:off x="5285346" y="4014564"/>
            <a:ext cx="26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219E15BF-4145-E81B-5CD8-986D03E45C2E}"/>
              </a:ext>
            </a:extLst>
          </p:cNvPr>
          <p:cNvSpPr txBox="1"/>
          <p:nvPr/>
        </p:nvSpPr>
        <p:spPr>
          <a:xfrm>
            <a:off x="3962021" y="5248412"/>
            <a:ext cx="41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4647C6B9-E300-C3C9-F5C8-7680DA39C659}"/>
              </a:ext>
            </a:extLst>
          </p:cNvPr>
          <p:cNvSpPr txBox="1"/>
          <p:nvPr/>
        </p:nvSpPr>
        <p:spPr>
          <a:xfrm>
            <a:off x="5535611" y="3217558"/>
            <a:ext cx="3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BA79B9C2-61C4-FC35-E1F0-F6B969D4D62E}"/>
              </a:ext>
            </a:extLst>
          </p:cNvPr>
          <p:cNvSpPr txBox="1"/>
          <p:nvPr/>
        </p:nvSpPr>
        <p:spPr>
          <a:xfrm>
            <a:off x="5910102" y="2409973"/>
            <a:ext cx="277093" cy="3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3FC6596-122A-F249-43E7-E6C1975F229B}"/>
              </a:ext>
            </a:extLst>
          </p:cNvPr>
          <p:cNvSpPr txBox="1"/>
          <p:nvPr/>
        </p:nvSpPr>
        <p:spPr>
          <a:xfrm>
            <a:off x="48345" y="596312"/>
            <a:ext cx="4043243" cy="11614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Decreasing support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level of difficulty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degree of independence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A83ED7-6CAE-1A1F-4EB5-23FF6F573BE7}"/>
              </a:ext>
            </a:extLst>
          </p:cNvPr>
          <p:cNvSpPr txBox="1"/>
          <p:nvPr/>
        </p:nvSpPr>
        <p:spPr>
          <a:xfrm>
            <a:off x="-7426" y="4344747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Beginner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2FA580-B8B8-5A03-9B7F-6286A2EEE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615" y="3276190"/>
            <a:ext cx="923040" cy="92304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B0CA9D9-8852-AFC7-0B7A-A24180660942}"/>
              </a:ext>
            </a:extLst>
          </p:cNvPr>
          <p:cNvSpPr txBox="1"/>
          <p:nvPr/>
        </p:nvSpPr>
        <p:spPr>
          <a:xfrm>
            <a:off x="8502256" y="121461"/>
            <a:ext cx="29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 mastery goals</a:t>
            </a:r>
            <a:endParaRPr lang="en-GB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9BEFD7A-D6EB-2A8E-0BEC-BADA5DB92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13" y="450985"/>
            <a:ext cx="631191" cy="63119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F92AC9-6076-44F3-58F0-433BD4DB9933}"/>
              </a:ext>
            </a:extLst>
          </p:cNvPr>
          <p:cNvSpPr txBox="1"/>
          <p:nvPr/>
        </p:nvSpPr>
        <p:spPr>
          <a:xfrm>
            <a:off x="61446" y="559989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9421B212-386C-12E3-C766-21FBCB13145C}"/>
              </a:ext>
            </a:extLst>
          </p:cNvPr>
          <p:cNvSpPr txBox="1"/>
          <p:nvPr/>
        </p:nvSpPr>
        <p:spPr>
          <a:xfrm>
            <a:off x="8622839" y="1569547"/>
            <a:ext cx="228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Feedback to oneself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A8574DE0-3E6A-7CBA-191E-46C7A7C02E83}"/>
              </a:ext>
            </a:extLst>
          </p:cNvPr>
          <p:cNvSpPr txBox="1"/>
          <p:nvPr/>
        </p:nvSpPr>
        <p:spPr>
          <a:xfrm>
            <a:off x="7733677" y="1441129"/>
            <a:ext cx="277093" cy="3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6</a:t>
            </a:r>
          </a:p>
        </p:txBody>
      </p:sp>
      <p:pic>
        <p:nvPicPr>
          <p:cNvPr id="93" name="Afbeelding 92">
            <a:extLst>
              <a:ext uri="{FF2B5EF4-FFF2-40B4-BE49-F238E27FC236}">
                <a16:creationId xmlns:a16="http://schemas.microsoft.com/office/drawing/2014/main" id="{EF3D202C-E1D9-7338-A020-0860E009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375" y="2280413"/>
            <a:ext cx="514634" cy="514634"/>
          </a:xfrm>
          <a:prstGeom prst="rect">
            <a:avLst/>
          </a:prstGeom>
        </p:spPr>
      </p:pic>
      <p:pic>
        <p:nvPicPr>
          <p:cNvPr id="94" name="Picture 18" descr="student Icon 3184903">
            <a:extLst>
              <a:ext uri="{FF2B5EF4-FFF2-40B4-BE49-F238E27FC236}">
                <a16:creationId xmlns:a16="http://schemas.microsoft.com/office/drawing/2014/main" id="{D8F09C7B-B3A2-594E-B530-C4B55EB0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286" y="1391844"/>
            <a:ext cx="680072" cy="6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 descr="student Icon 3184903">
            <a:extLst>
              <a:ext uri="{FF2B5EF4-FFF2-40B4-BE49-F238E27FC236}">
                <a16:creationId xmlns:a16="http://schemas.microsoft.com/office/drawing/2014/main" id="{ED071133-42CB-5B9B-DD38-72546E0E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29" y="4714875"/>
            <a:ext cx="951120" cy="9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kstvak 101">
            <a:extLst>
              <a:ext uri="{FF2B5EF4-FFF2-40B4-BE49-F238E27FC236}">
                <a16:creationId xmlns:a16="http://schemas.microsoft.com/office/drawing/2014/main" id="{64AD4B78-03D8-E279-51BF-B8EA163E8008}"/>
              </a:ext>
            </a:extLst>
          </p:cNvPr>
          <p:cNvSpPr txBox="1"/>
          <p:nvPr/>
        </p:nvSpPr>
        <p:spPr>
          <a:xfrm>
            <a:off x="2494199" y="5869166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</a:t>
            </a:r>
          </a:p>
        </p:txBody>
      </p:sp>
      <p:sp>
        <p:nvSpPr>
          <p:cNvPr id="110" name="Tekstvak 109">
            <a:extLst>
              <a:ext uri="{FF2B5EF4-FFF2-40B4-BE49-F238E27FC236}">
                <a16:creationId xmlns:a16="http://schemas.microsoft.com/office/drawing/2014/main" id="{5FAC1C31-AE99-BE75-06CA-E9B3C9400F54}"/>
              </a:ext>
            </a:extLst>
          </p:cNvPr>
          <p:cNvSpPr txBox="1"/>
          <p:nvPr/>
        </p:nvSpPr>
        <p:spPr>
          <a:xfrm>
            <a:off x="1034339" y="4757677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Teacher-led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314A51FA-45E5-F1AE-DC2F-688C9FEEC0A1}"/>
              </a:ext>
            </a:extLst>
          </p:cNvPr>
          <p:cNvSpPr txBox="1"/>
          <p:nvPr/>
        </p:nvSpPr>
        <p:spPr>
          <a:xfrm>
            <a:off x="5546507" y="613167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(more)</a:t>
            </a:r>
            <a:r>
              <a:rPr lang="en-GB" sz="20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Student-led</a:t>
            </a:r>
            <a:endParaRPr lang="en-GB" sz="1400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2" name="Tekstvak 111">
            <a:extLst>
              <a:ext uri="{FF2B5EF4-FFF2-40B4-BE49-F238E27FC236}">
                <a16:creationId xmlns:a16="http://schemas.microsoft.com/office/drawing/2014/main" id="{1E2EDC15-7810-D8B7-C666-4F7511358AAF}"/>
              </a:ext>
            </a:extLst>
          </p:cNvPr>
          <p:cNvSpPr txBox="1"/>
          <p:nvPr/>
        </p:nvSpPr>
        <p:spPr>
          <a:xfrm>
            <a:off x="3348206" y="2703732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Co-regulation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2443F617-9EBE-DD51-863C-B4A3CDCF0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189" y="3120759"/>
            <a:ext cx="588291" cy="58829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E1FF3DE-1B7F-C14E-EDD3-04AD30D44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2327" y="3965976"/>
            <a:ext cx="840773" cy="84077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8E0980F-80F4-70AC-D5A2-BA352A60C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7185" y="5015472"/>
            <a:ext cx="775530" cy="775530"/>
          </a:xfrm>
          <a:prstGeom prst="rect">
            <a:avLst/>
          </a:prstGeom>
        </p:spPr>
      </p:pic>
      <p:cxnSp>
        <p:nvCxnSpPr>
          <p:cNvPr id="28" name="Verbindingslijn: gekromd 40">
            <a:extLst>
              <a:ext uri="{FF2B5EF4-FFF2-40B4-BE49-F238E27FC236}">
                <a16:creationId xmlns:a16="http://schemas.microsoft.com/office/drawing/2014/main" id="{02C355B3-B0F4-B294-81F3-398529C545F0}"/>
              </a:ext>
            </a:extLst>
          </p:cNvPr>
          <p:cNvCxnSpPr>
            <a:cxnSpLocks/>
          </p:cNvCxnSpPr>
          <p:nvPr/>
        </p:nvCxnSpPr>
        <p:spPr>
          <a:xfrm flipV="1">
            <a:off x="848939" y="1180647"/>
            <a:ext cx="8622560" cy="4705678"/>
          </a:xfrm>
          <a:prstGeom prst="curvedConnector3">
            <a:avLst>
              <a:gd name="adj1" fmla="val 51567"/>
            </a:avLst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C3837B48-DDCB-9533-BA27-C739BD7A5DBC}"/>
              </a:ext>
            </a:extLst>
          </p:cNvPr>
          <p:cNvCxnSpPr>
            <a:cxnSpLocks/>
          </p:cNvCxnSpPr>
          <p:nvPr/>
        </p:nvCxnSpPr>
        <p:spPr>
          <a:xfrm>
            <a:off x="4351960" y="1990792"/>
            <a:ext cx="3304309" cy="0"/>
          </a:xfrm>
          <a:prstGeom prst="line">
            <a:avLst/>
          </a:prstGeom>
          <a:ln w="603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kstvak 68">
            <a:extLst>
              <a:ext uri="{FF2B5EF4-FFF2-40B4-BE49-F238E27FC236}">
                <a16:creationId xmlns:a16="http://schemas.microsoft.com/office/drawing/2014/main" id="{27E29B60-B329-D5A1-D4CE-BC14D54C3AE0}"/>
              </a:ext>
            </a:extLst>
          </p:cNvPr>
          <p:cNvSpPr txBox="1"/>
          <p:nvPr/>
        </p:nvSpPr>
        <p:spPr>
          <a:xfrm>
            <a:off x="9859753" y="6611779"/>
            <a:ext cx="2358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Based on work by Dominique </a:t>
            </a:r>
            <a:r>
              <a:rPr lang="en-GB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Sluijsmans</a:t>
            </a:r>
            <a:endParaRPr lang="en-GB"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47AF4D3-FF11-7239-46DC-9E38DB123605}"/>
              </a:ext>
            </a:extLst>
          </p:cNvPr>
          <p:cNvSpPr txBox="1"/>
          <p:nvPr/>
        </p:nvSpPr>
        <p:spPr>
          <a:xfrm>
            <a:off x="2286447" y="5869166"/>
            <a:ext cx="41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1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62A27451-3768-0767-3F4F-73D94B37EAC7}"/>
              </a:ext>
            </a:extLst>
          </p:cNvPr>
          <p:cNvCxnSpPr>
            <a:cxnSpLocks/>
          </p:cNvCxnSpPr>
          <p:nvPr/>
        </p:nvCxnSpPr>
        <p:spPr>
          <a:xfrm>
            <a:off x="2593273" y="4625771"/>
            <a:ext cx="3304309" cy="0"/>
          </a:xfrm>
          <a:prstGeom prst="line">
            <a:avLst/>
          </a:prstGeom>
          <a:ln w="603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8841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B00AEF48-3D79-6BAA-8DAA-73C69FFDD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07" y="2082568"/>
            <a:ext cx="2026771" cy="2026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306110-1C50-1B47-BCFA-8A1A5D57DF49}"/>
              </a:ext>
            </a:extLst>
          </p:cNvPr>
          <p:cNvSpPr txBox="1"/>
          <p:nvPr/>
        </p:nvSpPr>
        <p:spPr>
          <a:xfrm>
            <a:off x="2530947" y="4496951"/>
            <a:ext cx="169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students 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need to think</a:t>
            </a:r>
          </a:p>
        </p:txBody>
      </p:sp>
      <p:pic>
        <p:nvPicPr>
          <p:cNvPr id="60" name="Picture 5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5BF084A8-10D2-AB17-63BB-F3BB606F0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54" y="2334853"/>
            <a:ext cx="1766292" cy="176629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E9C3F5-D94E-308C-577D-E7ED0B663DD3}"/>
              </a:ext>
            </a:extLst>
          </p:cNvPr>
          <p:cNvSpPr txBox="1"/>
          <p:nvPr/>
        </p:nvSpPr>
        <p:spPr>
          <a:xfrm>
            <a:off x="4348949" y="4469955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Small working method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Quick interpretation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3" name="Picture 6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10835F4D-FADC-8942-EC4A-3BB01BBF7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33" y="2305266"/>
            <a:ext cx="1766292" cy="176629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8813971-2216-569A-502B-FA6BDF41C553}"/>
              </a:ext>
            </a:extLst>
          </p:cNvPr>
          <p:cNvSpPr txBox="1"/>
          <p:nvPr/>
        </p:nvSpPr>
        <p:spPr>
          <a:xfrm>
            <a:off x="7252517" y="4466825"/>
            <a:ext cx="1693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Quick follow-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Up step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2900862-734A-9676-3706-176B1BCBD657}"/>
              </a:ext>
            </a:extLst>
          </p:cNvPr>
          <p:cNvSpPr txBox="1"/>
          <p:nvPr/>
        </p:nvSpPr>
        <p:spPr>
          <a:xfrm>
            <a:off x="98736" y="4642645"/>
            <a:ext cx="266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Apply focus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FDFC20-FE2C-394C-C25A-12C97B1FF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10" y="2074374"/>
            <a:ext cx="2026771" cy="2026771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:a16="http://schemas.microsoft.com/office/drawing/2014/main" id="{60D737EA-98BF-9505-4BC4-EC3E099F77F7}"/>
              </a:ext>
            </a:extLst>
          </p:cNvPr>
          <p:cNvSpPr txBox="1"/>
          <p:nvPr/>
        </p:nvSpPr>
        <p:spPr>
          <a:xfrm>
            <a:off x="9091690" y="4454117"/>
            <a:ext cx="247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marking 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administration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18BF4A3-B6F9-6614-A320-958E330A2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935" y="2403751"/>
            <a:ext cx="1707776" cy="170777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779077-DF28-1B13-9BEE-54944D0B4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400" y="2471866"/>
            <a:ext cx="1571546" cy="15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  <p:bldP spid="64" grpId="0"/>
      <p:bldP spid="2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306110-1C50-1B47-BCFA-8A1A5D57DF49}"/>
              </a:ext>
            </a:extLst>
          </p:cNvPr>
          <p:cNvSpPr txBox="1"/>
          <p:nvPr/>
        </p:nvSpPr>
        <p:spPr>
          <a:xfrm>
            <a:off x="3418606" y="4495161"/>
            <a:ext cx="2791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Choose an appropriate strategy for your goal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E9C3F5-D94E-308C-577D-E7ED0B663DD3}"/>
              </a:ext>
            </a:extLst>
          </p:cNvPr>
          <p:cNvSpPr txBox="1"/>
          <p:nvPr/>
        </p:nvSpPr>
        <p:spPr>
          <a:xfrm>
            <a:off x="5953851" y="4495161"/>
            <a:ext cx="250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Prerequisite for feedback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813971-2216-569A-502B-FA6BDF41C553}"/>
              </a:ext>
            </a:extLst>
          </p:cNvPr>
          <p:cNvSpPr txBox="1"/>
          <p:nvPr/>
        </p:nvSpPr>
        <p:spPr>
          <a:xfrm>
            <a:off x="8187215" y="4497374"/>
            <a:ext cx="2297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If necessary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Repeat more often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2900862-734A-9676-3706-176B1BCBD657}"/>
              </a:ext>
            </a:extLst>
          </p:cNvPr>
          <p:cNvSpPr txBox="1"/>
          <p:nvPr/>
        </p:nvSpPr>
        <p:spPr>
          <a:xfrm>
            <a:off x="305813" y="4495161"/>
            <a:ext cx="308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 early as possible in the process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1068F6-A955-7E43-894F-A1178776E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06" y="2528431"/>
            <a:ext cx="1717870" cy="1717870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2A662852-1F31-6F8E-1FC7-A43AAA1B0406}"/>
              </a:ext>
            </a:extLst>
          </p:cNvPr>
          <p:cNvCxnSpPr>
            <a:cxnSpLocks/>
          </p:cNvCxnSpPr>
          <p:nvPr/>
        </p:nvCxnSpPr>
        <p:spPr>
          <a:xfrm>
            <a:off x="1384868" y="2174863"/>
            <a:ext cx="0" cy="682752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E1ACA5BC-0B97-A099-41B0-F7BEC995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422" y="2725953"/>
            <a:ext cx="1406093" cy="140609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B19BC82-1920-9CAF-0A7A-895ADCE43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294" y="2842421"/>
            <a:ext cx="1291838" cy="129183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4810286-DF07-AC17-FEC8-3B04D39AC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242" y="2580253"/>
            <a:ext cx="1697494" cy="169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9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  <p:bldP spid="64" grpId="0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306110-1C50-1B47-BCFA-8A1A5D57DF49}"/>
              </a:ext>
            </a:extLst>
          </p:cNvPr>
          <p:cNvSpPr txBox="1"/>
          <p:nvPr/>
        </p:nvSpPr>
        <p:spPr>
          <a:xfrm>
            <a:off x="3138204" y="4499484"/>
            <a:ext cx="2791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Matching feedback with focus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E9C3F5-D94E-308C-577D-E7ED0B663DD3}"/>
              </a:ext>
            </a:extLst>
          </p:cNvPr>
          <p:cNvSpPr txBox="1"/>
          <p:nvPr/>
        </p:nvSpPr>
        <p:spPr>
          <a:xfrm>
            <a:off x="5620217" y="4490241"/>
            <a:ext cx="250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Leaves plenty of food for thought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813971-2216-569A-502B-FA6BDF41C553}"/>
              </a:ext>
            </a:extLst>
          </p:cNvPr>
          <p:cNvSpPr txBox="1"/>
          <p:nvPr/>
        </p:nvSpPr>
        <p:spPr>
          <a:xfrm>
            <a:off x="8055139" y="4499484"/>
            <a:ext cx="2087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 following 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2900862-734A-9676-3706-176B1BCBD657}"/>
              </a:ext>
            </a:extLst>
          </p:cNvPr>
          <p:cNvSpPr txBox="1"/>
          <p:nvPr/>
        </p:nvSpPr>
        <p:spPr>
          <a:xfrm>
            <a:off x="687363" y="4508727"/>
            <a:ext cx="308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Ensure sense 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quality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C47BF4-8CD9-FA42-F376-59D95D4CF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35" y="2429836"/>
            <a:ext cx="1811545" cy="181154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C8AE92F-AC37-1276-E0AA-D077F9D1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751" y="2245668"/>
            <a:ext cx="2000633" cy="20006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D3C8B9-EB3C-41B8-7AD2-3AFF13A1E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67" y="2240748"/>
            <a:ext cx="2000633" cy="200063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3F16029-7505-E091-73C0-4CDD096E0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314" y="2486650"/>
            <a:ext cx="1893346" cy="18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  <p:bldP spid="64" grpId="0"/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 descr="Aspirations to be an astronaut"/>
          <p:cNvPicPr preferRelativeResize="0"/>
          <p:nvPr/>
        </p:nvPicPr>
        <p:blipFill rotWithShape="1">
          <a:blip r:embed="rId3">
            <a:alphaModFix/>
          </a:blip>
          <a:srcRect l="11750" r="21498" b="-2"/>
          <a:stretch/>
        </p:blipFill>
        <p:spPr>
          <a:xfrm>
            <a:off x="6964205" y="515304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 extrusionOk="0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18788F-4F04-114F-AF00-1945ED49F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679" y="515304"/>
            <a:ext cx="7028502" cy="2869324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F</a:t>
            </a:r>
            <a:r>
              <a:rPr lang="en-GB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ormative action,</a:t>
            </a:r>
            <a:br>
              <a:rPr lang="en-GB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GB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organising feedback 2.0</a:t>
            </a:r>
            <a:br>
              <a:rPr lang="en-GB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endParaRPr lang="en-GB" sz="4000" b="1" spc="0" dirty="0">
              <a:latin typeface="Source Sans Pro Black" panose="020B0503030403020204" pitchFamily="34" charset="0"/>
              <a:ea typeface="Source Sans Pro Black" panose="020B0503030403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AFAF29-BDEC-9B4A-A4F7-A1B1E4B94C77}"/>
              </a:ext>
            </a:extLst>
          </p:cNvPr>
          <p:cNvSpPr txBox="1">
            <a:spLocks/>
          </p:cNvSpPr>
          <p:nvPr/>
        </p:nvSpPr>
        <p:spPr>
          <a:xfrm>
            <a:off x="388883" y="328343"/>
            <a:ext cx="6526094" cy="3011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ea typeface="Source Sans Pro Black" panose="020B0503030403020204" pitchFamily="34" charset="0"/>
              </a:rPr>
              <a:t>Valentina Devid</a:t>
            </a:r>
            <a:endParaRPr lang="nl-NL" sz="1600" dirty="0">
              <a:ea typeface="Source Sans Pro Black" panose="020B0503030403020204" pitchFamily="34" charset="0"/>
            </a:endParaRPr>
          </a:p>
        </p:txBody>
      </p:sp>
      <p:pic>
        <p:nvPicPr>
          <p:cNvPr id="3" name="Afbeelding 2" descr="Afbeelding met Graphics, grafische vormgeving, tekst, schermopname&#10;&#10;Automatisch gegenereerde beschrijving">
            <a:extLst>
              <a:ext uri="{FF2B5EF4-FFF2-40B4-BE49-F238E27FC236}">
                <a16:creationId xmlns:a16="http://schemas.microsoft.com/office/drawing/2014/main" id="{9247C1BA-928F-1248-8C69-D5493EC03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244" y="3987309"/>
            <a:ext cx="4622800" cy="1968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F528571-C3EF-8734-4B81-56DC96195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"/>
          <p:cNvSpPr txBox="1">
            <a:spLocks noGrp="1"/>
          </p:cNvSpPr>
          <p:nvPr>
            <p:ph type="title"/>
          </p:nvPr>
        </p:nvSpPr>
        <p:spPr>
          <a:xfrm>
            <a:off x="648393" y="145062"/>
            <a:ext cx="10895215" cy="1010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ource Sans Pro Black"/>
              <a:buNone/>
            </a:pPr>
            <a:r>
              <a:rPr lang="en-GB" sz="44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Program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27F098-6FC0-D56C-A34B-1201A83BAC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2" y="1859621"/>
            <a:ext cx="10895215" cy="3818309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Retrieval practice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Sharing feedback experiences (peer-feedback)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literacy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When in the learning process do you use what type of feedback?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429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2AA975F-494E-1B47-2407-96028316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434279"/>
            <a:ext cx="10895215" cy="1010371"/>
          </a:xfrm>
        </p:spPr>
        <p:txBody>
          <a:bodyPr/>
          <a:lstStyle/>
          <a:p>
            <a:r>
              <a:rPr lang="en-GB">
                <a:latin typeface="Source Sans Pro" panose="020B0503030403020204" pitchFamily="34" charset="0"/>
                <a:ea typeface="Source Sans Pro" panose="020B0503030403020204" pitchFamily="34" charset="0"/>
              </a:rPr>
              <a:t>Retrieval practice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1D315F-B4C1-4FD0-D11D-0151916C7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1" y="1444650"/>
            <a:ext cx="10895215" cy="4363716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are the 4 main reasons feedback often doesn't work?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we make sure students use the feedback?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should not be missing when organising a feedback process?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is the purpose of organising feedback?</a:t>
            </a:r>
          </a:p>
        </p:txBody>
      </p:sp>
    </p:spTree>
    <p:extLst>
      <p:ext uri="{BB962C8B-B14F-4D97-AF65-F5344CB8AC3E}">
        <p14:creationId xmlns:p14="http://schemas.microsoft.com/office/powerpoint/2010/main" val="2329063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367A8FA-7A80-BE4B-BDA9-D44DAD57EA1A}"/>
              </a:ext>
            </a:extLst>
          </p:cNvPr>
          <p:cNvSpPr txBox="1"/>
          <p:nvPr/>
        </p:nvSpPr>
        <p:spPr>
          <a:xfrm>
            <a:off x="578708" y="96819"/>
            <a:ext cx="5517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latin typeface="Source Sans Pro" panose="020B0503030403020204" pitchFamily="34" charset="77"/>
              </a:rPr>
              <a:t>Formative</a:t>
            </a:r>
            <a:r>
              <a:rPr lang="nl-NL" sz="3200" b="1" dirty="0">
                <a:latin typeface="Source Sans Pro" panose="020B0503030403020204" pitchFamily="34" charset="77"/>
              </a:rPr>
              <a:t> action</a:t>
            </a:r>
          </a:p>
          <a:p>
            <a:pPr algn="ctr"/>
            <a:r>
              <a:rPr lang="nl-NL" sz="3200" b="1" dirty="0">
                <a:latin typeface="Source Sans Pro" panose="020B0503030403020204" pitchFamily="34" charset="77"/>
              </a:rPr>
              <a:t>Learning zone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11A04AD-97D3-AA45-97EE-2F740CCE6E8C}"/>
              </a:ext>
            </a:extLst>
          </p:cNvPr>
          <p:cNvSpPr txBox="1"/>
          <p:nvPr/>
        </p:nvSpPr>
        <p:spPr>
          <a:xfrm>
            <a:off x="6206751" y="62281"/>
            <a:ext cx="5517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latin typeface="Source Sans Pro" panose="020B0503030403020204" pitchFamily="34" charset="77"/>
              </a:rPr>
              <a:t>Summative</a:t>
            </a:r>
            <a:r>
              <a:rPr lang="nl-NL" sz="3200" b="1" dirty="0">
                <a:latin typeface="Source Sans Pro" panose="020B0503030403020204" pitchFamily="34" charset="77"/>
              </a:rPr>
              <a:t> assessment</a:t>
            </a:r>
          </a:p>
          <a:p>
            <a:pPr algn="ctr"/>
            <a:r>
              <a:rPr lang="nl-NL" sz="3200" b="1" dirty="0">
                <a:latin typeface="Source Sans Pro" panose="020B0503030403020204" pitchFamily="34" charset="77"/>
              </a:rPr>
              <a:t>Performance zone</a:t>
            </a:r>
          </a:p>
        </p:txBody>
      </p:sp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EAD7D0A3-1E8E-8141-A0A0-5D4EE8F65976}"/>
              </a:ext>
            </a:extLst>
          </p:cNvPr>
          <p:cNvGraphicFramePr>
            <a:graphicFrameLocks noGrp="1"/>
          </p:cNvGraphicFramePr>
          <p:nvPr/>
        </p:nvGraphicFramePr>
        <p:xfrm>
          <a:off x="0" y="1174037"/>
          <a:ext cx="12192000" cy="56216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884203298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526058664"/>
                    </a:ext>
                  </a:extLst>
                </a:gridCol>
              </a:tblGrid>
              <a:tr h="780075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Information</a:t>
                      </a:r>
                    </a:p>
                    <a:p>
                      <a:pPr algn="ctr"/>
                      <a:r>
                        <a:rPr lang="en-GB" sz="2000" b="0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quickly gather &amp; interpret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Information</a:t>
                      </a:r>
                    </a:p>
                    <a:p>
                      <a:pPr algn="ctr"/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 </a:t>
                      </a:r>
                      <a:r>
                        <a:rPr lang="en-GB" sz="2000" b="0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slow &amp; precise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9848"/>
                  </a:ext>
                </a:extLst>
              </a:tr>
              <a:tr h="780075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Formative decision:</a:t>
                      </a:r>
                    </a:p>
                    <a:p>
                      <a:pPr algn="ctr"/>
                      <a:r>
                        <a:rPr lang="en-GB" sz="2000" b="0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follow-up, repair, retrieve, clarify</a:t>
                      </a:r>
                      <a:endParaRPr lang="en-GB" sz="2000" b="1" noProof="0">
                        <a:solidFill>
                          <a:schemeClr val="bg1"/>
                        </a:solidFill>
                        <a:latin typeface="Source Sans Pro" panose="020B0503030403020204" pitchFamily="34" charset="77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Summative decision: </a:t>
                      </a:r>
                    </a:p>
                    <a:p>
                      <a:pPr algn="ctr"/>
                      <a:r>
                        <a:rPr lang="en-GB" sz="2000" b="0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mastery, promotion, graduation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967719"/>
                  </a:ext>
                </a:extLst>
              </a:tr>
              <a:tr h="780075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Focus </a:t>
                      </a:r>
                    </a:p>
                    <a:p>
                      <a:pPr algn="ctr"/>
                      <a:r>
                        <a:rPr lang="en-GB" sz="2000" b="0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on seperate skills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00" noProof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77"/>
                        </a:rPr>
                        <a:t>Focus </a:t>
                      </a:r>
                    </a:p>
                    <a:p>
                      <a:pPr algn="ctr"/>
                      <a:r>
                        <a:rPr lang="en-GB" sz="2000" b="0" kern="100" noProof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77"/>
                        </a:rPr>
                        <a:t>on all skills combined</a:t>
                      </a:r>
                      <a:endParaRPr lang="en-GB" sz="2000" b="0" u="none" noProof="0">
                        <a:solidFill>
                          <a:schemeClr val="bg1"/>
                        </a:solidFill>
                        <a:latin typeface="Source Sans Pro" panose="020B0503030403020204" pitchFamily="34" charset="77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230092"/>
                  </a:ext>
                </a:extLst>
              </a:tr>
              <a:tr h="860656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Slightly out of comfort zone, </a:t>
                      </a:r>
                    </a:p>
                    <a:p>
                      <a:pPr algn="ctr"/>
                      <a:r>
                        <a:rPr lang="en-GB" sz="2000" b="0" noProof="0" dirty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Increased self-efficacy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strike="noStrike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Comfort zone</a:t>
                      </a:r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, </a:t>
                      </a:r>
                    </a:p>
                    <a:p>
                      <a:pPr algn="ctr"/>
                      <a:r>
                        <a:rPr lang="en-GB" sz="2000" b="0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mastery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13048"/>
                  </a:ext>
                </a:extLst>
              </a:tr>
              <a:tr h="780075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Feedback </a:t>
                      </a:r>
                    </a:p>
                    <a:p>
                      <a:pPr algn="ctr"/>
                      <a:r>
                        <a:rPr lang="en-GB" sz="2000" b="0" noProof="0" dirty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focus on improvement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Feedback:</a:t>
                      </a:r>
                    </a:p>
                    <a:p>
                      <a:pPr algn="ctr"/>
                      <a:r>
                        <a:rPr lang="en-GB" sz="2000" b="0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accountability for assessment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52805"/>
                  </a:ext>
                </a:extLst>
              </a:tr>
              <a:tr h="780075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Mistakes</a:t>
                      </a:r>
                    </a:p>
                    <a:p>
                      <a:pPr algn="ctr"/>
                      <a:r>
                        <a:rPr lang="en-GB" sz="2000" b="0" noProof="0" dirty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  <a:sym typeface="Wingdings" pitchFamily="2" charset="2"/>
                        </a:rPr>
                        <a:t></a:t>
                      </a:r>
                      <a:r>
                        <a:rPr lang="en-GB" sz="2000" b="0" noProof="0" dirty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 chances for more practice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Mistakes </a:t>
                      </a:r>
                    </a:p>
                    <a:p>
                      <a:pPr algn="ctr"/>
                      <a:r>
                        <a:rPr lang="en-GB" sz="2000" b="0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  <a:sym typeface="Wingdings" pitchFamily="2" charset="2"/>
                        </a:rPr>
                        <a:t> To be minimised</a:t>
                      </a:r>
                      <a:endParaRPr lang="en-GB" sz="2000" b="0" noProof="0">
                        <a:solidFill>
                          <a:schemeClr val="bg1"/>
                        </a:solidFill>
                        <a:latin typeface="Source Sans Pro" panose="020B0503030403020204" pitchFamily="34" charset="77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21342"/>
                  </a:ext>
                </a:extLst>
              </a:tr>
              <a:tr h="860656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High teacher support, </a:t>
                      </a:r>
                    </a:p>
                    <a:p>
                      <a:pPr algn="ctr"/>
                      <a:r>
                        <a:rPr lang="en-GB" sz="2000" b="0" noProof="0">
                          <a:solidFill>
                            <a:schemeClr val="bg1"/>
                          </a:solidFill>
                          <a:latin typeface="Source Sans Pro" panose="020B0503030403020204" pitchFamily="34" charset="77"/>
                        </a:rPr>
                        <a:t>low autonomy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00" noProof="0" dirty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Autonomy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00" noProof="0" dirty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without teacher support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649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9613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Menselijk gezicht, persoon&#10;&#10;Automatisch gegenereerde beschrijving">
            <a:extLst>
              <a:ext uri="{FF2B5EF4-FFF2-40B4-BE49-F238E27FC236}">
                <a16:creationId xmlns:a16="http://schemas.microsoft.com/office/drawing/2014/main" id="{53D6E0A3-34AC-AC4E-092F-9D87DB4D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3" y="844253"/>
            <a:ext cx="9962572" cy="551097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28AC000-AAA4-0F54-84AC-4793849DF333}"/>
              </a:ext>
            </a:extLst>
          </p:cNvPr>
          <p:cNvSpPr txBox="1">
            <a:spLocks/>
          </p:cNvSpPr>
          <p:nvPr/>
        </p:nvSpPr>
        <p:spPr>
          <a:xfrm>
            <a:off x="648391" y="175135"/>
            <a:ext cx="10895215" cy="1010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www.padlet.com/vdevid/fa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7" name="Pijl links 6">
            <a:extLst>
              <a:ext uri="{FF2B5EF4-FFF2-40B4-BE49-F238E27FC236}">
                <a16:creationId xmlns:a16="http://schemas.microsoft.com/office/drawing/2014/main" id="{81794EDF-CA3F-8CC5-1271-42B3C49EA7B9}"/>
              </a:ext>
            </a:extLst>
          </p:cNvPr>
          <p:cNvSpPr/>
          <p:nvPr/>
        </p:nvSpPr>
        <p:spPr>
          <a:xfrm rot="15322495">
            <a:off x="9537065" y="3588417"/>
            <a:ext cx="1674687" cy="12226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3526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575AF2E7-DAE4-4A48-B0E6-888ADB7BE314}"/>
              </a:ext>
            </a:extLst>
          </p:cNvPr>
          <p:cNvSpPr txBox="1"/>
          <p:nvPr/>
        </p:nvSpPr>
        <p:spPr>
          <a:xfrm>
            <a:off x="3276390" y="3141301"/>
            <a:ext cx="275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FEEDBACK-OVERLOAD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providing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too much feedback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(can cause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cognitive overload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cs typeface="Arial"/>
              <a:sym typeface="Arial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E690B2B-5B76-CF43-9312-BA5C6071E379}"/>
              </a:ext>
            </a:extLst>
          </p:cNvPr>
          <p:cNvSpPr txBox="1"/>
          <p:nvPr/>
        </p:nvSpPr>
        <p:spPr>
          <a:xfrm>
            <a:off x="6259315" y="3097858"/>
            <a:ext cx="2827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GPS-FEEDBACK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improving students’ work 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(can lead to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over-reliance 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on the feedback and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lack of control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)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cs typeface="Arial"/>
              <a:sym typeface="Arial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BEDA4E8D-B362-5740-A52F-AE0D4767D0B1}"/>
              </a:ext>
            </a:extLst>
          </p:cNvPr>
          <p:cNvSpPr txBox="1"/>
          <p:nvPr/>
        </p:nvSpPr>
        <p:spPr>
          <a:xfrm>
            <a:off x="9361050" y="3080077"/>
            <a:ext cx="2618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 FOLLOW-UP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 space 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to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process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feedback (allowing feedback to be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ignored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or even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discarded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cs typeface="Arial"/>
              <a:sym typeface="Arial"/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E9A1F471-21D0-BA42-B252-8693D333C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89" y="1594679"/>
            <a:ext cx="2323923" cy="1394354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B13272-4CC3-8147-9795-8A9B0BFA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51" y="1564393"/>
            <a:ext cx="2151652" cy="13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7A1FFB9-F75B-B943-8934-98BEF0B4B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5941" y="1567958"/>
            <a:ext cx="2051488" cy="1330131"/>
          </a:xfrm>
          <a:prstGeom prst="rect">
            <a:avLst/>
          </a:prstGeom>
        </p:spPr>
      </p:pic>
      <p:pic>
        <p:nvPicPr>
          <p:cNvPr id="28" name="Picture 2" descr="verwarring - Oei voor Groei">
            <a:extLst>
              <a:ext uri="{FF2B5EF4-FFF2-40B4-BE49-F238E27FC236}">
                <a16:creationId xmlns:a16="http://schemas.microsoft.com/office/drawing/2014/main" id="{FA67827A-1DBB-954F-83AC-249EBB49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1" y="1565747"/>
            <a:ext cx="2151652" cy="13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1">
            <a:extLst>
              <a:ext uri="{FF2B5EF4-FFF2-40B4-BE49-F238E27FC236}">
                <a16:creationId xmlns:a16="http://schemas.microsoft.com/office/drawing/2014/main" id="{B869A71F-45FC-CA47-8C88-3AC486CF7CA3}"/>
              </a:ext>
            </a:extLst>
          </p:cNvPr>
          <p:cNvSpPr txBox="1"/>
          <p:nvPr/>
        </p:nvSpPr>
        <p:spPr>
          <a:xfrm>
            <a:off x="212858" y="3141301"/>
            <a:ext cx="275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 SENSE OF QUALITY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Not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understanding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intent, and therefore unable to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place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</a:t>
            </a:r>
          </a:p>
        </p:txBody>
      </p:sp>
      <p:sp>
        <p:nvSpPr>
          <p:cNvPr id="30" name="Google Shape;204;p10">
            <a:extLst>
              <a:ext uri="{FF2B5EF4-FFF2-40B4-BE49-F238E27FC236}">
                <a16:creationId xmlns:a16="http://schemas.microsoft.com/office/drawing/2014/main" id="{5C5EC62B-EFE0-2347-BCC1-C69CDA4CDD98}"/>
              </a:ext>
            </a:extLst>
          </p:cNvPr>
          <p:cNvSpPr txBox="1"/>
          <p:nvPr/>
        </p:nvSpPr>
        <p:spPr>
          <a:xfrm>
            <a:off x="414907" y="256728"/>
            <a:ext cx="114492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1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Why does feedback often don’t work?</a:t>
            </a:r>
            <a:endParaRPr lang="en-GB" sz="1400" b="1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6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68EED0-75D5-9C4F-BAA6-95DCF4FB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654260"/>
            <a:ext cx="10895215" cy="1010371"/>
          </a:xfrm>
        </p:spPr>
        <p:txBody>
          <a:bodyPr>
            <a:normAutofit/>
          </a:bodyPr>
          <a:lstStyle/>
          <a:p>
            <a:r>
              <a:rPr lang="en-GB" b="1" spc="0" dirty="0">
                <a:latin typeface="Source Sans Pro" panose="020B0503030403020204" pitchFamily="34" charset="77"/>
                <a:ea typeface="Source Sans Pro Black" panose="020B0503030403020204" pitchFamily="34" charset="0"/>
              </a:rPr>
              <a:t>Why is a sense of quality important?</a:t>
            </a:r>
            <a:endParaRPr lang="en-GB" b="1" dirty="0">
              <a:latin typeface="Source Sans Pro" panose="020B0503030403020204" pitchFamily="34" charset="77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B19438-0F46-D44C-8F2B-3A1302CCF607}"/>
              </a:ext>
            </a:extLst>
          </p:cNvPr>
          <p:cNvSpPr txBox="1">
            <a:spLocks/>
          </p:cNvSpPr>
          <p:nvPr/>
        </p:nvSpPr>
        <p:spPr>
          <a:xfrm>
            <a:off x="1393625" y="3422692"/>
            <a:ext cx="5418142" cy="2505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latin typeface="Source Sans Pro" panose="020B0503030403020204" pitchFamily="34" charset="77"/>
              </a:rPr>
              <a:t>Independence &amp; Self-regulated learning: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latin typeface="Source Sans Pro" panose="020B0503030403020204" pitchFamily="34" charset="77"/>
              </a:rPr>
              <a:t>Better self- assessment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latin typeface="Source Sans Pro" panose="020B0503030403020204" pitchFamily="34" charset="77"/>
              </a:rPr>
              <a:t>Better adjusting (asking for help)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latin typeface="Source Sans Pro" panose="020B0503030403020204" pitchFamily="34" charset="77"/>
              </a:rPr>
              <a:t>Better reflecting</a:t>
            </a:r>
            <a:endParaRPr lang="en-GB" sz="2000" i="1" dirty="0">
              <a:latin typeface="Source Sans Pro" panose="020B0503030403020204" pitchFamily="34" charset="77"/>
            </a:endParaRP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6C6F9F66-630F-4B40-A54F-1422F0FE8890}"/>
              </a:ext>
            </a:extLst>
          </p:cNvPr>
          <p:cNvSpPr txBox="1">
            <a:spLocks/>
          </p:cNvSpPr>
          <p:nvPr/>
        </p:nvSpPr>
        <p:spPr>
          <a:xfrm>
            <a:off x="7109244" y="3422692"/>
            <a:ext cx="3689131" cy="14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5080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800" b="1" dirty="0">
                <a:latin typeface="Source Sans Pro" panose="020B0503030403020204" pitchFamily="34" charset="77"/>
              </a:rPr>
              <a:t>Feedback</a:t>
            </a:r>
            <a:r>
              <a:rPr lang="en-GB" sz="2800" dirty="0">
                <a:latin typeface="Source Sans Pro" panose="020B0503030403020204" pitchFamily="34" charset="77"/>
              </a:rPr>
              <a:t> </a:t>
            </a:r>
          </a:p>
          <a:p>
            <a:pPr marL="5080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800" dirty="0">
                <a:latin typeface="Source Sans Pro" panose="020B0503030403020204" pitchFamily="34" charset="77"/>
              </a:rPr>
              <a:t>understanding &amp; use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5D9AB6-0AE5-0E41-70B1-03EA194E1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832" y="1967659"/>
            <a:ext cx="1225107" cy="12251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FC889AF-6F25-6292-6A87-EF19A3E2E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56" y="1817694"/>
            <a:ext cx="1451935" cy="14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FD71FF6-285E-6E87-8C61-C3467DF0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6F16-D0BB-30A0-1D5C-88A9198F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680321"/>
            <a:ext cx="10950941" cy="847984"/>
          </a:xfrm>
        </p:spPr>
        <p:txBody>
          <a:bodyPr>
            <a:normAutofit/>
          </a:bodyPr>
          <a:lstStyle/>
          <a:p>
            <a:r>
              <a:rPr lang="en-GB" b="1">
                <a:latin typeface="Source Sans Pro" panose="020B0503030403020204" pitchFamily="34" charset="0"/>
                <a:ea typeface="Source Sans Pro" panose="020B0503030403020204" pitchFamily="34" charset="0"/>
              </a:rPr>
              <a:t>Approach to organising feedback</a:t>
            </a:r>
            <a:endParaRPr lang="en-GB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6F70D9-1894-BF4F-A9D1-2B9D7A159F59}"/>
              </a:ext>
            </a:extLst>
          </p:cNvPr>
          <p:cNvSpPr txBox="1"/>
          <p:nvPr/>
        </p:nvSpPr>
        <p:spPr>
          <a:xfrm>
            <a:off x="6453856" y="4506530"/>
            <a:ext cx="2287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Define the </a:t>
            </a:r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focus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(criteria)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C85F7EE-4465-139C-EF16-347E3933C752}"/>
              </a:ext>
            </a:extLst>
          </p:cNvPr>
          <p:cNvSpPr txBox="1"/>
          <p:nvPr/>
        </p:nvSpPr>
        <p:spPr>
          <a:xfrm>
            <a:off x="3051206" y="4506530"/>
            <a:ext cx="3450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Appropriate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feedback form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AF68102-C3B1-9692-0765-E357A2744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676" y="2414936"/>
            <a:ext cx="2028127" cy="20281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13E91-D0BA-E20A-576D-8CABC6130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865" y="2383388"/>
            <a:ext cx="2091219" cy="209121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C74789D-D9D7-6994-B1E3-03CF21ABDBC7}"/>
              </a:ext>
            </a:extLst>
          </p:cNvPr>
          <p:cNvSpPr txBox="1"/>
          <p:nvPr/>
        </p:nvSpPr>
        <p:spPr>
          <a:xfrm>
            <a:off x="129907" y="4506530"/>
            <a:ext cx="310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Determine degree of </a:t>
            </a:r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independence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2946640-2035-A30D-1EF8-A7F3064F3D9F}"/>
              </a:ext>
            </a:extLst>
          </p:cNvPr>
          <p:cNvSpPr txBox="1"/>
          <p:nvPr/>
        </p:nvSpPr>
        <p:spPr>
          <a:xfrm>
            <a:off x="9045208" y="4506673"/>
            <a:ext cx="3007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Organise</a:t>
            </a:r>
          </a:p>
          <a:p>
            <a:pPr algn="ctr"/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landing spot (action)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6A265B-2F9A-6EDE-953D-6CB969C50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933" y="2446480"/>
            <a:ext cx="1965034" cy="1965034"/>
          </a:xfrm>
          <a:prstGeom prst="rect">
            <a:avLst/>
          </a:prstGeom>
        </p:spPr>
      </p:pic>
      <p:pic>
        <p:nvPicPr>
          <p:cNvPr id="12" name="Afbeelding 11" descr="Afbeelding met symbool, Lettertype, Graphics, schermopname&#10;&#10;Automatisch gegenereerde beschrijving">
            <a:extLst>
              <a:ext uri="{FF2B5EF4-FFF2-40B4-BE49-F238E27FC236}">
                <a16:creationId xmlns:a16="http://schemas.microsoft.com/office/drawing/2014/main" id="{143F03E7-63C1-0C14-52D4-5D6ED15B9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43" y="2554606"/>
            <a:ext cx="1885162" cy="18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569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723;p115">
            <a:extLst>
              <a:ext uri="{FF2B5EF4-FFF2-40B4-BE49-F238E27FC236}">
                <a16:creationId xmlns:a16="http://schemas.microsoft.com/office/drawing/2014/main" id="{259CD3F7-B64C-9343-BA98-A361E3541EEF}"/>
              </a:ext>
            </a:extLst>
          </p:cNvPr>
          <p:cNvSpPr txBox="1"/>
          <p:nvPr/>
        </p:nvSpPr>
        <p:spPr>
          <a:xfrm>
            <a:off x="1344220" y="1638596"/>
            <a:ext cx="10591536" cy="427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Ensure sense for quality</a:t>
            </a:r>
          </a:p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Choose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appropriate form 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degree of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independence</a:t>
            </a:r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Leave enough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thinking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time</a:t>
            </a:r>
          </a:p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Provide more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if feedback is too difficult</a:t>
            </a:r>
          </a:p>
        </p:txBody>
      </p:sp>
      <p:sp>
        <p:nvSpPr>
          <p:cNvPr id="4" name="Google Shape;717;p114">
            <a:extLst>
              <a:ext uri="{FF2B5EF4-FFF2-40B4-BE49-F238E27FC236}">
                <a16:creationId xmlns:a16="http://schemas.microsoft.com/office/drawing/2014/main" id="{28141BDD-B4EA-404E-8C3D-FF8980117CF7}"/>
              </a:ext>
            </a:extLst>
          </p:cNvPr>
          <p:cNvSpPr txBox="1"/>
          <p:nvPr/>
        </p:nvSpPr>
        <p:spPr>
          <a:xfrm>
            <a:off x="1271648" y="788811"/>
            <a:ext cx="9266111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6000"/>
            </a:pPr>
            <a:r>
              <a:rPr lang="en-AU" sz="4500" dirty="0">
                <a:solidFill>
                  <a:srgbClr val="000000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Four golden rules for feedback:</a:t>
            </a:r>
            <a:endParaRPr lang="en-AU" sz="105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A6A3E1-628B-A348-ADE6-40E635CE0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561" y="0"/>
            <a:ext cx="1169670" cy="11696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9524062-360F-914C-9B28-789126F7B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76" y="0"/>
            <a:ext cx="1169670" cy="116967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847A4-7014-672D-88AA-146F9FDE2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55" y="3942835"/>
            <a:ext cx="808069" cy="80806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6913332-92ED-4306-E126-BA24F83ED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04" y="1984345"/>
            <a:ext cx="707572" cy="7075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C876A6-E671-96A1-CD9D-EC30183F1EF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56244" y="2915207"/>
            <a:ext cx="842088" cy="84208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6DD79D0-3B48-CFEF-BEE4-7E097FBD7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55" y="4750904"/>
            <a:ext cx="1034766" cy="103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6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7BDD5AB7-600C-7C44-9AF6-9C5ECB4896E4}"/>
              </a:ext>
            </a:extLst>
          </p:cNvPr>
          <p:cNvSpPr txBox="1">
            <a:spLocks/>
          </p:cNvSpPr>
          <p:nvPr/>
        </p:nvSpPr>
        <p:spPr>
          <a:xfrm>
            <a:off x="2331100" y="87678"/>
            <a:ext cx="7616885" cy="1009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ource Sans Pro" panose="020B0503030403020204" pitchFamily="34" charset="77"/>
              </a:rPr>
              <a:t>3 strategies of formative action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87E8D7F-7654-6F4A-8A43-9B36D7656B10}"/>
              </a:ext>
            </a:extLst>
          </p:cNvPr>
          <p:cNvSpPr txBox="1"/>
          <p:nvPr/>
        </p:nvSpPr>
        <p:spPr>
          <a:xfrm>
            <a:off x="101644" y="3678837"/>
            <a:ext cx="255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Source Sans Pro" panose="020B0503030403020204" pitchFamily="34" charset="77"/>
              </a:rPr>
              <a:t>Sense for quality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AAAD69D-B204-684B-813E-EFF12BD15C45}"/>
              </a:ext>
            </a:extLst>
          </p:cNvPr>
          <p:cNvSpPr txBox="1"/>
          <p:nvPr/>
        </p:nvSpPr>
        <p:spPr>
          <a:xfrm>
            <a:off x="3404175" y="3540789"/>
            <a:ext cx="487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Source Sans Pro" panose="020B0503030403020204" pitchFamily="34" charset="77"/>
              </a:rPr>
              <a:t>Formative action</a:t>
            </a:r>
          </a:p>
          <a:p>
            <a:pPr algn="ctr"/>
            <a:r>
              <a:rPr lang="en-GB" sz="2400" b="1" dirty="0">
                <a:latin typeface="Source Sans Pro" panose="020B0503030403020204" pitchFamily="34" charset="77"/>
              </a:rPr>
              <a:t>action-oriented research process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09CCB80-3CA0-6F49-9080-5FC3E95A9BC9}"/>
              </a:ext>
            </a:extLst>
          </p:cNvPr>
          <p:cNvSpPr txBox="1"/>
          <p:nvPr/>
        </p:nvSpPr>
        <p:spPr>
          <a:xfrm>
            <a:off x="9843684" y="3674397"/>
            <a:ext cx="162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77"/>
              </a:rPr>
              <a:t>Feedback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A0B47BE2-27A2-1648-B870-72CEBBD28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76" y="1218181"/>
            <a:ext cx="5813492" cy="221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058A506-B14C-5743-351D-BC986938C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91" y="1794249"/>
            <a:ext cx="1602742" cy="160274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361774F-F34A-EFC5-08A6-B374CD467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443" y="1513247"/>
            <a:ext cx="1753025" cy="175302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B8AFA54-96D6-AC60-9AB3-1DCD8E3B4DE7}"/>
              </a:ext>
            </a:extLst>
          </p:cNvPr>
          <p:cNvSpPr txBox="1"/>
          <p:nvPr/>
        </p:nvSpPr>
        <p:spPr>
          <a:xfrm>
            <a:off x="245291" y="4497845"/>
            <a:ext cx="2551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Clarifying goals and expectations in complex skills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36AFF9B-1E01-2DCB-84C1-88AD20288B9C}"/>
              </a:ext>
            </a:extLst>
          </p:cNvPr>
          <p:cNvSpPr txBox="1"/>
          <p:nvPr/>
        </p:nvSpPr>
        <p:spPr>
          <a:xfrm>
            <a:off x="3554688" y="4558108"/>
            <a:ext cx="4582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Detecting pre-requisite knowledge, misconceptions and problems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3FB36C3-71C4-875B-9A8F-A51FEF584830}"/>
              </a:ext>
            </a:extLst>
          </p:cNvPr>
          <p:cNvSpPr txBox="1"/>
          <p:nvPr/>
        </p:nvSpPr>
        <p:spPr>
          <a:xfrm>
            <a:off x="9151885" y="4544187"/>
            <a:ext cx="292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Working towards independent mastery of sub- and main-goals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1DAE0CC-B417-CA46-7886-67EDEE78E83D}"/>
              </a:ext>
            </a:extLst>
          </p:cNvPr>
          <p:cNvCxnSpPr>
            <a:cxnSpLocks/>
          </p:cNvCxnSpPr>
          <p:nvPr/>
        </p:nvCxnSpPr>
        <p:spPr>
          <a:xfrm>
            <a:off x="2796485" y="1481114"/>
            <a:ext cx="0" cy="4343746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5CB9BF8-4C35-E2E4-6067-9AD1C13ABCFA}"/>
              </a:ext>
            </a:extLst>
          </p:cNvPr>
          <p:cNvCxnSpPr>
            <a:cxnSpLocks/>
          </p:cNvCxnSpPr>
          <p:nvPr/>
        </p:nvCxnSpPr>
        <p:spPr>
          <a:xfrm>
            <a:off x="8974359" y="1501473"/>
            <a:ext cx="0" cy="4323387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82EB269-80DA-F92D-4BB3-04D26333B996}"/>
              </a:ext>
            </a:extLst>
          </p:cNvPr>
          <p:cNvCxnSpPr>
            <a:cxnSpLocks/>
          </p:cNvCxnSpPr>
          <p:nvPr/>
        </p:nvCxnSpPr>
        <p:spPr>
          <a:xfrm flipH="1">
            <a:off x="410966" y="1004825"/>
            <a:ext cx="11178283" cy="0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1698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2868AEE-C925-4443-9E32-0D41D59F4DC0}"/>
              </a:ext>
            </a:extLst>
          </p:cNvPr>
          <p:cNvSpPr txBox="1"/>
          <p:nvPr/>
        </p:nvSpPr>
        <p:spPr>
          <a:xfrm>
            <a:off x="142146" y="401041"/>
            <a:ext cx="1184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Where does feedback fit our model for formative action?</a:t>
            </a:r>
          </a:p>
        </p:txBody>
      </p:sp>
      <p:pic>
        <p:nvPicPr>
          <p:cNvPr id="4" name="Picture 6" descr="Diagram&#10;&#10;Description automatically generated">
            <a:extLst>
              <a:ext uri="{FF2B5EF4-FFF2-40B4-BE49-F238E27FC236}">
                <a16:creationId xmlns:a16="http://schemas.microsoft.com/office/drawing/2014/main" id="{579FDC9E-AAB9-1748-804B-E2B3DA128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" y="1263608"/>
            <a:ext cx="12111916" cy="4608576"/>
          </a:xfrm>
          <a:prstGeom prst="rect">
            <a:avLst/>
          </a:prstGeom>
        </p:spPr>
      </p:pic>
      <p:sp>
        <p:nvSpPr>
          <p:cNvPr id="2" name="Kader 1">
            <a:extLst>
              <a:ext uri="{FF2B5EF4-FFF2-40B4-BE49-F238E27FC236}">
                <a16:creationId xmlns:a16="http://schemas.microsoft.com/office/drawing/2014/main" id="{EF5B23A2-23C3-E24D-AE8D-512E0EAC3566}"/>
              </a:ext>
            </a:extLst>
          </p:cNvPr>
          <p:cNvSpPr/>
          <p:nvPr/>
        </p:nvSpPr>
        <p:spPr>
          <a:xfrm>
            <a:off x="4548249" y="985815"/>
            <a:ext cx="4916385" cy="5046849"/>
          </a:xfrm>
          <a:prstGeom prst="frame">
            <a:avLst>
              <a:gd name="adj1" fmla="val 26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9AA1204-815D-8AD1-80CF-423CF5D4836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8391" y="880945"/>
            <a:ext cx="10895215" cy="525272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Make pairs or a trio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Exchange what you have done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Question each other and give each other feedback. Pay attention to the following criteria: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Did a sense for quality (comparing examples &amp; dialogue) come on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 (i.e. not a last lesson before summative assessment)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the feedback 'appropriate' to the moment in the learning process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(beginners VS experts)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enough thinking left for the student?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there an ACTION (landing place) after the feedback 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  <a:sym typeface="Wingdings" pitchFamily="2" charset="2"/>
              </a:rPr>
              <a:t>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not optional!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288CCC-1861-CFE6-B44C-E26977FA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1" y="205113"/>
            <a:ext cx="10895215" cy="1010371"/>
          </a:xfrm>
        </p:spPr>
        <p:txBody>
          <a:bodyPr/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Peer-feedback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6E03BB-00D5-AA59-B69D-AF2C468AC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878" y="114609"/>
            <a:ext cx="1688790" cy="16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329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F102444E-8324-DEBC-78B7-EF765681CA87}"/>
              </a:ext>
            </a:extLst>
          </p:cNvPr>
          <p:cNvCxnSpPr/>
          <p:nvPr/>
        </p:nvCxnSpPr>
        <p:spPr>
          <a:xfrm>
            <a:off x="6302375" y="8966013"/>
            <a:ext cx="4829175" cy="0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8A54E5DB-C446-6723-73D4-8ED5E1B1B68D}"/>
              </a:ext>
            </a:extLst>
          </p:cNvPr>
          <p:cNvSpPr txBox="1"/>
          <p:nvPr/>
        </p:nvSpPr>
        <p:spPr>
          <a:xfrm>
            <a:off x="1144147" y="64262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latin typeface="Source Sans Pro" panose="020B0503030403020204" pitchFamily="34" charset="77"/>
              </a:rPr>
              <a:t>Beginner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AD0DD0E-EFB7-27DC-04E0-7864ADEFC60D}"/>
              </a:ext>
            </a:extLst>
          </p:cNvPr>
          <p:cNvSpPr txBox="1"/>
          <p:nvPr/>
        </p:nvSpPr>
        <p:spPr>
          <a:xfrm>
            <a:off x="8938358" y="79205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latin typeface="Source Sans Pro" panose="020B0503030403020204" pitchFamily="34" charset="77"/>
              </a:rPr>
              <a:t>Expert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8D4CFD-9E5E-048F-FDD7-8FF1A7111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36" y="955987"/>
            <a:ext cx="1425191" cy="142519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9783E52-04E5-7FC9-05A2-6E5AB6F5F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73"/>
          <a:stretch/>
        </p:blipFill>
        <p:spPr>
          <a:xfrm>
            <a:off x="2074292" y="770282"/>
            <a:ext cx="554189" cy="16431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7518401-2362-5565-9D55-7831F7315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738" y="1101775"/>
            <a:ext cx="1021353" cy="10213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9DA968C-0CA5-8FB1-5104-871F31EAE0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7420" y="3899005"/>
            <a:ext cx="1066045" cy="106604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876226A-A9C9-536E-F40D-FFDCF6249BC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0263" y="4082872"/>
            <a:ext cx="993633" cy="99363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9B81776-EB7B-5985-51C2-A2B18B5120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88276" y="3939341"/>
            <a:ext cx="1311967" cy="131196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AF4FDF6-A1A5-11E1-3A54-04CD85565CF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11737" y="3876401"/>
            <a:ext cx="1066045" cy="106604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17D5160-8C65-D544-7DAE-53C4D69B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9535" y="1124768"/>
            <a:ext cx="1005288" cy="1005288"/>
          </a:xfrm>
          <a:prstGeom prst="rect">
            <a:avLst/>
          </a:prstGeom>
        </p:spPr>
      </p:pic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4E6E31C1-2D66-A45D-700A-A711A9F0B2E4}"/>
              </a:ext>
            </a:extLst>
          </p:cNvPr>
          <p:cNvCxnSpPr>
            <a:cxnSpLocks/>
          </p:cNvCxnSpPr>
          <p:nvPr/>
        </p:nvCxnSpPr>
        <p:spPr>
          <a:xfrm>
            <a:off x="691091" y="788994"/>
            <a:ext cx="10738909" cy="0"/>
          </a:xfrm>
          <a:prstGeom prst="line">
            <a:avLst/>
          </a:prstGeom>
          <a:ln w="762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4FBBC9C8-49A3-0E0D-60D7-C8D0C528639C}"/>
              </a:ext>
            </a:extLst>
          </p:cNvPr>
          <p:cNvCxnSpPr>
            <a:cxnSpLocks/>
          </p:cNvCxnSpPr>
          <p:nvPr/>
        </p:nvCxnSpPr>
        <p:spPr>
          <a:xfrm>
            <a:off x="6006810" y="1230535"/>
            <a:ext cx="33994" cy="4396930"/>
          </a:xfrm>
          <a:prstGeom prst="line">
            <a:avLst/>
          </a:prstGeom>
          <a:ln w="762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63EA46C-0EA7-3A43-A0E2-16A64C0E5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7140" y="976128"/>
            <a:ext cx="1142411" cy="114241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D2B2948-53E4-256A-EA75-280A1C080C9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1427" y="3957428"/>
            <a:ext cx="1153665" cy="115366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EDC2282-94C7-E0A9-C1AB-FC0FF21914B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16698" y="3718380"/>
            <a:ext cx="1301806" cy="1301806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FF56D8E-191F-F465-6B8B-DD1B38C5CAAF}"/>
              </a:ext>
            </a:extLst>
          </p:cNvPr>
          <p:cNvSpPr txBox="1"/>
          <p:nvPr/>
        </p:nvSpPr>
        <p:spPr>
          <a:xfrm>
            <a:off x="1401366" y="2093802"/>
            <a:ext cx="1527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77"/>
              </a:rPr>
              <a:t>Few </a:t>
            </a:r>
          </a:p>
          <a:p>
            <a:pPr algn="ctr"/>
            <a:r>
              <a:rPr lang="en-GB" sz="1600" dirty="0">
                <a:latin typeface="Source Sans Pro" panose="020B0503030403020204" pitchFamily="34" charset="77"/>
              </a:rPr>
              <a:t>pre-requisite  knowledge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0FCBF16-5196-42C3-0597-8826A219B192}"/>
              </a:ext>
            </a:extLst>
          </p:cNvPr>
          <p:cNvSpPr txBox="1"/>
          <p:nvPr/>
        </p:nvSpPr>
        <p:spPr>
          <a:xfrm>
            <a:off x="6360126" y="2174723"/>
            <a:ext cx="125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77"/>
              </a:rPr>
              <a:t>Lots of per-requisite knowledge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FFC2014A-531E-35DC-DC3D-E29CE7A26BD0}"/>
              </a:ext>
            </a:extLst>
          </p:cNvPr>
          <p:cNvSpPr txBox="1"/>
          <p:nvPr/>
        </p:nvSpPr>
        <p:spPr>
          <a:xfrm>
            <a:off x="4592310" y="2220890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0">
                <a:effectLst/>
                <a:latin typeface="Source Sans Pro" panose="020B0503030403020204" pitchFamily="34" charset="77"/>
              </a:rPr>
              <a:t>No </a:t>
            </a:r>
          </a:p>
          <a:p>
            <a:pPr algn="ctr"/>
            <a:r>
              <a:rPr lang="en-GB" sz="1600" b="0">
                <a:effectLst/>
                <a:latin typeface="Source Sans Pro" panose="020B0503030403020204" pitchFamily="34" charset="77"/>
              </a:rPr>
              <a:t>transfer</a:t>
            </a:r>
            <a:endParaRPr lang="en-GB" sz="1600">
              <a:latin typeface="Source Sans Pro" panose="020B0503030403020204" pitchFamily="34" charset="77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54920A8-076C-384F-FB6B-59616C40AAC5}"/>
              </a:ext>
            </a:extLst>
          </p:cNvPr>
          <p:cNvSpPr txBox="1"/>
          <p:nvPr/>
        </p:nvSpPr>
        <p:spPr>
          <a:xfrm>
            <a:off x="10129821" y="2231062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Source Sans Pro" panose="020B0503030403020204" pitchFamily="34" charset="77"/>
              </a:rPr>
              <a:t>Well transfer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E6365F8-7A07-AB07-E74D-1F2E168F44BA}"/>
              </a:ext>
            </a:extLst>
          </p:cNvPr>
          <p:cNvSpPr txBox="1"/>
          <p:nvPr/>
        </p:nvSpPr>
        <p:spPr>
          <a:xfrm>
            <a:off x="1388655" y="5189286"/>
            <a:ext cx="159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77"/>
              </a:rPr>
              <a:t>Sense of quality</a:t>
            </a:r>
          </a:p>
          <a:p>
            <a:pPr algn="ctr"/>
            <a:r>
              <a:rPr lang="en-GB" sz="1400" dirty="0">
                <a:latin typeface="Source Sans Pro" panose="020B0503030403020204" pitchFamily="34" charset="77"/>
              </a:rPr>
              <a:t>(elaborate examples)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F25C0C4-4B08-A26A-F51C-5BA48E9D1F67}"/>
              </a:ext>
            </a:extLst>
          </p:cNvPr>
          <p:cNvSpPr txBox="1"/>
          <p:nvPr/>
        </p:nvSpPr>
        <p:spPr>
          <a:xfrm>
            <a:off x="6291509" y="5062165"/>
            <a:ext cx="1409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More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independence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D626B593-A9F5-BE0A-B1DE-3E2153C02EDA}"/>
              </a:ext>
            </a:extLst>
          </p:cNvPr>
          <p:cNvSpPr txBox="1"/>
          <p:nvPr/>
        </p:nvSpPr>
        <p:spPr>
          <a:xfrm>
            <a:off x="4337354" y="5197760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Explicit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direct instruction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38D762AA-6B5B-730E-EDDC-CA1E3FCDE849}"/>
              </a:ext>
            </a:extLst>
          </p:cNvPr>
          <p:cNvSpPr txBox="1"/>
          <p:nvPr/>
        </p:nvSpPr>
        <p:spPr>
          <a:xfrm>
            <a:off x="10418056" y="5072756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Investigative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 approaches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324FF31-A7A2-6E8A-8F5D-13106DB7A6E5}"/>
              </a:ext>
            </a:extLst>
          </p:cNvPr>
          <p:cNvSpPr txBox="1"/>
          <p:nvPr/>
        </p:nvSpPr>
        <p:spPr>
          <a:xfrm>
            <a:off x="2930736" y="2208766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Fast cognitive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overloaded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1CCD550-7A95-888A-8265-A6B7965D56B9}"/>
              </a:ext>
            </a:extLst>
          </p:cNvPr>
          <p:cNvSpPr txBox="1"/>
          <p:nvPr/>
        </p:nvSpPr>
        <p:spPr>
          <a:xfrm>
            <a:off x="3035803" y="5148457"/>
            <a:ext cx="127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Directive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&amp; Corrective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feedback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225BE448-283F-1004-A658-937290080B28}"/>
              </a:ext>
            </a:extLst>
          </p:cNvPr>
          <p:cNvSpPr txBox="1"/>
          <p:nvPr/>
        </p:nvSpPr>
        <p:spPr>
          <a:xfrm>
            <a:off x="7872612" y="2200578"/>
            <a:ext cx="213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77"/>
              </a:rPr>
              <a:t>Slower </a:t>
            </a:r>
          </a:p>
          <a:p>
            <a:pPr algn="ctr"/>
            <a:r>
              <a:rPr lang="en-GB" sz="1600" dirty="0">
                <a:latin typeface="Source Sans Pro" panose="020B0503030403020204" pitchFamily="34" charset="77"/>
              </a:rPr>
              <a:t>cognitively overloaded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708A2B5A-D364-28B9-A8BD-2DDA6B7E7842}"/>
              </a:ext>
            </a:extLst>
          </p:cNvPr>
          <p:cNvSpPr txBox="1"/>
          <p:nvPr/>
        </p:nvSpPr>
        <p:spPr>
          <a:xfrm>
            <a:off x="8058761" y="5062165"/>
            <a:ext cx="2024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Feedback forms with greater reliance on independence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3DC9097-E0B1-7027-45B2-B25E2A168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0350" y="1056622"/>
            <a:ext cx="1087522" cy="108752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9A46842-F3BC-1329-00CB-BDEEEE66C70E}"/>
              </a:ext>
            </a:extLst>
          </p:cNvPr>
          <p:cNvSpPr txBox="1"/>
          <p:nvPr/>
        </p:nvSpPr>
        <p:spPr>
          <a:xfrm>
            <a:off x="72519" y="1747101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latin typeface="Source Sans Pro" panose="020B0503030403020204" pitchFamily="34" charset="77"/>
              </a:rPr>
              <a:t>Has/is: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AE4695B-B5FC-EE49-E3CA-5C80A17D0AD6}"/>
              </a:ext>
            </a:extLst>
          </p:cNvPr>
          <p:cNvSpPr txBox="1"/>
          <p:nvPr/>
        </p:nvSpPr>
        <p:spPr>
          <a:xfrm>
            <a:off x="1927" y="380371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latin typeface="Source Sans Pro" panose="020B0503030403020204" pitchFamily="34" charset="77"/>
              </a:rPr>
              <a:t>Needs: </a:t>
            </a:r>
          </a:p>
        </p:txBody>
      </p:sp>
      <p:cxnSp>
        <p:nvCxnSpPr>
          <p:cNvPr id="35" name="Straight Connector 12">
            <a:extLst>
              <a:ext uri="{FF2B5EF4-FFF2-40B4-BE49-F238E27FC236}">
                <a16:creationId xmlns:a16="http://schemas.microsoft.com/office/drawing/2014/main" id="{D899FE0D-9B49-A636-2156-2F48044A6794}"/>
              </a:ext>
            </a:extLst>
          </p:cNvPr>
          <p:cNvCxnSpPr>
            <a:cxnSpLocks/>
          </p:cNvCxnSpPr>
          <p:nvPr/>
        </p:nvCxnSpPr>
        <p:spPr>
          <a:xfrm>
            <a:off x="231307" y="3381546"/>
            <a:ext cx="5421300" cy="0"/>
          </a:xfrm>
          <a:prstGeom prst="line">
            <a:avLst/>
          </a:prstGeom>
          <a:ln w="762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Connector 12">
            <a:extLst>
              <a:ext uri="{FF2B5EF4-FFF2-40B4-BE49-F238E27FC236}">
                <a16:creationId xmlns:a16="http://schemas.microsoft.com/office/drawing/2014/main" id="{8B29C759-B92E-9C44-F7DF-65F1F5C6E8E3}"/>
              </a:ext>
            </a:extLst>
          </p:cNvPr>
          <p:cNvCxnSpPr>
            <a:cxnSpLocks/>
          </p:cNvCxnSpPr>
          <p:nvPr/>
        </p:nvCxnSpPr>
        <p:spPr>
          <a:xfrm>
            <a:off x="6360232" y="3381546"/>
            <a:ext cx="5421300" cy="0"/>
          </a:xfrm>
          <a:prstGeom prst="line">
            <a:avLst/>
          </a:prstGeom>
          <a:ln w="762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F81ABFD5-FCBF-DEE3-9706-F1C9A27AFDED}"/>
              </a:ext>
            </a:extLst>
          </p:cNvPr>
          <p:cNvCxnSpPr>
            <a:cxnSpLocks/>
          </p:cNvCxnSpPr>
          <p:nvPr/>
        </p:nvCxnSpPr>
        <p:spPr>
          <a:xfrm>
            <a:off x="3478924" y="387428"/>
            <a:ext cx="5238038" cy="0"/>
          </a:xfrm>
          <a:prstGeom prst="straightConnector1">
            <a:avLst/>
          </a:prstGeom>
          <a:ln w="76200">
            <a:solidFill>
              <a:srgbClr val="0081C0">
                <a:alpha val="52157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3683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3177181-1928-88DC-06D7-AC8FB98CA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20B4C45-5019-3D76-557E-DDADFBFA9F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9312" y="709942"/>
            <a:ext cx="4555505" cy="5090066"/>
          </a:xfrm>
          <a:ln w="1270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feedback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based on criteria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to each other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work/find the mistakes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questions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legend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Directive feedback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Audio/video feedback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for comparison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561707A-F486-CA52-3F87-9F786A89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0"/>
            <a:ext cx="10895215" cy="709942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belongs together?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3DC2B49-3045-7DDE-0A6F-D2F6D1A958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989" y="709943"/>
            <a:ext cx="7238528" cy="5090066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Write down 3 things you want me to look at for you.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Compare your essay with the criteria.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teacher records his feedback on video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have 2 rounding errors, track these down.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Compare your neighbour's drawing with the criteria and give feedback.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compare your created work (e.g. essay) with the same kind of other source (e.g. other essay)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* = incorrect calculation, ? = calculation error, ! = sloppiness error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this sentence, is should be with a 'dt' and not a 'd'.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have looked at all your work and the focus points for the whole class are.....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1057697-C883-113F-F7E7-E0B5F05A5B14}"/>
              </a:ext>
            </a:extLst>
          </p:cNvPr>
          <p:cNvSpPr txBox="1"/>
          <p:nvPr/>
        </p:nvSpPr>
        <p:spPr>
          <a:xfrm>
            <a:off x="2026279" y="6148057"/>
            <a:ext cx="7720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1E – 2B – 3H – 4D – 5C – 6I – 7F – 8G – 9A</a:t>
            </a:r>
          </a:p>
        </p:txBody>
      </p:sp>
    </p:spTree>
    <p:extLst>
      <p:ext uri="{BB962C8B-B14F-4D97-AF65-F5344CB8AC3E}">
        <p14:creationId xmlns:p14="http://schemas.microsoft.com/office/powerpoint/2010/main" val="269464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4DE76B1-8518-464F-9699-E476F3143B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874253" y="2193561"/>
            <a:ext cx="1460851" cy="1460851"/>
          </a:xfrm>
          <a:prstGeom prst="rect">
            <a:avLst/>
          </a:prstGeom>
          <a:noFill/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DAA28C8-2216-6C44-8434-142A874D8D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-30007" t="-7979" r="-11079" b="-7979"/>
          <a:stretch/>
        </p:blipFill>
        <p:spPr>
          <a:xfrm>
            <a:off x="5262984" y="2193561"/>
            <a:ext cx="1635928" cy="1344577"/>
          </a:xfrm>
          <a:prstGeom prst="rect">
            <a:avLst/>
          </a:prstGeom>
          <a:noFill/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BFF8219-C87C-C24C-993E-EE120C15DE71}"/>
              </a:ext>
            </a:extLst>
          </p:cNvPr>
          <p:cNvSpPr txBox="1"/>
          <p:nvPr/>
        </p:nvSpPr>
        <p:spPr>
          <a:xfrm>
            <a:off x="2422219" y="3613411"/>
            <a:ext cx="2364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defRPr/>
            </a:pPr>
            <a:r>
              <a:rPr lang="nl-NL" sz="2400" b="1" kern="1200" dirty="0">
                <a:solidFill>
                  <a:prstClr val="black"/>
                </a:solidFill>
                <a:latin typeface="Source Sans Pro" panose="020B0503030403020204" pitchFamily="34" charset="77"/>
                <a:ea typeface="+mn-ea"/>
                <a:cs typeface="+mn-cs"/>
              </a:rPr>
              <a:t>The </a:t>
            </a:r>
            <a:r>
              <a:rPr lang="nl-NL" sz="2400" b="1" kern="1200" dirty="0" err="1">
                <a:solidFill>
                  <a:prstClr val="black"/>
                </a:solidFill>
                <a:latin typeface="Source Sans Pro" panose="020B0503030403020204" pitchFamily="34" charset="77"/>
                <a:ea typeface="+mn-ea"/>
                <a:cs typeface="+mn-cs"/>
              </a:rPr>
              <a:t>aim</a:t>
            </a:r>
            <a:r>
              <a:rPr lang="nl-NL" sz="2400" b="1" kern="1200" dirty="0">
                <a:solidFill>
                  <a:prstClr val="black"/>
                </a:solidFill>
                <a:latin typeface="Source Sans Pro" panose="020B0503030403020204" pitchFamily="34" charset="77"/>
                <a:ea typeface="+mn-ea"/>
                <a:cs typeface="+mn-cs"/>
              </a:rPr>
              <a:t> is student </a:t>
            </a:r>
            <a:r>
              <a:rPr lang="nl-NL" sz="2400" b="1" kern="1200" dirty="0" err="1">
                <a:solidFill>
                  <a:prstClr val="black"/>
                </a:solidFill>
                <a:latin typeface="Source Sans Pro" panose="020B0503030403020204" pitchFamily="34" charset="77"/>
                <a:ea typeface="+mn-ea"/>
                <a:cs typeface="+mn-cs"/>
              </a:rPr>
              <a:t>independence</a:t>
            </a:r>
            <a:endParaRPr lang="nl-NL" sz="2400" b="1" kern="1200" dirty="0">
              <a:solidFill>
                <a:prstClr val="black"/>
              </a:solidFill>
              <a:latin typeface="Source Sans Pro" panose="020B05030304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63864F8-4648-B04B-B42C-B14B8B09326A}"/>
              </a:ext>
            </a:extLst>
          </p:cNvPr>
          <p:cNvSpPr txBox="1"/>
          <p:nvPr/>
        </p:nvSpPr>
        <p:spPr>
          <a:xfrm>
            <a:off x="5290333" y="3654412"/>
            <a:ext cx="169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Stimulates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 thinking</a:t>
            </a:r>
          </a:p>
        </p:txBody>
      </p:sp>
      <p:pic>
        <p:nvPicPr>
          <p:cNvPr id="16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906F487-455A-0840-A01B-0921956D004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8393" y="2177289"/>
            <a:ext cx="1325606" cy="1325606"/>
          </a:xfrm>
          <a:prstGeom prst="rect">
            <a:avLst/>
          </a:prstGeom>
          <a:noFill/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E965B485-EEB2-1949-8A64-6A2AD60FE1D2}"/>
              </a:ext>
            </a:extLst>
          </p:cNvPr>
          <p:cNvSpPr txBox="1"/>
          <p:nvPr/>
        </p:nvSpPr>
        <p:spPr>
          <a:xfrm>
            <a:off x="178834" y="3596544"/>
            <a:ext cx="1927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Purposeful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 action</a:t>
            </a:r>
          </a:p>
        </p:txBody>
      </p:sp>
      <p:sp>
        <p:nvSpPr>
          <p:cNvPr id="18" name="Tekstvak 16">
            <a:extLst>
              <a:ext uri="{FF2B5EF4-FFF2-40B4-BE49-F238E27FC236}">
                <a16:creationId xmlns:a16="http://schemas.microsoft.com/office/drawing/2014/main" id="{A4492D6F-9A8F-9049-8985-3E61AD832FB6}"/>
              </a:ext>
            </a:extLst>
          </p:cNvPr>
          <p:cNvSpPr txBox="1"/>
          <p:nvPr/>
        </p:nvSpPr>
        <p:spPr>
          <a:xfrm>
            <a:off x="7440350" y="3613411"/>
            <a:ext cx="2144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dirty="0" err="1">
                <a:solidFill>
                  <a:prstClr val="black"/>
                </a:solidFill>
                <a:latin typeface="Source Sans Pro" panose="020B0503030403020204" pitchFamily="34" charset="77"/>
              </a:rPr>
              <a:t>Students</a:t>
            </a:r>
            <a:r>
              <a:rPr lang="nl-NL" sz="2400" b="1" dirty="0">
                <a:solidFill>
                  <a:prstClr val="black"/>
                </a:solidFill>
                <a:latin typeface="Source Sans Pro" panose="020B0503030403020204" pitchFamily="34" charset="77"/>
              </a:rPr>
              <a:t> in action mode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pic>
        <p:nvPicPr>
          <p:cNvPr id="19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983AAD07-46B0-2D45-BE15-CC5909337EC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31897" y="2484685"/>
            <a:ext cx="710814" cy="710814"/>
          </a:xfrm>
          <a:prstGeom prst="rect">
            <a:avLst/>
          </a:prstGeom>
          <a:noFill/>
        </p:spPr>
      </p:pic>
      <p:sp>
        <p:nvSpPr>
          <p:cNvPr id="20" name="Tekstvak 16">
            <a:extLst>
              <a:ext uri="{FF2B5EF4-FFF2-40B4-BE49-F238E27FC236}">
                <a16:creationId xmlns:a16="http://schemas.microsoft.com/office/drawing/2014/main" id="{92374862-DDDC-1246-B7D9-1C216389880A}"/>
              </a:ext>
            </a:extLst>
          </p:cNvPr>
          <p:cNvSpPr txBox="1"/>
          <p:nvPr/>
        </p:nvSpPr>
        <p:spPr>
          <a:xfrm>
            <a:off x="9737861" y="3596544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dirty="0">
                <a:solidFill>
                  <a:prstClr val="black"/>
                </a:solidFill>
                <a:latin typeface="Source Sans Pro" panose="020B0503030403020204" pitchFamily="34" charset="77"/>
              </a:rPr>
              <a:t>High </a:t>
            </a:r>
            <a:r>
              <a:rPr lang="nl-NL" sz="2400" b="1" dirty="0" err="1">
                <a:solidFill>
                  <a:prstClr val="black"/>
                </a:solidFill>
                <a:latin typeface="Source Sans Pro" panose="020B0503030403020204" pitchFamily="34" charset="77"/>
              </a:rPr>
              <a:t>expectations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62F937EA-BBEF-6747-BAA5-40DD1250806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42807" y="2342340"/>
            <a:ext cx="1047020" cy="1047020"/>
          </a:xfrm>
          <a:prstGeom prst="rect">
            <a:avLst/>
          </a:prstGeom>
          <a:noFill/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C9EBA4-C4E1-F743-D8DC-F0E224EE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43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60D584D-7B2B-7E75-D347-37C48BCD9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AB2293-26A0-8198-7C68-900D74AD1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" panose="020B0503030403020204" pitchFamily="34" charset="77"/>
              </a:rPr>
              <a:t>Feedback literacy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8EE944-7AB5-3BD3-AA6B-6D39E350E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2" y="1770611"/>
            <a:ext cx="10895215" cy="3812504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Using feedback is a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skill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Requires practice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 is essential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Importance of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dialogue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feedback &amp; emotion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Reflection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FE48F3-CB6C-5D6A-E1DB-0C25FC2F3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38"/>
          <a:stretch/>
        </p:blipFill>
        <p:spPr>
          <a:xfrm>
            <a:off x="8793019" y="1981456"/>
            <a:ext cx="3193934" cy="254436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0AFA08D-E75E-DFA0-67F0-9F44A455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513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C4C293B-B86C-87A1-E611-454BEB1859A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4196" y="1951560"/>
            <a:ext cx="11543608" cy="3612996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3 minutes thinking time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have you ever taught feedback to students?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If not, think of as many ideas as possible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15 minutes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exchange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5 minutes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then pick 1 idea and develop it further into an experiment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B598B7-D543-3340-2A5C-E6977923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234272"/>
            <a:ext cx="10895215" cy="157222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as an important skill?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you teach feedback literacy?</a:t>
            </a:r>
          </a:p>
        </p:txBody>
      </p:sp>
    </p:spTree>
    <p:extLst>
      <p:ext uri="{BB962C8B-B14F-4D97-AF65-F5344CB8AC3E}">
        <p14:creationId xmlns:p14="http://schemas.microsoft.com/office/powerpoint/2010/main" val="40531196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1985108-0B66-CBD1-3F77-305EB375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1995414"/>
            <a:ext cx="10895215" cy="1010371"/>
          </a:xfrm>
        </p:spPr>
        <p:txBody>
          <a:bodyPr/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Assignment: Organising feedback</a:t>
            </a:r>
          </a:p>
        </p:txBody>
      </p:sp>
    </p:spTree>
    <p:extLst>
      <p:ext uri="{BB962C8B-B14F-4D97-AF65-F5344CB8AC3E}">
        <p14:creationId xmlns:p14="http://schemas.microsoft.com/office/powerpoint/2010/main" val="24795299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157D5E-18B8-DC2D-EE8F-D38F358B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490B2F2-4611-D60A-8D52-D0C8FD02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67" y="2650313"/>
            <a:ext cx="775530" cy="775530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46A359DE-367B-F650-2772-A28E005DBC24}"/>
              </a:ext>
            </a:extLst>
          </p:cNvPr>
          <p:cNvSpPr txBox="1">
            <a:spLocks/>
          </p:cNvSpPr>
          <p:nvPr/>
        </p:nvSpPr>
        <p:spPr>
          <a:xfrm>
            <a:off x="6529257" y="205347"/>
            <a:ext cx="5389970" cy="1927712"/>
          </a:xfrm>
          <a:prstGeom prst="rect">
            <a:avLst/>
          </a:prstGeom>
          <a:ln w="88900">
            <a:solidFill>
              <a:srgbClr val="0070C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Classify feedback forms: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Fitting at the beginning of the learning process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Halfway through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Appropriate at the end of the learning process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39BAF14-7C51-7B60-4C0A-E8D96AE85AE4}"/>
              </a:ext>
            </a:extLst>
          </p:cNvPr>
          <p:cNvSpPr txBox="1"/>
          <p:nvPr/>
        </p:nvSpPr>
        <p:spPr>
          <a:xfrm>
            <a:off x="5498807" y="4916976"/>
            <a:ext cx="2722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Directive &amp;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corrective feedback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4BB0CD0-186D-6313-242E-E391EBD2A42F}"/>
              </a:ext>
            </a:extLst>
          </p:cNvPr>
          <p:cNvSpPr txBox="1"/>
          <p:nvPr/>
        </p:nvSpPr>
        <p:spPr>
          <a:xfrm>
            <a:off x="5620521" y="2998159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Source Sans Pro" panose="020B0503030403020204" pitchFamily="34" charset="77"/>
              </a:rPr>
              <a:t>Peer feedback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8E229067-0414-3E32-F140-47C3523F0F4E}"/>
              </a:ext>
            </a:extLst>
          </p:cNvPr>
          <p:cNvSpPr txBox="1"/>
          <p:nvPr/>
        </p:nvSpPr>
        <p:spPr>
          <a:xfrm>
            <a:off x="9920224" y="4916976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Feedback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question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090A040-9795-A465-1943-5DF04E265026}"/>
              </a:ext>
            </a:extLst>
          </p:cNvPr>
          <p:cNvSpPr txBox="1"/>
          <p:nvPr/>
        </p:nvSpPr>
        <p:spPr>
          <a:xfrm>
            <a:off x="9920224" y="3961632"/>
            <a:ext cx="2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feedback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F0AE22C-89A5-CD3F-641D-9F6B28F4A860}"/>
              </a:ext>
            </a:extLst>
          </p:cNvPr>
          <p:cNvSpPr txBox="1"/>
          <p:nvPr/>
        </p:nvSpPr>
        <p:spPr>
          <a:xfrm>
            <a:off x="943689" y="5286308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with criteria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8E0B9E56-9D65-D0F2-7BA0-D7865DD186B9}"/>
              </a:ext>
            </a:extLst>
          </p:cNvPr>
          <p:cNvSpPr txBox="1"/>
          <p:nvPr/>
        </p:nvSpPr>
        <p:spPr>
          <a:xfrm>
            <a:off x="943689" y="4120645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Audio/video feedback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AC828D-5989-9E4B-662A-68B9FEAA4409}"/>
              </a:ext>
            </a:extLst>
          </p:cNvPr>
          <p:cNvSpPr txBox="1"/>
          <p:nvPr/>
        </p:nvSpPr>
        <p:spPr>
          <a:xfrm>
            <a:off x="5489797" y="3961632"/>
            <a:ext cx="271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legend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5E2F3BD-0EF0-AB7B-AA50-6B2C8F885C0B}"/>
              </a:ext>
            </a:extLst>
          </p:cNvPr>
          <p:cNvSpPr txBox="1"/>
          <p:nvPr/>
        </p:nvSpPr>
        <p:spPr>
          <a:xfrm>
            <a:off x="9920224" y="2594846"/>
            <a:ext cx="227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Feedback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by comparison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4240D67-FA74-5AAE-6B07-EF2507A32666}"/>
              </a:ext>
            </a:extLst>
          </p:cNvPr>
          <p:cNvSpPr txBox="1">
            <a:spLocks/>
          </p:cNvSpPr>
          <p:nvPr/>
        </p:nvSpPr>
        <p:spPr>
          <a:xfrm>
            <a:off x="212967" y="218661"/>
            <a:ext cx="5646776" cy="1927712"/>
          </a:xfrm>
          <a:prstGeom prst="rect">
            <a:avLst/>
          </a:prstGeom>
          <a:ln w="88900">
            <a:solidFill>
              <a:srgbClr val="7030A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Decreasing support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level of difficulty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degree of independence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65B8BAF-3B7F-CB22-06A4-148D76514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99" y="3783235"/>
            <a:ext cx="830998" cy="830998"/>
          </a:xfrm>
          <a:prstGeom prst="rect">
            <a:avLst/>
          </a:prstGeom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3602C6F7-6D83-D071-D63B-F33D8BEFAEA2}"/>
              </a:ext>
            </a:extLst>
          </p:cNvPr>
          <p:cNvSpPr txBox="1"/>
          <p:nvPr/>
        </p:nvSpPr>
        <p:spPr>
          <a:xfrm>
            <a:off x="988497" y="2998159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Whole group feedback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187C851-CFEB-1840-85A3-AE14232D2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45" y="4916975"/>
            <a:ext cx="830998" cy="83099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998498D-C031-D026-31B5-5EACC1220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297" y="2617691"/>
            <a:ext cx="840773" cy="84077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DEC2985-C3D9-12A4-871B-19B20FAF8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220" y="3735242"/>
            <a:ext cx="676166" cy="67616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D6456E6-5963-A7BA-BAB3-5AAF9B521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809" y="4858224"/>
            <a:ext cx="830998" cy="83099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A4A3459-EE3F-B28E-DB1F-F51F4E70D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4763" y="2594846"/>
            <a:ext cx="855254" cy="85525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BC0627E-FA46-A216-9DE5-61C3A728C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321" y="3625446"/>
            <a:ext cx="803696" cy="803696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2B045AE5-3B1F-10D1-8710-BBD51B80D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4067" y="4906623"/>
            <a:ext cx="765950" cy="7659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4E49A25-8537-595C-D7C0-8FCC9C7F5E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47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oftware, Multimediasoftware, schermopname&#10;&#10;Automatisch gegenereerde beschrijving">
            <a:extLst>
              <a:ext uri="{FF2B5EF4-FFF2-40B4-BE49-F238E27FC236}">
                <a16:creationId xmlns:a16="http://schemas.microsoft.com/office/drawing/2014/main" id="{8FF64E85-EA74-34DA-B62D-FA953462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4" y="1150126"/>
            <a:ext cx="9751461" cy="455774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28AC000-AAA4-0F54-84AC-4793849DF333}"/>
              </a:ext>
            </a:extLst>
          </p:cNvPr>
          <p:cNvSpPr txBox="1">
            <a:spLocks/>
          </p:cNvSpPr>
          <p:nvPr/>
        </p:nvSpPr>
        <p:spPr>
          <a:xfrm>
            <a:off x="455536" y="307980"/>
            <a:ext cx="10895215" cy="1010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www.padlet.com/vdevid/fa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7" name="Pijl links 6">
            <a:extLst>
              <a:ext uri="{FF2B5EF4-FFF2-40B4-BE49-F238E27FC236}">
                <a16:creationId xmlns:a16="http://schemas.microsoft.com/office/drawing/2014/main" id="{81794EDF-CA3F-8CC5-1271-42B3C49EA7B9}"/>
              </a:ext>
            </a:extLst>
          </p:cNvPr>
          <p:cNvSpPr/>
          <p:nvPr/>
        </p:nvSpPr>
        <p:spPr>
          <a:xfrm>
            <a:off x="4831501" y="2396615"/>
            <a:ext cx="1674687" cy="12226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1806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 30" descr="Afbeelding met tekst, Lettertype, logo, wit&#10;&#10;Automatisch gegenereerde beschrijving">
            <a:extLst>
              <a:ext uri="{FF2B5EF4-FFF2-40B4-BE49-F238E27FC236}">
                <a16:creationId xmlns:a16="http://schemas.microsoft.com/office/drawing/2014/main" id="{8EF829BF-B216-B3A1-7316-C06445BE6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117" y="3875970"/>
            <a:ext cx="4277003" cy="11869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87E8D7F-7654-6F4A-8A43-9B36D7656B10}"/>
              </a:ext>
            </a:extLst>
          </p:cNvPr>
          <p:cNvSpPr txBox="1"/>
          <p:nvPr/>
        </p:nvSpPr>
        <p:spPr>
          <a:xfrm>
            <a:off x="830370" y="2750676"/>
            <a:ext cx="2551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Sense for quality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AAAD69D-B204-684B-813E-EFF12BD15C45}"/>
              </a:ext>
            </a:extLst>
          </p:cNvPr>
          <p:cNvSpPr txBox="1"/>
          <p:nvPr/>
        </p:nvSpPr>
        <p:spPr>
          <a:xfrm>
            <a:off x="3945006" y="2551013"/>
            <a:ext cx="4874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Formative action</a:t>
            </a:r>
          </a:p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action-oriented research process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09CCB80-3CA0-6F49-9080-5FC3E95A9BC9}"/>
              </a:ext>
            </a:extLst>
          </p:cNvPr>
          <p:cNvSpPr txBox="1"/>
          <p:nvPr/>
        </p:nvSpPr>
        <p:spPr>
          <a:xfrm>
            <a:off x="8998842" y="2759514"/>
            <a:ext cx="2895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Organising feedback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A0B47BE2-27A2-1648-B870-72CEBBD28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22" y="1260448"/>
            <a:ext cx="3486759" cy="1325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058A506-B14C-5743-351D-BC986938C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999" y="1344944"/>
            <a:ext cx="1377722" cy="137772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361774F-F34A-EFC5-08A6-B374CD467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992" y="1320142"/>
            <a:ext cx="1361696" cy="136169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B8AFA54-96D6-AC60-9AB3-1DCD8E3B4DE7}"/>
              </a:ext>
            </a:extLst>
          </p:cNvPr>
          <p:cNvSpPr txBox="1"/>
          <p:nvPr/>
        </p:nvSpPr>
        <p:spPr>
          <a:xfrm>
            <a:off x="163266" y="176013"/>
            <a:ext cx="387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Clarifying goals and expectations in complex skills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36AFF9B-1E01-2DCB-84C1-88AD20288B9C}"/>
              </a:ext>
            </a:extLst>
          </p:cNvPr>
          <p:cNvSpPr txBox="1"/>
          <p:nvPr/>
        </p:nvSpPr>
        <p:spPr>
          <a:xfrm>
            <a:off x="3914183" y="152870"/>
            <a:ext cx="458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Detecting pre-requisite knowledge, misconceptions and problems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3FB36C3-71C4-875B-9A8F-A51FEF584830}"/>
              </a:ext>
            </a:extLst>
          </p:cNvPr>
          <p:cNvSpPr txBox="1"/>
          <p:nvPr/>
        </p:nvSpPr>
        <p:spPr>
          <a:xfrm>
            <a:off x="8457477" y="176013"/>
            <a:ext cx="378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Working towards independent mastery of sub- and main-goals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1DAE0CC-B417-CA46-7886-67EDEE78E83D}"/>
              </a:ext>
            </a:extLst>
          </p:cNvPr>
          <p:cNvCxnSpPr>
            <a:cxnSpLocks/>
          </p:cNvCxnSpPr>
          <p:nvPr/>
        </p:nvCxnSpPr>
        <p:spPr>
          <a:xfrm>
            <a:off x="4093525" y="102289"/>
            <a:ext cx="0" cy="5802449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5CB9BF8-4C35-E2E4-6067-9AD1C13ABCFA}"/>
              </a:ext>
            </a:extLst>
          </p:cNvPr>
          <p:cNvCxnSpPr>
            <a:cxnSpLocks/>
          </p:cNvCxnSpPr>
          <p:nvPr/>
        </p:nvCxnSpPr>
        <p:spPr>
          <a:xfrm>
            <a:off x="8506731" y="112255"/>
            <a:ext cx="0" cy="5792483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61C90B68-FD31-7D27-ED15-026D3EC60D1C}"/>
              </a:ext>
            </a:extLst>
          </p:cNvPr>
          <p:cNvCxnSpPr>
            <a:cxnSpLocks/>
          </p:cNvCxnSpPr>
          <p:nvPr/>
        </p:nvCxnSpPr>
        <p:spPr>
          <a:xfrm flipH="1">
            <a:off x="61644" y="1093279"/>
            <a:ext cx="12152500" cy="0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D4792C96-1E5C-9CEC-192F-D6257973FFC3}"/>
              </a:ext>
            </a:extLst>
          </p:cNvPr>
          <p:cNvCxnSpPr>
            <a:cxnSpLocks/>
          </p:cNvCxnSpPr>
          <p:nvPr/>
        </p:nvCxnSpPr>
        <p:spPr>
          <a:xfrm flipH="1">
            <a:off x="-20548" y="3521466"/>
            <a:ext cx="12173048" cy="0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Afbeelding 32" descr="Afbeelding met Lettertype, wit, tekst, zwart-wit&#10;&#10;Automatisch gegenereerde beschrijving">
            <a:extLst>
              <a:ext uri="{FF2B5EF4-FFF2-40B4-BE49-F238E27FC236}">
                <a16:creationId xmlns:a16="http://schemas.microsoft.com/office/drawing/2014/main" id="{529B32C6-A903-B5A3-49A4-4EDEA0840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57" y="3778395"/>
            <a:ext cx="4062452" cy="1266432"/>
          </a:xfrm>
          <a:prstGeom prst="rect">
            <a:avLst/>
          </a:prstGeom>
        </p:spPr>
      </p:pic>
      <p:pic>
        <p:nvPicPr>
          <p:cNvPr id="39" name="Afbeelding 38" descr="Afbeelding met Lettertype, wit, tekst, Graphics&#10;&#10;Automatisch gegenereerde beschrijving">
            <a:extLst>
              <a:ext uri="{FF2B5EF4-FFF2-40B4-BE49-F238E27FC236}">
                <a16:creationId xmlns:a16="http://schemas.microsoft.com/office/drawing/2014/main" id="{F446E202-A3D5-98F1-C708-5880440A71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5986" y="3871153"/>
            <a:ext cx="3630437" cy="12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540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FA46858-9199-AE77-FB2A-4F82CB3AD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275462"/>
            <a:ext cx="10895215" cy="1010371"/>
          </a:xfrm>
        </p:spPr>
        <p:txBody>
          <a:bodyPr/>
          <a:lstStyle/>
          <a:p>
            <a:r>
              <a:rPr lang="en-AU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Designing (long) feedback processes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EFB842-EB0D-FBE3-71CE-C0DC07F0E5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3" y="1285833"/>
            <a:ext cx="10895214" cy="452249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Towards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independence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the student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Mastery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the learning objectives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Decreasing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support of the teacher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(slowly more difficulty in the feedback forms – making the student more independent)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Always start with developing a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 </a:t>
            </a:r>
          </a:p>
        </p:txBody>
      </p:sp>
    </p:spTree>
    <p:extLst>
      <p:ext uri="{BB962C8B-B14F-4D97-AF65-F5344CB8AC3E}">
        <p14:creationId xmlns:p14="http://schemas.microsoft.com/office/powerpoint/2010/main" val="19582702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 descr="Afbeelding met diagram, lijn, ontwerp&#10;&#10;Automatisch gegenereerde beschrijving">
            <a:extLst>
              <a:ext uri="{FF2B5EF4-FFF2-40B4-BE49-F238E27FC236}">
                <a16:creationId xmlns:a16="http://schemas.microsoft.com/office/drawing/2014/main" id="{B7108ADC-BED1-F018-AE37-4941E9900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52"/>
          <a:stretch/>
        </p:blipFill>
        <p:spPr>
          <a:xfrm rot="10800000">
            <a:off x="772284" y="-8898"/>
            <a:ext cx="10883945" cy="6205292"/>
          </a:xfrm>
          <a:prstGeom prst="rect">
            <a:avLst/>
          </a:prstGeom>
        </p:spPr>
      </p:pic>
      <p:cxnSp>
        <p:nvCxnSpPr>
          <p:cNvPr id="4" name="Gebogen verbindingslijn 3">
            <a:extLst>
              <a:ext uri="{FF2B5EF4-FFF2-40B4-BE49-F238E27FC236}">
                <a16:creationId xmlns:a16="http://schemas.microsoft.com/office/drawing/2014/main" id="{5A833EAF-6CBB-A197-58DC-FA1DD75E97F6}"/>
              </a:ext>
            </a:extLst>
          </p:cNvPr>
          <p:cNvCxnSpPr>
            <a:cxnSpLocks/>
          </p:cNvCxnSpPr>
          <p:nvPr/>
        </p:nvCxnSpPr>
        <p:spPr>
          <a:xfrm flipV="1">
            <a:off x="3650673" y="4693573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bogen verbindingslijn 4">
            <a:extLst>
              <a:ext uri="{FF2B5EF4-FFF2-40B4-BE49-F238E27FC236}">
                <a16:creationId xmlns:a16="http://schemas.microsoft.com/office/drawing/2014/main" id="{F6363A8C-7BF6-8A7A-30A8-59FE6A5D675C}"/>
              </a:ext>
            </a:extLst>
          </p:cNvPr>
          <p:cNvCxnSpPr>
            <a:cxnSpLocks/>
          </p:cNvCxnSpPr>
          <p:nvPr/>
        </p:nvCxnSpPr>
        <p:spPr>
          <a:xfrm flipV="1">
            <a:off x="5302828" y="3623309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bogen verbindingslijn 5">
            <a:extLst>
              <a:ext uri="{FF2B5EF4-FFF2-40B4-BE49-F238E27FC236}">
                <a16:creationId xmlns:a16="http://schemas.microsoft.com/office/drawing/2014/main" id="{C37C0C49-583C-23A3-E0AB-8E0963EDE8A1}"/>
              </a:ext>
            </a:extLst>
          </p:cNvPr>
          <p:cNvCxnSpPr>
            <a:cxnSpLocks/>
          </p:cNvCxnSpPr>
          <p:nvPr/>
        </p:nvCxnSpPr>
        <p:spPr>
          <a:xfrm flipV="1">
            <a:off x="6954983" y="2553045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bogen verbindingslijn 6">
            <a:extLst>
              <a:ext uri="{FF2B5EF4-FFF2-40B4-BE49-F238E27FC236}">
                <a16:creationId xmlns:a16="http://schemas.microsoft.com/office/drawing/2014/main" id="{07E5B10E-5FB5-D883-D0CF-AD5C47E01C0E}"/>
              </a:ext>
            </a:extLst>
          </p:cNvPr>
          <p:cNvCxnSpPr>
            <a:cxnSpLocks/>
          </p:cNvCxnSpPr>
          <p:nvPr/>
        </p:nvCxnSpPr>
        <p:spPr>
          <a:xfrm flipV="1">
            <a:off x="8607138" y="1482781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bogen verbindingslijn 7">
            <a:extLst>
              <a:ext uri="{FF2B5EF4-FFF2-40B4-BE49-F238E27FC236}">
                <a16:creationId xmlns:a16="http://schemas.microsoft.com/office/drawing/2014/main" id="{1DCC7E34-CC7D-CB2C-32D5-CCEA900B1660}"/>
              </a:ext>
            </a:extLst>
          </p:cNvPr>
          <p:cNvCxnSpPr>
            <a:cxnSpLocks/>
          </p:cNvCxnSpPr>
          <p:nvPr/>
        </p:nvCxnSpPr>
        <p:spPr>
          <a:xfrm flipV="1">
            <a:off x="10259293" y="412517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hthoek 64">
            <a:extLst>
              <a:ext uri="{FF2B5EF4-FFF2-40B4-BE49-F238E27FC236}">
                <a16:creationId xmlns:a16="http://schemas.microsoft.com/office/drawing/2014/main" id="{F4FB6563-D3AE-A9E1-5BB5-B036062B59D0}"/>
              </a:ext>
            </a:extLst>
          </p:cNvPr>
          <p:cNvSpPr/>
          <p:nvPr/>
        </p:nvSpPr>
        <p:spPr>
          <a:xfrm>
            <a:off x="0" y="0"/>
            <a:ext cx="8248907" cy="1924229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6A185023-EB85-EEC2-45E1-A1DBAAC0D0F4}"/>
              </a:ext>
            </a:extLst>
          </p:cNvPr>
          <p:cNvSpPr/>
          <p:nvPr/>
        </p:nvSpPr>
        <p:spPr>
          <a:xfrm>
            <a:off x="0" y="1213192"/>
            <a:ext cx="6817913" cy="1753322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0BFE68E-67B3-1576-EBBD-32B6345BC9FA}"/>
              </a:ext>
            </a:extLst>
          </p:cNvPr>
          <p:cNvSpPr txBox="1"/>
          <p:nvPr/>
        </p:nvSpPr>
        <p:spPr>
          <a:xfrm>
            <a:off x="6402106" y="1553473"/>
            <a:ext cx="206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work</a:t>
            </a: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3A5CE8FC-CA9C-97A1-0187-F2FA58AB9832}"/>
              </a:ext>
            </a:extLst>
          </p:cNvPr>
          <p:cNvSpPr/>
          <p:nvPr/>
        </p:nvSpPr>
        <p:spPr>
          <a:xfrm>
            <a:off x="6" y="2193268"/>
            <a:ext cx="5019541" cy="1723816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C426F03E-29B4-502D-0819-0D01C9EE59A6}"/>
              </a:ext>
            </a:extLst>
          </p:cNvPr>
          <p:cNvSpPr/>
          <p:nvPr/>
        </p:nvSpPr>
        <p:spPr>
          <a:xfrm>
            <a:off x="4" y="3239561"/>
            <a:ext cx="3433196" cy="1723816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42D07DD9-2AE0-4FED-2A4A-B796F665226A}"/>
              </a:ext>
            </a:extLst>
          </p:cNvPr>
          <p:cNvSpPr/>
          <p:nvPr/>
        </p:nvSpPr>
        <p:spPr>
          <a:xfrm>
            <a:off x="2" y="4251796"/>
            <a:ext cx="1930462" cy="1723723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E2A42B5E-C1AD-428C-5CCE-AFC8DF82AA4A}"/>
              </a:ext>
            </a:extLst>
          </p:cNvPr>
          <p:cNvSpPr txBox="1"/>
          <p:nvPr/>
        </p:nvSpPr>
        <p:spPr>
          <a:xfrm>
            <a:off x="-38128" y="5606188"/>
            <a:ext cx="200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quality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5A5F28D5-21B1-5976-4BEE-B5CF843E9671}"/>
              </a:ext>
            </a:extLst>
          </p:cNvPr>
          <p:cNvSpPr txBox="1"/>
          <p:nvPr/>
        </p:nvSpPr>
        <p:spPr>
          <a:xfrm>
            <a:off x="184631" y="94732"/>
            <a:ext cx="346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Teachers support</a:t>
            </a:r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953225B5-4CA4-8187-A9AF-22CEF63F6636}"/>
              </a:ext>
            </a:extLst>
          </p:cNvPr>
          <p:cNvSpPr/>
          <p:nvPr/>
        </p:nvSpPr>
        <p:spPr>
          <a:xfrm>
            <a:off x="8005049" y="-8898"/>
            <a:ext cx="1774845" cy="825478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3392FB7-6CB3-8568-4D54-BB9CFD4E0AB4}"/>
              </a:ext>
            </a:extLst>
          </p:cNvPr>
          <p:cNvSpPr txBox="1"/>
          <p:nvPr/>
        </p:nvSpPr>
        <p:spPr>
          <a:xfrm>
            <a:off x="8018923" y="438706"/>
            <a:ext cx="206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 question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800939A1-794D-2A94-E9A4-602B5984B743}"/>
              </a:ext>
            </a:extLst>
          </p:cNvPr>
          <p:cNvSpPr/>
          <p:nvPr/>
        </p:nvSpPr>
        <p:spPr>
          <a:xfrm>
            <a:off x="4476750" y="4693573"/>
            <a:ext cx="4633193" cy="2164427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9C8AFBFF-9A6C-97B6-DB28-29B0F1062C6C}"/>
              </a:ext>
            </a:extLst>
          </p:cNvPr>
          <p:cNvSpPr/>
          <p:nvPr/>
        </p:nvSpPr>
        <p:spPr>
          <a:xfrm>
            <a:off x="6136948" y="3626427"/>
            <a:ext cx="4633193" cy="2164427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0552D73D-895B-6278-EF33-C6DE9162D5B6}"/>
              </a:ext>
            </a:extLst>
          </p:cNvPr>
          <p:cNvSpPr/>
          <p:nvPr/>
        </p:nvSpPr>
        <p:spPr>
          <a:xfrm>
            <a:off x="2824595" y="5757982"/>
            <a:ext cx="1727415" cy="1100017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83D32699-C41E-A517-2423-D97FF366B2FC}"/>
              </a:ext>
            </a:extLst>
          </p:cNvPr>
          <p:cNvSpPr/>
          <p:nvPr/>
        </p:nvSpPr>
        <p:spPr>
          <a:xfrm>
            <a:off x="7765097" y="2561317"/>
            <a:ext cx="4426904" cy="4296682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6" name="Rechthoek 75">
            <a:extLst>
              <a:ext uri="{FF2B5EF4-FFF2-40B4-BE49-F238E27FC236}">
                <a16:creationId xmlns:a16="http://schemas.microsoft.com/office/drawing/2014/main" id="{2FFFFAB4-14E1-502B-CD05-18B102887520}"/>
              </a:ext>
            </a:extLst>
          </p:cNvPr>
          <p:cNvSpPr/>
          <p:nvPr/>
        </p:nvSpPr>
        <p:spPr>
          <a:xfrm>
            <a:off x="9433215" y="1467346"/>
            <a:ext cx="2758785" cy="1127077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7" name="Rechthoek 76">
            <a:extLst>
              <a:ext uri="{FF2B5EF4-FFF2-40B4-BE49-F238E27FC236}">
                <a16:creationId xmlns:a16="http://schemas.microsoft.com/office/drawing/2014/main" id="{DB72BFEC-CF5C-3591-C82F-E5D160606DD4}"/>
              </a:ext>
            </a:extLst>
          </p:cNvPr>
          <p:cNvSpPr/>
          <p:nvPr/>
        </p:nvSpPr>
        <p:spPr>
          <a:xfrm>
            <a:off x="11096053" y="394126"/>
            <a:ext cx="1095948" cy="1151920"/>
          </a:xfrm>
          <a:prstGeom prst="rect">
            <a:avLst/>
          </a:prstGeom>
          <a:solidFill>
            <a:srgbClr val="1D1D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E53E0A3-A039-6010-7D3E-D0194DF182EC}"/>
              </a:ext>
            </a:extLst>
          </p:cNvPr>
          <p:cNvSpPr txBox="1"/>
          <p:nvPr/>
        </p:nvSpPr>
        <p:spPr>
          <a:xfrm>
            <a:off x="8759712" y="6301626"/>
            <a:ext cx="350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 </a:t>
            </a:r>
          </a:p>
        </p:txBody>
      </p:sp>
      <p:cxnSp>
        <p:nvCxnSpPr>
          <p:cNvPr id="79" name="Rechte verbindingslijn met pijl 78">
            <a:extLst>
              <a:ext uri="{FF2B5EF4-FFF2-40B4-BE49-F238E27FC236}">
                <a16:creationId xmlns:a16="http://schemas.microsoft.com/office/drawing/2014/main" id="{A607DBC8-8D26-6C5D-6142-49FB5BB78AA3}"/>
              </a:ext>
            </a:extLst>
          </p:cNvPr>
          <p:cNvCxnSpPr>
            <a:cxnSpLocks/>
          </p:cNvCxnSpPr>
          <p:nvPr/>
        </p:nvCxnSpPr>
        <p:spPr>
          <a:xfrm flipH="1">
            <a:off x="879273" y="881543"/>
            <a:ext cx="15120" cy="4219644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Rechte verbindingslijn met pijl 82">
            <a:extLst>
              <a:ext uri="{FF2B5EF4-FFF2-40B4-BE49-F238E27FC236}">
                <a16:creationId xmlns:a16="http://schemas.microsoft.com/office/drawing/2014/main" id="{B1E94E7E-8269-B166-083E-36B90A4DCB71}"/>
              </a:ext>
            </a:extLst>
          </p:cNvPr>
          <p:cNvCxnSpPr>
            <a:cxnSpLocks/>
          </p:cNvCxnSpPr>
          <p:nvPr/>
        </p:nvCxnSpPr>
        <p:spPr>
          <a:xfrm>
            <a:off x="2509776" y="882480"/>
            <a:ext cx="0" cy="3127918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Rechte verbindingslijn met pijl 84">
            <a:extLst>
              <a:ext uri="{FF2B5EF4-FFF2-40B4-BE49-F238E27FC236}">
                <a16:creationId xmlns:a16="http://schemas.microsoft.com/office/drawing/2014/main" id="{94FB2D58-F15C-60FB-F5FE-215EED9A5BE2}"/>
              </a:ext>
            </a:extLst>
          </p:cNvPr>
          <p:cNvCxnSpPr>
            <a:cxnSpLocks/>
          </p:cNvCxnSpPr>
          <p:nvPr/>
        </p:nvCxnSpPr>
        <p:spPr>
          <a:xfrm flipH="1">
            <a:off x="4146975" y="882241"/>
            <a:ext cx="14957" cy="2087059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kstvak 26">
            <a:extLst>
              <a:ext uri="{FF2B5EF4-FFF2-40B4-BE49-F238E27FC236}">
                <a16:creationId xmlns:a16="http://schemas.microsoft.com/office/drawing/2014/main" id="{CE1966C7-97EC-281E-FD66-E14FC07807A5}"/>
              </a:ext>
            </a:extLst>
          </p:cNvPr>
          <p:cNvSpPr txBox="1"/>
          <p:nvPr/>
        </p:nvSpPr>
        <p:spPr>
          <a:xfrm>
            <a:off x="1280535" y="4581032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FB</a:t>
            </a:r>
          </a:p>
        </p:txBody>
      </p:sp>
      <p:cxnSp>
        <p:nvCxnSpPr>
          <p:cNvPr id="90" name="Rechte verbindingslijn met pijl 89">
            <a:extLst>
              <a:ext uri="{FF2B5EF4-FFF2-40B4-BE49-F238E27FC236}">
                <a16:creationId xmlns:a16="http://schemas.microsoft.com/office/drawing/2014/main" id="{EBA34794-5E7F-3DD9-F333-FE7C3178D31D}"/>
              </a:ext>
            </a:extLst>
          </p:cNvPr>
          <p:cNvCxnSpPr>
            <a:cxnSpLocks/>
          </p:cNvCxnSpPr>
          <p:nvPr/>
        </p:nvCxnSpPr>
        <p:spPr>
          <a:xfrm>
            <a:off x="5674879" y="882241"/>
            <a:ext cx="0" cy="1047911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kstvak 98">
            <a:extLst>
              <a:ext uri="{FF2B5EF4-FFF2-40B4-BE49-F238E27FC236}">
                <a16:creationId xmlns:a16="http://schemas.microsoft.com/office/drawing/2014/main" id="{51FFE6EE-C2CF-BDD8-868C-7B7F87ED567E}"/>
              </a:ext>
            </a:extLst>
          </p:cNvPr>
          <p:cNvSpPr txBox="1"/>
          <p:nvPr/>
        </p:nvSpPr>
        <p:spPr>
          <a:xfrm>
            <a:off x="760827" y="6373580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00" name="Tekstvak 99">
            <a:extLst>
              <a:ext uri="{FF2B5EF4-FFF2-40B4-BE49-F238E27FC236}">
                <a16:creationId xmlns:a16="http://schemas.microsoft.com/office/drawing/2014/main" id="{5269765B-EB82-A57A-6F6B-7F038A4F06AC}"/>
              </a:ext>
            </a:extLst>
          </p:cNvPr>
          <p:cNvSpPr txBox="1"/>
          <p:nvPr/>
        </p:nvSpPr>
        <p:spPr>
          <a:xfrm>
            <a:off x="10148592" y="51526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102" name="Tekstvak 101">
            <a:extLst>
              <a:ext uri="{FF2B5EF4-FFF2-40B4-BE49-F238E27FC236}">
                <a16:creationId xmlns:a16="http://schemas.microsoft.com/office/drawing/2014/main" id="{F54227F3-F078-2E0C-A8A3-4880744C5B78}"/>
              </a:ext>
            </a:extLst>
          </p:cNvPr>
          <p:cNvSpPr txBox="1"/>
          <p:nvPr/>
        </p:nvSpPr>
        <p:spPr>
          <a:xfrm>
            <a:off x="2582800" y="5804324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First production</a:t>
            </a:r>
          </a:p>
        </p:txBody>
      </p:sp>
      <p:sp>
        <p:nvSpPr>
          <p:cNvPr id="103" name="Tekstvak 102">
            <a:extLst>
              <a:ext uri="{FF2B5EF4-FFF2-40B4-BE49-F238E27FC236}">
                <a16:creationId xmlns:a16="http://schemas.microsoft.com/office/drawing/2014/main" id="{BCE71AEE-6FE8-8BF2-CFFF-D04BBCABE870}"/>
              </a:ext>
            </a:extLst>
          </p:cNvPr>
          <p:cNvSpPr txBox="1"/>
          <p:nvPr/>
        </p:nvSpPr>
        <p:spPr>
          <a:xfrm>
            <a:off x="4394776" y="4731855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2. Second production</a:t>
            </a:r>
          </a:p>
        </p:txBody>
      </p:sp>
      <p:sp>
        <p:nvSpPr>
          <p:cNvPr id="104" name="Tekstvak 103">
            <a:extLst>
              <a:ext uri="{FF2B5EF4-FFF2-40B4-BE49-F238E27FC236}">
                <a16:creationId xmlns:a16="http://schemas.microsoft.com/office/drawing/2014/main" id="{4DEF3931-4FED-2E8C-34ED-63DB78D318DC}"/>
              </a:ext>
            </a:extLst>
          </p:cNvPr>
          <p:cNvSpPr txBox="1"/>
          <p:nvPr/>
        </p:nvSpPr>
        <p:spPr>
          <a:xfrm>
            <a:off x="6064797" y="3675718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3. Third production</a:t>
            </a:r>
          </a:p>
        </p:txBody>
      </p:sp>
      <p:sp>
        <p:nvSpPr>
          <p:cNvPr id="105" name="Tekstvak 104">
            <a:extLst>
              <a:ext uri="{FF2B5EF4-FFF2-40B4-BE49-F238E27FC236}">
                <a16:creationId xmlns:a16="http://schemas.microsoft.com/office/drawing/2014/main" id="{DA0506B7-6E3A-9209-D02F-7864426E3C1E}"/>
              </a:ext>
            </a:extLst>
          </p:cNvPr>
          <p:cNvSpPr txBox="1"/>
          <p:nvPr/>
        </p:nvSpPr>
        <p:spPr>
          <a:xfrm>
            <a:off x="7644343" y="2618583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4. Fourth production</a:t>
            </a:r>
          </a:p>
        </p:txBody>
      </p:sp>
      <p:sp>
        <p:nvSpPr>
          <p:cNvPr id="106" name="Tekstvak 105">
            <a:extLst>
              <a:ext uri="{FF2B5EF4-FFF2-40B4-BE49-F238E27FC236}">
                <a16:creationId xmlns:a16="http://schemas.microsoft.com/office/drawing/2014/main" id="{6C506972-12CC-6574-F96F-7F0C503D852A}"/>
              </a:ext>
            </a:extLst>
          </p:cNvPr>
          <p:cNvSpPr txBox="1"/>
          <p:nvPr/>
        </p:nvSpPr>
        <p:spPr>
          <a:xfrm>
            <a:off x="9276399" y="1494411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5. Fifth production</a:t>
            </a:r>
          </a:p>
        </p:txBody>
      </p:sp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093B95FE-1E5E-736B-D813-11DA962B9A8F}"/>
              </a:ext>
            </a:extLst>
          </p:cNvPr>
          <p:cNvCxnSpPr>
            <a:cxnSpLocks/>
          </p:cNvCxnSpPr>
          <p:nvPr/>
        </p:nvCxnSpPr>
        <p:spPr>
          <a:xfrm flipV="1">
            <a:off x="3900667" y="6220257"/>
            <a:ext cx="0" cy="543034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8BC0BBAE-A31F-C7F4-DD75-5B3B7426A3F1}"/>
              </a:ext>
            </a:extLst>
          </p:cNvPr>
          <p:cNvCxnSpPr>
            <a:cxnSpLocks/>
          </p:cNvCxnSpPr>
          <p:nvPr/>
        </p:nvCxnSpPr>
        <p:spPr>
          <a:xfrm flipV="1">
            <a:off x="5599479" y="5236840"/>
            <a:ext cx="0" cy="820247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BF329CF-A799-1483-E38A-CA21EB434CDF}"/>
              </a:ext>
            </a:extLst>
          </p:cNvPr>
          <p:cNvCxnSpPr>
            <a:cxnSpLocks/>
          </p:cNvCxnSpPr>
          <p:nvPr/>
        </p:nvCxnSpPr>
        <p:spPr>
          <a:xfrm flipV="1">
            <a:off x="7284844" y="4345472"/>
            <a:ext cx="0" cy="1711615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EF7D50CF-21AD-1EF3-53D0-7BD0150A67CE}"/>
              </a:ext>
            </a:extLst>
          </p:cNvPr>
          <p:cNvCxnSpPr>
            <a:cxnSpLocks/>
          </p:cNvCxnSpPr>
          <p:nvPr/>
        </p:nvCxnSpPr>
        <p:spPr>
          <a:xfrm flipH="1" flipV="1">
            <a:off x="9070550" y="3148851"/>
            <a:ext cx="23577" cy="2908236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97866EF3-39E3-37AB-1627-3CDC4C0A845B}"/>
              </a:ext>
            </a:extLst>
          </p:cNvPr>
          <p:cNvSpPr txBox="1"/>
          <p:nvPr/>
        </p:nvSpPr>
        <p:spPr>
          <a:xfrm>
            <a:off x="3243068" y="3529636"/>
            <a:ext cx="17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Peer- FB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1443929F-BBCD-4C06-41D5-A587D9FBD6A8}"/>
              </a:ext>
            </a:extLst>
          </p:cNvPr>
          <p:cNvSpPr txBox="1"/>
          <p:nvPr/>
        </p:nvSpPr>
        <p:spPr>
          <a:xfrm>
            <a:off x="4824953" y="2598483"/>
            <a:ext cx="197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 by comparison</a:t>
            </a:r>
          </a:p>
        </p:txBody>
      </p:sp>
    </p:spTree>
    <p:extLst>
      <p:ext uri="{BB962C8B-B14F-4D97-AF65-F5344CB8AC3E}">
        <p14:creationId xmlns:p14="http://schemas.microsoft.com/office/powerpoint/2010/main" val="39106754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CE7D3268-770E-649A-DB75-85D26C09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1" y="5983941"/>
            <a:ext cx="2761529" cy="726139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09883" y="98492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Teacher’s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1395150" y="401451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93E90EB6-8A95-2A27-A905-5E2EDD31F6C1}"/>
              </a:ext>
            </a:extLst>
          </p:cNvPr>
          <p:cNvSpPr/>
          <p:nvPr/>
        </p:nvSpPr>
        <p:spPr>
          <a:xfrm rot="20509209">
            <a:off x="3442564" y="288368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Draaiende pijl 15">
            <a:extLst>
              <a:ext uri="{FF2B5EF4-FFF2-40B4-BE49-F238E27FC236}">
                <a16:creationId xmlns:a16="http://schemas.microsoft.com/office/drawing/2014/main" id="{5612FAD3-6BF0-1795-EEF1-6BA69E2988B9}"/>
              </a:ext>
            </a:extLst>
          </p:cNvPr>
          <p:cNvSpPr/>
          <p:nvPr/>
        </p:nvSpPr>
        <p:spPr>
          <a:xfrm rot="20509209">
            <a:off x="5824981" y="166834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5F8749D6-D4A1-46AF-07D6-D1D6131AE1AF}"/>
              </a:ext>
            </a:extLst>
          </p:cNvPr>
          <p:cNvSpPr/>
          <p:nvPr/>
        </p:nvSpPr>
        <p:spPr>
          <a:xfrm rot="20698727">
            <a:off x="7810345" y="61304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0700">
            <a:off x="3666063" y="34249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19863644">
            <a:off x="6228653" y="23066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8376029" y="1199925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735384" y="45352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pic>
        <p:nvPicPr>
          <p:cNvPr id="25" name="Afbeelding 24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DFBD972D-CE85-7018-0C19-D758D69D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03" y="0"/>
            <a:ext cx="2615972" cy="7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569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35531" y="984923"/>
            <a:ext cx="25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988315" y="4573626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3781">
            <a:off x="2464232" y="4217926"/>
            <a:ext cx="168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20171530">
            <a:off x="4396601" y="33098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9306218" y="768939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173708" y="49748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sp>
        <p:nvSpPr>
          <p:cNvPr id="5" name="Draaiende pijl 4">
            <a:extLst>
              <a:ext uri="{FF2B5EF4-FFF2-40B4-BE49-F238E27FC236}">
                <a16:creationId xmlns:a16="http://schemas.microsoft.com/office/drawing/2014/main" id="{6939C92D-55C4-6A98-4549-6E51CA136049}"/>
              </a:ext>
            </a:extLst>
          </p:cNvPr>
          <p:cNvSpPr/>
          <p:nvPr/>
        </p:nvSpPr>
        <p:spPr>
          <a:xfrm rot="20666525">
            <a:off x="2515922" y="3638351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7" name="Draaiende pijl 6">
            <a:extLst>
              <a:ext uri="{FF2B5EF4-FFF2-40B4-BE49-F238E27FC236}">
                <a16:creationId xmlns:a16="http://schemas.microsoft.com/office/drawing/2014/main" id="{1CA5B1E3-16AE-A6B1-6E3C-37698203861D}"/>
              </a:ext>
            </a:extLst>
          </p:cNvPr>
          <p:cNvSpPr/>
          <p:nvPr/>
        </p:nvSpPr>
        <p:spPr>
          <a:xfrm rot="20609060">
            <a:off x="4126665" y="2836389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Draaiende pijl 11">
            <a:extLst>
              <a:ext uri="{FF2B5EF4-FFF2-40B4-BE49-F238E27FC236}">
                <a16:creationId xmlns:a16="http://schemas.microsoft.com/office/drawing/2014/main" id="{9440F4CD-7C59-F867-D5D5-DBAB694FFC2E}"/>
              </a:ext>
            </a:extLst>
          </p:cNvPr>
          <p:cNvSpPr/>
          <p:nvPr/>
        </p:nvSpPr>
        <p:spPr>
          <a:xfrm rot="20688738">
            <a:off x="5779454" y="1937773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B232466-5DAF-5F25-9DDF-D00DD0869601}"/>
              </a:ext>
            </a:extLst>
          </p:cNvPr>
          <p:cNvSpPr txBox="1"/>
          <p:nvPr/>
        </p:nvSpPr>
        <p:spPr>
          <a:xfrm rot="19863644">
            <a:off x="5847280" y="2257087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 by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comparison</a:t>
            </a:r>
          </a:p>
        </p:txBody>
      </p:sp>
      <p:sp>
        <p:nvSpPr>
          <p:cNvPr id="26" name="Draaiende pijl 25">
            <a:extLst>
              <a:ext uri="{FF2B5EF4-FFF2-40B4-BE49-F238E27FC236}">
                <a16:creationId xmlns:a16="http://schemas.microsoft.com/office/drawing/2014/main" id="{AF2E873E-17E5-47B1-C53A-CC3D2C4FFA18}"/>
              </a:ext>
            </a:extLst>
          </p:cNvPr>
          <p:cNvSpPr/>
          <p:nvPr/>
        </p:nvSpPr>
        <p:spPr>
          <a:xfrm rot="20640696">
            <a:off x="7371284" y="1130792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7" name="Draaiende pijl 26">
            <a:extLst>
              <a:ext uri="{FF2B5EF4-FFF2-40B4-BE49-F238E27FC236}">
                <a16:creationId xmlns:a16="http://schemas.microsoft.com/office/drawing/2014/main" id="{45672E47-8BF4-0264-D0F4-89888008D51F}"/>
              </a:ext>
            </a:extLst>
          </p:cNvPr>
          <p:cNvSpPr/>
          <p:nvPr/>
        </p:nvSpPr>
        <p:spPr>
          <a:xfrm rot="20402057">
            <a:off x="8957883" y="249289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1CDDAE4-8CBE-5C73-D050-2F6BAF7BA306}"/>
              </a:ext>
            </a:extLst>
          </p:cNvPr>
          <p:cNvSpPr txBox="1"/>
          <p:nvPr/>
        </p:nvSpPr>
        <p:spPr>
          <a:xfrm rot="19863644">
            <a:off x="7564452" y="1546441"/>
            <a:ext cx="1205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3968362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Google Shape;210;p11" descr="A desk with a book shelf&#10;&#10;Description automatically generated">
            <a:extLst>
              <a:ext uri="{FF2B5EF4-FFF2-40B4-BE49-F238E27FC236}">
                <a16:creationId xmlns:a16="http://schemas.microsoft.com/office/drawing/2014/main" id="{FB415304-78A7-C942-8460-26F4E94E419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t="35578" b="21393"/>
          <a:stretch/>
        </p:blipFill>
        <p:spPr>
          <a:xfrm>
            <a:off x="0" y="-150312"/>
            <a:ext cx="12192000" cy="70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1;p11">
            <a:extLst>
              <a:ext uri="{FF2B5EF4-FFF2-40B4-BE49-F238E27FC236}">
                <a16:creationId xmlns:a16="http://schemas.microsoft.com/office/drawing/2014/main" id="{652D589B-EAD7-7D4D-87B0-8644C9DBC0DB}"/>
              </a:ext>
            </a:extLst>
          </p:cNvPr>
          <p:cNvSpPr txBox="1">
            <a:spLocks/>
          </p:cNvSpPr>
          <p:nvPr/>
        </p:nvSpPr>
        <p:spPr>
          <a:xfrm>
            <a:off x="1619534" y="841439"/>
            <a:ext cx="8952932" cy="22342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800"/>
              <a:buFont typeface="Gill Sans"/>
              <a:buNone/>
            </a:pPr>
            <a:r>
              <a:rPr lang="nl-NL" sz="4800" b="1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FEEDBACK GRAVEYARD</a:t>
            </a:r>
          </a:p>
        </p:txBody>
      </p:sp>
    </p:spTree>
    <p:extLst>
      <p:ext uri="{BB962C8B-B14F-4D97-AF65-F5344CB8AC3E}">
        <p14:creationId xmlns:p14="http://schemas.microsoft.com/office/powerpoint/2010/main" val="4647256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hoek 32">
            <a:extLst>
              <a:ext uri="{FF2B5EF4-FFF2-40B4-BE49-F238E27FC236}">
                <a16:creationId xmlns:a16="http://schemas.microsoft.com/office/drawing/2014/main" id="{A15A9045-D76A-B087-1AFD-8687C22110BD}"/>
              </a:ext>
            </a:extLst>
          </p:cNvPr>
          <p:cNvSpPr/>
          <p:nvPr/>
        </p:nvSpPr>
        <p:spPr>
          <a:xfrm>
            <a:off x="8093341" y="0"/>
            <a:ext cx="409722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0A2A4D50-7337-3679-FF23-1564470BD562}"/>
              </a:ext>
            </a:extLst>
          </p:cNvPr>
          <p:cNvSpPr/>
          <p:nvPr/>
        </p:nvSpPr>
        <p:spPr>
          <a:xfrm>
            <a:off x="4082436" y="0"/>
            <a:ext cx="4491549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955F54F6-E208-CE5A-887B-BAFD6B8ADB38}"/>
              </a:ext>
            </a:extLst>
          </p:cNvPr>
          <p:cNvSpPr/>
          <p:nvPr/>
        </p:nvSpPr>
        <p:spPr>
          <a:xfrm>
            <a:off x="-10889" y="0"/>
            <a:ext cx="4137318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F0A1395-96B9-4691-F25D-0F75FE840A2E}"/>
              </a:ext>
            </a:extLst>
          </p:cNvPr>
          <p:cNvSpPr txBox="1"/>
          <p:nvPr/>
        </p:nvSpPr>
        <p:spPr>
          <a:xfrm>
            <a:off x="924321" y="1848060"/>
            <a:ext cx="1290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373DA02-BF25-1176-F1A1-B2DB1005461C}"/>
              </a:ext>
            </a:extLst>
          </p:cNvPr>
          <p:cNvSpPr txBox="1"/>
          <p:nvPr/>
        </p:nvSpPr>
        <p:spPr>
          <a:xfrm>
            <a:off x="2829616" y="1848060"/>
            <a:ext cx="1252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</a:t>
            </a:r>
          </a:p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group FB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8F4A9EA-864F-30F1-EB9D-0195F1F78E10}"/>
              </a:ext>
            </a:extLst>
          </p:cNvPr>
          <p:cNvSpPr txBox="1"/>
          <p:nvPr/>
        </p:nvSpPr>
        <p:spPr>
          <a:xfrm>
            <a:off x="7159487" y="2013794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B31E7A-81D1-1A11-B307-4DA6D236873F}"/>
              </a:ext>
            </a:extLst>
          </p:cNvPr>
          <p:cNvSpPr txBox="1"/>
          <p:nvPr/>
        </p:nvSpPr>
        <p:spPr>
          <a:xfrm>
            <a:off x="4769783" y="1848060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 by </a:t>
            </a:r>
          </a:p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comparison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B62F0-06F5-B1AF-F675-BA4C22A5CCAD}"/>
              </a:ext>
            </a:extLst>
          </p:cNvPr>
          <p:cNvSpPr txBox="1"/>
          <p:nvPr/>
        </p:nvSpPr>
        <p:spPr>
          <a:xfrm>
            <a:off x="9503570" y="2013794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5836DE6-879D-A85C-95D6-FE4C7E276573}"/>
              </a:ext>
            </a:extLst>
          </p:cNvPr>
          <p:cNvSpPr txBox="1"/>
          <p:nvPr/>
        </p:nvSpPr>
        <p:spPr>
          <a:xfrm>
            <a:off x="38388" y="3593110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B553D1-91E1-8BBA-AC65-1324138DF130}"/>
              </a:ext>
            </a:extLst>
          </p:cNvPr>
          <p:cNvSpPr txBox="1"/>
          <p:nvPr/>
        </p:nvSpPr>
        <p:spPr>
          <a:xfrm>
            <a:off x="5413661" y="5915425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Co-regulation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B55D04E-3DD0-E09F-B811-323D7E999E00}"/>
              </a:ext>
            </a:extLst>
          </p:cNvPr>
          <p:cNvSpPr txBox="1"/>
          <p:nvPr/>
        </p:nvSpPr>
        <p:spPr>
          <a:xfrm>
            <a:off x="9501640" y="5906827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More Independent</a:t>
            </a:r>
          </a:p>
        </p:txBody>
      </p:sp>
      <p:sp>
        <p:nvSpPr>
          <p:cNvPr id="12" name="Draaiende pijl 11">
            <a:extLst>
              <a:ext uri="{FF2B5EF4-FFF2-40B4-BE49-F238E27FC236}">
                <a16:creationId xmlns:a16="http://schemas.microsoft.com/office/drawing/2014/main" id="{71EF76B3-7D72-DF07-E785-85B3043BB8E9}"/>
              </a:ext>
            </a:extLst>
          </p:cNvPr>
          <p:cNvSpPr/>
          <p:nvPr/>
        </p:nvSpPr>
        <p:spPr>
          <a:xfrm rot="669272">
            <a:off x="2297374" y="2401201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3E396F14-5362-5A34-B112-5A976A1C4FAC}"/>
              </a:ext>
            </a:extLst>
          </p:cNvPr>
          <p:cNvSpPr/>
          <p:nvPr/>
        </p:nvSpPr>
        <p:spPr>
          <a:xfrm rot="669272">
            <a:off x="4406966" y="2401201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EE8DED06-B09C-CFC5-3528-2DD12785C4A1}"/>
              </a:ext>
            </a:extLst>
          </p:cNvPr>
          <p:cNvSpPr/>
          <p:nvPr/>
        </p:nvSpPr>
        <p:spPr>
          <a:xfrm rot="669272">
            <a:off x="6566636" y="240120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4E289A1F-AA34-FAD3-DE81-FD1A841645E9}"/>
              </a:ext>
            </a:extLst>
          </p:cNvPr>
          <p:cNvSpPr/>
          <p:nvPr/>
        </p:nvSpPr>
        <p:spPr>
          <a:xfrm rot="669272">
            <a:off x="8788711" y="2391028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FB49CD8C-FB14-EAEF-1055-4939CE10A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47" y="3484057"/>
            <a:ext cx="979311" cy="97931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EFACD12-A7C5-535A-58B3-9F7F318A3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508" y="3485496"/>
            <a:ext cx="979311" cy="979311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1B491C8B-719D-E43E-C4D1-015DA77AE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986" y="3503565"/>
            <a:ext cx="979311" cy="97931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60E104D7-E664-7445-96CC-1D73E093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619" y="3484057"/>
            <a:ext cx="979311" cy="979311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C1AC4FC3-5283-5B86-0C3D-7B4FA0C99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046" y="3457349"/>
            <a:ext cx="979311" cy="979311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6DA4B0EF-6977-AD64-CA65-D9B31084FE8F}"/>
              </a:ext>
            </a:extLst>
          </p:cNvPr>
          <p:cNvSpPr txBox="1"/>
          <p:nvPr/>
        </p:nvSpPr>
        <p:spPr>
          <a:xfrm>
            <a:off x="1266126" y="5902840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 led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FBA3A37A-5A23-A33B-69FC-0DCC7B6CABBC}"/>
              </a:ext>
            </a:extLst>
          </p:cNvPr>
          <p:cNvSpPr txBox="1"/>
          <p:nvPr/>
        </p:nvSpPr>
        <p:spPr>
          <a:xfrm>
            <a:off x="11336438" y="356988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31" name="Draaiende pijl 30">
            <a:extLst>
              <a:ext uri="{FF2B5EF4-FFF2-40B4-BE49-F238E27FC236}">
                <a16:creationId xmlns:a16="http://schemas.microsoft.com/office/drawing/2014/main" id="{73B91CC0-2CA7-2208-FE08-E0FC006B9320}"/>
              </a:ext>
            </a:extLst>
          </p:cNvPr>
          <p:cNvSpPr/>
          <p:nvPr/>
        </p:nvSpPr>
        <p:spPr>
          <a:xfrm rot="669272">
            <a:off x="214725" y="239102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739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DD9047C1-27D5-194B-99B2-DDA7108DC8FE}"/>
              </a:ext>
            </a:extLst>
          </p:cNvPr>
          <p:cNvSpPr txBox="1"/>
          <p:nvPr/>
        </p:nvSpPr>
        <p:spPr>
          <a:xfrm>
            <a:off x="569214" y="2692729"/>
            <a:ext cx="4764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Timely, manageable &amp; achievable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DB84C555-5BC9-554D-B02C-53BF962BA608}"/>
              </a:ext>
            </a:extLst>
          </p:cNvPr>
          <p:cNvSpPr txBox="1"/>
          <p:nvPr/>
        </p:nvSpPr>
        <p:spPr>
          <a:xfrm>
            <a:off x="608868" y="4588950"/>
            <a:ext cx="354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Keeping motivation high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6EAD249F-690D-E74D-9FB0-409C11692624}"/>
              </a:ext>
            </a:extLst>
          </p:cNvPr>
          <p:cNvSpPr txBox="1"/>
          <p:nvPr/>
        </p:nvSpPr>
        <p:spPr>
          <a:xfrm>
            <a:off x="669013" y="1763978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Largely external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DA48C2C7-AA33-1944-AD14-3BB40801DB0E}"/>
              </a:ext>
            </a:extLst>
          </p:cNvPr>
          <p:cNvSpPr txBox="1"/>
          <p:nvPr/>
        </p:nvSpPr>
        <p:spPr>
          <a:xfrm>
            <a:off x="669013" y="3695398"/>
            <a:ext cx="4996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on what is already going well</a:t>
            </a:r>
          </a:p>
        </p:txBody>
      </p:sp>
      <p:cxnSp>
        <p:nvCxnSpPr>
          <p:cNvPr id="12" name="Straight Arrow Connector 7">
            <a:extLst>
              <a:ext uri="{FF2B5EF4-FFF2-40B4-BE49-F238E27FC236}">
                <a16:creationId xmlns:a16="http://schemas.microsoft.com/office/drawing/2014/main" id="{C6CD44CC-106C-EA45-8C0B-F4D13C7E08A1}"/>
              </a:ext>
            </a:extLst>
          </p:cNvPr>
          <p:cNvCxnSpPr>
            <a:cxnSpLocks/>
          </p:cNvCxnSpPr>
          <p:nvPr/>
        </p:nvCxnSpPr>
        <p:spPr>
          <a:xfrm>
            <a:off x="768944" y="1402497"/>
            <a:ext cx="6289402" cy="0"/>
          </a:xfrm>
          <a:prstGeom prst="straightConnector1">
            <a:avLst/>
          </a:prstGeom>
          <a:ln w="76200" cap="flat" cmpd="sng" algn="ctr">
            <a:solidFill>
              <a:srgbClr val="0081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:a16="http://schemas.microsoft.com/office/drawing/2014/main" id="{7694E59F-BA72-3945-914C-941369201D5E}"/>
              </a:ext>
            </a:extLst>
          </p:cNvPr>
          <p:cNvSpPr txBox="1"/>
          <p:nvPr/>
        </p:nvSpPr>
        <p:spPr>
          <a:xfrm>
            <a:off x="756444" y="738870"/>
            <a:ext cx="126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Novice</a:t>
            </a:r>
          </a:p>
        </p:txBody>
      </p:sp>
      <p:pic>
        <p:nvPicPr>
          <p:cNvPr id="18" name="Google Shape;350;p39">
            <a:extLst>
              <a:ext uri="{FF2B5EF4-FFF2-40B4-BE49-F238E27FC236}">
                <a16:creationId xmlns:a16="http://schemas.microsoft.com/office/drawing/2014/main" id="{90DD434B-E465-A34C-AB99-CE69D722E3E4}"/>
              </a:ext>
            </a:extLst>
          </p:cNvPr>
          <p:cNvPicPr preferRelativeResize="0"/>
          <p:nvPr/>
        </p:nvPicPr>
        <p:blipFill rotWithShape="1">
          <a:blip r:embed="rId4"/>
          <a:srcRect l="12068" t="78901" r="13214" b="16503"/>
          <a:stretch/>
        </p:blipFill>
        <p:spPr>
          <a:xfrm>
            <a:off x="3571834" y="4963071"/>
            <a:ext cx="4067830" cy="94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74C62C21-5EA4-CB4D-B6E1-6BA166CD672C}"/>
              </a:ext>
            </a:extLst>
          </p:cNvPr>
          <p:cNvSpPr txBox="1"/>
          <p:nvPr/>
        </p:nvSpPr>
        <p:spPr>
          <a:xfrm>
            <a:off x="7783741" y="5365904"/>
            <a:ext cx="359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High independence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D1FB9B8-61D3-4C49-8A1A-82E6F3D8A50B}"/>
              </a:ext>
            </a:extLst>
          </p:cNvPr>
          <p:cNvSpPr txBox="1"/>
          <p:nvPr/>
        </p:nvSpPr>
        <p:spPr>
          <a:xfrm>
            <a:off x="669013" y="5408966"/>
            <a:ext cx="28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Low independence </a:t>
            </a:r>
          </a:p>
        </p:txBody>
      </p:sp>
      <p:sp>
        <p:nvSpPr>
          <p:cNvPr id="23" name="Google Shape;365;gdc7b40c6d5_0_79">
            <a:extLst>
              <a:ext uri="{FF2B5EF4-FFF2-40B4-BE49-F238E27FC236}">
                <a16:creationId xmlns:a16="http://schemas.microsoft.com/office/drawing/2014/main" id="{A6064C25-4054-D119-EEF9-5485E17AD354}"/>
              </a:ext>
            </a:extLst>
          </p:cNvPr>
          <p:cNvSpPr/>
          <p:nvPr/>
        </p:nvSpPr>
        <p:spPr>
          <a:xfrm>
            <a:off x="5333660" y="2112711"/>
            <a:ext cx="2356240" cy="1875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25" name="Google Shape;375;gdc7b40c6d5_0_87">
            <a:extLst>
              <a:ext uri="{FF2B5EF4-FFF2-40B4-BE49-F238E27FC236}">
                <a16:creationId xmlns:a16="http://schemas.microsoft.com/office/drawing/2014/main" id="{A22CBD91-6472-1DEC-C344-826FE0DFAD7E}"/>
              </a:ext>
            </a:extLst>
          </p:cNvPr>
          <p:cNvSpPr txBox="1"/>
          <p:nvPr/>
        </p:nvSpPr>
        <p:spPr>
          <a:xfrm>
            <a:off x="7820092" y="2566786"/>
            <a:ext cx="4307100" cy="210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RISK OF PERMANENT DEPENDENCE</a:t>
            </a:r>
            <a:endParaRPr sz="3700" b="1" i="0" u="none" strike="noStrike" cap="none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26" name="Google Shape;364;gdc7b40c6d5_0_79">
            <a:extLst>
              <a:ext uri="{FF2B5EF4-FFF2-40B4-BE49-F238E27FC236}">
                <a16:creationId xmlns:a16="http://schemas.microsoft.com/office/drawing/2014/main" id="{16F62515-E87D-760F-2AFA-DAB304BF38BB}"/>
              </a:ext>
            </a:extLst>
          </p:cNvPr>
          <p:cNvSpPr txBox="1"/>
          <p:nvPr/>
        </p:nvSpPr>
        <p:spPr>
          <a:xfrm>
            <a:off x="7132083" y="568586"/>
            <a:ext cx="4366215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QUICK RESULTS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NO COMPLAINING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0ADAA8AF-0AEE-F435-55FE-2A0EBF502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201" y="148144"/>
            <a:ext cx="1495391" cy="117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8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19" grpId="0"/>
      <p:bldP spid="2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FF683834-DBC5-F441-8574-5C95FDEA38D1}"/>
              </a:ext>
            </a:extLst>
          </p:cNvPr>
          <p:cNvSpPr txBox="1"/>
          <p:nvPr/>
        </p:nvSpPr>
        <p:spPr>
          <a:xfrm>
            <a:off x="7783741" y="1763978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Largely internal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E7E7B9AC-AA56-9F45-92C9-B05BA94446A1}"/>
              </a:ext>
            </a:extLst>
          </p:cNvPr>
          <p:cNvSpPr txBox="1"/>
          <p:nvPr/>
        </p:nvSpPr>
        <p:spPr>
          <a:xfrm>
            <a:off x="7761215" y="2508062"/>
            <a:ext cx="384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dirty="0">
                <a:solidFill>
                  <a:srgbClr val="1B1E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Active feedback seeker and user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46784ED4-FD27-CF40-8015-6BC1AA211411}"/>
              </a:ext>
            </a:extLst>
          </p:cNvPr>
          <p:cNvSpPr txBox="1"/>
          <p:nvPr/>
        </p:nvSpPr>
        <p:spPr>
          <a:xfrm>
            <a:off x="7783741" y="4585466"/>
            <a:ext cx="39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0" dirty="0">
                <a:solidFill>
                  <a:srgbClr val="1B1E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Motivation is not a problem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BD4BEF36-72F8-7447-9B9C-9B20354F1FF5}"/>
              </a:ext>
            </a:extLst>
          </p:cNvPr>
          <p:cNvSpPr txBox="1"/>
          <p:nvPr/>
        </p:nvSpPr>
        <p:spPr>
          <a:xfrm>
            <a:off x="7761215" y="3700284"/>
            <a:ext cx="4195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on what is not yet right</a:t>
            </a:r>
          </a:p>
        </p:txBody>
      </p:sp>
      <p:cxnSp>
        <p:nvCxnSpPr>
          <p:cNvPr id="12" name="Straight Arrow Connector 7">
            <a:extLst>
              <a:ext uri="{FF2B5EF4-FFF2-40B4-BE49-F238E27FC236}">
                <a16:creationId xmlns:a16="http://schemas.microsoft.com/office/drawing/2014/main" id="{C6CD44CC-106C-EA45-8C0B-F4D13C7E08A1}"/>
              </a:ext>
            </a:extLst>
          </p:cNvPr>
          <p:cNvCxnSpPr/>
          <p:nvPr/>
        </p:nvCxnSpPr>
        <p:spPr>
          <a:xfrm>
            <a:off x="768944" y="1402497"/>
            <a:ext cx="10545417" cy="0"/>
          </a:xfrm>
          <a:prstGeom prst="straightConnector1">
            <a:avLst/>
          </a:prstGeom>
          <a:ln w="76200" cap="flat" cmpd="sng" algn="ctr">
            <a:solidFill>
              <a:srgbClr val="0081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9">
            <a:extLst>
              <a:ext uri="{FF2B5EF4-FFF2-40B4-BE49-F238E27FC236}">
                <a16:creationId xmlns:a16="http://schemas.microsoft.com/office/drawing/2014/main" id="{AA35BFA2-6F7A-8E47-AB16-F896BB0E0D36}"/>
              </a:ext>
            </a:extLst>
          </p:cNvPr>
          <p:cNvSpPr txBox="1"/>
          <p:nvPr/>
        </p:nvSpPr>
        <p:spPr>
          <a:xfrm>
            <a:off x="9916027" y="733510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Expert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0D52FDF-0993-4A40-A282-2C8460838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980" y="46574"/>
            <a:ext cx="1283039" cy="1283039"/>
          </a:xfrm>
          <a:prstGeom prst="rect">
            <a:avLst/>
          </a:prstGeom>
        </p:spPr>
      </p:pic>
      <p:pic>
        <p:nvPicPr>
          <p:cNvPr id="18" name="Google Shape;350;p39">
            <a:extLst>
              <a:ext uri="{FF2B5EF4-FFF2-40B4-BE49-F238E27FC236}">
                <a16:creationId xmlns:a16="http://schemas.microsoft.com/office/drawing/2014/main" id="{90DD434B-E465-A34C-AB99-CE69D722E3E4}"/>
              </a:ext>
            </a:extLst>
          </p:cNvPr>
          <p:cNvPicPr preferRelativeResize="0"/>
          <p:nvPr/>
        </p:nvPicPr>
        <p:blipFill rotWithShape="1">
          <a:blip r:embed="rId5"/>
          <a:srcRect l="12068" t="78901" r="13214" b="16503"/>
          <a:stretch/>
        </p:blipFill>
        <p:spPr>
          <a:xfrm>
            <a:off x="3571834" y="4963071"/>
            <a:ext cx="4067830" cy="94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74C62C21-5EA4-CB4D-B6E1-6BA166CD672C}"/>
              </a:ext>
            </a:extLst>
          </p:cNvPr>
          <p:cNvSpPr txBox="1"/>
          <p:nvPr/>
        </p:nvSpPr>
        <p:spPr>
          <a:xfrm>
            <a:off x="7783741" y="5365904"/>
            <a:ext cx="359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independence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D1FB9B8-61D3-4C49-8A1A-82E6F3D8A50B}"/>
              </a:ext>
            </a:extLst>
          </p:cNvPr>
          <p:cNvSpPr txBox="1"/>
          <p:nvPr/>
        </p:nvSpPr>
        <p:spPr>
          <a:xfrm>
            <a:off x="669013" y="5408966"/>
            <a:ext cx="28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Low independence </a:t>
            </a:r>
          </a:p>
        </p:txBody>
      </p:sp>
      <p:sp>
        <p:nvSpPr>
          <p:cNvPr id="2" name="Google Shape;383;gdc7b40c6d5_0_96">
            <a:extLst>
              <a:ext uri="{FF2B5EF4-FFF2-40B4-BE49-F238E27FC236}">
                <a16:creationId xmlns:a16="http://schemas.microsoft.com/office/drawing/2014/main" id="{E1DE3340-4EFB-C9E2-8BDB-44094F13C10C}"/>
              </a:ext>
            </a:extLst>
          </p:cNvPr>
          <p:cNvSpPr txBox="1"/>
          <p:nvPr/>
        </p:nvSpPr>
        <p:spPr>
          <a:xfrm>
            <a:off x="0" y="1682542"/>
            <a:ext cx="5009378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QUICK RESULTS</a:t>
            </a:r>
            <a:endParaRPr sz="37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STUDENTS COMPLAIN</a:t>
            </a:r>
            <a:endParaRPr sz="37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Google Shape;384;gdc7b40c6d5_0_96">
            <a:extLst>
              <a:ext uri="{FF2B5EF4-FFF2-40B4-BE49-F238E27FC236}">
                <a16:creationId xmlns:a16="http://schemas.microsoft.com/office/drawing/2014/main" id="{BD04B098-6C3A-8871-9CD6-1A4BC229AD42}"/>
              </a:ext>
            </a:extLst>
          </p:cNvPr>
          <p:cNvSpPr txBox="1"/>
          <p:nvPr/>
        </p:nvSpPr>
        <p:spPr>
          <a:xfrm>
            <a:off x="757780" y="3365695"/>
            <a:ext cx="3716676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NECESSARY FOR INDEPENDENCE</a:t>
            </a:r>
            <a:endParaRPr sz="37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" name="Google Shape;385;gdc7b40c6d5_0_96">
            <a:extLst>
              <a:ext uri="{FF2B5EF4-FFF2-40B4-BE49-F238E27FC236}">
                <a16:creationId xmlns:a16="http://schemas.microsoft.com/office/drawing/2014/main" id="{C39A058C-861C-8D8C-290A-6B6F4826A659}"/>
              </a:ext>
            </a:extLst>
          </p:cNvPr>
          <p:cNvSpPr/>
          <p:nvPr/>
        </p:nvSpPr>
        <p:spPr>
          <a:xfrm flipH="1">
            <a:off x="4828646" y="2451968"/>
            <a:ext cx="2631231" cy="1875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544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9" grpId="0"/>
      <p:bldP spid="2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cxnSp>
        <p:nvCxnSpPr>
          <p:cNvPr id="3" name="Straight Arrow Connector 7">
            <a:extLst>
              <a:ext uri="{FF2B5EF4-FFF2-40B4-BE49-F238E27FC236}">
                <a16:creationId xmlns:a16="http://schemas.microsoft.com/office/drawing/2014/main" id="{6BE0D0CA-E771-2E45-AEE0-149FB2AEBCB3}"/>
              </a:ext>
            </a:extLst>
          </p:cNvPr>
          <p:cNvCxnSpPr/>
          <p:nvPr/>
        </p:nvCxnSpPr>
        <p:spPr>
          <a:xfrm>
            <a:off x="783003" y="1856475"/>
            <a:ext cx="10545417" cy="0"/>
          </a:xfrm>
          <a:prstGeom prst="straightConnector1">
            <a:avLst/>
          </a:prstGeom>
          <a:ln w="76200" cap="flat" cmpd="sng" algn="ctr">
            <a:solidFill>
              <a:srgbClr val="0081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Box 8">
            <a:extLst>
              <a:ext uri="{FF2B5EF4-FFF2-40B4-BE49-F238E27FC236}">
                <a16:creationId xmlns:a16="http://schemas.microsoft.com/office/drawing/2014/main" id="{2C8220DA-08B6-1F44-91E7-BDE86E29FFF6}"/>
              </a:ext>
            </a:extLst>
          </p:cNvPr>
          <p:cNvSpPr txBox="1"/>
          <p:nvPr/>
        </p:nvSpPr>
        <p:spPr>
          <a:xfrm>
            <a:off x="770503" y="1192848"/>
            <a:ext cx="126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77"/>
              </a:rPr>
              <a:t>Novice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CC26B2F-EE9F-3849-BD7A-A12B54879543}"/>
              </a:ext>
            </a:extLst>
          </p:cNvPr>
          <p:cNvSpPr txBox="1"/>
          <p:nvPr/>
        </p:nvSpPr>
        <p:spPr>
          <a:xfrm>
            <a:off x="9930086" y="1187488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77"/>
              </a:rPr>
              <a:t>Expert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D44DF4-72B3-FB44-AB3A-1EB9B1AEF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60" y="602122"/>
            <a:ext cx="1495391" cy="11707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74B65E3-636F-434C-A6A3-7BAE057D0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039" y="273230"/>
            <a:ext cx="1283039" cy="1283039"/>
          </a:xfrm>
          <a:prstGeom prst="rect">
            <a:avLst/>
          </a:prstGeom>
        </p:spPr>
      </p:pic>
      <p:pic>
        <p:nvPicPr>
          <p:cNvPr id="9" name="Afbeelding 8" descr="Afbeelding met fiets, schets, Fietsframe, Fietswiel&#10;&#10;Automatisch gegenereerde beschrijving">
            <a:extLst>
              <a:ext uri="{FF2B5EF4-FFF2-40B4-BE49-F238E27FC236}">
                <a16:creationId xmlns:a16="http://schemas.microsoft.com/office/drawing/2014/main" id="{DEAC8123-F061-274B-9562-1274C87CA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51" y="367192"/>
            <a:ext cx="1400988" cy="144768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7060D80-0693-9542-88E5-31E002689C4F}"/>
              </a:ext>
            </a:extLst>
          </p:cNvPr>
          <p:cNvSpPr txBox="1"/>
          <p:nvPr/>
        </p:nvSpPr>
        <p:spPr>
          <a:xfrm>
            <a:off x="4798767" y="2205597"/>
            <a:ext cx="300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Source Sans Pro" panose="020B0503030403020204" pitchFamily="34" charset="77"/>
              </a:rPr>
              <a:t>HOW FROM LEFT TO RIGHT?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3688C775-6417-AD43-9109-5DFE23950F6F}"/>
              </a:ext>
            </a:extLst>
          </p:cNvPr>
          <p:cNvSpPr/>
          <p:nvPr/>
        </p:nvSpPr>
        <p:spPr>
          <a:xfrm>
            <a:off x="4596998" y="1955288"/>
            <a:ext cx="3517310" cy="38817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>
              <a:latin typeface="Source Sans Pro" panose="020B0503030403020204" pitchFamily="34" charset="77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2256223-B5B6-1A4A-88D0-CCC91055A7F5}"/>
              </a:ext>
            </a:extLst>
          </p:cNvPr>
          <p:cNvSpPr txBox="1"/>
          <p:nvPr/>
        </p:nvSpPr>
        <p:spPr>
          <a:xfrm>
            <a:off x="432220" y="3134662"/>
            <a:ext cx="3982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Timely, manageable &amp; achievable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FD487EC2-38BC-B041-A948-39FB512D550E}"/>
              </a:ext>
            </a:extLst>
          </p:cNvPr>
          <p:cNvSpPr txBox="1"/>
          <p:nvPr/>
        </p:nvSpPr>
        <p:spPr>
          <a:xfrm>
            <a:off x="405392" y="5022786"/>
            <a:ext cx="2969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Keeping motivation high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B661A2E1-7C32-E149-88E6-9D4DBE2664FD}"/>
              </a:ext>
            </a:extLst>
          </p:cNvPr>
          <p:cNvSpPr txBox="1"/>
          <p:nvPr/>
        </p:nvSpPr>
        <p:spPr>
          <a:xfrm>
            <a:off x="456324" y="2214593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Largely external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8E4BB9A5-388B-B54A-AB8B-48B3608741AF}"/>
              </a:ext>
            </a:extLst>
          </p:cNvPr>
          <p:cNvSpPr txBox="1"/>
          <p:nvPr/>
        </p:nvSpPr>
        <p:spPr>
          <a:xfrm>
            <a:off x="415417" y="4054731"/>
            <a:ext cx="4172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Focus on what is already going well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504FF34-FF92-4B4D-9599-DE2C214D7A6C}"/>
              </a:ext>
            </a:extLst>
          </p:cNvPr>
          <p:cNvSpPr/>
          <p:nvPr/>
        </p:nvSpPr>
        <p:spPr>
          <a:xfrm>
            <a:off x="53330" y="2292814"/>
            <a:ext cx="4432642" cy="3464674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latin typeface="Source Sans Pro" panose="020B0503030403020204" pitchFamily="34" charset="77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52509932-B83A-8D4F-9C52-38430C4BB6B8}"/>
              </a:ext>
            </a:extLst>
          </p:cNvPr>
          <p:cNvSpPr txBox="1"/>
          <p:nvPr/>
        </p:nvSpPr>
        <p:spPr>
          <a:xfrm>
            <a:off x="8370710" y="2383870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Largely internal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BAC7B14C-C1E7-8749-A7F6-172D960BB281}"/>
              </a:ext>
            </a:extLst>
          </p:cNvPr>
          <p:cNvSpPr txBox="1"/>
          <p:nvPr/>
        </p:nvSpPr>
        <p:spPr>
          <a:xfrm>
            <a:off x="8441994" y="3229087"/>
            <a:ext cx="384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i="0" dirty="0">
                <a:solidFill>
                  <a:srgbClr val="1B1E25"/>
                </a:solidFill>
                <a:effectLst/>
                <a:latin typeface="Source Sans Pro" panose="020B0503030403020204" pitchFamily="34" charset="77"/>
              </a:rPr>
              <a:t>Active feedback seeker and user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370437C-921C-D54B-A57F-C81926220D6D}"/>
              </a:ext>
            </a:extLst>
          </p:cNvPr>
          <p:cNvSpPr txBox="1"/>
          <p:nvPr/>
        </p:nvSpPr>
        <p:spPr>
          <a:xfrm>
            <a:off x="8425988" y="4911245"/>
            <a:ext cx="3297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i="0" dirty="0">
                <a:solidFill>
                  <a:srgbClr val="1B1E25"/>
                </a:solidFill>
                <a:effectLst/>
                <a:latin typeface="Source Sans Pro" panose="020B0503030403020204" pitchFamily="34" charset="77"/>
              </a:rPr>
              <a:t>Motivation is not a problem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12A9E0CE-B000-2147-9A44-7E893205805E}"/>
              </a:ext>
            </a:extLst>
          </p:cNvPr>
          <p:cNvSpPr txBox="1"/>
          <p:nvPr/>
        </p:nvSpPr>
        <p:spPr>
          <a:xfrm>
            <a:off x="8396012" y="4108589"/>
            <a:ext cx="3506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Focus on what is not yet right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9B0A09C-BD3D-F241-8A6D-D6A77030B3BB}"/>
              </a:ext>
            </a:extLst>
          </p:cNvPr>
          <p:cNvSpPr/>
          <p:nvPr/>
        </p:nvSpPr>
        <p:spPr>
          <a:xfrm>
            <a:off x="8316077" y="2225442"/>
            <a:ext cx="3875923" cy="3464674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latin typeface="Source Sans Pro" panose="020B0503030403020204" pitchFamily="34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DBEDF1E-FCC3-2042-9194-1C39F9005ACE}"/>
              </a:ext>
            </a:extLst>
          </p:cNvPr>
          <p:cNvSpPr txBox="1"/>
          <p:nvPr/>
        </p:nvSpPr>
        <p:spPr>
          <a:xfrm>
            <a:off x="4714272" y="2692556"/>
            <a:ext cx="3349614" cy="281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solidFill>
                  <a:srgbClr val="000000"/>
                </a:solidFill>
                <a:latin typeface="Source Sans Pro" panose="020B0503030403020204" pitchFamily="34" charset="77"/>
                <a:ea typeface="Source Sans Pro" panose="020B0503030403020204" pitchFamily="34" charset="0"/>
                <a:cs typeface="Avenir"/>
                <a:sym typeface="Avenir"/>
              </a:rPr>
              <a:t>Ensure sense for quality </a:t>
            </a:r>
            <a:endParaRPr lang="en-AU" sz="2000" dirty="0">
              <a:solidFill>
                <a:srgbClr val="000000"/>
              </a:solidFill>
              <a:latin typeface="Source Sans Pro" panose="020B0503030403020204" pitchFamily="34" charset="77"/>
              <a:ea typeface="Source Sans Pro" panose="020B0503030403020204" pitchFamily="34" charset="0"/>
              <a:sym typeface="Avenir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Stimulate thinking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Leads to action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Focus feedback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Doing less yourself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Bite through!</a:t>
            </a:r>
          </a:p>
        </p:txBody>
      </p:sp>
    </p:spTree>
    <p:extLst>
      <p:ext uri="{BB962C8B-B14F-4D97-AF65-F5344CB8AC3E}">
        <p14:creationId xmlns:p14="http://schemas.microsoft.com/office/powerpoint/2010/main" val="33227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08CB7099-26E2-1BFD-07B4-ED47FA3BA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696" y="2322718"/>
            <a:ext cx="550617" cy="57221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662C010-2E18-E1E4-03FF-BB9F5CA6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837" y="3891224"/>
            <a:ext cx="550617" cy="57221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358D063-A400-E2FD-1104-F34B7B0B7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93" y="3057173"/>
            <a:ext cx="550617" cy="57221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D9E4379-9712-3DFE-D5F8-943D8BFC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55" y="5088480"/>
            <a:ext cx="550617" cy="572210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3E206846-2DDD-D86F-6E01-556316613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495" y="1358458"/>
            <a:ext cx="550617" cy="572210"/>
          </a:xfrm>
          <a:prstGeom prst="rect">
            <a:avLst/>
          </a:prstGeom>
        </p:spPr>
      </p:pic>
      <p:grpSp>
        <p:nvGrpSpPr>
          <p:cNvPr id="46" name="Groep 45">
            <a:extLst>
              <a:ext uri="{FF2B5EF4-FFF2-40B4-BE49-F238E27FC236}">
                <a16:creationId xmlns:a16="http://schemas.microsoft.com/office/drawing/2014/main" id="{F9C5BD24-C44C-089C-DB30-66E3A567AA20}"/>
              </a:ext>
            </a:extLst>
          </p:cNvPr>
          <p:cNvGrpSpPr/>
          <p:nvPr/>
        </p:nvGrpSpPr>
        <p:grpSpPr>
          <a:xfrm>
            <a:off x="845870" y="873204"/>
            <a:ext cx="8638721" cy="4813589"/>
            <a:chOff x="2664194" y="855502"/>
            <a:chExt cx="9993021" cy="5395950"/>
          </a:xfrm>
        </p:grpSpPr>
        <p:cxnSp>
          <p:nvCxnSpPr>
            <p:cNvPr id="4" name="Verbindingslijn: gekromd 3">
              <a:extLst>
                <a:ext uri="{FF2B5EF4-FFF2-40B4-BE49-F238E27FC236}">
                  <a16:creationId xmlns:a16="http://schemas.microsoft.com/office/drawing/2014/main" id="{8E600824-D332-ABF3-F999-7DD9827B42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194" y="855502"/>
              <a:ext cx="9977876" cy="5205607"/>
            </a:xfrm>
            <a:prstGeom prst="curvedConnector3">
              <a:avLst>
                <a:gd name="adj1" fmla="val 48193"/>
              </a:avLst>
            </a:prstGeom>
            <a:ln w="635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Verbindingslijn: gekromd 40">
              <a:extLst>
                <a:ext uri="{FF2B5EF4-FFF2-40B4-BE49-F238E27FC236}">
                  <a16:creationId xmlns:a16="http://schemas.microsoft.com/office/drawing/2014/main" id="{1B41B191-4942-EEC3-BC17-4C929244DB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194" y="1031556"/>
              <a:ext cx="9993021" cy="5219896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kstvak 44">
            <a:extLst>
              <a:ext uri="{FF2B5EF4-FFF2-40B4-BE49-F238E27FC236}">
                <a16:creationId xmlns:a16="http://schemas.microsoft.com/office/drawing/2014/main" id="{B71063C5-A7D0-02B9-9DEF-642EEECD8EA5}"/>
              </a:ext>
            </a:extLst>
          </p:cNvPr>
          <p:cNvSpPr txBox="1"/>
          <p:nvPr/>
        </p:nvSpPr>
        <p:spPr>
          <a:xfrm>
            <a:off x="-1688253" y="3052540"/>
            <a:ext cx="32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SBE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4EA60BB-95BA-BA31-3DC0-BA9AEA942113}"/>
              </a:ext>
            </a:extLst>
          </p:cNvPr>
          <p:cNvSpPr txBox="1"/>
          <p:nvPr/>
        </p:nvSpPr>
        <p:spPr>
          <a:xfrm>
            <a:off x="112148" y="79972"/>
            <a:ext cx="4133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Feedback process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pic>
        <p:nvPicPr>
          <p:cNvPr id="7" name="Picture 2" descr="finish Icon 4211321">
            <a:extLst>
              <a:ext uri="{FF2B5EF4-FFF2-40B4-BE49-F238E27FC236}">
                <a16:creationId xmlns:a16="http://schemas.microsoft.com/office/drawing/2014/main" id="{F4F50BDD-93BB-438E-6599-D2D08B63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39" y="600489"/>
            <a:ext cx="627524" cy="6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FEB9271F-D2AF-0C2F-5341-E82865F56E70}"/>
              </a:ext>
            </a:extLst>
          </p:cNvPr>
          <p:cNvSpPr txBox="1"/>
          <p:nvPr/>
        </p:nvSpPr>
        <p:spPr>
          <a:xfrm>
            <a:off x="4697247" y="5157458"/>
            <a:ext cx="251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Whole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grou</a:t>
            </a:r>
            <a:r>
              <a:rPr lang="en-GB" b="1" dirty="0">
                <a:solidFill>
                  <a:srgbClr val="0081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 feedback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847E9E09-FC8C-F03F-AED1-E23EB79D2624}"/>
              </a:ext>
            </a:extLst>
          </p:cNvPr>
          <p:cNvSpPr txBox="1"/>
          <p:nvPr/>
        </p:nvSpPr>
        <p:spPr>
          <a:xfrm>
            <a:off x="6114488" y="4118577"/>
            <a:ext cx="16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P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eer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 feedback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2CE1923-D19D-271A-43BC-A263E3EE7F57}"/>
              </a:ext>
            </a:extLst>
          </p:cNvPr>
          <p:cNvSpPr txBox="1"/>
          <p:nvPr/>
        </p:nvSpPr>
        <p:spPr>
          <a:xfrm>
            <a:off x="6339423" y="3280163"/>
            <a:ext cx="224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Detective work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B8B86F37-965E-37FA-FE9C-C897F0D2C38B}"/>
              </a:ext>
            </a:extLst>
          </p:cNvPr>
          <p:cNvSpPr txBox="1"/>
          <p:nvPr/>
        </p:nvSpPr>
        <p:spPr>
          <a:xfrm>
            <a:off x="6729313" y="2365512"/>
            <a:ext cx="346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Feedback by the teacher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1400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(feedback question)</a:t>
            </a:r>
            <a:endParaRPr lang="en-GB" sz="1400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048EC91D-F178-8226-B78A-3BD4AF20A25A}"/>
              </a:ext>
            </a:extLst>
          </p:cNvPr>
          <p:cNvSpPr/>
          <p:nvPr/>
        </p:nvSpPr>
        <p:spPr>
          <a:xfrm>
            <a:off x="10027641" y="533194"/>
            <a:ext cx="2015379" cy="85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Summative assessment product</a:t>
            </a:r>
            <a:endParaRPr lang="en-GB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60D82A29-DEEB-0E79-E86A-E9876F8FB75B}"/>
              </a:ext>
            </a:extLst>
          </p:cNvPr>
          <p:cNvSpPr txBox="1"/>
          <p:nvPr/>
        </p:nvSpPr>
        <p:spPr>
          <a:xfrm>
            <a:off x="5285346" y="4014564"/>
            <a:ext cx="26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219E15BF-4145-E81B-5CD8-986D03E45C2E}"/>
              </a:ext>
            </a:extLst>
          </p:cNvPr>
          <p:cNvSpPr txBox="1"/>
          <p:nvPr/>
        </p:nvSpPr>
        <p:spPr>
          <a:xfrm>
            <a:off x="3962021" y="5248412"/>
            <a:ext cx="41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4647C6B9-E300-C3C9-F5C8-7680DA39C659}"/>
              </a:ext>
            </a:extLst>
          </p:cNvPr>
          <p:cNvSpPr txBox="1"/>
          <p:nvPr/>
        </p:nvSpPr>
        <p:spPr>
          <a:xfrm>
            <a:off x="5535611" y="3217558"/>
            <a:ext cx="3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BA79B9C2-61C4-FC35-E1F0-F6B969D4D62E}"/>
              </a:ext>
            </a:extLst>
          </p:cNvPr>
          <p:cNvSpPr txBox="1"/>
          <p:nvPr/>
        </p:nvSpPr>
        <p:spPr>
          <a:xfrm>
            <a:off x="5910102" y="2409973"/>
            <a:ext cx="277093" cy="3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3FC6596-122A-F249-43E7-E6C1975F229B}"/>
              </a:ext>
            </a:extLst>
          </p:cNvPr>
          <p:cNvSpPr txBox="1"/>
          <p:nvPr/>
        </p:nvSpPr>
        <p:spPr>
          <a:xfrm>
            <a:off x="48345" y="596312"/>
            <a:ext cx="4043243" cy="11614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Decreasing support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level of difficulty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degree of independence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A83ED7-6CAE-1A1F-4EB5-23FF6F573BE7}"/>
              </a:ext>
            </a:extLst>
          </p:cNvPr>
          <p:cNvSpPr txBox="1"/>
          <p:nvPr/>
        </p:nvSpPr>
        <p:spPr>
          <a:xfrm>
            <a:off x="-7426" y="4344747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Beginner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2FA580-B8B8-5A03-9B7F-6286A2EEE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615" y="3276190"/>
            <a:ext cx="923040" cy="92304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B0CA9D9-8852-AFC7-0B7A-A24180660942}"/>
              </a:ext>
            </a:extLst>
          </p:cNvPr>
          <p:cNvSpPr txBox="1"/>
          <p:nvPr/>
        </p:nvSpPr>
        <p:spPr>
          <a:xfrm>
            <a:off x="8502256" y="121461"/>
            <a:ext cx="29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 mastery goals</a:t>
            </a:r>
            <a:endParaRPr lang="en-GB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9BEFD7A-D6EB-2A8E-0BEC-BADA5DB92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13" y="450985"/>
            <a:ext cx="631191" cy="63119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F92AC9-6076-44F3-58F0-433BD4DB9933}"/>
              </a:ext>
            </a:extLst>
          </p:cNvPr>
          <p:cNvSpPr txBox="1"/>
          <p:nvPr/>
        </p:nvSpPr>
        <p:spPr>
          <a:xfrm>
            <a:off x="61446" y="559989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9421B212-386C-12E3-C766-21FBCB13145C}"/>
              </a:ext>
            </a:extLst>
          </p:cNvPr>
          <p:cNvSpPr txBox="1"/>
          <p:nvPr/>
        </p:nvSpPr>
        <p:spPr>
          <a:xfrm>
            <a:off x="8622839" y="1569547"/>
            <a:ext cx="228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Feedback to oneself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A8574DE0-3E6A-7CBA-191E-46C7A7C02E83}"/>
              </a:ext>
            </a:extLst>
          </p:cNvPr>
          <p:cNvSpPr txBox="1"/>
          <p:nvPr/>
        </p:nvSpPr>
        <p:spPr>
          <a:xfrm>
            <a:off x="7733677" y="1441129"/>
            <a:ext cx="277093" cy="3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6</a:t>
            </a:r>
          </a:p>
        </p:txBody>
      </p:sp>
      <p:pic>
        <p:nvPicPr>
          <p:cNvPr id="93" name="Afbeelding 92">
            <a:extLst>
              <a:ext uri="{FF2B5EF4-FFF2-40B4-BE49-F238E27FC236}">
                <a16:creationId xmlns:a16="http://schemas.microsoft.com/office/drawing/2014/main" id="{EF3D202C-E1D9-7338-A020-0860E009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375" y="2280413"/>
            <a:ext cx="514634" cy="514634"/>
          </a:xfrm>
          <a:prstGeom prst="rect">
            <a:avLst/>
          </a:prstGeom>
        </p:spPr>
      </p:pic>
      <p:pic>
        <p:nvPicPr>
          <p:cNvPr id="94" name="Picture 18" descr="student Icon 3184903">
            <a:extLst>
              <a:ext uri="{FF2B5EF4-FFF2-40B4-BE49-F238E27FC236}">
                <a16:creationId xmlns:a16="http://schemas.microsoft.com/office/drawing/2014/main" id="{D8F09C7B-B3A2-594E-B530-C4B55EB0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286" y="1391844"/>
            <a:ext cx="680072" cy="6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 descr="student Icon 3184903">
            <a:extLst>
              <a:ext uri="{FF2B5EF4-FFF2-40B4-BE49-F238E27FC236}">
                <a16:creationId xmlns:a16="http://schemas.microsoft.com/office/drawing/2014/main" id="{ED071133-42CB-5B9B-DD38-72546E0E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29" y="4714875"/>
            <a:ext cx="951120" cy="9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kstvak 101">
            <a:extLst>
              <a:ext uri="{FF2B5EF4-FFF2-40B4-BE49-F238E27FC236}">
                <a16:creationId xmlns:a16="http://schemas.microsoft.com/office/drawing/2014/main" id="{64AD4B78-03D8-E279-51BF-B8EA163E8008}"/>
              </a:ext>
            </a:extLst>
          </p:cNvPr>
          <p:cNvSpPr txBox="1"/>
          <p:nvPr/>
        </p:nvSpPr>
        <p:spPr>
          <a:xfrm>
            <a:off x="2494199" y="5869166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</a:t>
            </a:r>
          </a:p>
        </p:txBody>
      </p:sp>
      <p:sp>
        <p:nvSpPr>
          <p:cNvPr id="110" name="Tekstvak 109">
            <a:extLst>
              <a:ext uri="{FF2B5EF4-FFF2-40B4-BE49-F238E27FC236}">
                <a16:creationId xmlns:a16="http://schemas.microsoft.com/office/drawing/2014/main" id="{5FAC1C31-AE99-BE75-06CA-E9B3C9400F54}"/>
              </a:ext>
            </a:extLst>
          </p:cNvPr>
          <p:cNvSpPr txBox="1"/>
          <p:nvPr/>
        </p:nvSpPr>
        <p:spPr>
          <a:xfrm>
            <a:off x="1034339" y="4757677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Teacher-led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314A51FA-45E5-F1AE-DC2F-688C9FEEC0A1}"/>
              </a:ext>
            </a:extLst>
          </p:cNvPr>
          <p:cNvSpPr txBox="1"/>
          <p:nvPr/>
        </p:nvSpPr>
        <p:spPr>
          <a:xfrm>
            <a:off x="5546507" y="613167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(more)</a:t>
            </a:r>
            <a:r>
              <a:rPr lang="en-GB" sz="20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Student-led</a:t>
            </a:r>
            <a:endParaRPr lang="en-GB" sz="1400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2" name="Tekstvak 111">
            <a:extLst>
              <a:ext uri="{FF2B5EF4-FFF2-40B4-BE49-F238E27FC236}">
                <a16:creationId xmlns:a16="http://schemas.microsoft.com/office/drawing/2014/main" id="{1E2EDC15-7810-D8B7-C666-4F7511358AAF}"/>
              </a:ext>
            </a:extLst>
          </p:cNvPr>
          <p:cNvSpPr txBox="1"/>
          <p:nvPr/>
        </p:nvSpPr>
        <p:spPr>
          <a:xfrm>
            <a:off x="3348206" y="2703732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Co-regulation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2443F617-9EBE-DD51-863C-B4A3CDCF0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189" y="3120759"/>
            <a:ext cx="588291" cy="58829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E1FF3DE-1B7F-C14E-EDD3-04AD30D44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2327" y="3965976"/>
            <a:ext cx="840773" cy="84077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8E0980F-80F4-70AC-D5A2-BA352A60C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7185" y="5015472"/>
            <a:ext cx="775530" cy="775530"/>
          </a:xfrm>
          <a:prstGeom prst="rect">
            <a:avLst/>
          </a:prstGeom>
        </p:spPr>
      </p:pic>
      <p:cxnSp>
        <p:nvCxnSpPr>
          <p:cNvPr id="28" name="Verbindingslijn: gekromd 40">
            <a:extLst>
              <a:ext uri="{FF2B5EF4-FFF2-40B4-BE49-F238E27FC236}">
                <a16:creationId xmlns:a16="http://schemas.microsoft.com/office/drawing/2014/main" id="{02C355B3-B0F4-B294-81F3-398529C545F0}"/>
              </a:ext>
            </a:extLst>
          </p:cNvPr>
          <p:cNvCxnSpPr>
            <a:cxnSpLocks/>
          </p:cNvCxnSpPr>
          <p:nvPr/>
        </p:nvCxnSpPr>
        <p:spPr>
          <a:xfrm flipV="1">
            <a:off x="848939" y="1180647"/>
            <a:ext cx="8622560" cy="4705678"/>
          </a:xfrm>
          <a:prstGeom prst="curvedConnector3">
            <a:avLst>
              <a:gd name="adj1" fmla="val 51567"/>
            </a:avLst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C3837B48-DDCB-9533-BA27-C739BD7A5DBC}"/>
              </a:ext>
            </a:extLst>
          </p:cNvPr>
          <p:cNvCxnSpPr>
            <a:cxnSpLocks/>
          </p:cNvCxnSpPr>
          <p:nvPr/>
        </p:nvCxnSpPr>
        <p:spPr>
          <a:xfrm>
            <a:off x="4351960" y="1990792"/>
            <a:ext cx="3304309" cy="0"/>
          </a:xfrm>
          <a:prstGeom prst="line">
            <a:avLst/>
          </a:prstGeom>
          <a:ln w="603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kstvak 68">
            <a:extLst>
              <a:ext uri="{FF2B5EF4-FFF2-40B4-BE49-F238E27FC236}">
                <a16:creationId xmlns:a16="http://schemas.microsoft.com/office/drawing/2014/main" id="{27E29B60-B329-D5A1-D4CE-BC14D54C3AE0}"/>
              </a:ext>
            </a:extLst>
          </p:cNvPr>
          <p:cNvSpPr txBox="1"/>
          <p:nvPr/>
        </p:nvSpPr>
        <p:spPr>
          <a:xfrm>
            <a:off x="9859753" y="6611779"/>
            <a:ext cx="2358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Based on work by Dominique </a:t>
            </a:r>
            <a:r>
              <a:rPr lang="en-GB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Sluijsmans</a:t>
            </a:r>
            <a:endParaRPr lang="en-GB"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47AF4D3-FF11-7239-46DC-9E38DB123605}"/>
              </a:ext>
            </a:extLst>
          </p:cNvPr>
          <p:cNvSpPr txBox="1"/>
          <p:nvPr/>
        </p:nvSpPr>
        <p:spPr>
          <a:xfrm>
            <a:off x="2286447" y="5869166"/>
            <a:ext cx="41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1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62A27451-3768-0767-3F4F-73D94B37EAC7}"/>
              </a:ext>
            </a:extLst>
          </p:cNvPr>
          <p:cNvCxnSpPr>
            <a:cxnSpLocks/>
          </p:cNvCxnSpPr>
          <p:nvPr/>
        </p:nvCxnSpPr>
        <p:spPr>
          <a:xfrm>
            <a:off x="2593273" y="4625771"/>
            <a:ext cx="3304309" cy="0"/>
          </a:xfrm>
          <a:prstGeom prst="line">
            <a:avLst/>
          </a:prstGeom>
          <a:ln w="603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3538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3250</TotalTime>
  <Words>2897</Words>
  <Application>Microsoft Macintosh PowerPoint</Application>
  <PresentationFormat>Widescreen</PresentationFormat>
  <Paragraphs>703</Paragraphs>
  <Slides>94</Slides>
  <Notes>56</Notes>
  <HiddenSlides>49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7" baseType="lpstr">
      <vt:lpstr>Arial</vt:lpstr>
      <vt:lpstr>Avenir</vt:lpstr>
      <vt:lpstr>Avenir Next</vt:lpstr>
      <vt:lpstr>Avenir Next Demi Bold</vt:lpstr>
      <vt:lpstr>Calibri</vt:lpstr>
      <vt:lpstr>Calibri Light</vt:lpstr>
      <vt:lpstr>Gill Sans</vt:lpstr>
      <vt:lpstr>Open Sans</vt:lpstr>
      <vt:lpstr>Source Sans Pro</vt:lpstr>
      <vt:lpstr>Source Sans Pro Black</vt:lpstr>
      <vt:lpstr>Verdana</vt:lpstr>
      <vt:lpstr>Wingdings</vt:lpstr>
      <vt:lpstr>Kantoorthema</vt:lpstr>
      <vt:lpstr>Formative assessment</vt:lpstr>
      <vt:lpstr>PowerPoint Presentation</vt:lpstr>
      <vt:lpstr>PowerPoint Presentation</vt:lpstr>
      <vt:lpstr>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Formative action is an  Action-oriented research process</vt:lpstr>
      <vt:lpstr>How do students (age 10) gain the most mastery of the lesson material? (Mathematics | in groups | similar exercises)</vt:lpstr>
      <vt:lpstr>PowerPoint Presentation</vt:lpstr>
      <vt:lpstr>The output already is feedback</vt:lpstr>
      <vt:lpstr>PowerPoint Presentation</vt:lpstr>
      <vt:lpstr>A scaffold towards independent mastery?</vt:lpstr>
      <vt:lpstr>Independent mastery requires giving feedback to yourself</vt:lpstr>
      <vt:lpstr>This makes the aim of feedback in education different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Approach to organising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usual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Formative action is an  Action oriented research process</vt:lpstr>
      <vt:lpstr>The role of prediction</vt:lpstr>
      <vt:lpstr>PowerPoint Presentation</vt:lpstr>
      <vt:lpstr>PowerPoint Presentation</vt:lpstr>
      <vt:lpstr>PowerPoint Presentation</vt:lpstr>
      <vt:lpstr>Some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www.padlet.com/vdevid/fa </vt:lpstr>
      <vt:lpstr>PowerPoint Presentation</vt:lpstr>
      <vt:lpstr>Feedback literacy</vt:lpstr>
      <vt:lpstr>Feedback as an important skill? How do you teach feedback literacy?</vt:lpstr>
      <vt:lpstr>PowerPoint Presentation</vt:lpstr>
      <vt:lpstr>PowerPoint Presentation</vt:lpstr>
      <vt:lpstr>PowerPoint Presentation</vt:lpstr>
      <vt:lpstr>PowerPoint Presentation</vt:lpstr>
      <vt:lpstr>Formative action, organising feedback 2.0 </vt:lpstr>
      <vt:lpstr>Program</vt:lpstr>
      <vt:lpstr>Retrieval practice</vt:lpstr>
      <vt:lpstr>PowerPoint Presentation</vt:lpstr>
      <vt:lpstr>PowerPoint Presentation</vt:lpstr>
      <vt:lpstr>Why is a sense of quality important?</vt:lpstr>
      <vt:lpstr>Approach to organising feedback</vt:lpstr>
      <vt:lpstr>PowerPoint Presentation</vt:lpstr>
      <vt:lpstr>PowerPoint Presentation</vt:lpstr>
      <vt:lpstr>PowerPoint Presentation</vt:lpstr>
      <vt:lpstr>Peer-feedback</vt:lpstr>
      <vt:lpstr>PowerPoint Presentation</vt:lpstr>
      <vt:lpstr>What belongs together?</vt:lpstr>
      <vt:lpstr>Feedback literacy</vt:lpstr>
      <vt:lpstr>Feedback as an important skill? How do you teach feedback literacy?</vt:lpstr>
      <vt:lpstr>Assignment: Organising feedback</vt:lpstr>
      <vt:lpstr>PowerPoint Presentation</vt:lpstr>
      <vt:lpstr>PowerPoint Presentation</vt:lpstr>
      <vt:lpstr>PowerPoint Presentation</vt:lpstr>
      <vt:lpstr>Designing (long) feedback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 formative action?</dc:title>
  <dc:creator>T. Risselada</dc:creator>
  <cp:lastModifiedBy>Audrey James</cp:lastModifiedBy>
  <cp:revision>33</cp:revision>
  <dcterms:created xsi:type="dcterms:W3CDTF">2023-10-17T07:23:49Z</dcterms:created>
  <dcterms:modified xsi:type="dcterms:W3CDTF">2024-06-13T09:50:53Z</dcterms:modified>
</cp:coreProperties>
</file>