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312" r:id="rId3"/>
    <p:sldId id="329" r:id="rId4"/>
    <p:sldId id="327" r:id="rId5"/>
    <p:sldId id="332" r:id="rId6"/>
    <p:sldId id="333" r:id="rId7"/>
    <p:sldId id="330" r:id="rId8"/>
    <p:sldId id="331" r:id="rId9"/>
    <p:sldId id="306" r:id="rId10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23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C3"/>
    <a:srgbClr val="CBDDE9"/>
    <a:srgbClr val="E7EFF5"/>
    <a:srgbClr val="97C8C9"/>
    <a:srgbClr val="C1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4107" autoAdjust="0"/>
  </p:normalViewPr>
  <p:slideViewPr>
    <p:cSldViewPr showGuides="1">
      <p:cViewPr varScale="1">
        <p:scale>
          <a:sx n="79" d="100"/>
          <a:sy n="79" d="100"/>
        </p:scale>
        <p:origin x="856" y="200"/>
      </p:cViewPr>
      <p:guideLst>
        <p:guide orient="horz" pos="2523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208" y="-8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83" cy="495458"/>
          </a:xfrm>
          <a:prstGeom prst="rect">
            <a:avLst/>
          </a:prstGeom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300" y="0"/>
            <a:ext cx="2943583" cy="495458"/>
          </a:xfrm>
          <a:prstGeom prst="rect">
            <a:avLst/>
          </a:prstGeom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E4E39D-DF93-496C-98F0-F3EC218F05CC}" type="datetimeFigureOut">
              <a:rPr lang="en-US"/>
              <a:pPr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4354"/>
            <a:ext cx="2943583" cy="495458"/>
          </a:xfrm>
          <a:prstGeom prst="rect">
            <a:avLst/>
          </a:prstGeom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300" y="9434354"/>
            <a:ext cx="2943583" cy="495458"/>
          </a:xfrm>
          <a:prstGeom prst="rect">
            <a:avLst/>
          </a:prstGeom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757D68-41CB-4B84-96FF-717718E9D4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6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583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300" y="0"/>
            <a:ext cx="2943583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06" y="4716383"/>
            <a:ext cx="5434306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354"/>
            <a:ext cx="2943583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300" y="9434354"/>
            <a:ext cx="2943583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00C939-ACBB-4591-8407-0145BF60594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566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C939-ACBB-4591-8407-0145BF605945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98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C939-ACBB-4591-8407-0145BF60594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60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C939-ACBB-4591-8407-0145BF605945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86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193" indent="-171193">
              <a:buFontTx/>
              <a:buChar char="-"/>
            </a:pPr>
            <a:r>
              <a:rPr lang="en-US" dirty="0"/>
              <a:t>The PO and the head of the department have to be involved by the creation of a new proposal</a:t>
            </a:r>
            <a:br>
              <a:rPr lang="en-US" dirty="0"/>
            </a:br>
            <a:endParaRPr lang="en-US" dirty="0"/>
          </a:p>
          <a:p>
            <a:r>
              <a:rPr lang="en-US" dirty="0"/>
              <a:t>- The proposal has to fit in the personal development of the staff member and the departmental plan for the relevant years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Only the PO is allowed to request the coordinator of the projects for a </a:t>
            </a:r>
            <a:r>
              <a:rPr lang="en-US" dirty="0" err="1"/>
              <a:t>voca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The project leader, head of the department and the controller have to sign the </a:t>
            </a:r>
            <a:r>
              <a:rPr lang="en-US" dirty="0" err="1"/>
              <a:t>voca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The dean will only sign a proposal with a signed </a:t>
            </a:r>
            <a:r>
              <a:rPr lang="en-US" dirty="0" err="1"/>
              <a:t>voca</a:t>
            </a:r>
            <a:r>
              <a:rPr lang="en-US" dirty="0"/>
              <a:t>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after the assignment of a proposal the project leader (PL) is responsible for the project. The PO isn’t directly involved with the project.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the PL will receive by mail an </a:t>
            </a:r>
            <a:r>
              <a:rPr lang="en-US" dirty="0" err="1"/>
              <a:t>AMICe</a:t>
            </a:r>
            <a:r>
              <a:rPr lang="en-US" dirty="0"/>
              <a:t> statement of the project. The statement shows the budget in comparison with the realization of costs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Now and then the PL has to discuss the financial situation with the assigned project administrator.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C939-ACBB-4591-8407-0145BF605945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930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00C939-ACBB-4591-8407-0145BF60594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78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C939-ACBB-4591-8407-0145BF605945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87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011">
    <p:bg bwMode="gray"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781422" y="2177330"/>
            <a:ext cx="6318970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781422" y="3567980"/>
            <a:ext cx="6320449" cy="1101725"/>
          </a:xfrm>
        </p:spPr>
        <p:txBody>
          <a:bodyPr/>
          <a:lstStyle>
            <a:lvl1pPr marL="0" indent="0">
              <a:buFont typeface="Wingdings" pitchFamily="2" charset="2"/>
              <a:buNone/>
              <a:defRPr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315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e and bulleted list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T_ITC powerpoint sheet small_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" y="465138"/>
            <a:ext cx="9779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8982" y="396770"/>
            <a:ext cx="7776000" cy="734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80000" y="1577500"/>
            <a:ext cx="7801200" cy="458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CBC8D-F1F6-442D-82A8-51E3C331069A}" type="datetime1">
              <a:rPr lang="en-GB"/>
              <a:pPr/>
              <a:t>29/01/2019</a:t>
            </a:fld>
            <a:endParaRPr lang="nl-NL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56A18-3D10-4283-92AA-B402BC4144F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45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bulleted lists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T_ITC powerpoint sheet small_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" y="465138"/>
            <a:ext cx="9779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88982" y="396770"/>
            <a:ext cx="7776000" cy="734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80000" y="1577500"/>
            <a:ext cx="3780032" cy="458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idx="18"/>
          </p:nvPr>
        </p:nvSpPr>
        <p:spPr bwMode="auto">
          <a:xfrm>
            <a:off x="5076056" y="1577500"/>
            <a:ext cx="3805144" cy="458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84FEAAED-873E-44D3-BFB4-B5B8BB16432D}" type="datetime1">
              <a:rPr lang="en-GB"/>
              <a:pPr/>
              <a:t>29/01/2019</a:t>
            </a:fld>
            <a:endParaRPr lang="nl-NL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686AC3E8-9896-476E-A5C4-AA7580E4F458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6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text and picture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T_ITC powerpoint sheet small_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" y="465138"/>
            <a:ext cx="9779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499992" y="1580224"/>
            <a:ext cx="4546800" cy="4580879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88982" y="396770"/>
            <a:ext cx="7776000" cy="734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577500"/>
            <a:ext cx="3347984" cy="458780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600"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3BE9B562-84E1-4EE6-85BC-7837C50E83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6A09C14-C16D-4B06-84F5-6A3126CC3D68}" type="datetime1">
              <a:rPr lang="en-GB"/>
              <a:pPr/>
              <a:t>29/01/2019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06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ed list, no ITC style element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088982" y="396770"/>
            <a:ext cx="7776000" cy="734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72CA0-3F07-4917-8D14-CE308C70A00E}" type="datetime1">
              <a:rPr lang="en-GB"/>
              <a:pPr/>
              <a:t>29/01/2019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E4D23-5D8E-4A74-A53C-899C1549E8FE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17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e and picture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1080000" y="1576800"/>
            <a:ext cx="8072462" cy="4000528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088982" y="396770"/>
            <a:ext cx="7776000" cy="734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600"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1E566D60-0CF7-46AD-B047-434FC505ED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D2374D79-C6F0-49EE-829B-D9B3B327BB30}" type="datetime1">
              <a:rPr lang="en-GB"/>
              <a:pPr/>
              <a:t>29/01/2019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7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grafiek 8"/>
          <p:cNvSpPr>
            <a:spLocks noGrp="1"/>
          </p:cNvSpPr>
          <p:nvPr>
            <p:ph type="chart" sz="quarter" idx="14"/>
          </p:nvPr>
        </p:nvSpPr>
        <p:spPr>
          <a:xfrm>
            <a:off x="1071538" y="1641599"/>
            <a:ext cx="8072462" cy="39996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088982" y="396770"/>
            <a:ext cx="7776000" cy="734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600"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C4E0975-97EB-4B80-AF9D-F0DBFD18C7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4DFF7863-45CD-4E00-875F-9846F61595AB}" type="datetime1">
              <a:rPr lang="en-GB"/>
              <a:pPr/>
              <a:t>29/01/2019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57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, no line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:\Universiteit Twente\Verkenningsfase 2008\Information Technology\Specifications\Logoset Universiteit Twente\04-07-09 Universiteit Twente Logoset ENG NL\Universiteit Twente Logoset ENG NL\RGB\WMF\UT_Logo_Black_EN.WM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975" y="6332538"/>
            <a:ext cx="20193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Itc_logo transparant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" y="6010275"/>
            <a:ext cx="508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088982" y="396770"/>
            <a:ext cx="7776000" cy="734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600"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C62B7-1353-4391-8C56-6B484A6D6F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90C9FD9-0FE4-4B35-BC66-13D95F375F59}" type="datetime1">
              <a:rPr lang="en-GB"/>
              <a:pPr/>
              <a:t>29/01/2019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94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67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Universiteit Twente\Verkenningsfase 2008\Information Technology\Specifications\Logoset Universiteit Twente\04-07-09 Universiteit Twente Logoset ENG NL\Universiteit Twente Logoset ENG NL\RGB\WMF\UT_Logo_Black_EN.WMF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975" y="6332538"/>
            <a:ext cx="20193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577975"/>
            <a:ext cx="7800975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75" y="6402388"/>
            <a:ext cx="936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FB894C43-033B-435D-A0D7-B16F3C7B95ED}" type="datetime1">
              <a:rPr lang="en-GB"/>
              <a:pPr/>
              <a:t>29/01/2019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125" y="6402388"/>
            <a:ext cx="4032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6400800"/>
            <a:ext cx="374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32D4EF29-6D81-4980-8EC0-F90A23887381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079500" y="1273175"/>
            <a:ext cx="8072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" descr="Itc_logo transparant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" y="6010275"/>
            <a:ext cx="508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89" r:id="rId5"/>
    <p:sldLayoutId id="2147483794" r:id="rId6"/>
    <p:sldLayoutId id="2147483795" r:id="rId7"/>
    <p:sldLayoutId id="2147483796" r:id="rId8"/>
    <p:sldLayoutId id="2147483797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9pPr>
    </p:titleStyle>
    <p:bodyStyle>
      <a:lvl1pPr marL="255588" indent="-255588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01688" indent="-238125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077913" indent="-250825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344613" indent="-255588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8018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2590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7162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1734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81175" y="1700808"/>
            <a:ext cx="6319838" cy="1470025"/>
          </a:xfrm>
        </p:spPr>
        <p:txBody>
          <a:bodyPr/>
          <a:lstStyle/>
          <a:p>
            <a:pPr marL="0" indent="0"/>
            <a:br>
              <a:rPr lang="en-US" dirty="0"/>
            </a:br>
            <a:r>
              <a:rPr lang="en-US" dirty="0" err="1"/>
              <a:t>Ondersteunend</a:t>
            </a:r>
            <a:r>
              <a:rPr lang="en-US" dirty="0"/>
              <a:t> </a:t>
            </a:r>
            <a:r>
              <a:rPr lang="en-US" dirty="0" err="1"/>
              <a:t>personeel</a:t>
            </a:r>
            <a:r>
              <a:rPr lang="en-US"/>
              <a:t> </a:t>
            </a:r>
            <a:br>
              <a:rPr lang="en-US"/>
            </a:br>
            <a:r>
              <a:rPr lang="en-US"/>
              <a:t>voorbereid</a:t>
            </a:r>
            <a:r>
              <a:rPr lang="en-US" dirty="0"/>
              <a:t> op de </a:t>
            </a:r>
            <a:r>
              <a:rPr lang="en-US" dirty="0" err="1"/>
              <a:t>toekomst</a:t>
            </a:r>
            <a:br>
              <a:rPr lang="en-US" dirty="0"/>
            </a:b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Interne </a:t>
            </a:r>
            <a:r>
              <a:rPr lang="en-US" dirty="0" err="1"/>
              <a:t>mobiliteit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INTRODUCTIe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Myriam</a:t>
            </a:r>
            <a:r>
              <a:rPr lang="en-US" dirty="0"/>
              <a:t> Fahner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Werkzaam</a:t>
            </a:r>
            <a:r>
              <a:rPr lang="en-US" dirty="0"/>
              <a:t> </a:t>
            </a:r>
            <a:r>
              <a:rPr lang="en-US" dirty="0" err="1"/>
              <a:t>sinds</a:t>
            </a:r>
            <a:r>
              <a:rPr lang="en-US" dirty="0"/>
              <a:t> 1987 op ITC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Diverse </a:t>
            </a:r>
            <a:r>
              <a:rPr lang="en-US" dirty="0" err="1"/>
              <a:t>functies</a:t>
            </a:r>
            <a:r>
              <a:rPr lang="en-US" dirty="0"/>
              <a:t>, diverse </a:t>
            </a:r>
            <a:r>
              <a:rPr lang="en-US" dirty="0" err="1"/>
              <a:t>afdelingen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</a:t>
            </a:r>
            <a:r>
              <a:rPr lang="en-US" dirty="0" err="1"/>
              <a:t>geweest</a:t>
            </a:r>
            <a:r>
              <a:rPr lang="en-US" dirty="0"/>
              <a:t> met </a:t>
            </a:r>
            <a:r>
              <a:rPr lang="en-US" dirty="0" err="1"/>
              <a:t>cursussen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eigen</a:t>
            </a:r>
            <a:r>
              <a:rPr lang="en-US" dirty="0"/>
              <a:t> </a:t>
            </a:r>
            <a:r>
              <a:rPr lang="en-US" dirty="0" err="1"/>
              <a:t>ontwikkeling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Talencursussen</a:t>
            </a:r>
            <a:r>
              <a:rPr lang="en-US" dirty="0"/>
              <a:t> (</a:t>
            </a:r>
            <a:r>
              <a:rPr lang="en-US" dirty="0" err="1"/>
              <a:t>Spaans</a:t>
            </a:r>
            <a:r>
              <a:rPr lang="en-US" dirty="0"/>
              <a:t> in Salamanca, </a:t>
            </a:r>
            <a:r>
              <a:rPr lang="en-US" dirty="0" err="1"/>
              <a:t>Frans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nonnen</a:t>
            </a:r>
            <a:r>
              <a:rPr lang="en-US" dirty="0"/>
              <a:t> in </a:t>
            </a:r>
            <a:r>
              <a:rPr lang="en-US" dirty="0" err="1"/>
              <a:t>Vught</a:t>
            </a:r>
            <a:r>
              <a:rPr lang="en-US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Secretaresse</a:t>
            </a:r>
            <a:r>
              <a:rPr lang="en-US" dirty="0"/>
              <a:t> </a:t>
            </a:r>
            <a:r>
              <a:rPr lang="en-US" dirty="0" err="1"/>
              <a:t>cursussen</a:t>
            </a:r>
            <a:r>
              <a:rPr lang="en-US" dirty="0"/>
              <a:t> (in </a:t>
            </a:r>
            <a:r>
              <a:rPr lang="en-US" dirty="0" err="1"/>
              <a:t>Engeland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in Nederland)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Train your brain –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lezen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Door </a:t>
            </a:r>
            <a:r>
              <a:rPr lang="en-US" dirty="0" err="1"/>
              <a:t>druk</a:t>
            </a:r>
            <a:r>
              <a:rPr lang="en-US" dirty="0"/>
              <a:t> </a:t>
            </a:r>
            <a:r>
              <a:rPr lang="en-US" dirty="0" err="1"/>
              <a:t>gezinsleven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erbij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HRM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Saxion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ouder</a:t>
            </a:r>
            <a:r>
              <a:rPr lang="en-US" dirty="0"/>
              <a:t>,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tijd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Begonnen</a:t>
            </a:r>
            <a:r>
              <a:rPr lang="en-US" dirty="0"/>
              <a:t> in 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Eerste</a:t>
            </a:r>
            <a:r>
              <a:rPr lang="en-US" dirty="0"/>
              <a:t> 2 ½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theorie</a:t>
            </a:r>
            <a:r>
              <a:rPr lang="en-US" dirty="0"/>
              <a:t> (</a:t>
            </a:r>
            <a:r>
              <a:rPr lang="en-US" dirty="0" err="1"/>
              <a:t>iedere</a:t>
            </a:r>
            <a:r>
              <a:rPr lang="en-US" dirty="0"/>
              <a:t> </a:t>
            </a:r>
            <a:r>
              <a:rPr lang="en-US" dirty="0" err="1"/>
              <a:t>maandag</a:t>
            </a:r>
            <a:r>
              <a:rPr lang="en-US" dirty="0"/>
              <a:t> van 12.30 – 22.00 </a:t>
            </a:r>
            <a:r>
              <a:rPr lang="en-US" dirty="0" err="1"/>
              <a:t>uur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school)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2018 (</a:t>
            </a:r>
            <a:r>
              <a:rPr lang="en-US" dirty="0" err="1"/>
              <a:t>deeltijd</a:t>
            </a:r>
            <a:r>
              <a:rPr lang="en-US" dirty="0"/>
              <a:t>) stage </a:t>
            </a:r>
            <a:r>
              <a:rPr lang="en-US" dirty="0" err="1"/>
              <a:t>gelopen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HR </a:t>
            </a:r>
            <a:r>
              <a:rPr lang="en-US" dirty="0" err="1"/>
              <a:t>afdeling</a:t>
            </a:r>
            <a:r>
              <a:rPr lang="en-US" dirty="0"/>
              <a:t> ITC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Nu </a:t>
            </a:r>
            <a:r>
              <a:rPr lang="en-US" dirty="0" err="1"/>
              <a:t>bezig</a:t>
            </a:r>
            <a:r>
              <a:rPr lang="en-US" dirty="0"/>
              <a:t> met </a:t>
            </a:r>
            <a:r>
              <a:rPr lang="en-US" dirty="0" err="1"/>
              <a:t>afstudeerscriptie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0070C0"/>
                </a:solidFill>
              </a:rPr>
              <a:t>Onderzoek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naar</a:t>
            </a:r>
            <a:r>
              <a:rPr lang="en-US" dirty="0">
                <a:solidFill>
                  <a:srgbClr val="0070C0"/>
                </a:solidFill>
              </a:rPr>
              <a:t> interne </a:t>
            </a:r>
            <a:r>
              <a:rPr lang="en-US" dirty="0" err="1">
                <a:solidFill>
                  <a:srgbClr val="0070C0"/>
                </a:solidFill>
              </a:rPr>
              <a:t>mobiliteit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bij</a:t>
            </a:r>
            <a:r>
              <a:rPr lang="en-US" dirty="0">
                <a:solidFill>
                  <a:srgbClr val="0070C0"/>
                </a:solidFill>
              </a:rPr>
              <a:t> OBP op de </a:t>
            </a:r>
            <a:r>
              <a:rPr lang="en-US" dirty="0" err="1">
                <a:solidFill>
                  <a:srgbClr val="0070C0"/>
                </a:solidFill>
              </a:rPr>
              <a:t>faculteit</a:t>
            </a:r>
            <a:r>
              <a:rPr lang="en-US" dirty="0">
                <a:solidFill>
                  <a:srgbClr val="0070C0"/>
                </a:solidFill>
              </a:rPr>
              <a:t> ITC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/>
              <a:t>Opgepakt</a:t>
            </a:r>
            <a:r>
              <a:rPr lang="en-US" dirty="0"/>
              <a:t> </a:t>
            </a:r>
            <a:r>
              <a:rPr lang="en-US" dirty="0" err="1"/>
              <a:t>n.a.v</a:t>
            </a:r>
            <a:r>
              <a:rPr lang="en-US" dirty="0"/>
              <a:t>. </a:t>
            </a:r>
            <a:r>
              <a:rPr lang="en-US" dirty="0" err="1"/>
              <a:t>bijeenkomst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CAO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maanden</a:t>
            </a:r>
            <a:r>
              <a:rPr lang="en-US" dirty="0"/>
              <a:t> </a:t>
            </a:r>
            <a:r>
              <a:rPr lang="en-US" dirty="0" err="1"/>
              <a:t>geleden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ITC </a:t>
            </a:r>
            <a:r>
              <a:rPr lang="en-US" dirty="0" err="1"/>
              <a:t>enthousiast</a:t>
            </a:r>
            <a:r>
              <a:rPr lang="en-US" dirty="0"/>
              <a:t> (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wat </a:t>
            </a:r>
            <a:r>
              <a:rPr lang="en-US" dirty="0" err="1"/>
              <a:t>mee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2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Onderzoek</a:t>
            </a:r>
            <a:r>
              <a:rPr lang="en-US" dirty="0"/>
              <a:t> interne </a:t>
            </a:r>
            <a:r>
              <a:rPr lang="en-US" dirty="0" err="1"/>
              <a:t>mobiliteit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faculteit</a:t>
            </a:r>
            <a:r>
              <a:rPr lang="en-US" dirty="0"/>
              <a:t> ITC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982" y="1268760"/>
            <a:ext cx="7884488" cy="496855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Wat </a:t>
            </a:r>
            <a:r>
              <a:rPr lang="en-US" b="1" dirty="0" err="1">
                <a:solidFill>
                  <a:srgbClr val="0070C0"/>
                </a:solidFill>
              </a:rPr>
              <a:t>heb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ik</a:t>
            </a:r>
            <a:r>
              <a:rPr lang="en-US" b="1" dirty="0">
                <a:solidFill>
                  <a:srgbClr val="0070C0"/>
                </a:solidFill>
              </a:rPr>
              <a:t> tot nu toe </a:t>
            </a:r>
            <a:r>
              <a:rPr lang="en-US" b="1" dirty="0" err="1">
                <a:solidFill>
                  <a:srgbClr val="0070C0"/>
                </a:solidFill>
              </a:rPr>
              <a:t>gedaan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dirty="0"/>
              <a:t>Nu 1 </a:t>
            </a:r>
            <a:r>
              <a:rPr lang="en-US" dirty="0" err="1"/>
              <a:t>maand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.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traject</a:t>
            </a:r>
            <a:r>
              <a:rPr lang="en-US" dirty="0"/>
              <a:t> </a:t>
            </a:r>
            <a:r>
              <a:rPr lang="en-US" dirty="0" err="1"/>
              <a:t>ongeveer</a:t>
            </a:r>
            <a:r>
              <a:rPr lang="en-US" dirty="0"/>
              <a:t> 5 </a:t>
            </a:r>
            <a:r>
              <a:rPr lang="en-US" dirty="0" err="1"/>
              <a:t>maanden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Gesprekken</a:t>
            </a:r>
            <a:r>
              <a:rPr lang="en-US" dirty="0"/>
              <a:t> </a:t>
            </a:r>
            <a:r>
              <a:rPr lang="en-US" dirty="0" err="1"/>
              <a:t>gevoerd</a:t>
            </a:r>
            <a:r>
              <a:rPr lang="en-US" dirty="0"/>
              <a:t> met management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leidinggevenden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Brainstormsessies</a:t>
            </a:r>
            <a:r>
              <a:rPr lang="en-US" dirty="0"/>
              <a:t> </a:t>
            </a:r>
            <a:r>
              <a:rPr lang="en-US" dirty="0" err="1"/>
              <a:t>gehouden</a:t>
            </a:r>
            <a:r>
              <a:rPr lang="en-US" dirty="0"/>
              <a:t> met diverse </a:t>
            </a:r>
            <a:r>
              <a:rPr lang="en-US" dirty="0" err="1"/>
              <a:t>stafleden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allerlei</a:t>
            </a:r>
            <a:r>
              <a:rPr lang="en-US" dirty="0"/>
              <a:t> </a:t>
            </a:r>
            <a:r>
              <a:rPr lang="en-US" dirty="0" err="1"/>
              <a:t>afdelingen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Theoretisch</a:t>
            </a:r>
            <a:r>
              <a:rPr lang="en-US" dirty="0"/>
              <a:t> </a:t>
            </a:r>
            <a:r>
              <a:rPr lang="en-US" dirty="0" err="1"/>
              <a:t>kader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Wat is interne </a:t>
            </a:r>
            <a:r>
              <a:rPr lang="en-US" i="1" dirty="0" err="1"/>
              <a:t>mobiliteit</a:t>
            </a:r>
            <a:r>
              <a:rPr lang="en-US" i="1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Horizontaal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verticaal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47505"/>
            <a:ext cx="1929290" cy="169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factoren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op interne </a:t>
            </a:r>
            <a:r>
              <a:rPr lang="en-US" dirty="0" err="1"/>
              <a:t>mobiliteit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omgevingsfactoren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	 </a:t>
            </a:r>
            <a:r>
              <a:rPr lang="en-US" dirty="0" err="1">
                <a:sym typeface="Wingdings" panose="05000000000000000000" pitchFamily="2" charset="2"/>
              </a:rPr>
              <a:t>organisatiefactoren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	 </a:t>
            </a:r>
            <a:r>
              <a:rPr lang="en-US" dirty="0" err="1">
                <a:sym typeface="Wingdings" panose="05000000000000000000" pitchFamily="2" charset="2"/>
              </a:rPr>
              <a:t>individuele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factoren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Focus op de </a:t>
            </a:r>
            <a:r>
              <a:rPr lang="en-US" u="sng" dirty="0" err="1"/>
              <a:t>individuele</a:t>
            </a:r>
            <a:r>
              <a:rPr lang="en-US" u="sng" dirty="0"/>
              <a:t> </a:t>
            </a:r>
            <a:r>
              <a:rPr lang="en-US" u="sng" dirty="0" err="1"/>
              <a:t>factoren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leidinggevende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organisatiefactor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meegenomen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Erg </a:t>
            </a:r>
            <a:r>
              <a:rPr lang="en-US" dirty="0" err="1">
                <a:sym typeface="Wingdings" panose="05000000000000000000" pitchFamily="2" charset="2"/>
              </a:rPr>
              <a:t>belangrijk</a:t>
            </a:r>
            <a:r>
              <a:rPr lang="en-US" dirty="0">
                <a:sym typeface="Wingdings" panose="05000000000000000000" pitchFamily="2" charset="2"/>
              </a:rPr>
              <a:t>!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3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	</a:t>
            </a:r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404164"/>
            <a:ext cx="6611483" cy="450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5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Vragenlijst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Zes</a:t>
            </a:r>
            <a:r>
              <a:rPr lang="en-US" dirty="0"/>
              <a:t> </a:t>
            </a:r>
            <a:r>
              <a:rPr lang="en-US" dirty="0" err="1"/>
              <a:t>thema’s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Algemeen</a:t>
            </a:r>
            <a:endParaRPr lang="en-US" dirty="0"/>
          </a:p>
          <a:p>
            <a:r>
              <a:rPr lang="en-US" dirty="0" err="1"/>
              <a:t>Loopbaanfase</a:t>
            </a:r>
            <a:r>
              <a:rPr lang="en-US" dirty="0"/>
              <a:t>/</a:t>
            </a:r>
            <a:r>
              <a:rPr lang="en-US" dirty="0" err="1"/>
              <a:t>levensfase</a:t>
            </a:r>
            <a:endParaRPr lang="en-US" dirty="0"/>
          </a:p>
          <a:p>
            <a:r>
              <a:rPr lang="en-US" dirty="0" err="1"/>
              <a:t>Loopbaan</a:t>
            </a:r>
            <a:r>
              <a:rPr lang="en-US" dirty="0"/>
              <a:t> </a:t>
            </a:r>
            <a:r>
              <a:rPr lang="en-US" dirty="0" err="1"/>
              <a:t>aanpassingsvermogen</a:t>
            </a:r>
            <a:endParaRPr lang="en-US" dirty="0"/>
          </a:p>
          <a:p>
            <a:r>
              <a:rPr lang="en-US" dirty="0" err="1"/>
              <a:t>Balans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/</a:t>
            </a:r>
            <a:r>
              <a:rPr lang="en-US" dirty="0" err="1"/>
              <a:t>privé</a:t>
            </a:r>
            <a:endParaRPr lang="en-US" dirty="0"/>
          </a:p>
          <a:p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leidinggevende</a:t>
            </a:r>
            <a:endParaRPr lang="en-US" dirty="0"/>
          </a:p>
          <a:p>
            <a:r>
              <a:rPr lang="en-US" dirty="0" err="1"/>
              <a:t>Oriëntatie</a:t>
            </a:r>
            <a:r>
              <a:rPr lang="en-US" dirty="0"/>
              <a:t> tot </a:t>
            </a:r>
            <a:r>
              <a:rPr lang="en-US" dirty="0" err="1"/>
              <a:t>mobiliteit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activiteiten</a:t>
            </a:r>
            <a:r>
              <a:rPr lang="en-US" dirty="0"/>
              <a:t> tot </a:t>
            </a:r>
            <a:r>
              <a:rPr lang="en-US" dirty="0" err="1"/>
              <a:t>mobiliteit</a:t>
            </a:r>
            <a:endParaRPr lang="nl-NL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Uitkomsten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SPSS</a:t>
            </a: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Conclusies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aanbevelingen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plan van </a:t>
            </a:r>
            <a:r>
              <a:rPr lang="en-US" dirty="0" err="1">
                <a:sym typeface="Wingdings" panose="05000000000000000000" pitchFamily="2" charset="2"/>
              </a:rPr>
              <a:t>aanpak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1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Medio 2019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……….. Interne </a:t>
            </a:r>
            <a:r>
              <a:rPr lang="en-US" dirty="0" err="1"/>
              <a:t>mobiliteit</a:t>
            </a:r>
            <a:r>
              <a:rPr lang="en-US" dirty="0"/>
              <a:t>?!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772816"/>
            <a:ext cx="193557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1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1175" y="2178050"/>
            <a:ext cx="6319838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vragen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1175" y="3568700"/>
            <a:ext cx="6321425" cy="1101725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C">
  <a:themeElements>
    <a:clrScheme name="UT_wi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ED100"/>
      </a:accent3>
      <a:accent4>
        <a:srgbClr val="0098C3"/>
      </a:accent4>
      <a:accent5>
        <a:srgbClr val="DC0C30"/>
      </a:accent5>
      <a:accent6>
        <a:srgbClr val="006A4D"/>
      </a:accent6>
      <a:hlink>
        <a:srgbClr val="4F2D7F"/>
      </a:hlink>
      <a:folHlink>
        <a:srgbClr val="887B1B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ITC</Template>
  <TotalTime>2389</TotalTime>
  <Words>268</Words>
  <Application>Microsoft Macintosh PowerPoint</Application>
  <PresentationFormat>On-screen Show (4:3)</PresentationFormat>
  <Paragraphs>99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Courier New</vt:lpstr>
      <vt:lpstr>Wingdings</vt:lpstr>
      <vt:lpstr>ITC</vt:lpstr>
      <vt:lpstr> Ondersteunend personeel  voorbereid op de toekomst </vt:lpstr>
      <vt:lpstr> INTRODUCTIe</vt:lpstr>
      <vt:lpstr> Studie HRM bij Saxion </vt:lpstr>
      <vt:lpstr> Onderzoek interne mobiliteit bij faculteit ITC</vt:lpstr>
      <vt:lpstr>PowerPoint Presentation</vt:lpstr>
      <vt:lpstr>  </vt:lpstr>
      <vt:lpstr>Vragenlijst </vt:lpstr>
      <vt:lpstr>Medio 2019</vt:lpstr>
      <vt:lpstr>vragen?</vt:lpstr>
    </vt:vector>
  </TitlesOfParts>
  <Company>ITC UT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Enschede The Netherlands</dc:title>
  <dc:creator>van Rinsum</dc:creator>
  <cp:lastModifiedBy>Microsoft Office User</cp:lastModifiedBy>
  <cp:revision>345</cp:revision>
  <cp:lastPrinted>2019-01-25T08:58:46Z</cp:lastPrinted>
  <dcterms:created xsi:type="dcterms:W3CDTF">2011-02-01T15:58:40Z</dcterms:created>
  <dcterms:modified xsi:type="dcterms:W3CDTF">2019-01-29T21:40:56Z</dcterms:modified>
</cp:coreProperties>
</file>