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D2_A907BA33.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82" r:id="rId5"/>
    <p:sldId id="540" r:id="rId6"/>
    <p:sldId id="349" r:id="rId7"/>
    <p:sldId id="425" r:id="rId8"/>
    <p:sldId id="440" r:id="rId9"/>
    <p:sldId id="449" r:id="rId10"/>
    <p:sldId id="485" r:id="rId11"/>
    <p:sldId id="389" r:id="rId12"/>
    <p:sldId id="478" r:id="rId13"/>
    <p:sldId id="295" r:id="rId14"/>
    <p:sldId id="399" r:id="rId15"/>
    <p:sldId id="396" r:id="rId16"/>
    <p:sldId id="397" r:id="rId17"/>
    <p:sldId id="495" r:id="rId18"/>
    <p:sldId id="484" r:id="rId19"/>
    <p:sldId id="400" r:id="rId20"/>
    <p:sldId id="401" r:id="rId21"/>
    <p:sldId id="496" r:id="rId22"/>
    <p:sldId id="541" r:id="rId23"/>
    <p:sldId id="499" r:id="rId24"/>
    <p:sldId id="394" r:id="rId25"/>
    <p:sldId id="486" r:id="rId26"/>
    <p:sldId id="497" r:id="rId27"/>
    <p:sldId id="479" r:id="rId28"/>
    <p:sldId id="480" r:id="rId29"/>
    <p:sldId id="406" r:id="rId30"/>
    <p:sldId id="408" r:id="rId31"/>
    <p:sldId id="493" r:id="rId32"/>
    <p:sldId id="457" r:id="rId33"/>
    <p:sldId id="411" r:id="rId34"/>
    <p:sldId id="462" r:id="rId35"/>
    <p:sldId id="463" r:id="rId36"/>
    <p:sldId id="413" r:id="rId37"/>
    <p:sldId id="487" r:id="rId38"/>
    <p:sldId id="465" r:id="rId39"/>
    <p:sldId id="466" r:id="rId40"/>
    <p:sldId id="535" r:id="rId41"/>
    <p:sldId id="536" r:id="rId42"/>
    <p:sldId id="489" r:id="rId43"/>
    <p:sldId id="415" r:id="rId44"/>
    <p:sldId id="542" r:id="rId45"/>
    <p:sldId id="543" r:id="rId46"/>
    <p:sldId id="537" r:id="rId47"/>
    <p:sldId id="538" r:id="rId48"/>
    <p:sldId id="539" r:id="rId49"/>
    <p:sldId id="417" r:id="rId50"/>
    <p:sldId id="280" r:id="rId51"/>
    <p:sldId id="430" r:id="rId52"/>
    <p:sldId id="294" r:id="rId53"/>
    <p:sldId id="269" r:id="rId54"/>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6BF559-9A76-6C36-06F4-5B9A6CF31CAF}" name="Ceulen, Iris (UT-BMS)" initials="CI(B" userId="S::i.w.m.ceulen@utwente.nl::a051bf2b-c1d9-4521-a4b3-7e9dd69c64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tvoort, A.B.A. (BMS)" initials="OA(" lastIdx="10" clrIdx="0">
    <p:extLst>
      <p:ext uri="{19B8F6BF-5375-455C-9EA6-DF929625EA0E}">
        <p15:presenceInfo xmlns:p15="http://schemas.microsoft.com/office/powerpoint/2012/main" userId="S::a.b.a.oltvoort@utwente.nl::9cd24acd-be91-495a-acf9-4505adf93a81" providerId="AD"/>
      </p:ext>
    </p:extLst>
  </p:cmAuthor>
  <p:cmAuthor id="2" name="Ceulen, I.W.M. (BMS)" initials="CI(" lastIdx="2" clrIdx="1">
    <p:extLst>
      <p:ext uri="{19B8F6BF-5375-455C-9EA6-DF929625EA0E}">
        <p15:presenceInfo xmlns:p15="http://schemas.microsoft.com/office/powerpoint/2012/main" userId="S::i.w.m.ceulen@utwente.nl::a051bf2b-c1d9-4521-a4b3-7e9dd69c64c9" providerId="AD"/>
      </p:ext>
    </p:extLst>
  </p:cmAuthor>
  <p:cmAuthor id="3" name="Vaarwerk, M.C. te (BMS)" initials="VMt(" lastIdx="8" clrIdx="2">
    <p:extLst>
      <p:ext uri="{19B8F6BF-5375-455C-9EA6-DF929625EA0E}">
        <p15:presenceInfo xmlns:p15="http://schemas.microsoft.com/office/powerpoint/2012/main" userId="S::m.c.tevaarwerk@utwente.nl::492e65c0-f6da-49ad-b39b-a24a1d3bf0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D60093"/>
    <a:srgbClr val="FF3300"/>
    <a:srgbClr val="FF0066"/>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84989" autoAdjust="0"/>
  </p:normalViewPr>
  <p:slideViewPr>
    <p:cSldViewPr snapToGrid="0">
      <p:cViewPr varScale="1">
        <p:scale>
          <a:sx n="105" d="100"/>
          <a:sy n="105" d="100"/>
        </p:scale>
        <p:origin x="834" y="114"/>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omments/modernComment_1D2_A907BA33.xml><?xml version="1.0" encoding="utf-8"?>
<p188:cmLst xmlns:a="http://schemas.openxmlformats.org/drawingml/2006/main" xmlns:r="http://schemas.openxmlformats.org/officeDocument/2006/relationships" xmlns:p188="http://schemas.microsoft.com/office/powerpoint/2018/8/main">
  <p188:cm id="{D270A76D-FDA1-40FD-A221-E5A5570D9B76}" authorId="{746BF559-9A76-6C36-06F4-5B9A6CF31CAF}" created="2023-08-18T11:19:47.441">
    <pc:sldMkLst xmlns:pc="http://schemas.microsoft.com/office/powerpoint/2013/main/command">
      <pc:docMk/>
      <pc:sldMk cId="2835855923" sldId="466"/>
    </pc:sldMkLst>
    <p188:txBody>
      <a:bodyPr/>
      <a:lstStyle/>
      <a:p>
        <a:r>
          <a:rPr lang="nl-NL"/>
          <a:t>Needs to be updated with new screenshot (on windows keyboard: WINDOWSbutton+SHIFT+'S'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093C200F-FA57-46E1-8F29-07F763C035E7}" type="datetimeFigureOut">
              <a:rPr lang="nl-NL" smtClean="0"/>
              <a:t>31-1-2025</a:t>
            </a:fld>
            <a:endParaRPr lang="nl-NL"/>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55CB1F2B-7249-4284-9B7B-401236BCB227}" type="slidenum">
              <a:rPr lang="nl-NL" smtClean="0"/>
              <a:t>‹nr.›</a:t>
            </a:fld>
            <a:endParaRPr lang="nl-NL"/>
          </a:p>
        </p:txBody>
      </p:sp>
    </p:spTree>
    <p:extLst>
      <p:ext uri="{BB962C8B-B14F-4D97-AF65-F5344CB8AC3E}">
        <p14:creationId xmlns:p14="http://schemas.microsoft.com/office/powerpoint/2010/main" val="311882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twente.nl/en/service-portal/hardware-software-network/network-eduroam-vpn-etc/wireless-network/eduroam/eduroam-wireless-network-for-mac-os-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utwente.nl/en/service-portal/hardware-software-network/network-eduroam-vpn-etc/wireless-network/eduroam/forget-eduroam-network-windows-1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twente.nl/en/service-portal/hardware-software-network/network-eduroam-vpn-etc/wireless-network/eduroam/eduroam-wireless-network-for-mac-os-x"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twente.nl/en/service-portal/hardware-software-network/network-eduroam-vpn-etc/wireless-network/eduroam/forget-eduroam-network-windows-10"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Welcome all students to this workshop</a:t>
            </a:r>
          </a:p>
        </p:txBody>
      </p:sp>
      <p:sp>
        <p:nvSpPr>
          <p:cNvPr id="4" name="Slide Number Placeholder 3"/>
          <p:cNvSpPr>
            <a:spLocks noGrp="1"/>
          </p:cNvSpPr>
          <p:nvPr>
            <p:ph type="sldNum" sz="quarter" idx="10"/>
          </p:nvPr>
        </p:nvSpPr>
        <p:spPr/>
        <p:txBody>
          <a:bodyPr/>
          <a:lstStyle/>
          <a:p>
            <a:fld id="{55CB1F2B-7249-4284-9B7B-401236BCB227}" type="slidenum">
              <a:rPr lang="nl-NL" smtClean="0"/>
              <a:t>1</a:t>
            </a:fld>
            <a:endParaRPr lang="nl-NL" dirty="0"/>
          </a:p>
        </p:txBody>
      </p:sp>
    </p:spTree>
    <p:extLst>
      <p:ext uri="{BB962C8B-B14F-4D97-AF65-F5344CB8AC3E}">
        <p14:creationId xmlns:p14="http://schemas.microsoft.com/office/powerpoint/2010/main" val="235247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5CB1F2B-7249-4284-9B7B-401236BCB227}" type="slidenum">
              <a:rPr lang="nl-NL" smtClean="0"/>
              <a:t>10</a:t>
            </a:fld>
            <a:endParaRPr lang="nl-NL"/>
          </a:p>
        </p:txBody>
      </p:sp>
    </p:spTree>
    <p:extLst>
      <p:ext uri="{BB962C8B-B14F-4D97-AF65-F5344CB8AC3E}">
        <p14:creationId xmlns:p14="http://schemas.microsoft.com/office/powerpoint/2010/main" val="284935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Osiris is one of the systems the university uses for information about your study progress and (final) grades. These are a few of the purposes the system is used for. I will not elaborate on all of the topics today, but they will be covered in the first weeks of the year.</a:t>
            </a:r>
            <a:endParaRPr lang="nl-NL" i="0" dirty="0"/>
          </a:p>
        </p:txBody>
      </p:sp>
      <p:sp>
        <p:nvSpPr>
          <p:cNvPr id="4" name="Slide Number Placeholder 3"/>
          <p:cNvSpPr>
            <a:spLocks noGrp="1"/>
          </p:cNvSpPr>
          <p:nvPr>
            <p:ph type="sldNum" sz="quarter" idx="10"/>
          </p:nvPr>
        </p:nvSpPr>
        <p:spPr/>
        <p:txBody>
          <a:bodyPr/>
          <a:lstStyle/>
          <a:p>
            <a:fld id="{8AB7A2E1-0EF5-4F6C-A697-A12883C24FF3}" type="slidenum">
              <a:rPr lang="nl-NL" smtClean="0"/>
              <a:t>11</a:t>
            </a:fld>
            <a:endParaRPr lang="nl-NL"/>
          </a:p>
        </p:txBody>
      </p:sp>
    </p:spTree>
    <p:extLst>
      <p:ext uri="{BB962C8B-B14F-4D97-AF65-F5344CB8AC3E}">
        <p14:creationId xmlns:p14="http://schemas.microsoft.com/office/powerpoint/2010/main" val="723593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How do you login? Go to Osiris.utwente.nl &gt;</a:t>
            </a:r>
            <a:r>
              <a:rPr lang="en-US" i="0" baseline="0" dirty="0"/>
              <a:t> go to Osiris Student </a:t>
            </a:r>
            <a:r>
              <a:rPr lang="en-US" i="0" dirty="0"/>
              <a:t>and fill in your student number and password. When logging in, you should add an ‘s’ before your student number. </a:t>
            </a:r>
            <a:endParaRPr lang="nl-NL" i="0" dirty="0"/>
          </a:p>
        </p:txBody>
      </p:sp>
      <p:sp>
        <p:nvSpPr>
          <p:cNvPr id="4" name="Slide Number Placeholder 3"/>
          <p:cNvSpPr>
            <a:spLocks noGrp="1"/>
          </p:cNvSpPr>
          <p:nvPr>
            <p:ph type="sldNum" sz="quarter" idx="10"/>
          </p:nvPr>
        </p:nvSpPr>
        <p:spPr/>
        <p:txBody>
          <a:bodyPr/>
          <a:lstStyle/>
          <a:p>
            <a:fld id="{8AB7A2E1-0EF5-4F6C-A697-A12883C24FF3}" type="slidenum">
              <a:rPr lang="nl-NL" smtClean="0"/>
              <a:t>12</a:t>
            </a:fld>
            <a:endParaRPr lang="nl-NL"/>
          </a:p>
        </p:txBody>
      </p:sp>
    </p:spTree>
    <p:extLst>
      <p:ext uri="{BB962C8B-B14F-4D97-AF65-F5344CB8AC3E}">
        <p14:creationId xmlns:p14="http://schemas.microsoft.com/office/powerpoint/2010/main" val="343929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is the first page you will see on your screen: your personal details, such as your name and address. This information is the exact information you provided yourself via </a:t>
            </a:r>
            <a:r>
              <a:rPr lang="en-US" i="0" dirty="0" err="1"/>
              <a:t>Studielink</a:t>
            </a:r>
            <a:r>
              <a:rPr lang="en-US" i="0" dirty="0"/>
              <a:t> and is the information also visible to the university. This means that, if you move to another address, you should change this so that the university is informed as well. You also have to upload a picture of yourself, you can change this picture. </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13</a:t>
            </a:fld>
            <a:endParaRPr lang="nl-NL"/>
          </a:p>
        </p:txBody>
      </p:sp>
    </p:spTree>
    <p:extLst>
      <p:ext uri="{BB962C8B-B14F-4D97-AF65-F5344CB8AC3E}">
        <p14:creationId xmlns:p14="http://schemas.microsoft.com/office/powerpoint/2010/main" val="1790745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is the first page you will see on your screen: your personal details, such as your name and address. This information is the exact information you provided yourself via </a:t>
            </a:r>
            <a:r>
              <a:rPr lang="en-US" i="0" dirty="0" err="1"/>
              <a:t>Studielink</a:t>
            </a:r>
            <a:r>
              <a:rPr lang="en-US" i="0" dirty="0"/>
              <a:t> and is the information also visible to the university. This means that, if you move to another address, you should change this so that the university is informed as well. You also have to upload a picture of yourself, you can change this picture. </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14</a:t>
            </a:fld>
            <a:endParaRPr lang="nl-NL"/>
          </a:p>
        </p:txBody>
      </p:sp>
    </p:spTree>
    <p:extLst>
      <p:ext uri="{BB962C8B-B14F-4D97-AF65-F5344CB8AC3E}">
        <p14:creationId xmlns:p14="http://schemas.microsoft.com/office/powerpoint/2010/main" val="3357493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As I said, this is the first TO DO of this workshop: enroll for module 1. </a:t>
            </a:r>
            <a:r>
              <a:rPr lang="en-US" b="1" i="0" dirty="0"/>
              <a:t>It is important to mention that if you have not completed your enrolment at the university yet, you will not be able to enroll for a module</a:t>
            </a:r>
            <a:r>
              <a:rPr lang="en-US" i="0" dirty="0"/>
              <a:t>. So in order to arrange this as soon as possible, take care of any missing documents, payments, etc. </a:t>
            </a:r>
          </a:p>
          <a:p>
            <a:endParaRPr lang="en-US" i="1" dirty="0"/>
          </a:p>
          <a:p>
            <a:r>
              <a:rPr lang="en-US" i="1" dirty="0"/>
              <a:t>Give the students a few minutes to enroll for the module and mention that if you have been able to enroll.</a:t>
            </a:r>
            <a:r>
              <a:rPr lang="en-US" i="1" baseline="0" dirty="0"/>
              <a:t> In the meantime they can ask questions if they don’t succeed. </a:t>
            </a:r>
            <a:r>
              <a:rPr lang="en-US" i="1" dirty="0"/>
              <a:t>When the few minutes have passed, mention that If some students cannot enroll, they can (and must) try it in the upcoming days.</a:t>
            </a:r>
            <a:endParaRPr lang="nl-NL" i="1" dirty="0"/>
          </a:p>
        </p:txBody>
      </p:sp>
      <p:sp>
        <p:nvSpPr>
          <p:cNvPr id="4" name="Slide Number Placeholder 3"/>
          <p:cNvSpPr>
            <a:spLocks noGrp="1"/>
          </p:cNvSpPr>
          <p:nvPr>
            <p:ph type="sldNum" sz="quarter" idx="10"/>
          </p:nvPr>
        </p:nvSpPr>
        <p:spPr/>
        <p:txBody>
          <a:bodyPr/>
          <a:lstStyle/>
          <a:p>
            <a:fld id="{55CB1F2B-7249-4284-9B7B-401236BCB227}" type="slidenum">
              <a:rPr lang="nl-NL" smtClean="0"/>
              <a:t>15</a:t>
            </a:fld>
            <a:endParaRPr lang="nl-NL"/>
          </a:p>
        </p:txBody>
      </p:sp>
    </p:spTree>
    <p:extLst>
      <p:ext uri="{BB962C8B-B14F-4D97-AF65-F5344CB8AC3E}">
        <p14:creationId xmlns:p14="http://schemas.microsoft.com/office/powerpoint/2010/main" val="2072395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One of the things Osiris is used for, is enrolling for modules and this will also be the next thing to do during this workshop.</a:t>
            </a:r>
            <a:endParaRPr lang="nl-NL" i="0" dirty="0"/>
          </a:p>
        </p:txBody>
      </p:sp>
      <p:sp>
        <p:nvSpPr>
          <p:cNvPr id="4" name="Slide Number Placeholder 3"/>
          <p:cNvSpPr>
            <a:spLocks noGrp="1"/>
          </p:cNvSpPr>
          <p:nvPr>
            <p:ph type="sldNum" sz="quarter" idx="10"/>
          </p:nvPr>
        </p:nvSpPr>
        <p:spPr/>
        <p:txBody>
          <a:bodyPr/>
          <a:lstStyle/>
          <a:p>
            <a:fld id="{8AB7A2E1-0EF5-4F6C-A697-A12883C24FF3}" type="slidenum">
              <a:rPr lang="nl-NL" smtClean="0"/>
              <a:t>16</a:t>
            </a:fld>
            <a:endParaRPr lang="nl-NL"/>
          </a:p>
        </p:txBody>
      </p:sp>
    </p:spTree>
    <p:extLst>
      <p:ext uri="{BB962C8B-B14F-4D97-AF65-F5344CB8AC3E}">
        <p14:creationId xmlns:p14="http://schemas.microsoft.com/office/powerpoint/2010/main" val="208086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How do you enroll for a module? Go to the tab REGISTER,</a:t>
            </a:r>
            <a:r>
              <a:rPr lang="en-US" i="0" baseline="0" dirty="0"/>
              <a:t> click on Exam Component, select your study </a:t>
            </a:r>
            <a:r>
              <a:rPr lang="en-US" i="0" baseline="0" dirty="0" err="1"/>
              <a:t>programme</a:t>
            </a:r>
            <a:r>
              <a:rPr lang="en-US" i="0" baseline="0" dirty="0"/>
              <a:t>, click on the module (this is called an exam component in Osiris), you want to enroll for, klick ‘next’, click ‘register. </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17</a:t>
            </a:fld>
            <a:endParaRPr lang="nl-NL"/>
          </a:p>
        </p:txBody>
      </p:sp>
    </p:spTree>
    <p:extLst>
      <p:ext uri="{BB962C8B-B14F-4D97-AF65-F5344CB8AC3E}">
        <p14:creationId xmlns:p14="http://schemas.microsoft.com/office/powerpoint/2010/main" val="3372654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How do you enroll for a module? Go to the tab REGISTER,</a:t>
            </a:r>
            <a:r>
              <a:rPr lang="en-US" i="0" baseline="0" dirty="0"/>
              <a:t> click on course, search for a course name/course code, click on the course you want to follow and click confirm enrolment</a:t>
            </a:r>
          </a:p>
          <a:p>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18</a:t>
            </a:fld>
            <a:endParaRPr lang="nl-NL"/>
          </a:p>
        </p:txBody>
      </p:sp>
    </p:spTree>
    <p:extLst>
      <p:ext uri="{BB962C8B-B14F-4D97-AF65-F5344CB8AC3E}">
        <p14:creationId xmlns:p14="http://schemas.microsoft.com/office/powerpoint/2010/main" val="608806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4BD01-4EA2-57E3-4142-D72165E32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0E7D7-42B3-D60C-667D-86CC6EB58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A33D5-D082-E787-846A-5A577777B1E3}"/>
              </a:ext>
            </a:extLst>
          </p:cNvPr>
          <p:cNvSpPr>
            <a:spLocks noGrp="1"/>
          </p:cNvSpPr>
          <p:nvPr>
            <p:ph type="body" idx="1"/>
          </p:nvPr>
        </p:nvSpPr>
        <p:spPr/>
        <p:txBody>
          <a:bodyPr/>
          <a:lstStyle/>
          <a:p>
            <a:r>
              <a:rPr lang="en-US" i="0" dirty="0"/>
              <a:t>As I said, this is the first TO DO of this workshop: enroll for module 1. </a:t>
            </a:r>
            <a:r>
              <a:rPr lang="en-US" b="1" i="0" dirty="0"/>
              <a:t>It is important to mention that if you have not completed your enrolment at the university yet, you will not be able to enroll for a module</a:t>
            </a:r>
            <a:r>
              <a:rPr lang="en-US" i="0" dirty="0"/>
              <a:t>. So in order to arrange this as soon as possible, take care of any missing documents, payments, etc. </a:t>
            </a:r>
          </a:p>
          <a:p>
            <a:endParaRPr lang="en-US" i="1" dirty="0"/>
          </a:p>
          <a:p>
            <a:r>
              <a:rPr lang="en-US" i="1" dirty="0"/>
              <a:t>Give the students a few minutes to enroll for the module and mention that if you have been able to enroll.</a:t>
            </a:r>
            <a:r>
              <a:rPr lang="en-US" i="1" baseline="0" dirty="0"/>
              <a:t> In the meantime they can ask questions if they don’t succeed. </a:t>
            </a:r>
            <a:r>
              <a:rPr lang="en-US" i="1" dirty="0"/>
              <a:t>When the few minutes have passed, mention that If some students cannot enroll, they can (and must) try it in the upcoming days.</a:t>
            </a:r>
            <a:endParaRPr lang="nl-NL" i="1" dirty="0"/>
          </a:p>
        </p:txBody>
      </p:sp>
      <p:sp>
        <p:nvSpPr>
          <p:cNvPr id="4" name="Slide Number Placeholder 3">
            <a:extLst>
              <a:ext uri="{FF2B5EF4-FFF2-40B4-BE49-F238E27FC236}">
                <a16:creationId xmlns:a16="http://schemas.microsoft.com/office/drawing/2014/main" id="{86E5E0F9-BD23-5813-3E92-551E33D3A8D9}"/>
              </a:ext>
            </a:extLst>
          </p:cNvPr>
          <p:cNvSpPr>
            <a:spLocks noGrp="1"/>
          </p:cNvSpPr>
          <p:nvPr>
            <p:ph type="sldNum" sz="quarter" idx="10"/>
          </p:nvPr>
        </p:nvSpPr>
        <p:spPr/>
        <p:txBody>
          <a:bodyPr/>
          <a:lstStyle/>
          <a:p>
            <a:fld id="{55CB1F2B-7249-4284-9B7B-401236BCB227}" type="slidenum">
              <a:rPr lang="nl-NL" smtClean="0"/>
              <a:t>19</a:t>
            </a:fld>
            <a:endParaRPr lang="nl-NL"/>
          </a:p>
        </p:txBody>
      </p:sp>
    </p:spTree>
    <p:extLst>
      <p:ext uri="{BB962C8B-B14F-4D97-AF65-F5344CB8AC3E}">
        <p14:creationId xmlns:p14="http://schemas.microsoft.com/office/powerpoint/2010/main" val="223498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a:p>
            <a:r>
              <a:rPr lang="en-US" i="0" dirty="0"/>
              <a:t>As mentioned please make sure to have a working internet connection, either at home or at the university. This is your first to do for today in order to take part in this session. When going to the website (</a:t>
            </a:r>
            <a:r>
              <a:rPr lang="nl-NL" sz="1200" i="1" dirty="0">
                <a:solidFill>
                  <a:schemeClr val="bg1"/>
                </a:solidFill>
                <a:latin typeface="Arial Narrow" panose="020B0606020202030204" pitchFamily="34" charset="0"/>
              </a:rPr>
              <a:t>utwente.nl/en/service-portal</a:t>
            </a:r>
            <a:r>
              <a:rPr lang="en-US" i="0" dirty="0"/>
              <a:t>) follow the tabs as can be seen in the first picture (so first go to hardware, software &amp; network &gt; Network (</a:t>
            </a:r>
            <a:r>
              <a:rPr lang="en-US" i="0" dirty="0" err="1"/>
              <a:t>eduroam</a:t>
            </a:r>
            <a:r>
              <a:rPr lang="en-US" i="0" dirty="0"/>
              <a:t> VPN, </a:t>
            </a:r>
            <a:r>
              <a:rPr lang="en-US" i="0" dirty="0" err="1"/>
              <a:t>etc</a:t>
            </a:r>
            <a:r>
              <a:rPr lang="en-US" i="0" dirty="0"/>
              <a:t>) &gt; Wireless network). </a:t>
            </a:r>
          </a:p>
          <a:p>
            <a:endParaRPr lang="en-US" i="0" dirty="0"/>
          </a:p>
          <a:p>
            <a:r>
              <a:rPr lang="en-US" i="0" dirty="0"/>
              <a:t>This is how to connect to </a:t>
            </a:r>
            <a:r>
              <a:rPr lang="en-US" i="0" baseline="0" dirty="0" err="1"/>
              <a:t>Eduroam</a:t>
            </a:r>
            <a:r>
              <a:rPr lang="en-US" i="0" baseline="0" dirty="0"/>
              <a:t>, the UT </a:t>
            </a:r>
            <a:r>
              <a:rPr lang="en-US" i="0" baseline="0" dirty="0" err="1"/>
              <a:t>wifi</a:t>
            </a:r>
            <a:r>
              <a:rPr lang="en-US" i="0" baseline="0" dirty="0"/>
              <a:t> network. At home, for the online lectures you are expected to also have a good, stable internet connection. Always make sure to test this connection before the start of an online meeting.</a:t>
            </a:r>
            <a:br>
              <a:rPr lang="en-US" i="0" dirty="0"/>
            </a:br>
            <a:r>
              <a:rPr lang="en-US" i="0" dirty="0"/>
              <a:t>For all devices (MAC, Windows, iPhone, Android)</a:t>
            </a:r>
            <a:r>
              <a:rPr lang="en-US" i="0" baseline="0" dirty="0"/>
              <a:t> there are websites with information: </a:t>
            </a:r>
          </a:p>
          <a:p>
            <a:r>
              <a:rPr lang="en-US" i="0" baseline="0" dirty="0"/>
              <a:t>MAC: </a:t>
            </a:r>
            <a:r>
              <a:rPr lang="nl-NL" i="0" dirty="0">
                <a:hlinkClick r:id="rId3"/>
              </a:rPr>
              <a:t>https://www.utwente.nl/en/service-portal/hardware-software-network/network-eduroam-vpn-etc/wireless-network/eduroam/eduroam-wireless-network-for-mac-os-x</a:t>
            </a:r>
            <a:endParaRPr lang="nl-NL" i="0" dirty="0"/>
          </a:p>
          <a:p>
            <a:r>
              <a:rPr lang="en-US" i="0" baseline="0" dirty="0"/>
              <a:t>Windows 10: </a:t>
            </a:r>
            <a:r>
              <a:rPr lang="nl-NL" i="0" dirty="0">
                <a:hlinkClick r:id="rId4"/>
              </a:rPr>
              <a:t>https://www.utwente.nl/en/service-portal/hardware-software-network/network-eduroam-vpn-etc/wireless-network/eduroam/forget-eduroam-network-windows-10</a:t>
            </a:r>
            <a:endParaRPr lang="nl-NL" i="0" dirty="0"/>
          </a:p>
          <a:p>
            <a:endParaRPr lang="nl-NL" i="0" dirty="0"/>
          </a:p>
          <a:p>
            <a:r>
              <a:rPr lang="nl-NL" i="1" dirty="0" err="1"/>
              <a:t>Give</a:t>
            </a:r>
            <a:r>
              <a:rPr lang="nl-NL" i="1" dirty="0"/>
              <a:t> </a:t>
            </a:r>
            <a:r>
              <a:rPr lang="nl-NL" i="1" dirty="0" err="1"/>
              <a:t>students</a:t>
            </a:r>
            <a:r>
              <a:rPr lang="nl-NL" i="1" dirty="0"/>
              <a:t> </a:t>
            </a:r>
            <a:r>
              <a:rPr lang="nl-NL" i="1" dirty="0" err="1"/>
              <a:t>some</a:t>
            </a:r>
            <a:r>
              <a:rPr lang="nl-NL" i="1" dirty="0"/>
              <a:t> time </a:t>
            </a:r>
            <a:r>
              <a:rPr lang="nl-NL" i="1" dirty="0" err="1"/>
              <a:t>to</a:t>
            </a:r>
            <a:r>
              <a:rPr lang="nl-NL" i="1" dirty="0"/>
              <a:t> do </a:t>
            </a:r>
            <a:r>
              <a:rPr lang="nl-NL" i="1" dirty="0" err="1"/>
              <a:t>this</a:t>
            </a:r>
            <a:r>
              <a:rPr lang="nl-NL" i="1" dirty="0"/>
              <a:t>, as </a:t>
            </a:r>
            <a:r>
              <a:rPr lang="nl-NL" i="1" dirty="0" err="1"/>
              <a:t>they</a:t>
            </a:r>
            <a:r>
              <a:rPr lang="nl-NL" i="1" dirty="0"/>
              <a:t> </a:t>
            </a:r>
            <a:r>
              <a:rPr lang="nl-NL" i="1" dirty="0" err="1"/>
              <a:t>will</a:t>
            </a:r>
            <a:r>
              <a:rPr lang="nl-NL" i="1" dirty="0"/>
              <a:t> </a:t>
            </a:r>
            <a:r>
              <a:rPr lang="nl-NL" i="1" dirty="0" err="1"/>
              <a:t>need</a:t>
            </a:r>
            <a:r>
              <a:rPr lang="nl-NL" i="1" dirty="0"/>
              <a:t> </a:t>
            </a:r>
            <a:r>
              <a:rPr lang="nl-NL" i="1" dirty="0" err="1"/>
              <a:t>it</a:t>
            </a:r>
            <a:r>
              <a:rPr lang="nl-NL" i="1" dirty="0"/>
              <a:t> </a:t>
            </a:r>
            <a:r>
              <a:rPr lang="nl-NL" i="1" dirty="0" err="1"/>
              <a:t>for</a:t>
            </a:r>
            <a:r>
              <a:rPr lang="nl-NL" i="1" dirty="0"/>
              <a:t> later </a:t>
            </a:r>
            <a:r>
              <a:rPr lang="nl-NL" i="1" dirty="0" err="1"/>
              <a:t>to</a:t>
            </a:r>
            <a:r>
              <a:rPr lang="nl-NL" i="1" dirty="0"/>
              <a:t> do’s in </a:t>
            </a:r>
            <a:r>
              <a:rPr lang="nl-NL" i="1" dirty="0" err="1"/>
              <a:t>the</a:t>
            </a:r>
            <a:r>
              <a:rPr lang="nl-NL" i="1" dirty="0"/>
              <a:t> workshop. </a:t>
            </a:r>
            <a:r>
              <a:rPr lang="nl-NL" i="1" dirty="0" err="1"/>
              <a:t>Ask</a:t>
            </a:r>
            <a:r>
              <a:rPr lang="nl-NL" i="1" dirty="0"/>
              <a:t> </a:t>
            </a:r>
            <a:r>
              <a:rPr lang="nl-NL" i="1" dirty="0" err="1"/>
              <a:t>whether</a:t>
            </a:r>
            <a:r>
              <a:rPr lang="nl-NL" i="1" dirty="0"/>
              <a:t> </a:t>
            </a:r>
            <a:r>
              <a:rPr lang="nl-NL" i="1" dirty="0" err="1"/>
              <a:t>it</a:t>
            </a:r>
            <a:r>
              <a:rPr lang="nl-NL" i="1" dirty="0"/>
              <a:t> is </a:t>
            </a:r>
            <a:r>
              <a:rPr lang="nl-NL" i="1" dirty="0" err="1"/>
              <a:t>working</a:t>
            </a:r>
            <a:r>
              <a:rPr lang="nl-NL" i="1" dirty="0"/>
              <a:t> out. In order </a:t>
            </a:r>
            <a:r>
              <a:rPr lang="nl-NL" i="1" dirty="0" err="1"/>
              <a:t>to</a:t>
            </a:r>
            <a:r>
              <a:rPr lang="nl-NL" i="1" dirty="0"/>
              <a:t> help more </a:t>
            </a:r>
            <a:r>
              <a:rPr lang="nl-NL" i="1" dirty="0" err="1"/>
              <a:t>efficiently</a:t>
            </a:r>
            <a:r>
              <a:rPr lang="nl-NL" i="1" dirty="0"/>
              <a:t> </a:t>
            </a:r>
            <a:r>
              <a:rPr lang="nl-NL" i="1" dirty="0" err="1"/>
              <a:t>it</a:t>
            </a:r>
            <a:r>
              <a:rPr lang="nl-NL" i="1" dirty="0"/>
              <a:t> </a:t>
            </a:r>
            <a:r>
              <a:rPr lang="nl-NL" i="1" dirty="0" err="1"/>
              <a:t>can</a:t>
            </a:r>
            <a:r>
              <a:rPr lang="nl-NL" i="1" dirty="0"/>
              <a:t> </a:t>
            </a:r>
            <a:r>
              <a:rPr lang="nl-NL" i="1" dirty="0" err="1"/>
              <a:t>be</a:t>
            </a:r>
            <a:r>
              <a:rPr lang="nl-NL" i="1" dirty="0"/>
              <a:t> </a:t>
            </a:r>
            <a:r>
              <a:rPr lang="nl-NL" i="1" dirty="0" err="1"/>
              <a:t>helpful</a:t>
            </a:r>
            <a:r>
              <a:rPr lang="nl-NL" i="1" dirty="0"/>
              <a:t> </a:t>
            </a:r>
            <a:r>
              <a:rPr lang="nl-NL" i="1" dirty="0" err="1"/>
              <a:t>to</a:t>
            </a:r>
            <a:r>
              <a:rPr lang="nl-NL" i="1" dirty="0"/>
              <a:t> have </a:t>
            </a:r>
            <a:r>
              <a:rPr lang="nl-NL" i="1" dirty="0" err="1"/>
              <a:t>checked</a:t>
            </a:r>
            <a:r>
              <a:rPr lang="nl-NL" i="1" dirty="0"/>
              <a:t> </a:t>
            </a:r>
            <a:r>
              <a:rPr lang="nl-NL" i="1" dirty="0" err="1"/>
              <a:t>the</a:t>
            </a:r>
            <a:r>
              <a:rPr lang="nl-NL" i="1" dirty="0"/>
              <a:t> information on </a:t>
            </a:r>
            <a:r>
              <a:rPr lang="nl-NL" i="1" dirty="0" err="1"/>
              <a:t>the</a:t>
            </a:r>
            <a:r>
              <a:rPr lang="nl-NL" i="1" dirty="0"/>
              <a:t> website </a:t>
            </a:r>
            <a:r>
              <a:rPr lang="nl-NL" i="1" dirty="0" err="1"/>
              <a:t>yourself</a:t>
            </a:r>
            <a:r>
              <a:rPr lang="nl-NL" i="1" dirty="0"/>
              <a:t> as well. </a:t>
            </a:r>
            <a:r>
              <a:rPr lang="nl-NL" i="1" dirty="0" err="1"/>
              <a:t>If</a:t>
            </a:r>
            <a:r>
              <a:rPr lang="nl-NL" i="1" dirty="0"/>
              <a:t> </a:t>
            </a:r>
            <a:r>
              <a:rPr lang="nl-NL" i="1" dirty="0" err="1"/>
              <a:t>it</a:t>
            </a:r>
            <a:r>
              <a:rPr lang="nl-NL" i="1" dirty="0"/>
              <a:t> is </a:t>
            </a:r>
            <a:r>
              <a:rPr lang="nl-NL" i="1" dirty="0" err="1"/>
              <a:t>not</a:t>
            </a:r>
            <a:r>
              <a:rPr lang="nl-NL" i="1" dirty="0"/>
              <a:t> </a:t>
            </a:r>
            <a:r>
              <a:rPr lang="nl-NL" i="1" dirty="0" err="1"/>
              <a:t>working</a:t>
            </a:r>
            <a:r>
              <a:rPr lang="nl-NL" i="1" dirty="0"/>
              <a:t> out, </a:t>
            </a:r>
            <a:r>
              <a:rPr lang="nl-NL" i="1" dirty="0" err="1"/>
              <a:t>tell</a:t>
            </a:r>
            <a:r>
              <a:rPr lang="nl-NL" i="1" dirty="0"/>
              <a:t> </a:t>
            </a:r>
            <a:r>
              <a:rPr lang="nl-NL" i="1" dirty="0" err="1"/>
              <a:t>students</a:t>
            </a:r>
            <a:r>
              <a:rPr lang="nl-NL" i="1" dirty="0"/>
              <a:t> </a:t>
            </a:r>
            <a:r>
              <a:rPr lang="nl-NL" i="1" dirty="0" err="1"/>
              <a:t>they</a:t>
            </a:r>
            <a:r>
              <a:rPr lang="nl-NL" i="1" dirty="0"/>
              <a:t> </a:t>
            </a:r>
            <a:r>
              <a:rPr lang="nl-NL" i="1" dirty="0" err="1"/>
              <a:t>can</a:t>
            </a:r>
            <a:r>
              <a:rPr lang="nl-NL" i="1" dirty="0"/>
              <a:t> </a:t>
            </a:r>
            <a:r>
              <a:rPr lang="nl-NL" i="1" dirty="0" err="1"/>
              <a:t>still</a:t>
            </a:r>
            <a:r>
              <a:rPr lang="nl-NL" i="1" dirty="0"/>
              <a:t> take care of </a:t>
            </a:r>
            <a:r>
              <a:rPr lang="nl-NL" i="1" dirty="0" err="1"/>
              <a:t>some</a:t>
            </a:r>
            <a:r>
              <a:rPr lang="nl-NL" i="1" dirty="0"/>
              <a:t> </a:t>
            </a:r>
            <a:r>
              <a:rPr lang="nl-NL" i="1" dirty="0" err="1"/>
              <a:t>things</a:t>
            </a:r>
            <a:r>
              <a:rPr lang="nl-NL" i="1" dirty="0"/>
              <a:t> later </a:t>
            </a:r>
            <a:r>
              <a:rPr lang="nl-NL" i="1" dirty="0" err="1"/>
              <a:t>this</a:t>
            </a:r>
            <a:r>
              <a:rPr lang="nl-NL" i="1" dirty="0"/>
              <a:t> week. </a:t>
            </a:r>
            <a:r>
              <a:rPr lang="nl-NL" i="1" dirty="0" err="1"/>
              <a:t>However</a:t>
            </a:r>
            <a:r>
              <a:rPr lang="nl-NL" i="1" dirty="0"/>
              <a:t>, </a:t>
            </a:r>
            <a:r>
              <a:rPr lang="nl-NL" i="1" dirty="0" err="1"/>
              <a:t>it</a:t>
            </a:r>
            <a:r>
              <a:rPr lang="nl-NL" i="1" dirty="0"/>
              <a:t> </a:t>
            </a:r>
            <a:r>
              <a:rPr lang="nl-NL" i="1" dirty="0" err="1"/>
              <a:t>may</a:t>
            </a:r>
            <a:r>
              <a:rPr lang="nl-NL" i="1" dirty="0"/>
              <a:t> </a:t>
            </a:r>
            <a:r>
              <a:rPr lang="nl-NL" i="1" dirty="0" err="1"/>
              <a:t>be</a:t>
            </a:r>
            <a:r>
              <a:rPr lang="nl-NL" i="1" dirty="0"/>
              <a:t> </a:t>
            </a:r>
            <a:r>
              <a:rPr lang="nl-NL" i="1" dirty="0" err="1"/>
              <a:t>good</a:t>
            </a:r>
            <a:r>
              <a:rPr lang="nl-NL" i="1" dirty="0"/>
              <a:t> </a:t>
            </a:r>
            <a:r>
              <a:rPr lang="nl-NL" i="1" dirty="0" err="1"/>
              <a:t>to</a:t>
            </a:r>
            <a:r>
              <a:rPr lang="nl-NL" i="1" dirty="0"/>
              <a:t> </a:t>
            </a:r>
            <a:r>
              <a:rPr lang="nl-NL" i="1" dirty="0" err="1"/>
              <a:t>mention</a:t>
            </a:r>
            <a:r>
              <a:rPr lang="nl-NL" i="1" dirty="0"/>
              <a:t> </a:t>
            </a:r>
            <a:r>
              <a:rPr lang="nl-NL" i="1" dirty="0" err="1"/>
              <a:t>the</a:t>
            </a:r>
            <a:r>
              <a:rPr lang="nl-NL" i="1" dirty="0"/>
              <a:t> </a:t>
            </a:r>
            <a:r>
              <a:rPr lang="nl-NL" i="1" dirty="0" err="1"/>
              <a:t>following</a:t>
            </a:r>
            <a:r>
              <a:rPr lang="nl-NL" i="1" dirty="0"/>
              <a:t>, as </a:t>
            </a:r>
            <a:r>
              <a:rPr lang="nl-NL" i="1" dirty="0" err="1"/>
              <a:t>not</a:t>
            </a:r>
            <a:r>
              <a:rPr lang="nl-NL" i="1" dirty="0"/>
              <a:t> </a:t>
            </a:r>
            <a:r>
              <a:rPr lang="nl-NL" i="1" dirty="0" err="1"/>
              <a:t>having</a:t>
            </a:r>
            <a:r>
              <a:rPr lang="nl-NL" i="1" dirty="0"/>
              <a:t> internet </a:t>
            </a:r>
            <a:r>
              <a:rPr lang="nl-NL" i="1" dirty="0" err="1"/>
              <a:t>for</a:t>
            </a:r>
            <a:r>
              <a:rPr lang="nl-NL" i="1" dirty="0"/>
              <a:t> on campus </a:t>
            </a:r>
            <a:r>
              <a:rPr lang="nl-NL" i="1" dirty="0" err="1"/>
              <a:t>tutorials</a:t>
            </a:r>
            <a:r>
              <a:rPr lang="nl-NL" i="1" dirty="0"/>
              <a:t> </a:t>
            </a:r>
            <a:r>
              <a:rPr lang="nl-NL" i="1" dirty="0" err="1"/>
              <a:t>will</a:t>
            </a:r>
            <a:r>
              <a:rPr lang="nl-NL" i="1" dirty="0"/>
              <a:t> </a:t>
            </a:r>
            <a:r>
              <a:rPr lang="nl-NL" i="1" dirty="0" err="1"/>
              <a:t>not</a:t>
            </a:r>
            <a:r>
              <a:rPr lang="nl-NL" i="1" dirty="0"/>
              <a:t> </a:t>
            </a:r>
            <a:r>
              <a:rPr lang="nl-NL" i="1" dirty="0" err="1"/>
              <a:t>be</a:t>
            </a:r>
            <a:r>
              <a:rPr lang="nl-NL" i="1" dirty="0"/>
              <a:t> </a:t>
            </a:r>
            <a:r>
              <a:rPr lang="nl-NL" i="1" dirty="0" err="1"/>
              <a:t>acceptable</a:t>
            </a:r>
            <a:r>
              <a:rPr lang="nl-NL" i="1" dirty="0"/>
              <a:t>:</a:t>
            </a:r>
          </a:p>
          <a:p>
            <a:endParaRPr lang="nl-NL" i="1" dirty="0"/>
          </a:p>
          <a:p>
            <a:r>
              <a:rPr lang="en-US" i="0" dirty="0"/>
              <a:t>If you do not have a working WIFI internet connection on campus yet, please make sure to arrange this ultimately before the first meeting on campus (see timetable). If you do not have internet during the meetings, you cannot participate in a way that is required. </a:t>
            </a:r>
            <a:endParaRPr lang="nl-NL" i="1" dirty="0"/>
          </a:p>
          <a:p>
            <a:endParaRPr lang="nl-NL" i="1" dirty="0"/>
          </a:p>
          <a:p>
            <a:endParaRPr lang="nl-NL" i="1" dirty="0"/>
          </a:p>
        </p:txBody>
      </p:sp>
      <p:sp>
        <p:nvSpPr>
          <p:cNvPr id="4" name="Slide Number Placeholder 3"/>
          <p:cNvSpPr>
            <a:spLocks noGrp="1"/>
          </p:cNvSpPr>
          <p:nvPr>
            <p:ph type="sldNum" sz="quarter" idx="10"/>
          </p:nvPr>
        </p:nvSpPr>
        <p:spPr/>
        <p:txBody>
          <a:bodyPr/>
          <a:lstStyle/>
          <a:p>
            <a:fld id="{55CB1F2B-7249-4284-9B7B-401236BCB227}" type="slidenum">
              <a:rPr lang="nl-NL" smtClean="0"/>
              <a:t>2</a:t>
            </a:fld>
            <a:endParaRPr lang="nl-NL" dirty="0"/>
          </a:p>
        </p:txBody>
      </p:sp>
    </p:spTree>
    <p:extLst>
      <p:ext uri="{BB962C8B-B14F-4D97-AF65-F5344CB8AC3E}">
        <p14:creationId xmlns:p14="http://schemas.microsoft.com/office/powerpoint/2010/main" val="2407160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As I said, this is the first TO DO of this workshop: enroll for module 1. </a:t>
            </a:r>
            <a:r>
              <a:rPr lang="en-US" b="1" i="0" dirty="0"/>
              <a:t>It is important to mention that if you have not completed your enrolment at the university yet, you will not be able to enroll for a module</a:t>
            </a:r>
            <a:r>
              <a:rPr lang="en-US" i="0" dirty="0"/>
              <a:t>. So in order to arrange this as soon as possible, take care of any missing documents, payments, etc. </a:t>
            </a:r>
          </a:p>
          <a:p>
            <a:endParaRPr lang="en-US" i="1" dirty="0"/>
          </a:p>
          <a:p>
            <a:r>
              <a:rPr lang="en-US" i="1" dirty="0"/>
              <a:t>Give the students a few minutes to enroll for the module and mention that if you have been able to enroll.</a:t>
            </a:r>
            <a:r>
              <a:rPr lang="en-US" i="1" baseline="0" dirty="0"/>
              <a:t> In the meantime they can ask questions if they don’t succeed. </a:t>
            </a:r>
            <a:r>
              <a:rPr lang="en-US" i="1" dirty="0"/>
              <a:t>When the few minutes have passed, mention that If some students cannot enroll, they can (and must) try it in the upcoming days.</a:t>
            </a:r>
            <a:endParaRPr lang="nl-NL" i="1" dirty="0"/>
          </a:p>
        </p:txBody>
      </p:sp>
      <p:sp>
        <p:nvSpPr>
          <p:cNvPr id="4" name="Slide Number Placeholder 3"/>
          <p:cNvSpPr>
            <a:spLocks noGrp="1"/>
          </p:cNvSpPr>
          <p:nvPr>
            <p:ph type="sldNum" sz="quarter" idx="10"/>
          </p:nvPr>
        </p:nvSpPr>
        <p:spPr/>
        <p:txBody>
          <a:bodyPr/>
          <a:lstStyle/>
          <a:p>
            <a:fld id="{55CB1F2B-7249-4284-9B7B-401236BCB227}" type="slidenum">
              <a:rPr lang="nl-NL" smtClean="0"/>
              <a:t>20</a:t>
            </a:fld>
            <a:endParaRPr lang="nl-NL"/>
          </a:p>
        </p:txBody>
      </p:sp>
    </p:spTree>
    <p:extLst>
      <p:ext uri="{BB962C8B-B14F-4D97-AF65-F5344CB8AC3E}">
        <p14:creationId xmlns:p14="http://schemas.microsoft.com/office/powerpoint/2010/main" val="4162141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enrolment for modules is mandatory and very important, as this is necessary for you to get access to the module’s specific information in a system called CANVAS (more information later) as well as for the university to be able to process your grades. Once you are enrolled for the module in Osiris, you are </a:t>
            </a:r>
            <a:r>
              <a:rPr lang="en-US" i="0" dirty="0" err="1"/>
              <a:t>automaticallyy</a:t>
            </a:r>
            <a:r>
              <a:rPr lang="en-US" i="0" dirty="0"/>
              <a:t> registered for all tests that are part of the module, so there is no need to sign up at a later stage.</a:t>
            </a:r>
          </a:p>
          <a:p>
            <a:endParaRPr lang="en-US" i="0" dirty="0"/>
          </a:p>
          <a:p>
            <a:pPr algn="l"/>
            <a:r>
              <a:rPr lang="en-US" b="1" i="0" dirty="0">
                <a:solidFill>
                  <a:srgbClr val="1E2328"/>
                </a:solidFill>
                <a:effectLst/>
                <a:latin typeface="Univers Next W02"/>
              </a:rPr>
              <a:t>Please note</a:t>
            </a:r>
          </a:p>
          <a:p>
            <a:pPr algn="l"/>
            <a:r>
              <a:rPr lang="en-US" b="0" i="1" dirty="0">
                <a:solidFill>
                  <a:srgbClr val="1E2328"/>
                </a:solidFill>
                <a:effectLst/>
                <a:latin typeface="Univers Next W02"/>
              </a:rPr>
              <a:t>When you are registered for a study unit, you are automatically registered for the first test opportunity and the </a:t>
            </a:r>
            <a:r>
              <a:rPr lang="en-US" b="0" i="1" dirty="0" err="1">
                <a:solidFill>
                  <a:srgbClr val="1E2328"/>
                </a:solidFill>
                <a:effectLst/>
                <a:latin typeface="Univers Next W02"/>
              </a:rPr>
              <a:t>resit</a:t>
            </a:r>
            <a:r>
              <a:rPr lang="en-US" b="0" i="1" dirty="0">
                <a:solidFill>
                  <a:srgbClr val="1E2328"/>
                </a:solidFill>
                <a:effectLst/>
                <a:latin typeface="Univers Next W02"/>
              </a:rPr>
              <a:t>.</a:t>
            </a:r>
          </a:p>
          <a:p>
            <a:pPr algn="l"/>
            <a:r>
              <a:rPr lang="en-US" b="0" i="1" dirty="0">
                <a:solidFill>
                  <a:srgbClr val="1E2328"/>
                </a:solidFill>
                <a:effectLst/>
                <a:latin typeface="Univers Next W02"/>
              </a:rPr>
              <a:t>Once you obtain a sufficient grade for the first test opportunity, you will be automatically de-registered from the </a:t>
            </a:r>
            <a:r>
              <a:rPr lang="en-US" b="0" i="1" dirty="0" err="1">
                <a:solidFill>
                  <a:srgbClr val="1E2328"/>
                </a:solidFill>
                <a:effectLst/>
                <a:latin typeface="Univers Next W02"/>
              </a:rPr>
              <a:t>resit</a:t>
            </a:r>
            <a:r>
              <a:rPr lang="en-US" b="0" i="1" dirty="0">
                <a:solidFill>
                  <a:srgbClr val="1E2328"/>
                </a:solidFill>
                <a:effectLst/>
                <a:latin typeface="Univers Next W02"/>
              </a:rPr>
              <a:t>. If you still wish to take the </a:t>
            </a:r>
            <a:r>
              <a:rPr lang="en-US" b="0" i="1" dirty="0" err="1">
                <a:solidFill>
                  <a:srgbClr val="1E2328"/>
                </a:solidFill>
                <a:effectLst/>
                <a:latin typeface="Univers Next W02"/>
              </a:rPr>
              <a:t>resit</a:t>
            </a:r>
            <a:r>
              <a:rPr lang="en-US" b="0" i="1" dirty="0">
                <a:solidFill>
                  <a:srgbClr val="1E2328"/>
                </a:solidFill>
                <a:effectLst/>
                <a:latin typeface="Univers Next W02"/>
              </a:rPr>
              <a:t>, you will have to register for the </a:t>
            </a:r>
            <a:r>
              <a:rPr lang="en-US" b="0" i="1" dirty="0" err="1">
                <a:solidFill>
                  <a:srgbClr val="1E2328"/>
                </a:solidFill>
                <a:effectLst/>
                <a:latin typeface="Univers Next W02"/>
              </a:rPr>
              <a:t>resit</a:t>
            </a:r>
            <a:r>
              <a:rPr lang="en-US" b="0" i="1" dirty="0">
                <a:solidFill>
                  <a:srgbClr val="1E2328"/>
                </a:solidFill>
                <a:effectLst/>
                <a:latin typeface="Univers Next W02"/>
              </a:rPr>
              <a:t> again.</a:t>
            </a:r>
          </a:p>
          <a:p>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21</a:t>
            </a:fld>
            <a:endParaRPr lang="nl-NL"/>
          </a:p>
        </p:txBody>
      </p:sp>
    </p:spTree>
    <p:extLst>
      <p:ext uri="{BB962C8B-B14F-4D97-AF65-F5344CB8AC3E}">
        <p14:creationId xmlns:p14="http://schemas.microsoft.com/office/powerpoint/2010/main" val="3272933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5CB1F2B-7249-4284-9B7B-401236BCB227}" type="slidenum">
              <a:rPr lang="nl-NL" smtClean="0"/>
              <a:t>22</a:t>
            </a:fld>
            <a:endParaRPr lang="nl-NL"/>
          </a:p>
        </p:txBody>
      </p:sp>
    </p:spTree>
    <p:extLst>
      <p:ext uri="{BB962C8B-B14F-4D97-AF65-F5344CB8AC3E}">
        <p14:creationId xmlns:p14="http://schemas.microsoft.com/office/powerpoint/2010/main" val="207622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is the first page you will see on your screen: your personal details, such as your name and address. This information is the exact information you provided yourself via </a:t>
            </a:r>
            <a:r>
              <a:rPr lang="en-US" i="0" dirty="0" err="1"/>
              <a:t>Studielink</a:t>
            </a:r>
            <a:r>
              <a:rPr lang="en-US" i="0" dirty="0"/>
              <a:t> and is the information also visible to the university. This means that, if you move to another address, you should change this so that the university is informed as well. You also have to upload a picture of yourself, you can change this picture. </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23</a:t>
            </a:fld>
            <a:endParaRPr lang="nl-NL"/>
          </a:p>
        </p:txBody>
      </p:sp>
    </p:spTree>
    <p:extLst>
      <p:ext uri="{BB962C8B-B14F-4D97-AF65-F5344CB8AC3E}">
        <p14:creationId xmlns:p14="http://schemas.microsoft.com/office/powerpoint/2010/main" val="2967539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How do you add ICE (In case of emergency) information?</a:t>
            </a:r>
            <a:br>
              <a:rPr lang="en-US" i="0" dirty="0"/>
            </a:br>
            <a:r>
              <a:rPr lang="en-US" b="1" i="0" dirty="0"/>
              <a:t>1. Click on ‘update </a:t>
            </a:r>
            <a:r>
              <a:rPr lang="en-US" b="1" i="0" dirty="0" err="1"/>
              <a:t>addres</a:t>
            </a:r>
            <a:r>
              <a:rPr lang="en-US" b="1" i="0" dirty="0"/>
              <a:t>’</a:t>
            </a:r>
          </a:p>
          <a:p>
            <a:r>
              <a:rPr lang="en-US" i="0" dirty="0"/>
              <a:t>2. Fill in info and click on ‘save’</a:t>
            </a:r>
          </a:p>
          <a:p>
            <a:r>
              <a:rPr lang="en-US" i="0" dirty="0"/>
              <a:t>3. Click on ‘update address’</a:t>
            </a:r>
          </a:p>
          <a:p>
            <a:r>
              <a:rPr lang="en-US" i="0" dirty="0"/>
              <a:t>4. Give permission right below and fill in the additional info and click on ‘save’ again.</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24</a:t>
            </a:fld>
            <a:endParaRPr lang="nl-NL"/>
          </a:p>
        </p:txBody>
      </p:sp>
    </p:spTree>
    <p:extLst>
      <p:ext uri="{BB962C8B-B14F-4D97-AF65-F5344CB8AC3E}">
        <p14:creationId xmlns:p14="http://schemas.microsoft.com/office/powerpoint/2010/main" val="3675110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How do you add ICE (In case of emergency) information?</a:t>
            </a:r>
            <a:br>
              <a:rPr lang="en-US" i="0" dirty="0"/>
            </a:br>
            <a:r>
              <a:rPr lang="en-US" i="0" dirty="0"/>
              <a:t>1. Click on ‘update </a:t>
            </a:r>
            <a:r>
              <a:rPr lang="en-US" i="0" dirty="0" err="1"/>
              <a:t>addres</a:t>
            </a:r>
            <a:r>
              <a:rPr lang="en-US" i="0" dirty="0"/>
              <a:t>’</a:t>
            </a:r>
          </a:p>
          <a:p>
            <a:r>
              <a:rPr lang="en-US" b="1" i="0" dirty="0"/>
              <a:t>2. Fill in info and click on ‘save’</a:t>
            </a:r>
          </a:p>
          <a:p>
            <a:r>
              <a:rPr lang="en-US" i="0" dirty="0"/>
              <a:t>3. Click on ‘update address’</a:t>
            </a:r>
          </a:p>
          <a:p>
            <a:r>
              <a:rPr lang="en-US" i="0" dirty="0"/>
              <a:t>4. Give permission right below and fill in the additional info and click on ‘save’ again.</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25</a:t>
            </a:fld>
            <a:endParaRPr lang="nl-NL"/>
          </a:p>
        </p:txBody>
      </p:sp>
    </p:spTree>
    <p:extLst>
      <p:ext uri="{BB962C8B-B14F-4D97-AF65-F5344CB8AC3E}">
        <p14:creationId xmlns:p14="http://schemas.microsoft.com/office/powerpoint/2010/main" val="1968990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Canvas is the system the university uses to provide more detailed day-to-day information about a specific module, (sub)grades for subtests. Also: collaborate with your group, take</a:t>
            </a:r>
            <a:r>
              <a:rPr lang="en-US" i="0" baseline="0" dirty="0"/>
              <a:t> online (practice) quizzes, check feedback. </a:t>
            </a:r>
            <a:endParaRPr lang="nl-NL" i="0" dirty="0"/>
          </a:p>
        </p:txBody>
      </p:sp>
      <p:sp>
        <p:nvSpPr>
          <p:cNvPr id="4" name="Slide Number Placeholder 3"/>
          <p:cNvSpPr>
            <a:spLocks noGrp="1"/>
          </p:cNvSpPr>
          <p:nvPr>
            <p:ph type="sldNum" sz="quarter" idx="10"/>
          </p:nvPr>
        </p:nvSpPr>
        <p:spPr/>
        <p:txBody>
          <a:bodyPr/>
          <a:lstStyle/>
          <a:p>
            <a:fld id="{8AB7A2E1-0EF5-4F6C-A697-A12883C24FF3}" type="slidenum">
              <a:rPr lang="nl-NL" smtClean="0"/>
              <a:t>26</a:t>
            </a:fld>
            <a:endParaRPr lang="nl-NL"/>
          </a:p>
        </p:txBody>
      </p:sp>
    </p:spTree>
    <p:extLst>
      <p:ext uri="{BB962C8B-B14F-4D97-AF65-F5344CB8AC3E}">
        <p14:creationId xmlns:p14="http://schemas.microsoft.com/office/powerpoint/2010/main" val="4058919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cs typeface="Calibri"/>
            </a:endParaRPr>
          </a:p>
          <a:p>
            <a:r>
              <a:rPr lang="en-US" i="0" dirty="0"/>
              <a:t>CHANGE:</a:t>
            </a:r>
            <a:r>
              <a:rPr lang="en-US" i="0" baseline="0" dirty="0"/>
              <a:t> ADD how to log in with phone by calling yourself</a:t>
            </a:r>
            <a:r>
              <a:rPr lang="en-US" i="0" dirty="0"/>
              <a:t> </a:t>
            </a:r>
          </a:p>
          <a:p>
            <a:endParaRPr lang="en-US" i="0" dirty="0"/>
          </a:p>
          <a:p>
            <a:r>
              <a:rPr lang="en-US" i="0" dirty="0"/>
              <a:t>To log in you can either download the Canvas application or go to the website. Logging in is the same as in Osiris: with your student number and password. </a:t>
            </a:r>
            <a:endParaRPr lang="nl-NL" i="0" dirty="0"/>
          </a:p>
        </p:txBody>
      </p:sp>
      <p:sp>
        <p:nvSpPr>
          <p:cNvPr id="4" name="Slide Number Placeholder 3"/>
          <p:cNvSpPr>
            <a:spLocks noGrp="1"/>
          </p:cNvSpPr>
          <p:nvPr>
            <p:ph type="sldNum" sz="quarter" idx="10"/>
          </p:nvPr>
        </p:nvSpPr>
        <p:spPr/>
        <p:txBody>
          <a:bodyPr/>
          <a:lstStyle/>
          <a:p>
            <a:fld id="{8AB7A2E1-0EF5-4F6C-A697-A12883C24FF3}" type="slidenum">
              <a:rPr lang="nl-NL" smtClean="0"/>
              <a:t>27</a:t>
            </a:fld>
            <a:endParaRPr lang="nl-NL"/>
          </a:p>
        </p:txBody>
      </p:sp>
    </p:spTree>
    <p:extLst>
      <p:ext uri="{BB962C8B-B14F-4D97-AF65-F5344CB8AC3E}">
        <p14:creationId xmlns:p14="http://schemas.microsoft.com/office/powerpoint/2010/main" val="3904549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cs typeface="Calibri"/>
            </a:endParaRPr>
          </a:p>
          <a:p>
            <a:r>
              <a:rPr lang="en-US" i="0" dirty="0"/>
              <a:t>To log in</a:t>
            </a:r>
            <a:r>
              <a:rPr lang="en-US" dirty="0"/>
              <a:t> you</a:t>
            </a:r>
            <a:r>
              <a:rPr lang="en-US" i="0" dirty="0"/>
              <a:t> go to the website. Logging in is the same as in Osiris: with your student number and password.</a:t>
            </a:r>
            <a:r>
              <a:rPr lang="en-US" dirty="0"/>
              <a:t> </a:t>
            </a:r>
            <a:endParaRPr lang="en-US" dirty="0">
              <a:cs typeface="Calibri"/>
            </a:endParaRPr>
          </a:p>
          <a:p>
            <a:r>
              <a:rPr lang="en-US" dirty="0">
                <a:cs typeface="Calibri"/>
              </a:rPr>
              <a:t>Follow the steps of the two factor </a:t>
            </a:r>
            <a:r>
              <a:rPr lang="en-US">
                <a:cs typeface="Calibri"/>
              </a:rPr>
              <a:t>authentication </a:t>
            </a:r>
            <a:endParaRPr lang="en-US" dirty="0">
              <a:cs typeface="Calibri"/>
            </a:endParaRPr>
          </a:p>
        </p:txBody>
      </p:sp>
      <p:sp>
        <p:nvSpPr>
          <p:cNvPr id="4" name="Slide Number Placeholder 3"/>
          <p:cNvSpPr>
            <a:spLocks noGrp="1"/>
          </p:cNvSpPr>
          <p:nvPr>
            <p:ph type="sldNum" sz="quarter" idx="10"/>
          </p:nvPr>
        </p:nvSpPr>
        <p:spPr/>
        <p:txBody>
          <a:bodyPr/>
          <a:lstStyle/>
          <a:p>
            <a:fld id="{8AB7A2E1-0EF5-4F6C-A697-A12883C24FF3}" type="slidenum">
              <a:rPr lang="nl-NL" smtClean="0"/>
              <a:t>28</a:t>
            </a:fld>
            <a:endParaRPr lang="nl-NL"/>
          </a:p>
        </p:txBody>
      </p:sp>
    </p:spTree>
    <p:extLst>
      <p:ext uri="{BB962C8B-B14F-4D97-AF65-F5344CB8AC3E}">
        <p14:creationId xmlns:p14="http://schemas.microsoft.com/office/powerpoint/2010/main" val="4003553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What does Canvas look like? On the left-hand side you see a few icons: account, courses, calendar… When you are looking for an overview of the modules you are registered for, this can be found under the tab DASHBOARD. When you want to go to the module specific information site, you click on the folder corresponding to the module. When you have successfully enrolled for module 1, you can see the folder in this overview, like on this picture.</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29</a:t>
            </a:fld>
            <a:endParaRPr lang="nl-NL"/>
          </a:p>
        </p:txBody>
      </p:sp>
    </p:spTree>
    <p:extLst>
      <p:ext uri="{BB962C8B-B14F-4D97-AF65-F5344CB8AC3E}">
        <p14:creationId xmlns:p14="http://schemas.microsoft.com/office/powerpoint/2010/main" val="240493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These are the main topics for this workshop: website PSY, Osiris, Canvas, Timetable, Campus app and the final to do list. During this meeting you will get the opportunity to take care of some to do’s. </a:t>
            </a:r>
            <a:br>
              <a:rPr lang="en-US" i="1" dirty="0"/>
            </a:br>
            <a:r>
              <a:rPr lang="en-US" i="1" dirty="0"/>
              <a:t>During this part, the To do list can also be handed out. </a:t>
            </a:r>
            <a:endParaRPr lang="nl-NL" i="1" dirty="0"/>
          </a:p>
        </p:txBody>
      </p:sp>
      <p:sp>
        <p:nvSpPr>
          <p:cNvPr id="4" name="Slide Number Placeholder 3"/>
          <p:cNvSpPr>
            <a:spLocks noGrp="1"/>
          </p:cNvSpPr>
          <p:nvPr>
            <p:ph type="sldNum" sz="quarter" idx="10"/>
          </p:nvPr>
        </p:nvSpPr>
        <p:spPr/>
        <p:txBody>
          <a:bodyPr/>
          <a:lstStyle/>
          <a:p>
            <a:fld id="{55CB1F2B-7249-4284-9B7B-401236BCB227}" type="slidenum">
              <a:rPr lang="nl-NL" smtClean="0"/>
              <a:t>3</a:t>
            </a:fld>
            <a:endParaRPr lang="nl-NL" dirty="0"/>
          </a:p>
        </p:txBody>
      </p:sp>
    </p:spTree>
    <p:extLst>
      <p:ext uri="{BB962C8B-B14F-4D97-AF65-F5344CB8AC3E}">
        <p14:creationId xmlns:p14="http://schemas.microsoft.com/office/powerpoint/2010/main" val="394722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When you have clicked on the module specific folder under DASHBOARD, you will be landed in the tab COURSES. All information that is relevant to the module can be found under the tabs on the right-hand side.</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30</a:t>
            </a:fld>
            <a:endParaRPr lang="nl-NL"/>
          </a:p>
        </p:txBody>
      </p:sp>
    </p:spTree>
    <p:extLst>
      <p:ext uri="{BB962C8B-B14F-4D97-AF65-F5344CB8AC3E}">
        <p14:creationId xmlns:p14="http://schemas.microsoft.com/office/powerpoint/2010/main" val="612800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example, to be informed about the last updates, you can go to ANNOUNCEMENTS. This is where teachers post important messages about the module, such as to let you know that the grades of the latest test have been published, to provide you with additional information about a specific lecture.</a:t>
            </a:r>
            <a:endParaRPr lang="nl-NL"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641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Once the first test has taken place or the first assignment has been handed in, and the teacher(s) have graded it, they will publish your grade under GRADES.</a:t>
            </a:r>
            <a:br>
              <a:rPr lang="en-US" i="1" dirty="0"/>
            </a:br>
            <a:r>
              <a:rPr lang="en-US" b="1" i="1" dirty="0"/>
              <a:t>Please note that for some components, the grades will not be published via Canvas, but directly via Osiris, the teacher will inform you about this via an </a:t>
            </a:r>
            <a:r>
              <a:rPr lang="en-US" b="1" i="1" dirty="0" err="1"/>
              <a:t>Annoucement</a:t>
            </a:r>
            <a:r>
              <a:rPr lang="en-US" b="1" i="1" dirty="0"/>
              <a:t>. </a:t>
            </a:r>
            <a:endParaRPr lang="nl-NL"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261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Besides providing information about a module, Canvas is also used as a platform for the study </a:t>
            </a:r>
            <a:r>
              <a:rPr lang="en-US" i="0" dirty="0" err="1"/>
              <a:t>programme</a:t>
            </a:r>
            <a:r>
              <a:rPr lang="en-US" i="0" dirty="0"/>
              <a:t> to inform you about more general study related matters. For example: meetings for the student mentor </a:t>
            </a:r>
            <a:r>
              <a:rPr lang="en-US" i="0" dirty="0" err="1"/>
              <a:t>programme</a:t>
            </a:r>
            <a:r>
              <a:rPr lang="en-US" i="0" dirty="0"/>
              <a:t>, information about the star-</a:t>
            </a:r>
            <a:r>
              <a:rPr lang="en-US" i="0" dirty="0" err="1"/>
              <a:t>programme</a:t>
            </a:r>
            <a:r>
              <a:rPr lang="en-US" i="0" dirty="0"/>
              <a:t> (that is our excellence </a:t>
            </a:r>
            <a:r>
              <a:rPr lang="en-US" i="0" dirty="0" err="1"/>
              <a:t>programme</a:t>
            </a:r>
            <a:r>
              <a:rPr lang="en-US" i="0" dirty="0"/>
              <a:t>), information about the elective modules in year 2, etc. Enrolling for this site is </a:t>
            </a:r>
            <a:r>
              <a:rPr lang="en-US" b="1" i="0" dirty="0"/>
              <a:t>mandatory.</a:t>
            </a:r>
            <a:endParaRPr lang="nl-NL" i="0" dirty="0"/>
          </a:p>
        </p:txBody>
      </p:sp>
      <p:sp>
        <p:nvSpPr>
          <p:cNvPr id="4" name="Slide Number Placeholder 3"/>
          <p:cNvSpPr>
            <a:spLocks noGrp="1"/>
          </p:cNvSpPr>
          <p:nvPr>
            <p:ph type="sldNum" sz="quarter" idx="10"/>
          </p:nvPr>
        </p:nvSpPr>
        <p:spPr/>
        <p:txBody>
          <a:bodyPr/>
          <a:lstStyle/>
          <a:p>
            <a:fld id="{8AB7A2E1-0EF5-4F6C-A697-A12883C24FF3}" type="slidenum">
              <a:rPr lang="nl-NL" smtClean="0"/>
              <a:t>33</a:t>
            </a:fld>
            <a:endParaRPr lang="nl-NL"/>
          </a:p>
        </p:txBody>
      </p:sp>
    </p:spTree>
    <p:extLst>
      <p:ext uri="{BB962C8B-B14F-4D97-AF65-F5344CB8AC3E}">
        <p14:creationId xmlns:p14="http://schemas.microsoft.com/office/powerpoint/2010/main" val="1834147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your fourth to do for today. Take a moment to enroll for Bachelor’s </a:t>
            </a:r>
            <a:r>
              <a:rPr lang="en-US" dirty="0" err="1"/>
              <a:t>programme</a:t>
            </a:r>
            <a:r>
              <a:rPr lang="en-US" dirty="0"/>
              <a:t> PSY year 1 </a:t>
            </a:r>
            <a:r>
              <a:rPr lang="en-US" i="1" dirty="0"/>
              <a:t>2023-2024</a:t>
            </a:r>
          </a:p>
          <a:p>
            <a:endParaRPr lang="en-US" dirty="0"/>
          </a:p>
          <a:p>
            <a:r>
              <a:rPr lang="en-US" i="1" dirty="0"/>
              <a:t>Just as for the enrolment for the module in Osiris, give the students a moment to enroll. </a:t>
            </a:r>
            <a:r>
              <a:rPr lang="en-US" i="1" baseline="0" dirty="0"/>
              <a:t>In the meantime they can ask questions if they don’t succeed.</a:t>
            </a:r>
            <a:r>
              <a:rPr lang="en-US" i="1" dirty="0"/>
              <a:t> After a few minutes, continue and mention again that students can also do this in the following days, but emphasize it should be taken care of before the start of the year.</a:t>
            </a:r>
            <a:endParaRPr lang="nl-NL" i="1" dirty="0"/>
          </a:p>
        </p:txBody>
      </p:sp>
      <p:sp>
        <p:nvSpPr>
          <p:cNvPr id="4" name="Slide Number Placeholder 3"/>
          <p:cNvSpPr>
            <a:spLocks noGrp="1"/>
          </p:cNvSpPr>
          <p:nvPr>
            <p:ph type="sldNum" sz="quarter" idx="10"/>
          </p:nvPr>
        </p:nvSpPr>
        <p:spPr/>
        <p:txBody>
          <a:bodyPr/>
          <a:lstStyle/>
          <a:p>
            <a:fld id="{55CB1F2B-7249-4284-9B7B-401236BCB227}" type="slidenum">
              <a:rPr lang="nl-NL" smtClean="0"/>
              <a:t>34</a:t>
            </a:fld>
            <a:endParaRPr lang="nl-NL"/>
          </a:p>
        </p:txBody>
      </p:sp>
    </p:spTree>
    <p:extLst>
      <p:ext uri="{BB962C8B-B14F-4D97-AF65-F5344CB8AC3E}">
        <p14:creationId xmlns:p14="http://schemas.microsoft.com/office/powerpoint/2010/main" val="1919288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page you have to enroll yourself, as it is not a module, so it is not linked to Osiris. Just as for the </a:t>
            </a:r>
            <a:r>
              <a:rPr lang="en-US" i="1" dirty="0"/>
              <a:t>Bachelor’s </a:t>
            </a:r>
            <a:r>
              <a:rPr lang="en-US" i="1" dirty="0" err="1"/>
              <a:t>programme</a:t>
            </a:r>
            <a:r>
              <a:rPr lang="en-US" i="1" dirty="0"/>
              <a:t> PSY year 1 2023-2024 </a:t>
            </a:r>
            <a:r>
              <a:rPr lang="en-US" dirty="0"/>
              <a:t>you can enroll as following: go to the tab COURSES and click in the right-hand corner to search for the Course/page: BROWSE MORE COURSES. When you fill in (even a fraction) of the name of the folder, it will show.</a:t>
            </a:r>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08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page you have to enroll yourself, as it is not a module, so it is not linked to Osiris. Just as for the </a:t>
            </a:r>
            <a:r>
              <a:rPr lang="en-US" i="1" dirty="0"/>
              <a:t>Bachelor’s </a:t>
            </a:r>
            <a:r>
              <a:rPr lang="en-US" i="1" dirty="0" err="1"/>
              <a:t>programme</a:t>
            </a:r>
            <a:r>
              <a:rPr lang="en-US" i="1" dirty="0"/>
              <a:t> PSY year 1 2023-2024 </a:t>
            </a:r>
            <a:r>
              <a:rPr lang="en-US" dirty="0"/>
              <a:t>you can enroll as following: go to the tab COURSES and click in the right-hand corner to search for the Course/page: BROWSE MORE COURSES. When you fill in (even a fraction) of the name of the folder, it will show.</a:t>
            </a:r>
            <a:endParaRPr lang="nl-NL" dirty="0"/>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00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For this page you have to enroll yourself, as it is not a module, so it is not linked to Osiris. Just as for the Kick In Faculty Days page you can enroll as following: go to the tab COURSES and click in the right-hand corner to search for the Course/page: BROWSE MORE COURSES. When you fill in (even a fraction) of the name of the folder, it will show.</a:t>
            </a:r>
            <a:endParaRPr lang="nl-NL"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947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637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5CB1F2B-7249-4284-9B7B-401236BCB227}" type="slidenum">
              <a:rPr lang="nl-NL" smtClean="0"/>
              <a:t>39</a:t>
            </a:fld>
            <a:endParaRPr lang="nl-NL"/>
          </a:p>
        </p:txBody>
      </p:sp>
    </p:spTree>
    <p:extLst>
      <p:ext uri="{BB962C8B-B14F-4D97-AF65-F5344CB8AC3E}">
        <p14:creationId xmlns:p14="http://schemas.microsoft.com/office/powerpoint/2010/main" val="242655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But first, let’s arrange a working internet connection for this workshop, as you will need it during this session. The WIFI network on campus is called EDUROAM.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r>
              <a:rPr lang="en-US" i="0" dirty="0"/>
              <a:t>For those who are interested in a new laptop, you can check this website for offers from the university, this link has also been provided in the email you received from the </a:t>
            </a:r>
            <a:r>
              <a:rPr lang="en-US" i="0" dirty="0" err="1"/>
              <a:t>programme</a:t>
            </a:r>
            <a:r>
              <a:rPr lang="en-US" i="0" dirty="0"/>
              <a:t> last week. Please note that you can work with a Windows as well as an Apple laptop. Remember however that when working with other students or submitting assignments </a:t>
            </a:r>
            <a:r>
              <a:rPr lang="en-US" i="0" dirty="0" err="1"/>
              <a:t>programmes</a:t>
            </a:r>
            <a:r>
              <a:rPr lang="en-US" i="0" dirty="0"/>
              <a:t> such as Word (and not Pages) are still most common to use. </a:t>
            </a:r>
            <a:endParaRPr lang="nl-NL" i="0" dirty="0"/>
          </a:p>
        </p:txBody>
      </p:sp>
      <p:sp>
        <p:nvSpPr>
          <p:cNvPr id="4" name="Slide Number Placeholder 3"/>
          <p:cNvSpPr>
            <a:spLocks noGrp="1"/>
          </p:cNvSpPr>
          <p:nvPr>
            <p:ph type="sldNum" sz="quarter" idx="10"/>
          </p:nvPr>
        </p:nvSpPr>
        <p:spPr/>
        <p:txBody>
          <a:bodyPr/>
          <a:lstStyle/>
          <a:p>
            <a:fld id="{55CB1F2B-7249-4284-9B7B-401236BCB227}" type="slidenum">
              <a:rPr lang="nl-NL" smtClean="0"/>
              <a:t>4</a:t>
            </a:fld>
            <a:endParaRPr lang="nl-NL"/>
          </a:p>
        </p:txBody>
      </p:sp>
    </p:spTree>
    <p:extLst>
      <p:ext uri="{BB962C8B-B14F-4D97-AF65-F5344CB8AC3E}">
        <p14:creationId xmlns:p14="http://schemas.microsoft.com/office/powerpoint/2010/main" val="1670101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 the live</a:t>
            </a:r>
            <a:r>
              <a:rPr lang="en-US" b="1" i="0" baseline="0" dirty="0"/>
              <a:t> websites </a:t>
            </a:r>
          </a:p>
          <a:p>
            <a:endParaRPr lang="en-US" i="1" dirty="0"/>
          </a:p>
          <a:p>
            <a:r>
              <a:rPr lang="en-US" i="1" dirty="0"/>
              <a:t>As a student it is important to know when and where you have to attend a lecture, tutorial or other meeting. Your timetable can be found via rooster.utwente.nl. You can also login and subscribe to have a personalized timetable. It is important to check the timetable regularly, as lectures might be subject to change, although in the past rarely, in these times we are uncertain whether it has to. In the timetable you can see whether a lecture or tutorial is online or on campus.</a:t>
            </a:r>
          </a:p>
          <a:p>
            <a:endParaRPr lang="en-US" i="1" dirty="0"/>
          </a:p>
          <a:p>
            <a:r>
              <a:rPr lang="en-US" i="1" dirty="0"/>
              <a:t>Show them the timetable yourself as well. Click on the picture in the sheet. On the website, click on ADD TIMETABLE and type Psychology and intervention design (or a part of the name). When an overview of all the groups is shown, just pick one to show them an example of what a week might look like. Also show how it shows whether a lecture or tutorial is </a:t>
            </a:r>
            <a:r>
              <a:rPr lang="en-US" i="1" dirty="0">
                <a:solidFill>
                  <a:srgbClr val="FF3300"/>
                </a:solidFill>
              </a:rPr>
              <a:t>online or on campus </a:t>
            </a:r>
            <a:r>
              <a:rPr lang="en-US" i="1" dirty="0"/>
              <a:t>(states online or the building/room). This is week 3 of the study </a:t>
            </a:r>
            <a:r>
              <a:rPr lang="en-US" i="1" dirty="0" err="1"/>
              <a:t>programme</a:t>
            </a:r>
            <a:r>
              <a:rPr lang="en-US" i="1" dirty="0"/>
              <a:t>, as you can see, on Monday 18 Sept you will have your first exam.</a:t>
            </a:r>
            <a:endParaRPr lang="nl-NL"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888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B096E-163B-ACD3-62D4-43D97BAEF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1B1CC-7197-A44D-181A-65060A098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E374C-51AE-9F29-3577-FA407DDB193A}"/>
              </a:ext>
            </a:extLst>
          </p:cNvPr>
          <p:cNvSpPr>
            <a:spLocks noGrp="1"/>
          </p:cNvSpPr>
          <p:nvPr>
            <p:ph type="body" idx="1"/>
          </p:nvPr>
        </p:nvSpPr>
        <p:spPr/>
        <p:txBody>
          <a:bodyPr/>
          <a:lstStyle/>
          <a:p>
            <a:r>
              <a:rPr lang="en-US" b="1" i="0" dirty="0"/>
              <a:t>Share the live</a:t>
            </a:r>
            <a:r>
              <a:rPr lang="en-US" b="1" i="0" baseline="0" dirty="0"/>
              <a:t> websites </a:t>
            </a:r>
          </a:p>
          <a:p>
            <a:endParaRPr lang="en-US" i="1" dirty="0"/>
          </a:p>
          <a:p>
            <a:r>
              <a:rPr lang="en-US" i="1" dirty="0"/>
              <a:t>As a student it is important to know when and where you have to attend a lecture, tutorial or other meeting. Your timetable can be found via rooster.utwente.nl. You can also login and subscribe to have a personalized timetable. It is important to check the timetable regularly, as lectures might be subject to change, although in the past rarely, in these times we are uncertain whether it has to. In the timetable you can see whether a lecture or tutorial is online or on campus.</a:t>
            </a:r>
          </a:p>
          <a:p>
            <a:endParaRPr lang="en-US" i="1" dirty="0"/>
          </a:p>
          <a:p>
            <a:r>
              <a:rPr lang="en-US" i="1" dirty="0"/>
              <a:t>Show them the timetable yourself as well. Click on the picture in the sheet. On the website, click on ADD TIMETABLE and type Psychology and intervention design (or a part of the name). When an overview of all the groups is shown, just pick one to show them an example of what a week might look like. Also show how it shows whether a lecture or tutorial is </a:t>
            </a:r>
            <a:r>
              <a:rPr lang="en-US" i="1" dirty="0">
                <a:solidFill>
                  <a:srgbClr val="FF3300"/>
                </a:solidFill>
              </a:rPr>
              <a:t>online or on campus </a:t>
            </a:r>
            <a:r>
              <a:rPr lang="en-US" i="1" dirty="0"/>
              <a:t>(states online or the building/room). This is week 3 of the study </a:t>
            </a:r>
            <a:r>
              <a:rPr lang="en-US" i="1" dirty="0" err="1"/>
              <a:t>programme</a:t>
            </a:r>
            <a:r>
              <a:rPr lang="en-US" i="1" dirty="0"/>
              <a:t>, as you can see, on Monday 18 Sept you will have your first exam.</a:t>
            </a:r>
            <a:endParaRPr lang="nl-NL" i="1" dirty="0"/>
          </a:p>
        </p:txBody>
      </p:sp>
      <p:sp>
        <p:nvSpPr>
          <p:cNvPr id="4" name="Slide Number Placeholder 3">
            <a:extLst>
              <a:ext uri="{FF2B5EF4-FFF2-40B4-BE49-F238E27FC236}">
                <a16:creationId xmlns:a16="http://schemas.microsoft.com/office/drawing/2014/main" id="{1B7C87D4-252E-E29C-CFF1-8FDF8EED2B5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320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349E-FB5B-9DA9-C478-B6593BBA3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C4ACC-216B-46A2-6E1A-636D7E166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C27BB-5F3D-9844-B6ED-E66FC8EABB31}"/>
              </a:ext>
            </a:extLst>
          </p:cNvPr>
          <p:cNvSpPr>
            <a:spLocks noGrp="1"/>
          </p:cNvSpPr>
          <p:nvPr>
            <p:ph type="body" idx="1"/>
          </p:nvPr>
        </p:nvSpPr>
        <p:spPr/>
        <p:txBody>
          <a:bodyPr/>
          <a:lstStyle/>
          <a:p>
            <a:r>
              <a:rPr lang="en-US" b="1" i="0" dirty="0"/>
              <a:t>Share the live</a:t>
            </a:r>
            <a:r>
              <a:rPr lang="en-US" b="1" i="0" baseline="0" dirty="0"/>
              <a:t> websites </a:t>
            </a:r>
          </a:p>
          <a:p>
            <a:endParaRPr lang="en-US" i="1" dirty="0"/>
          </a:p>
          <a:p>
            <a:r>
              <a:rPr lang="en-US" i="1" dirty="0"/>
              <a:t>As a student it is important to know when and where you have to attend a lecture, tutorial or other meeting. Your timetable can be found via rooster.utwente.nl. You can also login and subscribe to have a personalized timetable. It is important to check the timetable regularly, as lectures might be subject to change, although in the past rarely, in these times we are uncertain whether it has to. In the timetable you can see whether a lecture or tutorial is online or on campus.</a:t>
            </a:r>
          </a:p>
          <a:p>
            <a:endParaRPr lang="en-US" i="1" dirty="0"/>
          </a:p>
          <a:p>
            <a:r>
              <a:rPr lang="en-US" i="1" dirty="0"/>
              <a:t>Show them the timetable yourself as well. Click on the picture in the sheet. On the website, click on ADD TIMETABLE and type Psychology and intervention design (or a part of the name). When an overview of all the groups is shown, just pick one to show them an example of what a week might look like. Also show how it shows whether a lecture or tutorial is </a:t>
            </a:r>
            <a:r>
              <a:rPr lang="en-US" i="1" dirty="0">
                <a:solidFill>
                  <a:srgbClr val="FF3300"/>
                </a:solidFill>
              </a:rPr>
              <a:t>online or on campus </a:t>
            </a:r>
            <a:r>
              <a:rPr lang="en-US" i="1" dirty="0"/>
              <a:t>(states online or the building/room). This is week 3 of the study </a:t>
            </a:r>
            <a:r>
              <a:rPr lang="en-US" i="1" dirty="0" err="1"/>
              <a:t>programme</a:t>
            </a:r>
            <a:r>
              <a:rPr lang="en-US" i="1" dirty="0"/>
              <a:t>, as you can see, on Monday 18 Sept you will have your first exam.</a:t>
            </a:r>
            <a:endParaRPr lang="nl-NL" i="1" dirty="0"/>
          </a:p>
        </p:txBody>
      </p:sp>
      <p:sp>
        <p:nvSpPr>
          <p:cNvPr id="4" name="Slide Number Placeholder 3">
            <a:extLst>
              <a:ext uri="{FF2B5EF4-FFF2-40B4-BE49-F238E27FC236}">
                <a16:creationId xmlns:a16="http://schemas.microsoft.com/office/drawing/2014/main" id="{A595229E-784C-F8E7-B39B-E7A71D93C7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858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 the live</a:t>
            </a:r>
            <a:r>
              <a:rPr lang="en-US" b="1" i="0" baseline="0" dirty="0"/>
              <a:t> websites </a:t>
            </a:r>
          </a:p>
          <a:p>
            <a:endParaRPr lang="en-US" i="1" dirty="0"/>
          </a:p>
          <a:p>
            <a:r>
              <a:rPr lang="en-US" i="1" dirty="0"/>
              <a:t>As a student it is important to know when and where you have to attend a lecture, tutorial or other meeting. Your timetable can be found via rooster.utwente.nl. You can also login and subscribe to have a personalized timetable. It is important to check the timetable regularly, as lectures might be subject to change, although in the past rarely, in these times we are uncertain whether it has to. In the timetable you can see whether a lecture or tutorial is online or on campus.</a:t>
            </a:r>
          </a:p>
          <a:p>
            <a:endParaRPr lang="en-US" i="1" dirty="0"/>
          </a:p>
          <a:p>
            <a:r>
              <a:rPr lang="en-US" i="1" dirty="0"/>
              <a:t>Show them the timetable yourself as well. Click on the picture in the sheet. On the website, click on ADD TIMETABLE and type Psychology and intervention design (or a part of the name). When an overview of all the groups is shown, just pick one to show them an example of what a week might look like. Also show how it shows whether a lecture or tutorial is </a:t>
            </a:r>
            <a:r>
              <a:rPr lang="en-US" i="1" dirty="0">
                <a:solidFill>
                  <a:srgbClr val="FF3300"/>
                </a:solidFill>
              </a:rPr>
              <a:t>online or on campus </a:t>
            </a:r>
            <a:r>
              <a:rPr lang="en-US" i="1" dirty="0"/>
              <a:t>(states online or the building/room). This is week 3 of the study </a:t>
            </a:r>
            <a:r>
              <a:rPr lang="en-US" i="1" dirty="0" err="1"/>
              <a:t>programme</a:t>
            </a:r>
            <a:r>
              <a:rPr lang="en-US" i="1" dirty="0"/>
              <a:t>, as you can see, on Monday 18 Sept you will have your first exam.</a:t>
            </a:r>
            <a:endParaRPr lang="nl-NL"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844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 the live</a:t>
            </a:r>
            <a:r>
              <a:rPr lang="en-US" b="1" i="0" baseline="0" dirty="0"/>
              <a:t> websites </a:t>
            </a:r>
          </a:p>
          <a:p>
            <a:endParaRPr lang="en-US" i="1" dirty="0"/>
          </a:p>
          <a:p>
            <a:r>
              <a:rPr lang="en-US" i="1" dirty="0"/>
              <a:t>As a student it is important to know when and where you have to attend a lecture, tutorial or other meeting. Your timetable can be found via rooster.utwente.nl. You can also login and subscribe to have a personalized timetable. It is important to check the timetable regularly, as lectures might be subject to change, although in the past rarely, in these times we are uncertain whether it has to. In the timetable you can see whether a lecture or tutorial is online or on campus.</a:t>
            </a:r>
          </a:p>
          <a:p>
            <a:endParaRPr lang="en-US" i="1" dirty="0"/>
          </a:p>
          <a:p>
            <a:r>
              <a:rPr lang="en-US" i="1" dirty="0"/>
              <a:t>Show them the timetable yourself as well. Click on the picture in the sheet. On the website, click on ADD TIMETABLE and type Psychology and intervention design (or a part of the name). When an overview of all the groups is shown, just pick one to show them an example of what a week might look like. Also show how it shows whether a lecture or tutorial is </a:t>
            </a:r>
            <a:r>
              <a:rPr lang="en-US" i="1" dirty="0">
                <a:solidFill>
                  <a:srgbClr val="FF3300"/>
                </a:solidFill>
              </a:rPr>
              <a:t>online or on campus </a:t>
            </a:r>
            <a:r>
              <a:rPr lang="en-US" i="1" dirty="0"/>
              <a:t>(states online or the building/room). This is week 3 of the study </a:t>
            </a:r>
            <a:r>
              <a:rPr lang="en-US" i="1" dirty="0" err="1"/>
              <a:t>programme</a:t>
            </a:r>
            <a:r>
              <a:rPr lang="en-US" i="1" dirty="0"/>
              <a:t>, as you can see, on Monday 18 Sept you will have your first exam.</a:t>
            </a:r>
            <a:endParaRPr lang="nl-NL"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323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 the live</a:t>
            </a:r>
            <a:r>
              <a:rPr lang="en-US" b="1" i="0" baseline="0" dirty="0"/>
              <a:t> websites </a:t>
            </a:r>
          </a:p>
          <a:p>
            <a:endParaRPr lang="en-US" i="1" dirty="0"/>
          </a:p>
          <a:p>
            <a:r>
              <a:rPr lang="en-US" i="1" dirty="0"/>
              <a:t>As a student it is important to know when and where you have to attend a lecture, tutorial or other meeting. Your timetable can be found via rooster.utwente.nl. You can also login and subscribe to have a personalized timetable. It is important to check the timetable regularly, as lectures might be subject to change, although in the past rarely, in these times we are uncertain whether it has to. In the timetable you can see whether a lecture or tutorial is online or on campus.</a:t>
            </a:r>
          </a:p>
          <a:p>
            <a:endParaRPr lang="en-US" i="1" dirty="0"/>
          </a:p>
          <a:p>
            <a:r>
              <a:rPr lang="en-US" i="1" dirty="0"/>
              <a:t>Show them the timetable yourself as well. Click on the picture in the sheet. On the website, click on ADD TIMETABLE and type Psychology and intervention design (or a part of the name). When an overview of all the groups is shown, just pick one to show them an example of what a week might look like. Also show how it shows whether a lecture or tutorial is </a:t>
            </a:r>
            <a:r>
              <a:rPr lang="en-US" i="1" dirty="0">
                <a:solidFill>
                  <a:srgbClr val="FF3300"/>
                </a:solidFill>
              </a:rPr>
              <a:t>online or on campus </a:t>
            </a:r>
            <a:r>
              <a:rPr lang="en-US" i="1" dirty="0"/>
              <a:t>(states online or the building/room). This is week 3 of the study </a:t>
            </a:r>
            <a:r>
              <a:rPr lang="en-US" i="1" dirty="0" err="1"/>
              <a:t>programme</a:t>
            </a:r>
            <a:r>
              <a:rPr lang="en-US" i="1" dirty="0"/>
              <a:t>, as you can see, on Monday 18 Sept you will have your first exam.</a:t>
            </a:r>
            <a:endParaRPr lang="nl-NL"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1F2B-7249-4284-9B7B-401236BCB22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59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is a short explanation again on how to find your timetable. On the right-hand side you can find an overview of all the buildings and their abbreviations. </a:t>
            </a:r>
          </a:p>
          <a:p>
            <a:endParaRPr lang="en-US" dirty="0"/>
          </a:p>
          <a:p>
            <a:r>
              <a:rPr lang="en-US" dirty="0"/>
              <a:t>Important: Latest next week on Monday you will know your group number for module 1. </a:t>
            </a:r>
          </a:p>
          <a:p>
            <a:r>
              <a:rPr lang="en-US" i="1" dirty="0"/>
              <a:t>@Mentors: it’s not sure yet whether the students will already be in their </a:t>
            </a:r>
            <a:r>
              <a:rPr lang="en-US" i="1" dirty="0" err="1"/>
              <a:t>projectgroup</a:t>
            </a:r>
            <a:r>
              <a:rPr lang="en-US" i="1" dirty="0"/>
              <a:t>, so if not, they will be informed about group number on Monday 4</a:t>
            </a:r>
            <a:r>
              <a:rPr lang="en-US" i="1" baseline="30000" dirty="0"/>
              <a:t>th</a:t>
            </a:r>
            <a:r>
              <a:rPr lang="en-US" i="1" baseline="0" dirty="0"/>
              <a:t> of</a:t>
            </a:r>
            <a:r>
              <a:rPr lang="en-US" dirty="0"/>
              <a:t> September</a:t>
            </a:r>
            <a:r>
              <a:rPr lang="en-US" i="1" dirty="0"/>
              <a:t>.</a:t>
            </a:r>
            <a:r>
              <a:rPr lang="en-US" i="1" baseline="0" dirty="0"/>
              <a:t> We will let you know before the meeting whether the groups are already the </a:t>
            </a:r>
            <a:r>
              <a:rPr lang="en-US" i="1" baseline="0" dirty="0" err="1"/>
              <a:t>projectgroups</a:t>
            </a:r>
            <a:r>
              <a:rPr lang="en-US" i="1" baseline="0" dirty="0"/>
              <a:t> or not. </a:t>
            </a:r>
            <a:endParaRPr lang="nl-NL" b="1" i="1" u="sng" strike="sngStrike" dirty="0">
              <a:highlight>
                <a:srgbClr val="FFFF00"/>
              </a:highlight>
            </a:endParaRPr>
          </a:p>
        </p:txBody>
      </p:sp>
      <p:sp>
        <p:nvSpPr>
          <p:cNvPr id="4" name="Slide Number Placeholder 3"/>
          <p:cNvSpPr>
            <a:spLocks noGrp="1"/>
          </p:cNvSpPr>
          <p:nvPr>
            <p:ph type="sldNum" sz="quarter" idx="10"/>
          </p:nvPr>
        </p:nvSpPr>
        <p:spPr/>
        <p:txBody>
          <a:bodyPr/>
          <a:lstStyle/>
          <a:p>
            <a:fld id="{55CB1F2B-7249-4284-9B7B-401236BCB227}" type="slidenum">
              <a:rPr lang="nl-NL" smtClean="0"/>
              <a:t>46</a:t>
            </a:fld>
            <a:endParaRPr lang="nl-NL"/>
          </a:p>
        </p:txBody>
      </p:sp>
    </p:spTree>
    <p:extLst>
      <p:ext uri="{BB962C8B-B14F-4D97-AF65-F5344CB8AC3E}">
        <p14:creationId xmlns:p14="http://schemas.microsoft.com/office/powerpoint/2010/main" val="1532123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5CB1F2B-7249-4284-9B7B-401236BCB227}" type="slidenum">
              <a:rPr lang="nl-NL" smtClean="0"/>
              <a:t>47</a:t>
            </a:fld>
            <a:endParaRPr lang="nl-NL"/>
          </a:p>
        </p:txBody>
      </p:sp>
    </p:spTree>
    <p:extLst>
      <p:ext uri="{BB962C8B-B14F-4D97-AF65-F5344CB8AC3E}">
        <p14:creationId xmlns:p14="http://schemas.microsoft.com/office/powerpoint/2010/main" val="4020847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is a solution to this ‘problem’. If you wish to know where you need to be and how you are going to get there, you can download the CAMPUS APP. This gives you more information about each building on campus and also the estimated time it takes to get there. It also offers other things that might be interesting.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t>Appstore</a:t>
            </a:r>
            <a:r>
              <a:rPr lang="en-US" i="1" dirty="0"/>
              <a:t>: Campus/</a:t>
            </a:r>
            <a:r>
              <a:rPr lang="en-US" i="1" dirty="0" err="1"/>
              <a:t>universityoftwente</a:t>
            </a:r>
            <a:endParaRPr lang="nl-NL" i="1" dirty="0"/>
          </a:p>
          <a:p>
            <a:endParaRPr lang="nl-NL" dirty="0"/>
          </a:p>
        </p:txBody>
      </p:sp>
      <p:sp>
        <p:nvSpPr>
          <p:cNvPr id="4" name="Slide Number Placeholder 3"/>
          <p:cNvSpPr>
            <a:spLocks noGrp="1"/>
          </p:cNvSpPr>
          <p:nvPr>
            <p:ph type="sldNum" sz="quarter" idx="10"/>
          </p:nvPr>
        </p:nvSpPr>
        <p:spPr/>
        <p:txBody>
          <a:bodyPr/>
          <a:lstStyle/>
          <a:p>
            <a:fld id="{55CB1F2B-7249-4284-9B7B-401236BCB227}" type="slidenum">
              <a:rPr lang="nl-NL" smtClean="0"/>
              <a:t>48</a:t>
            </a:fld>
            <a:endParaRPr lang="nl-NL"/>
          </a:p>
        </p:txBody>
      </p:sp>
    </p:spTree>
    <p:extLst>
      <p:ext uri="{BB962C8B-B14F-4D97-AF65-F5344CB8AC3E}">
        <p14:creationId xmlns:p14="http://schemas.microsoft.com/office/powerpoint/2010/main" val="2703640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You might have been on a </a:t>
            </a:r>
            <a:r>
              <a:rPr lang="en-US" dirty="0"/>
              <a:t>(</a:t>
            </a:r>
            <a:r>
              <a:rPr lang="en-US" i="0" dirty="0"/>
              <a:t>virtual</a:t>
            </a:r>
            <a:r>
              <a:rPr lang="en-US" dirty="0"/>
              <a:t>)</a:t>
            </a:r>
            <a:r>
              <a:rPr lang="en-US" i="0" dirty="0"/>
              <a:t> campus</a:t>
            </a:r>
            <a:r>
              <a:rPr lang="en-US" i="0" baseline="0" dirty="0"/>
              <a:t> tour already, so hopefully by now you’re a little familiar with the campus. Still, i</a:t>
            </a:r>
            <a:r>
              <a:rPr lang="en-US" i="0" dirty="0"/>
              <a:t>n the first week or weeks you will perhaps wander around to find the exact location of a lecture or tutorial.</a:t>
            </a:r>
            <a:r>
              <a:rPr lang="en-US" dirty="0"/>
              <a:t> </a:t>
            </a:r>
            <a:endParaRPr lang="nl-NL" dirty="0"/>
          </a:p>
          <a:p>
            <a:r>
              <a:rPr lang="en-US" dirty="0"/>
              <a:t> </a:t>
            </a:r>
            <a:r>
              <a:rPr lang="en-US" i="0" dirty="0"/>
              <a:t>These will most</a:t>
            </a:r>
            <a:r>
              <a:rPr lang="en-US" i="0" baseline="0" dirty="0"/>
              <a:t> of the time take </a:t>
            </a:r>
            <a:r>
              <a:rPr lang="en-US" i="0" baseline="0" dirty="0" err="1"/>
              <a:t>plasce</a:t>
            </a:r>
            <a:r>
              <a:rPr lang="en-US" i="0" baseline="0" dirty="0"/>
              <a:t> </a:t>
            </a:r>
            <a:r>
              <a:rPr lang="en-US" i="0" dirty="0"/>
              <a:t>in the buildings mentioned on the sheet. But as you have probably already noticed it might take some time to get from one building to another, especially when you do not know where it is. Besides the </a:t>
            </a:r>
            <a:r>
              <a:rPr lang="en-US" dirty="0"/>
              <a:t>(</a:t>
            </a:r>
            <a:r>
              <a:rPr lang="en-US" i="0" dirty="0"/>
              <a:t>virtual</a:t>
            </a:r>
            <a:r>
              <a:rPr lang="en-US" dirty="0"/>
              <a:t>)</a:t>
            </a:r>
            <a:r>
              <a:rPr lang="en-US" i="0" dirty="0"/>
              <a:t> campus tour that showed you around and which you can find on the Kick In Faculty Days Canvas page, there is also an application to get around on the campus.</a:t>
            </a:r>
            <a:endParaRPr lang="nl-NL" i="0" dirty="0">
              <a:cs typeface="Calibri"/>
            </a:endParaRPr>
          </a:p>
        </p:txBody>
      </p:sp>
      <p:sp>
        <p:nvSpPr>
          <p:cNvPr id="4" name="Slide Number Placeholder 3"/>
          <p:cNvSpPr>
            <a:spLocks noGrp="1"/>
          </p:cNvSpPr>
          <p:nvPr>
            <p:ph type="sldNum" sz="quarter" idx="10"/>
          </p:nvPr>
        </p:nvSpPr>
        <p:spPr/>
        <p:txBody>
          <a:bodyPr/>
          <a:lstStyle/>
          <a:p>
            <a:fld id="{55CB1F2B-7249-4284-9B7B-401236BCB227}" type="slidenum">
              <a:rPr lang="nl-NL" smtClean="0"/>
              <a:t>49</a:t>
            </a:fld>
            <a:endParaRPr lang="nl-NL"/>
          </a:p>
        </p:txBody>
      </p:sp>
    </p:spTree>
    <p:extLst>
      <p:ext uri="{BB962C8B-B14F-4D97-AF65-F5344CB8AC3E}">
        <p14:creationId xmlns:p14="http://schemas.microsoft.com/office/powerpoint/2010/main" val="198592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a:p>
            <a:r>
              <a:rPr lang="en-US" i="0" dirty="0"/>
              <a:t>As mentioned please make sure to have a working internet connection, either at home or at the university. This is your first to do for today in order to take part in this session. When going to the website (</a:t>
            </a:r>
            <a:r>
              <a:rPr lang="nl-NL" sz="1200" i="1" dirty="0">
                <a:solidFill>
                  <a:schemeClr val="bg1"/>
                </a:solidFill>
                <a:latin typeface="Arial Narrow" panose="020B0606020202030204" pitchFamily="34" charset="0"/>
              </a:rPr>
              <a:t>utwente.nl/en/service-portal</a:t>
            </a:r>
            <a:r>
              <a:rPr lang="en-US" i="0" dirty="0"/>
              <a:t>) follow the tabs as can be seen in the first picture (so first go to hardware, software &amp; network &gt; Network (</a:t>
            </a:r>
            <a:r>
              <a:rPr lang="en-US" i="0" dirty="0" err="1"/>
              <a:t>eduroam</a:t>
            </a:r>
            <a:r>
              <a:rPr lang="en-US" i="0" dirty="0"/>
              <a:t> VPN, </a:t>
            </a:r>
            <a:r>
              <a:rPr lang="en-US" i="0" dirty="0" err="1"/>
              <a:t>etc</a:t>
            </a:r>
            <a:r>
              <a:rPr lang="en-US" i="0" dirty="0"/>
              <a:t>) &gt; Wireless network). </a:t>
            </a:r>
          </a:p>
          <a:p>
            <a:endParaRPr lang="en-US" i="0" dirty="0"/>
          </a:p>
          <a:p>
            <a:r>
              <a:rPr lang="en-US" i="0" dirty="0"/>
              <a:t>This is how to connect to </a:t>
            </a:r>
            <a:r>
              <a:rPr lang="en-US" i="0" baseline="0" dirty="0" err="1"/>
              <a:t>Eduroam</a:t>
            </a:r>
            <a:r>
              <a:rPr lang="en-US" i="0" baseline="0" dirty="0"/>
              <a:t>, the UT </a:t>
            </a:r>
            <a:r>
              <a:rPr lang="en-US" i="0" baseline="0" dirty="0" err="1"/>
              <a:t>wifi</a:t>
            </a:r>
            <a:r>
              <a:rPr lang="en-US" i="0" baseline="0" dirty="0"/>
              <a:t> network. At home, for the online lectures you are expected to also have a good, stable internet connection. Always make sure to test this connection before the start of an online meeting.</a:t>
            </a:r>
            <a:br>
              <a:rPr lang="en-US" i="0" dirty="0"/>
            </a:br>
            <a:r>
              <a:rPr lang="en-US" i="0" dirty="0"/>
              <a:t>For all devices (MAC, Windows, iPhone, Android)</a:t>
            </a:r>
            <a:r>
              <a:rPr lang="en-US" i="0" baseline="0" dirty="0"/>
              <a:t> there are websites with information: </a:t>
            </a:r>
          </a:p>
          <a:p>
            <a:r>
              <a:rPr lang="en-US" i="0" baseline="0" dirty="0"/>
              <a:t>MAC: </a:t>
            </a:r>
            <a:r>
              <a:rPr lang="nl-NL" i="0" dirty="0">
                <a:hlinkClick r:id="rId3"/>
              </a:rPr>
              <a:t>https://www.utwente.nl/en/service-portal/hardware-software-network/network-eduroam-vpn-etc/wireless-network/eduroam/eduroam-wireless-network-for-mac-os-x</a:t>
            </a:r>
            <a:endParaRPr lang="nl-NL" i="0" dirty="0"/>
          </a:p>
          <a:p>
            <a:r>
              <a:rPr lang="en-US" i="0" baseline="0" dirty="0"/>
              <a:t>Windows 10: </a:t>
            </a:r>
            <a:r>
              <a:rPr lang="nl-NL" i="0" dirty="0">
                <a:hlinkClick r:id="rId4"/>
              </a:rPr>
              <a:t>https://www.utwente.nl/en/service-portal/hardware-software-network/network-eduroam-vpn-etc/wireless-network/eduroam/forget-eduroam-network-windows-10</a:t>
            </a:r>
            <a:endParaRPr lang="nl-NL" i="0" dirty="0"/>
          </a:p>
          <a:p>
            <a:endParaRPr lang="nl-NL" i="0" dirty="0"/>
          </a:p>
          <a:p>
            <a:r>
              <a:rPr lang="nl-NL" i="1" dirty="0" err="1"/>
              <a:t>Give</a:t>
            </a:r>
            <a:r>
              <a:rPr lang="nl-NL" i="1" dirty="0"/>
              <a:t> </a:t>
            </a:r>
            <a:r>
              <a:rPr lang="nl-NL" i="1" dirty="0" err="1"/>
              <a:t>students</a:t>
            </a:r>
            <a:r>
              <a:rPr lang="nl-NL" i="1" dirty="0"/>
              <a:t> </a:t>
            </a:r>
            <a:r>
              <a:rPr lang="nl-NL" i="1" dirty="0" err="1"/>
              <a:t>some</a:t>
            </a:r>
            <a:r>
              <a:rPr lang="nl-NL" i="1" dirty="0"/>
              <a:t> time </a:t>
            </a:r>
            <a:r>
              <a:rPr lang="nl-NL" i="1" dirty="0" err="1"/>
              <a:t>to</a:t>
            </a:r>
            <a:r>
              <a:rPr lang="nl-NL" i="1" dirty="0"/>
              <a:t> do </a:t>
            </a:r>
            <a:r>
              <a:rPr lang="nl-NL" i="1" dirty="0" err="1"/>
              <a:t>this</a:t>
            </a:r>
            <a:r>
              <a:rPr lang="nl-NL" i="1" dirty="0"/>
              <a:t>, as </a:t>
            </a:r>
            <a:r>
              <a:rPr lang="nl-NL" i="1" dirty="0" err="1"/>
              <a:t>they</a:t>
            </a:r>
            <a:r>
              <a:rPr lang="nl-NL" i="1" dirty="0"/>
              <a:t> </a:t>
            </a:r>
            <a:r>
              <a:rPr lang="nl-NL" i="1" dirty="0" err="1"/>
              <a:t>will</a:t>
            </a:r>
            <a:r>
              <a:rPr lang="nl-NL" i="1" dirty="0"/>
              <a:t> </a:t>
            </a:r>
            <a:r>
              <a:rPr lang="nl-NL" i="1" dirty="0" err="1"/>
              <a:t>need</a:t>
            </a:r>
            <a:r>
              <a:rPr lang="nl-NL" i="1" dirty="0"/>
              <a:t> </a:t>
            </a:r>
            <a:r>
              <a:rPr lang="nl-NL" i="1" dirty="0" err="1"/>
              <a:t>it</a:t>
            </a:r>
            <a:r>
              <a:rPr lang="nl-NL" i="1" dirty="0"/>
              <a:t> </a:t>
            </a:r>
            <a:r>
              <a:rPr lang="nl-NL" i="1" dirty="0" err="1"/>
              <a:t>for</a:t>
            </a:r>
            <a:r>
              <a:rPr lang="nl-NL" i="1" dirty="0"/>
              <a:t> later </a:t>
            </a:r>
            <a:r>
              <a:rPr lang="nl-NL" i="1" dirty="0" err="1"/>
              <a:t>to</a:t>
            </a:r>
            <a:r>
              <a:rPr lang="nl-NL" i="1" dirty="0"/>
              <a:t> do’s in </a:t>
            </a:r>
            <a:r>
              <a:rPr lang="nl-NL" i="1" dirty="0" err="1"/>
              <a:t>the</a:t>
            </a:r>
            <a:r>
              <a:rPr lang="nl-NL" i="1" dirty="0"/>
              <a:t> workshop. </a:t>
            </a:r>
            <a:r>
              <a:rPr lang="nl-NL" i="1" dirty="0" err="1"/>
              <a:t>Ask</a:t>
            </a:r>
            <a:r>
              <a:rPr lang="nl-NL" i="1" dirty="0"/>
              <a:t> </a:t>
            </a:r>
            <a:r>
              <a:rPr lang="nl-NL" i="1" dirty="0" err="1"/>
              <a:t>whether</a:t>
            </a:r>
            <a:r>
              <a:rPr lang="nl-NL" i="1" dirty="0"/>
              <a:t> </a:t>
            </a:r>
            <a:r>
              <a:rPr lang="nl-NL" i="1" dirty="0" err="1"/>
              <a:t>it</a:t>
            </a:r>
            <a:r>
              <a:rPr lang="nl-NL" i="1" dirty="0"/>
              <a:t> is </a:t>
            </a:r>
            <a:r>
              <a:rPr lang="nl-NL" i="1" dirty="0" err="1"/>
              <a:t>working</a:t>
            </a:r>
            <a:r>
              <a:rPr lang="nl-NL" i="1" dirty="0"/>
              <a:t> out. In order </a:t>
            </a:r>
            <a:r>
              <a:rPr lang="nl-NL" i="1" dirty="0" err="1"/>
              <a:t>to</a:t>
            </a:r>
            <a:r>
              <a:rPr lang="nl-NL" i="1" dirty="0"/>
              <a:t> help more </a:t>
            </a:r>
            <a:r>
              <a:rPr lang="nl-NL" i="1" dirty="0" err="1"/>
              <a:t>efficiently</a:t>
            </a:r>
            <a:r>
              <a:rPr lang="nl-NL" i="1" dirty="0"/>
              <a:t> </a:t>
            </a:r>
            <a:r>
              <a:rPr lang="nl-NL" i="1" dirty="0" err="1"/>
              <a:t>it</a:t>
            </a:r>
            <a:r>
              <a:rPr lang="nl-NL" i="1" dirty="0"/>
              <a:t> </a:t>
            </a:r>
            <a:r>
              <a:rPr lang="nl-NL" i="1" dirty="0" err="1"/>
              <a:t>can</a:t>
            </a:r>
            <a:r>
              <a:rPr lang="nl-NL" i="1" dirty="0"/>
              <a:t> </a:t>
            </a:r>
            <a:r>
              <a:rPr lang="nl-NL" i="1" dirty="0" err="1"/>
              <a:t>be</a:t>
            </a:r>
            <a:r>
              <a:rPr lang="nl-NL" i="1" dirty="0"/>
              <a:t> </a:t>
            </a:r>
            <a:r>
              <a:rPr lang="nl-NL" i="1" dirty="0" err="1"/>
              <a:t>helpful</a:t>
            </a:r>
            <a:r>
              <a:rPr lang="nl-NL" i="1" dirty="0"/>
              <a:t> </a:t>
            </a:r>
            <a:r>
              <a:rPr lang="nl-NL" i="1" dirty="0" err="1"/>
              <a:t>to</a:t>
            </a:r>
            <a:r>
              <a:rPr lang="nl-NL" i="1" dirty="0"/>
              <a:t> have </a:t>
            </a:r>
            <a:r>
              <a:rPr lang="nl-NL" i="1" dirty="0" err="1"/>
              <a:t>checked</a:t>
            </a:r>
            <a:r>
              <a:rPr lang="nl-NL" i="1" dirty="0"/>
              <a:t> </a:t>
            </a:r>
            <a:r>
              <a:rPr lang="nl-NL" i="1" dirty="0" err="1"/>
              <a:t>the</a:t>
            </a:r>
            <a:r>
              <a:rPr lang="nl-NL" i="1" dirty="0"/>
              <a:t> information on </a:t>
            </a:r>
            <a:r>
              <a:rPr lang="nl-NL" i="1" dirty="0" err="1"/>
              <a:t>the</a:t>
            </a:r>
            <a:r>
              <a:rPr lang="nl-NL" i="1" dirty="0"/>
              <a:t> website </a:t>
            </a:r>
            <a:r>
              <a:rPr lang="nl-NL" i="1" dirty="0" err="1"/>
              <a:t>yourself</a:t>
            </a:r>
            <a:r>
              <a:rPr lang="nl-NL" i="1" dirty="0"/>
              <a:t> as well. </a:t>
            </a:r>
            <a:r>
              <a:rPr lang="nl-NL" i="1" dirty="0" err="1"/>
              <a:t>If</a:t>
            </a:r>
            <a:r>
              <a:rPr lang="nl-NL" i="1" dirty="0"/>
              <a:t> </a:t>
            </a:r>
            <a:r>
              <a:rPr lang="nl-NL" i="1" dirty="0" err="1"/>
              <a:t>it</a:t>
            </a:r>
            <a:r>
              <a:rPr lang="nl-NL" i="1" dirty="0"/>
              <a:t> is </a:t>
            </a:r>
            <a:r>
              <a:rPr lang="nl-NL" i="1" dirty="0" err="1"/>
              <a:t>not</a:t>
            </a:r>
            <a:r>
              <a:rPr lang="nl-NL" i="1" dirty="0"/>
              <a:t> </a:t>
            </a:r>
            <a:r>
              <a:rPr lang="nl-NL" i="1" dirty="0" err="1"/>
              <a:t>working</a:t>
            </a:r>
            <a:r>
              <a:rPr lang="nl-NL" i="1" dirty="0"/>
              <a:t> out, </a:t>
            </a:r>
            <a:r>
              <a:rPr lang="nl-NL" i="1" dirty="0" err="1"/>
              <a:t>tell</a:t>
            </a:r>
            <a:r>
              <a:rPr lang="nl-NL" i="1" dirty="0"/>
              <a:t> </a:t>
            </a:r>
            <a:r>
              <a:rPr lang="nl-NL" i="1" dirty="0" err="1"/>
              <a:t>students</a:t>
            </a:r>
            <a:r>
              <a:rPr lang="nl-NL" i="1" dirty="0"/>
              <a:t> </a:t>
            </a:r>
            <a:r>
              <a:rPr lang="nl-NL" i="1" dirty="0" err="1"/>
              <a:t>they</a:t>
            </a:r>
            <a:r>
              <a:rPr lang="nl-NL" i="1" dirty="0"/>
              <a:t> </a:t>
            </a:r>
            <a:r>
              <a:rPr lang="nl-NL" i="1" dirty="0" err="1"/>
              <a:t>can</a:t>
            </a:r>
            <a:r>
              <a:rPr lang="nl-NL" i="1" dirty="0"/>
              <a:t> </a:t>
            </a:r>
            <a:r>
              <a:rPr lang="nl-NL" i="1" dirty="0" err="1"/>
              <a:t>still</a:t>
            </a:r>
            <a:r>
              <a:rPr lang="nl-NL" i="1" dirty="0"/>
              <a:t> take care of </a:t>
            </a:r>
            <a:r>
              <a:rPr lang="nl-NL" i="1" dirty="0" err="1"/>
              <a:t>some</a:t>
            </a:r>
            <a:r>
              <a:rPr lang="nl-NL" i="1" dirty="0"/>
              <a:t> </a:t>
            </a:r>
            <a:r>
              <a:rPr lang="nl-NL" i="1" dirty="0" err="1"/>
              <a:t>things</a:t>
            </a:r>
            <a:r>
              <a:rPr lang="nl-NL" i="1" dirty="0"/>
              <a:t> later </a:t>
            </a:r>
            <a:r>
              <a:rPr lang="nl-NL" i="1" dirty="0" err="1"/>
              <a:t>this</a:t>
            </a:r>
            <a:r>
              <a:rPr lang="nl-NL" i="1" dirty="0"/>
              <a:t> week. </a:t>
            </a:r>
            <a:r>
              <a:rPr lang="nl-NL" i="1" dirty="0" err="1"/>
              <a:t>However</a:t>
            </a:r>
            <a:r>
              <a:rPr lang="nl-NL" i="1" dirty="0"/>
              <a:t>, </a:t>
            </a:r>
            <a:r>
              <a:rPr lang="nl-NL" i="1" dirty="0" err="1"/>
              <a:t>it</a:t>
            </a:r>
            <a:r>
              <a:rPr lang="nl-NL" i="1" dirty="0"/>
              <a:t> </a:t>
            </a:r>
            <a:r>
              <a:rPr lang="nl-NL" i="1" dirty="0" err="1"/>
              <a:t>may</a:t>
            </a:r>
            <a:r>
              <a:rPr lang="nl-NL" i="1" dirty="0"/>
              <a:t> </a:t>
            </a:r>
            <a:r>
              <a:rPr lang="nl-NL" i="1" dirty="0" err="1"/>
              <a:t>be</a:t>
            </a:r>
            <a:r>
              <a:rPr lang="nl-NL" i="1" dirty="0"/>
              <a:t> </a:t>
            </a:r>
            <a:r>
              <a:rPr lang="nl-NL" i="1" dirty="0" err="1"/>
              <a:t>good</a:t>
            </a:r>
            <a:r>
              <a:rPr lang="nl-NL" i="1" dirty="0"/>
              <a:t> </a:t>
            </a:r>
            <a:r>
              <a:rPr lang="nl-NL" i="1" dirty="0" err="1"/>
              <a:t>to</a:t>
            </a:r>
            <a:r>
              <a:rPr lang="nl-NL" i="1" dirty="0"/>
              <a:t> </a:t>
            </a:r>
            <a:r>
              <a:rPr lang="nl-NL" i="1" dirty="0" err="1"/>
              <a:t>mention</a:t>
            </a:r>
            <a:r>
              <a:rPr lang="nl-NL" i="1" dirty="0"/>
              <a:t> </a:t>
            </a:r>
            <a:r>
              <a:rPr lang="nl-NL" i="1" dirty="0" err="1"/>
              <a:t>the</a:t>
            </a:r>
            <a:r>
              <a:rPr lang="nl-NL" i="1" dirty="0"/>
              <a:t> </a:t>
            </a:r>
            <a:r>
              <a:rPr lang="nl-NL" i="1" dirty="0" err="1"/>
              <a:t>following</a:t>
            </a:r>
            <a:r>
              <a:rPr lang="nl-NL" i="1" dirty="0"/>
              <a:t>, as </a:t>
            </a:r>
            <a:r>
              <a:rPr lang="nl-NL" i="1" dirty="0" err="1"/>
              <a:t>not</a:t>
            </a:r>
            <a:r>
              <a:rPr lang="nl-NL" i="1" dirty="0"/>
              <a:t> </a:t>
            </a:r>
            <a:r>
              <a:rPr lang="nl-NL" i="1" dirty="0" err="1"/>
              <a:t>having</a:t>
            </a:r>
            <a:r>
              <a:rPr lang="nl-NL" i="1" dirty="0"/>
              <a:t> internet </a:t>
            </a:r>
            <a:r>
              <a:rPr lang="nl-NL" i="1" dirty="0" err="1"/>
              <a:t>for</a:t>
            </a:r>
            <a:r>
              <a:rPr lang="nl-NL" i="1" dirty="0"/>
              <a:t> on campus </a:t>
            </a:r>
            <a:r>
              <a:rPr lang="nl-NL" i="1" dirty="0" err="1"/>
              <a:t>tutorials</a:t>
            </a:r>
            <a:r>
              <a:rPr lang="nl-NL" i="1" dirty="0"/>
              <a:t> </a:t>
            </a:r>
            <a:r>
              <a:rPr lang="nl-NL" i="1" dirty="0" err="1"/>
              <a:t>will</a:t>
            </a:r>
            <a:r>
              <a:rPr lang="nl-NL" i="1" dirty="0"/>
              <a:t> </a:t>
            </a:r>
            <a:r>
              <a:rPr lang="nl-NL" i="1" dirty="0" err="1"/>
              <a:t>not</a:t>
            </a:r>
            <a:r>
              <a:rPr lang="nl-NL" i="1" dirty="0"/>
              <a:t> </a:t>
            </a:r>
            <a:r>
              <a:rPr lang="nl-NL" i="1" dirty="0" err="1"/>
              <a:t>be</a:t>
            </a:r>
            <a:r>
              <a:rPr lang="nl-NL" i="1" dirty="0"/>
              <a:t> </a:t>
            </a:r>
            <a:r>
              <a:rPr lang="nl-NL" i="1" dirty="0" err="1"/>
              <a:t>acceptable</a:t>
            </a:r>
            <a:r>
              <a:rPr lang="nl-NL" i="1" dirty="0"/>
              <a:t>:</a:t>
            </a:r>
          </a:p>
          <a:p>
            <a:endParaRPr lang="nl-NL" i="1" dirty="0"/>
          </a:p>
          <a:p>
            <a:r>
              <a:rPr lang="en-US" i="0" dirty="0"/>
              <a:t>If you do not have a working WIFI internet connection on campus yet, please make sure to arrange this ultimately before the first meeting on campus (see timetable). If you do not have internet during the meetings, you cannot participate in a way that is required. </a:t>
            </a:r>
            <a:endParaRPr lang="nl-NL" i="1" dirty="0"/>
          </a:p>
          <a:p>
            <a:endParaRPr lang="nl-NL" i="1" dirty="0"/>
          </a:p>
          <a:p>
            <a:endParaRPr lang="nl-NL" i="1" dirty="0"/>
          </a:p>
        </p:txBody>
      </p:sp>
      <p:sp>
        <p:nvSpPr>
          <p:cNvPr id="4" name="Slide Number Placeholder 3"/>
          <p:cNvSpPr>
            <a:spLocks noGrp="1"/>
          </p:cNvSpPr>
          <p:nvPr>
            <p:ph type="sldNum" sz="quarter" idx="10"/>
          </p:nvPr>
        </p:nvSpPr>
        <p:spPr/>
        <p:txBody>
          <a:bodyPr/>
          <a:lstStyle/>
          <a:p>
            <a:fld id="{55CB1F2B-7249-4284-9B7B-401236BCB227}" type="slidenum">
              <a:rPr lang="nl-NL" smtClean="0"/>
              <a:t>5</a:t>
            </a:fld>
            <a:endParaRPr lang="nl-NL" dirty="0"/>
          </a:p>
        </p:txBody>
      </p:sp>
    </p:spTree>
    <p:extLst>
      <p:ext uri="{BB962C8B-B14F-4D97-AF65-F5344CB8AC3E}">
        <p14:creationId xmlns:p14="http://schemas.microsoft.com/office/powerpoint/2010/main" val="1218890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a:t>
            </a:r>
            <a:endParaRPr lang="nl-NL" dirty="0"/>
          </a:p>
        </p:txBody>
      </p:sp>
      <p:sp>
        <p:nvSpPr>
          <p:cNvPr id="4" name="Slide Number Placeholder 3"/>
          <p:cNvSpPr>
            <a:spLocks noGrp="1"/>
          </p:cNvSpPr>
          <p:nvPr>
            <p:ph type="sldNum" sz="quarter" idx="10"/>
          </p:nvPr>
        </p:nvSpPr>
        <p:spPr/>
        <p:txBody>
          <a:bodyPr/>
          <a:lstStyle/>
          <a:p>
            <a:fld id="{55CB1F2B-7249-4284-9B7B-401236BCB227}" type="slidenum">
              <a:rPr lang="nl-NL" smtClean="0"/>
              <a:t>50</a:t>
            </a:fld>
            <a:endParaRPr lang="nl-NL"/>
          </a:p>
        </p:txBody>
      </p:sp>
    </p:spTree>
    <p:extLst>
      <p:ext uri="{BB962C8B-B14F-4D97-AF65-F5344CB8AC3E}">
        <p14:creationId xmlns:p14="http://schemas.microsoft.com/office/powerpoint/2010/main" val="277087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cs typeface="Calibri"/>
            </a:endParaRPr>
          </a:p>
          <a:p>
            <a:r>
              <a:rPr lang="en-US" i="0" dirty="0"/>
              <a:t>When visiting the website to connect to </a:t>
            </a:r>
            <a:r>
              <a:rPr lang="en-US" i="0" dirty="0" err="1"/>
              <a:t>Eduroam</a:t>
            </a:r>
            <a:r>
              <a:rPr lang="en-US" i="0" dirty="0"/>
              <a:t>, this is what you should see. Click on the information that suits the characteristics of your device and follow the instructions.</a:t>
            </a:r>
            <a:br>
              <a:rPr lang="en-US" i="0" dirty="0">
                <a:cs typeface="+mn-lt"/>
              </a:rPr>
            </a:br>
            <a:br>
              <a:rPr lang="en-US" i="0" dirty="0">
                <a:cs typeface="+mn-lt"/>
              </a:rPr>
            </a:b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55CB1F2B-7249-4284-9B7B-401236BCB227}" type="slidenum">
              <a:rPr lang="nl-NL" smtClean="0"/>
              <a:t>6</a:t>
            </a:fld>
            <a:endParaRPr lang="nl-NL"/>
          </a:p>
        </p:txBody>
      </p:sp>
    </p:spTree>
    <p:extLst>
      <p:ext uri="{BB962C8B-B14F-4D97-AF65-F5344CB8AC3E}">
        <p14:creationId xmlns:p14="http://schemas.microsoft.com/office/powerpoint/2010/main" val="2600722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55CB1F2B-7249-4284-9B7B-401236BCB227}" type="slidenum">
              <a:rPr lang="nl-NL" smtClean="0"/>
              <a:t>7</a:t>
            </a:fld>
            <a:endParaRPr lang="nl-NL"/>
          </a:p>
        </p:txBody>
      </p:sp>
    </p:spTree>
    <p:extLst>
      <p:ext uri="{BB962C8B-B14F-4D97-AF65-F5344CB8AC3E}">
        <p14:creationId xmlns:p14="http://schemas.microsoft.com/office/powerpoint/2010/main" val="143302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a:t>The Psychology </a:t>
            </a:r>
            <a:r>
              <a:rPr lang="en-US" i="0" dirty="0" err="1"/>
              <a:t>programme</a:t>
            </a:r>
            <a:r>
              <a:rPr lang="en-US" i="0" dirty="0"/>
              <a:t> has a website for students and employees of Psychology. On this site you can get a lot of information about the </a:t>
            </a:r>
            <a:r>
              <a:rPr lang="en-US" i="0" dirty="0" err="1"/>
              <a:t>programme</a:t>
            </a:r>
            <a:r>
              <a:rPr lang="en-US" i="0" dirty="0"/>
              <a:t>, contact details and rules &amp; regulations. As this is also the website where you will be able to find the presentation, this is a good moment to take a picture of this slide for the link to the website.</a:t>
            </a:r>
          </a:p>
          <a:p>
            <a:endParaRPr lang="en-US" i="0" dirty="0"/>
          </a:p>
          <a:p>
            <a:r>
              <a:rPr lang="en-US" i="0" dirty="0"/>
              <a:t>Click on the link to go to the Psychology website. Show where some information can be found on the website, by clicking on the left-hand tabs (also see next sheet). Of course bachelor PSY</a:t>
            </a:r>
            <a:r>
              <a:rPr lang="en-US" i="0" dirty="0">
                <a:sym typeface="Wingdings" panose="05000000000000000000" pitchFamily="2" charset="2"/>
              </a:rPr>
              <a:t> first year is interesting, Rules &amp; Regulations and Organization &amp; Support.</a:t>
            </a:r>
            <a:br>
              <a:rPr lang="en-US" i="0" dirty="0">
                <a:sym typeface="Wingdings" panose="05000000000000000000" pitchFamily="2" charset="2"/>
              </a:rPr>
            </a:br>
            <a:br>
              <a:rPr lang="en-US" i="0" dirty="0">
                <a:sym typeface="Wingdings" panose="05000000000000000000" pitchFamily="2" charset="2"/>
              </a:rPr>
            </a:br>
            <a:r>
              <a:rPr lang="en-US" i="0" dirty="0">
                <a:sym typeface="Wingdings" panose="05000000000000000000" pitchFamily="2" charset="2"/>
              </a:rPr>
              <a:t>Let students safe this website in their bookmarks?</a:t>
            </a:r>
          </a:p>
          <a:p>
            <a:endParaRPr lang="en-US" dirty="0">
              <a:cs typeface="Calibri"/>
            </a:endParaRPr>
          </a:p>
          <a:p>
            <a:r>
              <a:rPr lang="en-US" dirty="0">
                <a:cs typeface="Calibri"/>
              </a:rPr>
              <a:t>@Iris, where can the presentation be found on this website?</a:t>
            </a:r>
          </a:p>
        </p:txBody>
      </p:sp>
      <p:sp>
        <p:nvSpPr>
          <p:cNvPr id="4" name="Slide Number Placeholder 3"/>
          <p:cNvSpPr>
            <a:spLocks noGrp="1"/>
          </p:cNvSpPr>
          <p:nvPr>
            <p:ph type="sldNum" sz="quarter" idx="10"/>
          </p:nvPr>
        </p:nvSpPr>
        <p:spPr/>
        <p:txBody>
          <a:bodyPr/>
          <a:lstStyle/>
          <a:p>
            <a:fld id="{55CB1F2B-7249-4284-9B7B-401236BCB227}" type="slidenum">
              <a:rPr lang="nl-NL" smtClean="0"/>
              <a:t>8</a:t>
            </a:fld>
            <a:endParaRPr lang="nl-NL"/>
          </a:p>
        </p:txBody>
      </p:sp>
    </p:spTree>
    <p:extLst>
      <p:ext uri="{BB962C8B-B14F-4D97-AF65-F5344CB8AC3E}">
        <p14:creationId xmlns:p14="http://schemas.microsoft.com/office/powerpoint/2010/main" val="373403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a:t>The Psychology </a:t>
            </a:r>
            <a:r>
              <a:rPr lang="en-US" i="0" dirty="0" err="1"/>
              <a:t>programme</a:t>
            </a:r>
            <a:r>
              <a:rPr lang="en-US" i="0" dirty="0"/>
              <a:t> has a website for students and employees of Psychology. On this site you can get a lot of information about the </a:t>
            </a:r>
            <a:r>
              <a:rPr lang="en-US" i="0" dirty="0" err="1"/>
              <a:t>programme</a:t>
            </a:r>
            <a:r>
              <a:rPr lang="en-US" i="0" dirty="0"/>
              <a:t>, contact details and rules &amp; regulations. As this is also the website were you will be able to find the presentation, this is a good moment to take a picture of this slide for the link to the website.</a:t>
            </a:r>
            <a:endParaRPr lang="de-DE" dirty="0"/>
          </a:p>
          <a:p>
            <a:endParaRPr lang="en-US" i="0" dirty="0"/>
          </a:p>
          <a:p>
            <a:r>
              <a:rPr lang="en-US" i="0" dirty="0"/>
              <a:t>Click on the picture to go to the Psychology website. Show where some information can be found on the website, by clicking on the left hand tabs (also see next sheet). Of course bachelor PSY</a:t>
            </a:r>
            <a:r>
              <a:rPr lang="en-US" i="0" dirty="0">
                <a:sym typeface="Wingdings" panose="05000000000000000000" pitchFamily="2" charset="2"/>
              </a:rPr>
              <a:t> first year is interesting, Rules &amp; Regulations and Organization &amp; Support.</a:t>
            </a:r>
          </a:p>
          <a:p>
            <a:endParaRPr lang="en-US" i="0" dirty="0">
              <a:sym typeface="Wingdings" panose="05000000000000000000" pitchFamily="2" charset="2"/>
            </a:endParaRPr>
          </a:p>
          <a:p>
            <a:r>
              <a:rPr lang="en-US" i="1" dirty="0">
                <a:sym typeface="Wingdings" panose="05000000000000000000" pitchFamily="2" charset="2"/>
              </a:rPr>
              <a:t>If there is time, you can go to the website yourself and show for example the overview of year 1, 2 or 3, and/or Organization and Contact (PSY staff or Dimensie for example).</a:t>
            </a:r>
            <a:endParaRPr lang="nl-NL" i="1" dirty="0"/>
          </a:p>
        </p:txBody>
      </p:sp>
      <p:sp>
        <p:nvSpPr>
          <p:cNvPr id="4" name="Slide Number Placeholder 3"/>
          <p:cNvSpPr>
            <a:spLocks noGrp="1"/>
          </p:cNvSpPr>
          <p:nvPr>
            <p:ph type="sldNum" sz="quarter" idx="10"/>
          </p:nvPr>
        </p:nvSpPr>
        <p:spPr/>
        <p:txBody>
          <a:bodyPr/>
          <a:lstStyle/>
          <a:p>
            <a:fld id="{55CB1F2B-7249-4284-9B7B-401236BCB227}" type="slidenum">
              <a:rPr lang="nl-NL" smtClean="0"/>
              <a:t>9</a:t>
            </a:fld>
            <a:endParaRPr lang="nl-NL"/>
          </a:p>
        </p:txBody>
      </p:sp>
    </p:spTree>
    <p:extLst>
      <p:ext uri="{BB962C8B-B14F-4D97-AF65-F5344CB8AC3E}">
        <p14:creationId xmlns:p14="http://schemas.microsoft.com/office/powerpoint/2010/main" val="622990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67C0-BA74-45AC-ADEA-3FDBC1EC1F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AD054F4-3263-4282-AFBE-FDDB557DC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DF5615B7-A478-4C94-A2F1-6557EB5D49B5}"/>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5" name="Footer Placeholder 4">
            <a:extLst>
              <a:ext uri="{FF2B5EF4-FFF2-40B4-BE49-F238E27FC236}">
                <a16:creationId xmlns:a16="http://schemas.microsoft.com/office/drawing/2014/main" id="{98F8077D-732E-41C6-A94F-EE8467C5627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9994EF0-A1ED-4EDF-81D5-9638D0308BCE}"/>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2213804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18D2-41D4-4A61-A7B6-44611C549702}"/>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EB0468FA-DD81-4C35-B573-08C8804E99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AEB0A53-A12D-4333-94EE-8181E5C781DC}"/>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5" name="Footer Placeholder 4">
            <a:extLst>
              <a:ext uri="{FF2B5EF4-FFF2-40B4-BE49-F238E27FC236}">
                <a16:creationId xmlns:a16="http://schemas.microsoft.com/office/drawing/2014/main" id="{22F688B3-01BB-4009-8429-E344004987D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06F7B22-E96B-4707-8285-D2364A1CB0A7}"/>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5829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D1C42-B1B5-4313-A7E4-CDEA6C04FF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8AA47F68-F0CE-426A-8A1F-CF91F22A90F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635F857-08D5-49BC-B621-75D496C0D245}"/>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5" name="Footer Placeholder 4">
            <a:extLst>
              <a:ext uri="{FF2B5EF4-FFF2-40B4-BE49-F238E27FC236}">
                <a16:creationId xmlns:a16="http://schemas.microsoft.com/office/drawing/2014/main" id="{C635AC47-7AD5-4895-8BC2-AA045C1B67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9DEF073-1B2B-4E7E-9A12-D05F4733CBFA}"/>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1878181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met foto slide">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0"/>
            <a:ext cx="12192000" cy="6858000"/>
          </a:xfrm>
          <a:prstGeom prst="rect">
            <a:avLst/>
          </a:prstGeom>
        </p:spPr>
        <p:txBody>
          <a:bodyPr/>
          <a:lstStyle/>
          <a:p>
            <a:endParaRPr lang="en-US" dirty="0"/>
          </a:p>
        </p:txBody>
      </p:sp>
      <p:sp>
        <p:nvSpPr>
          <p:cNvPr id="9" name="Text Placeholder 8"/>
          <p:cNvSpPr>
            <a:spLocks noGrp="1"/>
          </p:cNvSpPr>
          <p:nvPr>
            <p:ph type="body" sz="quarter" idx="10"/>
          </p:nvPr>
        </p:nvSpPr>
        <p:spPr>
          <a:xfrm>
            <a:off x="560730" y="1868091"/>
            <a:ext cx="5444887" cy="1200151"/>
          </a:xfrm>
          <a:prstGeom prst="rect">
            <a:avLst/>
          </a:prstGeom>
          <a:solidFill>
            <a:schemeClr val="tx1"/>
          </a:solidFill>
          <a:ln>
            <a:noFill/>
          </a:ln>
        </p:spPr>
        <p:txBody>
          <a:bodyPr/>
          <a:lstStyle>
            <a:lvl1pPr marL="0" indent="0">
              <a:buNone/>
              <a:defRPr/>
            </a:lvl1pPr>
          </a:lstStyle>
          <a:p>
            <a:pPr lvl="0"/>
            <a:endParaRPr lang="en-US" dirty="0"/>
          </a:p>
        </p:txBody>
      </p:sp>
      <p:sp>
        <p:nvSpPr>
          <p:cNvPr id="6" name="Text Placeholder 23"/>
          <p:cNvSpPr>
            <a:spLocks noGrp="1"/>
          </p:cNvSpPr>
          <p:nvPr>
            <p:ph type="body" sz="quarter" idx="14" hasCustomPrompt="1"/>
          </p:nvPr>
        </p:nvSpPr>
        <p:spPr>
          <a:xfrm>
            <a:off x="681842" y="2035951"/>
            <a:ext cx="5323775" cy="594964"/>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TYP HIER UNIVERSITY </a:t>
            </a:r>
          </a:p>
        </p:txBody>
      </p:sp>
      <p:sp>
        <p:nvSpPr>
          <p:cNvPr id="7" name="Text Placeholder 23"/>
          <p:cNvSpPr>
            <a:spLocks noGrp="1"/>
          </p:cNvSpPr>
          <p:nvPr>
            <p:ph type="body" sz="quarter" idx="15" hasCustomPrompt="1"/>
          </p:nvPr>
        </p:nvSpPr>
        <p:spPr>
          <a:xfrm>
            <a:off x="690868" y="2413243"/>
            <a:ext cx="658665" cy="594964"/>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OF</a:t>
            </a:r>
          </a:p>
        </p:txBody>
      </p:sp>
      <p:sp>
        <p:nvSpPr>
          <p:cNvPr id="8" name="Text Placeholder 23"/>
          <p:cNvSpPr>
            <a:spLocks noGrp="1"/>
          </p:cNvSpPr>
          <p:nvPr>
            <p:ph type="body" sz="quarter" idx="16" hasCustomPrompt="1"/>
          </p:nvPr>
        </p:nvSpPr>
        <p:spPr>
          <a:xfrm>
            <a:off x="1372655" y="2409298"/>
            <a:ext cx="4632963" cy="594964"/>
          </a:xfrm>
          <a:prstGeom prst="rect">
            <a:avLst/>
          </a:prstGeom>
        </p:spPr>
        <p:txBody>
          <a:bodyPr>
            <a:noAutofit/>
          </a:bodyPr>
          <a:lstStyle>
            <a:lvl1pPr marL="0" indent="0">
              <a:buNone/>
              <a:defRPr sz="3600" b="1" cap="all" baseline="0">
                <a:solidFill>
                  <a:srgbClr val="0079BD"/>
                </a:solidFill>
                <a:latin typeface="Arial Narrow" panose="020B0606020202030204" pitchFamily="34" charset="0"/>
              </a:defRPr>
            </a:lvl1pPr>
          </a:lstStyle>
          <a:p>
            <a:pPr lvl="0"/>
            <a:r>
              <a:rPr lang="en-US" dirty="0"/>
              <a:t>TYP HIER SUBTITEL</a:t>
            </a:r>
          </a:p>
        </p:txBody>
      </p:sp>
    </p:spTree>
    <p:extLst>
      <p:ext uri="{BB962C8B-B14F-4D97-AF65-F5344CB8AC3E}">
        <p14:creationId xmlns:p14="http://schemas.microsoft.com/office/powerpoint/2010/main" val="223319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nodePh="1">
                                  <p:stCondLst>
                                    <p:cond delay="100"/>
                                  </p:stCondLst>
                                  <p:endCondLst>
                                    <p:cond evt="begin" delay="0">
                                      <p:tn val="8"/>
                                    </p:cond>
                                  </p:end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tmplLst>
          <p:tmpl>
            <p:tnLst>
              <p:par>
                <p:cTn presetID="10" presetClass="entr" presetSubtype="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1">
            <p:tnLst>
              <p:par>
                <p:cTn presetID="10" presetClass="entr" presetSubtype="0" fill="hold" nodeType="withEffect" nodePh="1">
                  <p:stCondLst>
                    <p:cond delay="1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1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oofdstukdia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533BDA62-0053-504F-AEAA-9ADCEAD8D44B}" type="datetime1">
              <a:rPr lang="en-US" smtClean="0"/>
              <a:t>1/31/2025</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Footer text: to modify choose ‘Insert’ (or ‘View’ for office 2003 or earlier) then ‘Header and Footer’</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10" name="Tijdelijke aanduiding voor tekst 13"/>
          <p:cNvSpPr>
            <a:spLocks noGrp="1"/>
          </p:cNvSpPr>
          <p:nvPr>
            <p:ph type="body" sz="quarter" idx="13" hasCustomPrompt="1"/>
          </p:nvPr>
        </p:nvSpPr>
        <p:spPr>
          <a:xfrm>
            <a:off x="1828800" y="177801"/>
            <a:ext cx="9982240" cy="732985"/>
          </a:xfrm>
        </p:spPr>
        <p:txBody>
          <a:bodyPr lIns="0" tIns="0" rIns="0" bIns="0" anchor="b" anchorCtr="0"/>
          <a:lstStyle>
            <a:lvl1pPr marL="0" indent="0">
              <a:buNone/>
              <a:defRPr sz="3467" b="1" cap="all" baseline="0">
                <a:latin typeface="+mj-lt"/>
              </a:defRPr>
            </a:lvl1pPr>
          </a:lstStyle>
          <a:p>
            <a:pPr lvl="0"/>
            <a:r>
              <a:rPr lang="nl-NL" dirty="0"/>
              <a:t>Click </a:t>
            </a:r>
            <a:r>
              <a:rPr lang="nl-NL" dirty="0" err="1"/>
              <a:t>here</a:t>
            </a:r>
            <a:r>
              <a:rPr lang="nl-NL" dirty="0"/>
              <a:t> </a:t>
            </a:r>
            <a:r>
              <a:rPr lang="nl-NL" dirty="0" err="1"/>
              <a:t>and</a:t>
            </a:r>
            <a:r>
              <a:rPr lang="nl-NL" dirty="0"/>
              <a:t> type the </a:t>
            </a:r>
            <a:r>
              <a:rPr lang="nl-NL" dirty="0" err="1"/>
              <a:t>title</a:t>
            </a:r>
            <a:endParaRPr lang="nl-NL" dirty="0"/>
          </a:p>
        </p:txBody>
      </p:sp>
      <p:sp>
        <p:nvSpPr>
          <p:cNvPr id="11" name="Tijdelijke aanduiding voor tekst 15"/>
          <p:cNvSpPr>
            <a:spLocks noGrp="1"/>
          </p:cNvSpPr>
          <p:nvPr>
            <p:ph type="body" sz="quarter" idx="14" hasCustomPrompt="1"/>
          </p:nvPr>
        </p:nvSpPr>
        <p:spPr>
          <a:xfrm>
            <a:off x="1828801" y="973668"/>
            <a:ext cx="9982241" cy="304800"/>
          </a:xfrm>
        </p:spPr>
        <p:txBody>
          <a:bodyPr lIns="0" tIns="0" rIns="0" bIns="0" anchor="b" anchorCtr="0"/>
          <a:lstStyle>
            <a:lvl1pPr>
              <a:buFontTx/>
              <a:buNone/>
              <a:defRPr sz="24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Click </a:t>
            </a:r>
            <a:r>
              <a:rPr lang="nl-NL" dirty="0" err="1"/>
              <a:t>here</a:t>
            </a:r>
            <a:r>
              <a:rPr lang="nl-NL" dirty="0"/>
              <a:t> </a:t>
            </a:r>
            <a:r>
              <a:rPr lang="nl-NL" dirty="0" err="1"/>
              <a:t>and</a:t>
            </a:r>
            <a:r>
              <a:rPr lang="nl-NL" dirty="0"/>
              <a:t> type the </a:t>
            </a:r>
            <a:r>
              <a:rPr lang="nl-NL" dirty="0" err="1"/>
              <a:t>title</a:t>
            </a:r>
            <a:endParaRPr lang="nl-NL" dirty="0"/>
          </a:p>
        </p:txBody>
      </p:sp>
      <p:pic>
        <p:nvPicPr>
          <p:cNvPr id="2" name="Picture 1" descr="UT powerpoint sheet small 3.jpg"/>
          <p:cNvPicPr>
            <a:picLocks noChangeAspect="1"/>
          </p:cNvPicPr>
          <p:nvPr userDrawn="1"/>
        </p:nvPicPr>
        <p:blipFill rotWithShape="1">
          <a:blip r:embed="rId2">
            <a:extLst>
              <a:ext uri="{28A0092B-C50C-407E-A947-70E740481C1C}">
                <a14:useLocalDpi xmlns:a14="http://schemas.microsoft.com/office/drawing/2010/main" val="0"/>
              </a:ext>
            </a:extLst>
          </a:blip>
          <a:srcRect b="614"/>
          <a:stretch/>
        </p:blipFill>
        <p:spPr>
          <a:xfrm>
            <a:off x="0" y="0"/>
            <a:ext cx="1498600" cy="6858000"/>
          </a:xfrm>
          <a:prstGeom prst="rect">
            <a:avLst/>
          </a:prstGeom>
        </p:spPr>
      </p:pic>
    </p:spTree>
    <p:extLst>
      <p:ext uri="{BB962C8B-B14F-4D97-AF65-F5344CB8AC3E}">
        <p14:creationId xmlns:p14="http://schemas.microsoft.com/office/powerpoint/2010/main" val="60170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 met afbeelding en tekst">
    <p:spTree>
      <p:nvGrpSpPr>
        <p:cNvPr id="1" name=""/>
        <p:cNvGrpSpPr/>
        <p:nvPr/>
      </p:nvGrpSpPr>
      <p:grpSpPr>
        <a:xfrm>
          <a:off x="0" y="0"/>
          <a:ext cx="0" cy="0"/>
          <a:chOff x="0" y="0"/>
          <a:chExt cx="0" cy="0"/>
        </a:xfrm>
      </p:grpSpPr>
      <p:sp>
        <p:nvSpPr>
          <p:cNvPr id="13" name="Tijdelijke aanduiding voor tekst 12"/>
          <p:cNvSpPr>
            <a:spLocks noGrp="1"/>
          </p:cNvSpPr>
          <p:nvPr>
            <p:ph type="body" sz="quarter" idx="16"/>
          </p:nvPr>
        </p:nvSpPr>
        <p:spPr>
          <a:xfrm>
            <a:off x="7213601" y="1667933"/>
            <a:ext cx="4597441" cy="4402667"/>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8" name="Tijdelijke aanduiding voor afbeelding 7"/>
          <p:cNvSpPr>
            <a:spLocks noGrp="1"/>
          </p:cNvSpPr>
          <p:nvPr>
            <p:ph type="pic" sz="quarter" idx="13"/>
          </p:nvPr>
        </p:nvSpPr>
        <p:spPr>
          <a:xfrm>
            <a:off x="0" y="1662100"/>
            <a:ext cx="7010400" cy="4410107"/>
          </a:xfrm>
        </p:spPr>
        <p:txBody>
          <a:bodyPr/>
          <a:lstStyle/>
          <a:p>
            <a:r>
              <a:rPr lang="en-US"/>
              <a:t>Click icon to add picture</a:t>
            </a:r>
            <a:endParaRPr lang="nl-NL" dirty="0"/>
          </a:p>
        </p:txBody>
      </p:sp>
      <p:sp>
        <p:nvSpPr>
          <p:cNvPr id="4" name="Tijdelijke aanduiding voor datum 3"/>
          <p:cNvSpPr>
            <a:spLocks noGrp="1"/>
          </p:cNvSpPr>
          <p:nvPr>
            <p:ph type="dt" sz="half" idx="10"/>
          </p:nvPr>
        </p:nvSpPr>
        <p:spPr/>
        <p:txBody>
          <a:bodyPr/>
          <a:lstStyle>
            <a:lvl1pPr>
              <a:defRPr/>
            </a:lvl1pPr>
          </a:lstStyle>
          <a:p>
            <a:fld id="{B06A7C6E-D0A1-B343-B591-BEF971A17FB1}" type="datetime1">
              <a:rPr lang="en-US" smtClean="0"/>
              <a:t>1/31/2025</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Footer text: to modify choose ‘Insert’ (or ‘View’ for office 2003 or earlier) then ‘Header and Footer’</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10" name="Tijdelijke aanduiding voor tekst 13"/>
          <p:cNvSpPr>
            <a:spLocks noGrp="1"/>
          </p:cNvSpPr>
          <p:nvPr>
            <p:ph type="body" sz="quarter" idx="17" hasCustomPrompt="1"/>
          </p:nvPr>
        </p:nvSpPr>
        <p:spPr>
          <a:xfrm>
            <a:off x="1828800" y="181416"/>
            <a:ext cx="10058400" cy="732985"/>
          </a:xfrm>
        </p:spPr>
        <p:txBody>
          <a:bodyPr lIns="0" tIns="0" rIns="0" bIns="0" anchor="b" anchorCtr="0"/>
          <a:lstStyle>
            <a:lvl1pPr marL="0" indent="0">
              <a:buNone/>
              <a:defRPr sz="3467" b="1" cap="all" baseline="0">
                <a:latin typeface="+mj-lt"/>
              </a:defRPr>
            </a:lvl1pPr>
          </a:lstStyle>
          <a:p>
            <a:pPr lvl="0"/>
            <a:r>
              <a:rPr lang="nl-NL" dirty="0"/>
              <a:t>Click </a:t>
            </a:r>
            <a:r>
              <a:rPr lang="nl-NL" dirty="0" err="1"/>
              <a:t>here</a:t>
            </a:r>
            <a:r>
              <a:rPr lang="nl-NL" dirty="0"/>
              <a:t> </a:t>
            </a:r>
            <a:r>
              <a:rPr lang="nl-NL" dirty="0" err="1"/>
              <a:t>and</a:t>
            </a:r>
            <a:r>
              <a:rPr lang="nl-NL" dirty="0"/>
              <a:t> type the </a:t>
            </a:r>
            <a:r>
              <a:rPr lang="nl-NL" dirty="0" err="1"/>
              <a:t>title</a:t>
            </a:r>
            <a:endParaRPr lang="nl-NL" dirty="0"/>
          </a:p>
        </p:txBody>
      </p:sp>
      <p:sp>
        <p:nvSpPr>
          <p:cNvPr id="12" name="Tijdelijke aanduiding voor tekst 15"/>
          <p:cNvSpPr>
            <a:spLocks noGrp="1"/>
          </p:cNvSpPr>
          <p:nvPr>
            <p:ph type="body" sz="quarter" idx="14" hasCustomPrompt="1"/>
          </p:nvPr>
        </p:nvSpPr>
        <p:spPr>
          <a:xfrm>
            <a:off x="1828801" y="990601"/>
            <a:ext cx="10058400" cy="285751"/>
          </a:xfrm>
        </p:spPr>
        <p:txBody>
          <a:bodyPr lIns="0" tIns="0" rIns="0" bIns="0" anchor="b" anchorCtr="0"/>
          <a:lstStyle>
            <a:lvl1pPr>
              <a:buFontTx/>
              <a:buNone/>
              <a:defRPr sz="24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Click </a:t>
            </a:r>
            <a:r>
              <a:rPr lang="nl-NL" dirty="0" err="1"/>
              <a:t>here</a:t>
            </a:r>
            <a:r>
              <a:rPr lang="nl-NL" dirty="0"/>
              <a:t> </a:t>
            </a:r>
            <a:r>
              <a:rPr lang="nl-NL" dirty="0" err="1"/>
              <a:t>and</a:t>
            </a:r>
            <a:r>
              <a:rPr lang="nl-NL" dirty="0"/>
              <a:t> type the </a:t>
            </a:r>
            <a:r>
              <a:rPr lang="nl-NL" dirty="0" err="1"/>
              <a:t>title</a:t>
            </a:r>
            <a:endParaRPr lang="nl-NL" dirty="0"/>
          </a:p>
        </p:txBody>
      </p:sp>
    </p:spTree>
    <p:extLst>
      <p:ext uri="{BB962C8B-B14F-4D97-AF65-F5344CB8AC3E}">
        <p14:creationId xmlns:p14="http://schemas.microsoft.com/office/powerpoint/2010/main" val="181231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slide 5">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datum 3"/>
          <p:cNvSpPr>
            <a:spLocks noGrp="1"/>
          </p:cNvSpPr>
          <p:nvPr>
            <p:ph type="dt" sz="half" idx="10"/>
          </p:nvPr>
        </p:nvSpPr>
        <p:spPr/>
        <p:txBody>
          <a:bodyPr/>
          <a:lstStyle>
            <a:lvl1pPr>
              <a:defRPr/>
            </a:lvl1pPr>
          </a:lstStyle>
          <a:p>
            <a:fld id="{86C43351-4E14-4D15-AFB0-C61392C01A16}" type="datetime3">
              <a:rPr lang="nl-NL" noProof="0" smtClean="0"/>
              <a:t>31/1/25</a:t>
            </a:fld>
            <a:endParaRPr lang="en-US" noProof="0" dirty="0"/>
          </a:p>
        </p:txBody>
      </p:sp>
      <p:sp>
        <p:nvSpPr>
          <p:cNvPr id="5" name="Tijdelijke aanduiding voor voettekst 4"/>
          <p:cNvSpPr>
            <a:spLocks noGrp="1"/>
          </p:cNvSpPr>
          <p:nvPr>
            <p:ph type="ftr" sz="quarter" idx="11"/>
          </p:nvPr>
        </p:nvSpPr>
        <p:spPr/>
        <p:txBody>
          <a:bodyPr/>
          <a:lstStyle>
            <a:lvl1pPr>
              <a:defRPr/>
            </a:lvl1pPr>
          </a:lstStyle>
          <a:p>
            <a:r>
              <a:rPr lang="en-US" noProof="0"/>
              <a:t>Footer text: to modify choose 'Insert' (or ‘View’ for Office 2003 or earlier) then 'Header and footer'</a:t>
            </a:r>
            <a:endParaRPr lang="en-US" noProof="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‹nr.›</a:t>
            </a:fld>
            <a:endParaRPr lang="en-US" noProof="0" dirty="0"/>
          </a:p>
        </p:txBody>
      </p:sp>
      <p:sp>
        <p:nvSpPr>
          <p:cNvPr id="11" name="Tijdelijke aanduiding voor tekst 13"/>
          <p:cNvSpPr>
            <a:spLocks noGrp="1"/>
          </p:cNvSpPr>
          <p:nvPr>
            <p:ph type="body" sz="quarter" idx="13" hasCustomPrompt="1"/>
          </p:nvPr>
        </p:nvSpPr>
        <p:spPr>
          <a:xfrm>
            <a:off x="1443869" y="500044"/>
            <a:ext cx="10367171" cy="732985"/>
          </a:xfrm>
        </p:spPr>
        <p:txBody>
          <a:bodyPr lIns="0" tIns="0" rIns="0" bIns="0" anchor="b" anchorCtr="0"/>
          <a:lstStyle>
            <a:lvl1pPr marL="0" indent="0">
              <a:buNone/>
              <a:defRPr sz="2600" b="1" cap="all" baseline="0">
                <a:latin typeface="+mj-lt"/>
              </a:defRPr>
            </a:lvl1pPr>
          </a:lstStyle>
          <a:p>
            <a:pPr lvl="0"/>
            <a:r>
              <a:rPr lang="en-US" noProof="0" dirty="0"/>
              <a:t>Click here and type the title</a:t>
            </a:r>
          </a:p>
        </p:txBody>
      </p:sp>
      <p:sp>
        <p:nvSpPr>
          <p:cNvPr id="13" name="Tijdelijke aanduiding voor tekst 15"/>
          <p:cNvSpPr>
            <a:spLocks noGrp="1"/>
          </p:cNvSpPr>
          <p:nvPr>
            <p:ph type="body" sz="quarter" idx="14" hasCustomPrompt="1"/>
          </p:nvPr>
        </p:nvSpPr>
        <p:spPr>
          <a:xfrm>
            <a:off x="1443851" y="1226814"/>
            <a:ext cx="10367191" cy="285751"/>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pic>
        <p:nvPicPr>
          <p:cNvPr id="9" name="Afbeelding 8" descr="UT powerpoint sheet small 4.jpg"/>
          <p:cNvPicPr>
            <a:picLocks noChangeAspect="1"/>
          </p:cNvPicPr>
          <p:nvPr userDrawn="1"/>
        </p:nvPicPr>
        <p:blipFill>
          <a:blip r:embed="rId2"/>
          <a:stretch>
            <a:fillRect/>
          </a:stretch>
        </p:blipFill>
        <p:spPr>
          <a:xfrm>
            <a:off x="0" y="0"/>
            <a:ext cx="1285496" cy="6858000"/>
          </a:xfrm>
          <a:prstGeom prst="rect">
            <a:avLst/>
          </a:prstGeom>
        </p:spPr>
      </p:pic>
    </p:spTree>
    <p:extLst>
      <p:ext uri="{BB962C8B-B14F-4D97-AF65-F5344CB8AC3E}">
        <p14:creationId xmlns:p14="http://schemas.microsoft.com/office/powerpoint/2010/main" val="2453132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31A4-0BD8-4392-8D9E-51BE865300AC}"/>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369DF10-0709-4A04-9127-99C35A65A9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2E4310E0-1772-43F4-805B-93B4DFBAAC72}"/>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5" name="Footer Placeholder 4">
            <a:extLst>
              <a:ext uri="{FF2B5EF4-FFF2-40B4-BE49-F238E27FC236}">
                <a16:creationId xmlns:a16="http://schemas.microsoft.com/office/drawing/2014/main" id="{5B6A673B-B06C-4CC2-BD5D-B998478FEC2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4CB8838-040A-4071-A1BC-5E9AEB5F7811}"/>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295541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BDA6-7704-4AA0-85C8-5E43561D0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079FA59F-8BEA-4DBB-898A-4C3E3D6480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9CEE2F-063B-49D6-B4BE-544DF805990A}"/>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5" name="Footer Placeholder 4">
            <a:extLst>
              <a:ext uri="{FF2B5EF4-FFF2-40B4-BE49-F238E27FC236}">
                <a16:creationId xmlns:a16="http://schemas.microsoft.com/office/drawing/2014/main" id="{057D7993-75DE-4E46-AC9E-FC4AD6BA940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A25ACB5-32FB-46FE-A924-240BC9C09448}"/>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279696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31F9-EC94-4835-BD12-7571C3C8CB1D}"/>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44D0C80-7F42-4C1F-9192-71F17CF802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1C3F1B92-CEB9-4480-A3B5-98014A064E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6E82CA3A-F408-4CE6-A9A1-F29FEF4575C7}"/>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6" name="Footer Placeholder 5">
            <a:extLst>
              <a:ext uri="{FF2B5EF4-FFF2-40B4-BE49-F238E27FC236}">
                <a16:creationId xmlns:a16="http://schemas.microsoft.com/office/drawing/2014/main" id="{294381DA-50AA-450F-8920-D1FA8C0869C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33730E39-5817-43B9-B16D-62D32C5E1445}"/>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261985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5F4F-5C64-4414-9F7E-66617FDED05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1E8C8696-1607-4064-9700-CDADBB3F82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3AB8D2-CF6D-40DD-8CC2-47AB3B2C19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25BA50B3-5D11-407C-844B-507721496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B36F2D-1757-4CA8-9508-6EC4D51B48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AEEE58AE-D1C4-4117-B002-18C098B37F71}"/>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8" name="Footer Placeholder 7">
            <a:extLst>
              <a:ext uri="{FF2B5EF4-FFF2-40B4-BE49-F238E27FC236}">
                <a16:creationId xmlns:a16="http://schemas.microsoft.com/office/drawing/2014/main" id="{AEA2AD73-F3FF-4B95-B4D9-A4E1D3759FA1}"/>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2FF57E64-410F-4F3E-B6DB-BC8B9DC5467F}"/>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379279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7155-DE7C-4C4B-B886-F647FDB844E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841E913-2FD6-4305-AFA7-3F2CB9A04700}"/>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4" name="Footer Placeholder 3">
            <a:extLst>
              <a:ext uri="{FF2B5EF4-FFF2-40B4-BE49-F238E27FC236}">
                <a16:creationId xmlns:a16="http://schemas.microsoft.com/office/drawing/2014/main" id="{B297CBD0-34CC-4D28-ACAA-4A221495A5A2}"/>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68085D-49E8-4595-9897-C724993ACB81}"/>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215166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4E942-05AE-41E9-9E28-93933C938F3C}"/>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3" name="Footer Placeholder 2">
            <a:extLst>
              <a:ext uri="{FF2B5EF4-FFF2-40B4-BE49-F238E27FC236}">
                <a16:creationId xmlns:a16="http://schemas.microsoft.com/office/drawing/2014/main" id="{C052DF8B-A5A9-40A1-9320-912B4EF119C7}"/>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887E8B91-3020-485C-9BAC-38E040B97EA1}"/>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253784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BC0F-C9D9-4380-B207-2AD9AB2CD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46C5164A-F35A-47CD-B06B-6353E16EF7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7E5C37CD-2A2C-4240-84DE-A218ECA28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00AFB8-0E2A-4A04-96E9-B74432DE3C4E}"/>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6" name="Footer Placeholder 5">
            <a:extLst>
              <a:ext uri="{FF2B5EF4-FFF2-40B4-BE49-F238E27FC236}">
                <a16:creationId xmlns:a16="http://schemas.microsoft.com/office/drawing/2014/main" id="{9EA57524-C2A5-4642-AAA6-239430A4B4E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A80A7AD-52A6-4E76-B88F-E8214DC23447}"/>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408000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9DC1-338F-4479-8368-4E7496A07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8C8FADC9-0A93-40E0-9C50-369C41C30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E25610E-7C1F-4EE0-9B13-3DF55F4D5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AEF5B0-1F62-49AD-9C2D-230D35BD9FB9}"/>
              </a:ext>
            </a:extLst>
          </p:cNvPr>
          <p:cNvSpPr>
            <a:spLocks noGrp="1"/>
          </p:cNvSpPr>
          <p:nvPr>
            <p:ph type="dt" sz="half" idx="10"/>
          </p:nvPr>
        </p:nvSpPr>
        <p:spPr/>
        <p:txBody>
          <a:bodyPr/>
          <a:lstStyle/>
          <a:p>
            <a:fld id="{AF22F957-7AF9-48DE-8DF0-53B5DCE74EEE}" type="datetimeFigureOut">
              <a:rPr lang="nl-NL" smtClean="0"/>
              <a:t>31-1-2025</a:t>
            </a:fld>
            <a:endParaRPr lang="nl-NL"/>
          </a:p>
        </p:txBody>
      </p:sp>
      <p:sp>
        <p:nvSpPr>
          <p:cNvPr id="6" name="Footer Placeholder 5">
            <a:extLst>
              <a:ext uri="{FF2B5EF4-FFF2-40B4-BE49-F238E27FC236}">
                <a16:creationId xmlns:a16="http://schemas.microsoft.com/office/drawing/2014/main" id="{A75A032D-135C-4013-8773-1FF7A2EDBC8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9CA11FF-3EB2-4044-B842-3E560464C8D2}"/>
              </a:ext>
            </a:extLst>
          </p:cNvPr>
          <p:cNvSpPr>
            <a:spLocks noGrp="1"/>
          </p:cNvSpPr>
          <p:nvPr>
            <p:ph type="sldNum" sz="quarter" idx="12"/>
          </p:nvPr>
        </p:nvSpPr>
        <p:spPr/>
        <p:txBody>
          <a:bodyPr/>
          <a:lstStyle/>
          <a:p>
            <a:fld id="{0D6071C5-5DED-453F-ADBC-68FF7191F62E}" type="slidenum">
              <a:rPr lang="nl-NL" smtClean="0"/>
              <a:t>‹nr.›</a:t>
            </a:fld>
            <a:endParaRPr lang="nl-NL"/>
          </a:p>
        </p:txBody>
      </p:sp>
    </p:spTree>
    <p:extLst>
      <p:ext uri="{BB962C8B-B14F-4D97-AF65-F5344CB8AC3E}">
        <p14:creationId xmlns:p14="http://schemas.microsoft.com/office/powerpoint/2010/main" val="84135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6E416-C136-476C-B5B4-5FB5A41E46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FD4A4EDB-F39D-444B-B3D9-A7181A449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CAF69E8-8877-439D-BCC7-7639C61FA6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2F957-7AF9-48DE-8DF0-53B5DCE74EEE}" type="datetimeFigureOut">
              <a:rPr lang="nl-NL" smtClean="0"/>
              <a:t>31-1-2025</a:t>
            </a:fld>
            <a:endParaRPr lang="nl-NL"/>
          </a:p>
        </p:txBody>
      </p:sp>
      <p:sp>
        <p:nvSpPr>
          <p:cNvPr id="5" name="Footer Placeholder 4">
            <a:extLst>
              <a:ext uri="{FF2B5EF4-FFF2-40B4-BE49-F238E27FC236}">
                <a16:creationId xmlns:a16="http://schemas.microsoft.com/office/drawing/2014/main" id="{AB74D312-93B7-4177-AC52-99807A7B13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86D4A3BA-425F-4013-8D27-F946EB06A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71C5-5DED-453F-ADBC-68FF7191F62E}" type="slidenum">
              <a:rPr lang="nl-NL" smtClean="0"/>
              <a:t>‹nr.›</a:t>
            </a:fld>
            <a:endParaRPr lang="nl-NL"/>
          </a:p>
        </p:txBody>
      </p:sp>
    </p:spTree>
    <p:extLst>
      <p:ext uri="{BB962C8B-B14F-4D97-AF65-F5344CB8AC3E}">
        <p14:creationId xmlns:p14="http://schemas.microsoft.com/office/powerpoint/2010/main" val="2681653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slide" Target="slide7.xml"/><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www.utwente.nl/ces/studentservices/en/osiris/Osiri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www.utwente.nl/ces/studentservices/en/osiris/Osiri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mailto:boz-psy@utwente.nl" TargetMode="External"/><Relationship Id="rId4" Type="http://schemas.openxmlformats.org/officeDocument/2006/relationships/hyperlink" Target="http://www.utwente.nl/ces/studentservices/en/osiris/Osiri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mailto:boz-psy@utwente.n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slide" Target="slide7.xml"/><Relationship Id="rId9" Type="http://schemas.openxmlformats.org/officeDocument/2006/relationships/image" Target="../media/image13.png"/><Relationship Id="rId1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slide" Target="slide9.xml"/><Relationship Id="rId12"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de.wiktionary.org/wiki/authentification" TargetMode="External"/><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 Id="rId14" Type="http://schemas.openxmlformats.org/officeDocument/2006/relationships/hyperlink" Target="https://www.utwente.nl/en/service-portal/workplace-support/accounts-passwords/multi-factor-authentication-mfa#manual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4.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D2_A907BA33.xm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slide" Target="slide7.xm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www.utwente.nl/en/educational-systems/about-the-applications/timeedit/#how-to-use-timeedit-video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utwente.nl/en/educational-systems/about-the-applications/timeedit/#how-to-use-timeedit-video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hyperlink" Target="https://www.utwente.nl/en/educational-systems/about-the-applications/timeedit/#how-to-use-timeedit-video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hyperlink" Target="https://www.utwente.nl/en/educational-systems/about-the-applications/timeedit/#how-to-use-timeedit-video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hyperlink" Target="https://www.utwente.nl/en/educational-systems/about-the-applications/timeedit/#how-to-use-timeedit-video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hyperlink" Target="https://www.utwente.nl/en/educational-systems/about-the-applications/timeedit/#how-to-use-timeedit-video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slide" Target="slide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slide" Target="slide7.xml"/><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https://www.utwente.nl/en/ps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utwente.nl/ps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48056" y="-3948666"/>
            <a:ext cx="7106001" cy="13651483"/>
          </a:xfrm>
          <a:prstGeom prst="rect">
            <a:avLst/>
          </a:prstGeom>
        </p:spPr>
      </p:pic>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5" y="6148829"/>
            <a:ext cx="1355139" cy="47923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394012" y="11511"/>
            <a:ext cx="5090411" cy="685733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389796" y="-8334"/>
            <a:ext cx="5090411" cy="6857331"/>
          </a:xfrm>
          <a:prstGeom prst="rect">
            <a:avLst/>
          </a:prstGeom>
        </p:spPr>
      </p:pic>
      <p:sp>
        <p:nvSpPr>
          <p:cNvPr id="2" name="TextBox 1">
            <a:extLst>
              <a:ext uri="{FF2B5EF4-FFF2-40B4-BE49-F238E27FC236}">
                <a16:creationId xmlns:a16="http://schemas.microsoft.com/office/drawing/2014/main" id="{0F21DBA9-AC5C-F02E-9189-0F476E1AF487}"/>
              </a:ext>
            </a:extLst>
          </p:cNvPr>
          <p:cNvSpPr txBox="1"/>
          <p:nvPr/>
        </p:nvSpPr>
        <p:spPr>
          <a:xfrm>
            <a:off x="569906" y="3101220"/>
            <a:ext cx="7959401" cy="2169440"/>
          </a:xfrm>
          <a:prstGeom prst="rect">
            <a:avLst/>
          </a:prstGeom>
          <a:noFill/>
        </p:spPr>
        <p:txBody>
          <a:bodyPr wrap="square" rtlCol="0">
            <a:spAutoFit/>
          </a:bodyPr>
          <a:lstStyle/>
          <a:p>
            <a:r>
              <a:rPr lang="en-US" sz="4499" b="1" dirty="0">
                <a:solidFill>
                  <a:srgbClr val="EF8221"/>
                </a:solidFill>
                <a:latin typeface="Arial Narrow" panose="020B0606020202030204" pitchFamily="34" charset="0"/>
              </a:rPr>
              <a:t>WORKSHOP </a:t>
            </a:r>
          </a:p>
          <a:p>
            <a:r>
              <a:rPr lang="en-US" sz="4499" b="1" dirty="0">
                <a:solidFill>
                  <a:schemeClr val="bg1"/>
                </a:solidFill>
                <a:latin typeface="Arial Narrow" panose="020B0606020202030204" pitchFamily="34" charset="0"/>
              </a:rPr>
              <a:t>PRACTICAL MATTERS</a:t>
            </a:r>
          </a:p>
          <a:p>
            <a:endParaRPr lang="en-US" sz="4499" b="1" dirty="0">
              <a:solidFill>
                <a:srgbClr val="EF008C"/>
              </a:solidFill>
              <a:latin typeface="Arial Narrow" panose="020B0606020202030204" pitchFamily="34" charset="0"/>
            </a:endParaRPr>
          </a:p>
        </p:txBody>
      </p:sp>
    </p:spTree>
    <p:extLst>
      <p:ext uri="{BB962C8B-B14F-4D97-AF65-F5344CB8AC3E}">
        <p14:creationId xmlns:p14="http://schemas.microsoft.com/office/powerpoint/2010/main" val="175070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57043" y="-3287014"/>
            <a:ext cx="7106002" cy="13651482"/>
          </a:xfrm>
          <a:prstGeom prst="rect">
            <a:avLst/>
          </a:prstGeom>
        </p:spPr>
      </p:pic>
      <p:sp>
        <p:nvSpPr>
          <p:cNvPr id="6" name="TextBox 5"/>
          <p:cNvSpPr txBox="1"/>
          <p:nvPr/>
        </p:nvSpPr>
        <p:spPr>
          <a:xfrm>
            <a:off x="1746670" y="181807"/>
            <a:ext cx="4534923" cy="784702"/>
          </a:xfrm>
          <a:prstGeom prst="rect">
            <a:avLst/>
          </a:prstGeom>
          <a:noFill/>
        </p:spPr>
        <p:txBody>
          <a:bodyPr wrap="square" rtlCol="0">
            <a:spAutoFit/>
          </a:bodyPr>
          <a:lstStyle/>
          <a:p>
            <a:r>
              <a:rPr lang="en-US" sz="4499" b="1" dirty="0">
                <a:solidFill>
                  <a:schemeClr val="bg1"/>
                </a:solidFill>
                <a:latin typeface="Arial Narrow" panose="020B0606020202030204" pitchFamily="34" charset="0"/>
              </a:rPr>
              <a:t>TO DO 1 - OSIRIS</a:t>
            </a: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93617">
            <a:off x="9310922" y="3034108"/>
            <a:ext cx="244211" cy="17004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93617">
            <a:off x="8354612" y="1834852"/>
            <a:ext cx="741759" cy="2809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93617">
            <a:off x="7849339" y="1651795"/>
            <a:ext cx="263345" cy="18434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93617">
            <a:off x="7883567" y="2435370"/>
            <a:ext cx="131673" cy="14922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93617">
            <a:off x="8322560" y="2692677"/>
            <a:ext cx="482800" cy="21067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493617">
            <a:off x="9192161" y="3790163"/>
            <a:ext cx="232621" cy="25017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74352">
            <a:off x="8711771" y="1325965"/>
            <a:ext cx="625748" cy="460109"/>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493617">
            <a:off x="4774885" y="1747713"/>
            <a:ext cx="1022658" cy="1268447"/>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493617">
            <a:off x="5806746" y="4114481"/>
            <a:ext cx="258956" cy="276512"/>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493617">
            <a:off x="6389028" y="3128519"/>
            <a:ext cx="2238436" cy="1645909"/>
          </a:xfrm>
          <a:prstGeom prst="rect">
            <a:avLst/>
          </a:prstGeom>
        </p:spPr>
      </p:pic>
      <p:sp>
        <p:nvSpPr>
          <p:cNvPr id="2" name="Rectangle 1">
            <a:extLst>
              <a:ext uri="{FF2B5EF4-FFF2-40B4-BE49-F238E27FC236}">
                <a16:creationId xmlns:a16="http://schemas.microsoft.com/office/drawing/2014/main" id="{7919A821-B2B0-C880-2E57-538F57691EBF}"/>
              </a:ext>
            </a:extLst>
          </p:cNvPr>
          <p:cNvSpPr/>
          <p:nvPr/>
        </p:nvSpPr>
        <p:spPr>
          <a:xfrm rot="18900000">
            <a:off x="1573896" y="2566856"/>
            <a:ext cx="2190098" cy="2190098"/>
          </a:xfrm>
          <a:prstGeom prst="rect">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2808B9C8-DF91-79F3-2EFE-154D0706E96C}"/>
              </a:ext>
            </a:extLst>
          </p:cNvPr>
          <p:cNvSpPr txBox="1"/>
          <p:nvPr/>
        </p:nvSpPr>
        <p:spPr>
          <a:xfrm>
            <a:off x="2305642" y="2872425"/>
            <a:ext cx="1320281" cy="1569660"/>
          </a:xfrm>
          <a:prstGeom prst="rect">
            <a:avLst/>
          </a:prstGeom>
          <a:noFill/>
        </p:spPr>
        <p:txBody>
          <a:bodyPr wrap="square">
            <a:spAutoFit/>
          </a:bodyPr>
          <a:lstStyle/>
          <a:p>
            <a:r>
              <a:rPr lang="en-US" sz="9600" b="1" dirty="0">
                <a:solidFill>
                  <a:srgbClr val="52B6E7"/>
                </a:solidFill>
                <a:latin typeface="Arial Narrow" panose="020B0606020202030204" pitchFamily="34" charset="0"/>
              </a:rPr>
              <a:t>1. </a:t>
            </a:r>
            <a:endParaRPr lang="nl-NL" sz="9600" dirty="0"/>
          </a:p>
        </p:txBody>
      </p:sp>
      <p:sp>
        <p:nvSpPr>
          <p:cNvPr id="5" name="Text Placeholder 6">
            <a:extLst>
              <a:ext uri="{FF2B5EF4-FFF2-40B4-BE49-F238E27FC236}">
                <a16:creationId xmlns:a16="http://schemas.microsoft.com/office/drawing/2014/main" id="{74285EE3-AA27-AE57-42B4-346D1F02CFED}"/>
              </a:ext>
            </a:extLst>
          </p:cNvPr>
          <p:cNvSpPr txBox="1">
            <a:spLocks/>
          </p:cNvSpPr>
          <p:nvPr/>
        </p:nvSpPr>
        <p:spPr>
          <a:xfrm>
            <a:off x="1981199" y="10429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B0F0"/>
                </a:solidFill>
                <a:latin typeface="Arial Narrow" panose="020B0606020202030204" pitchFamily="34" charset="0"/>
              </a:rPr>
              <a:t>LOG IN TO OSIRIS</a:t>
            </a:r>
            <a:endParaRPr lang="en-US" sz="2400" b="1" dirty="0">
              <a:solidFill>
                <a:srgbClr val="00B0F0"/>
              </a:solidFill>
              <a:latin typeface="Arial Narrow" panose="020B0606020202030204" pitchFamily="34" charset="0"/>
            </a:endParaRPr>
          </a:p>
        </p:txBody>
      </p:sp>
    </p:spTree>
    <p:extLst>
      <p:ext uri="{BB962C8B-B14F-4D97-AF65-F5344CB8AC3E}">
        <p14:creationId xmlns:p14="http://schemas.microsoft.com/office/powerpoint/2010/main" val="11505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68836" y="-3917492"/>
            <a:ext cx="7106002" cy="13651482"/>
          </a:xfrm>
          <a:prstGeom prst="rect">
            <a:avLst/>
          </a:prstGeom>
        </p:spPr>
      </p:pic>
      <p:pic>
        <p:nvPicPr>
          <p:cNvPr id="14" name="Picture 13">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15" name="Picture 14">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6" y="6148828"/>
            <a:ext cx="1355136" cy="479239"/>
          </a:xfrm>
          <a:prstGeom prst="rect">
            <a:avLst/>
          </a:prstGeom>
        </p:spPr>
      </p:pic>
      <p:sp>
        <p:nvSpPr>
          <p:cNvPr id="16" name="Rectangle 15"/>
          <p:cNvSpPr/>
          <p:nvPr/>
        </p:nvSpPr>
        <p:spPr>
          <a:xfrm>
            <a:off x="10231323" y="5950118"/>
            <a:ext cx="450764" cy="784702"/>
          </a:xfrm>
          <a:prstGeom prst="rect">
            <a:avLst/>
          </a:prstGeom>
        </p:spPr>
        <p:txBody>
          <a:bodyPr wrap="none">
            <a:spAutoFit/>
          </a:bodyPr>
          <a:lstStyle/>
          <a:p>
            <a:r>
              <a:rPr lang="en-US" sz="4499" dirty="0">
                <a:solidFill>
                  <a:schemeClr val="bg1"/>
                </a:solidFill>
              </a:rPr>
              <a:t>|</a:t>
            </a:r>
            <a:endParaRPr lang="en-US" sz="2002" dirty="0">
              <a:solidFill>
                <a:schemeClr val="bg1"/>
              </a:solidFill>
              <a:latin typeface="Arial Narrow" panose="020B0606020202030204" pitchFamily="34" charset="0"/>
            </a:endParaRPr>
          </a:p>
        </p:txBody>
      </p:sp>
      <p:sp>
        <p:nvSpPr>
          <p:cNvPr id="17" name="Oval 16">
            <a:hlinkClick r:id="rId6" action="ppaction://hlinksldjump"/>
          </p:cNvPr>
          <p:cNvSpPr/>
          <p:nvPr/>
        </p:nvSpPr>
        <p:spPr>
          <a:xfrm>
            <a:off x="9845447" y="6169299"/>
            <a:ext cx="426594" cy="426594"/>
          </a:xfrm>
          <a:prstGeom prst="ellipse">
            <a:avLst/>
          </a:prstGeom>
          <a:solidFill>
            <a:schemeClr val="tx1"/>
          </a:solidFill>
          <a:ln w="57150">
            <a:solidFill>
              <a:srgbClr val="52B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Narrow" panose="020B0606020202030204" pitchFamily="34" charset="0"/>
              </a:rPr>
              <a:t>2</a:t>
            </a:r>
            <a:endParaRPr lang="nl-NL" sz="1350" dirty="0">
              <a:latin typeface="Arial Narrow" panose="020B0606020202030204" pitchFamily="34" charset="0"/>
            </a:endParaRPr>
          </a:p>
        </p:txBody>
      </p:sp>
      <p:sp>
        <p:nvSpPr>
          <p:cNvPr id="26" name="Text Placeholder 6">
            <a:extLst>
              <a:ext uri="{FF2B5EF4-FFF2-40B4-BE49-F238E27FC236}">
                <a16:creationId xmlns:a16="http://schemas.microsoft.com/office/drawing/2014/main" id="{E1E1E246-0E3E-4AB3-AB79-490CD82067AE}"/>
              </a:ext>
            </a:extLst>
          </p:cNvPr>
          <p:cNvSpPr txBox="1">
            <a:spLocks/>
          </p:cNvSpPr>
          <p:nvPr/>
        </p:nvSpPr>
        <p:spPr>
          <a:xfrm>
            <a:off x="1933645" y="9746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B0F0"/>
                </a:solidFill>
                <a:latin typeface="Arial Narrow" panose="020B0606020202030204" pitchFamily="34" charset="0"/>
              </a:rPr>
              <a:t>WHAT IS IT FOR?</a:t>
            </a:r>
          </a:p>
        </p:txBody>
      </p:sp>
      <p:sp>
        <p:nvSpPr>
          <p:cNvPr id="28" name="Text Placeholder 5">
            <a:extLst>
              <a:ext uri="{FF2B5EF4-FFF2-40B4-BE49-F238E27FC236}">
                <a16:creationId xmlns:a16="http://schemas.microsoft.com/office/drawing/2014/main" id="{E5B82A0E-CFC7-40E8-920E-613E416B76A4}"/>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400" dirty="0" err="1">
                <a:solidFill>
                  <a:schemeClr val="bg1"/>
                </a:solidFill>
                <a:latin typeface="Arial Narrow" panose="020B0606020202030204" pitchFamily="34" charset="0"/>
              </a:rPr>
              <a:t>osiris</a:t>
            </a:r>
            <a:endParaRPr lang="en-US" sz="4400" u="sng" dirty="0">
              <a:solidFill>
                <a:srgbClr val="D60093"/>
              </a:solidFill>
              <a:latin typeface="Arial Narrow" panose="020B0606020202030204" pitchFamily="34" charset="0"/>
            </a:endParaRPr>
          </a:p>
        </p:txBody>
      </p:sp>
      <p:grpSp>
        <p:nvGrpSpPr>
          <p:cNvPr id="4" name="Group 3">
            <a:extLst>
              <a:ext uri="{FF2B5EF4-FFF2-40B4-BE49-F238E27FC236}">
                <a16:creationId xmlns:a16="http://schemas.microsoft.com/office/drawing/2014/main" id="{81169CEC-5D60-4C68-8F7A-C7407D1C2CFD}"/>
              </a:ext>
            </a:extLst>
          </p:cNvPr>
          <p:cNvGrpSpPr/>
          <p:nvPr/>
        </p:nvGrpSpPr>
        <p:grpSpPr>
          <a:xfrm>
            <a:off x="581984" y="2850499"/>
            <a:ext cx="3107759" cy="2190098"/>
            <a:chOff x="581984" y="2850499"/>
            <a:chExt cx="3107759" cy="2190098"/>
          </a:xfrm>
        </p:grpSpPr>
        <p:sp>
          <p:nvSpPr>
            <p:cNvPr id="25" name="Rectangle 24">
              <a:extLst>
                <a:ext uri="{FF2B5EF4-FFF2-40B4-BE49-F238E27FC236}">
                  <a16:creationId xmlns:a16="http://schemas.microsoft.com/office/drawing/2014/main" id="{CB65EE21-A21F-4DDD-AE74-44441F241638}"/>
                </a:ext>
              </a:extLst>
            </p:cNvPr>
            <p:cNvSpPr/>
            <p:nvPr/>
          </p:nvSpPr>
          <p:spPr>
            <a:xfrm rot="18900000">
              <a:off x="1040815"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p:nvSpPr>
          <p:spPr>
            <a:xfrm>
              <a:off x="581984" y="3779143"/>
              <a:ext cx="3107759" cy="584775"/>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ENROLMENT &amp; UNENROLMENT COURSES</a:t>
              </a:r>
              <a:endParaRPr lang="en-US" sz="1600" b="1" dirty="0">
                <a:solidFill>
                  <a:srgbClr val="52B6E7"/>
                </a:solidFill>
                <a:latin typeface="Arial Narrow" panose="020B0606020202030204" pitchFamily="34" charset="0"/>
              </a:endParaRPr>
            </a:p>
          </p:txBody>
        </p:sp>
      </p:grpSp>
      <p:grpSp>
        <p:nvGrpSpPr>
          <p:cNvPr id="7" name="Group 6">
            <a:extLst>
              <a:ext uri="{FF2B5EF4-FFF2-40B4-BE49-F238E27FC236}">
                <a16:creationId xmlns:a16="http://schemas.microsoft.com/office/drawing/2014/main" id="{44E34CF5-AF1C-40B8-A270-3ADFDFCC9D8D}"/>
              </a:ext>
            </a:extLst>
          </p:cNvPr>
          <p:cNvGrpSpPr/>
          <p:nvPr/>
        </p:nvGrpSpPr>
        <p:grpSpPr>
          <a:xfrm>
            <a:off x="2007674" y="1843145"/>
            <a:ext cx="4348630" cy="2190098"/>
            <a:chOff x="2007674" y="1843145"/>
            <a:chExt cx="4348630" cy="2190098"/>
          </a:xfrm>
        </p:grpSpPr>
        <p:sp>
          <p:nvSpPr>
            <p:cNvPr id="31" name="Rectangle 30">
              <a:extLst>
                <a:ext uri="{FF2B5EF4-FFF2-40B4-BE49-F238E27FC236}">
                  <a16:creationId xmlns:a16="http://schemas.microsoft.com/office/drawing/2014/main" id="{2290B31D-0324-47E1-A3E0-4F39F28A12D1}"/>
                </a:ext>
              </a:extLst>
            </p:cNvPr>
            <p:cNvSpPr/>
            <p:nvPr/>
          </p:nvSpPr>
          <p:spPr>
            <a:xfrm rot="18900000">
              <a:off x="3119660" y="1843145"/>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p:cNvSpPr/>
            <p:nvPr/>
          </p:nvSpPr>
          <p:spPr>
            <a:xfrm>
              <a:off x="2007674" y="2760167"/>
              <a:ext cx="4348630" cy="584775"/>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OVERVIEW STUDY PROGRESS</a:t>
              </a:r>
            </a:p>
            <a:p>
              <a:pPr algn="ctr"/>
              <a:r>
                <a:rPr lang="en-US" sz="1600" b="1" dirty="0">
                  <a:solidFill>
                    <a:schemeClr val="bg1"/>
                  </a:solidFill>
                  <a:latin typeface="Arial Narrow" panose="020B0606020202030204" pitchFamily="34" charset="0"/>
                </a:rPr>
                <a:t>(ECTS SO FAR)</a:t>
              </a:r>
              <a:endParaRPr lang="en-US" sz="1600" b="1" dirty="0">
                <a:solidFill>
                  <a:srgbClr val="52B6E7"/>
                </a:solidFill>
                <a:latin typeface="Arial Narrow" panose="020B0606020202030204" pitchFamily="34" charset="0"/>
              </a:endParaRPr>
            </a:p>
          </p:txBody>
        </p:sp>
      </p:grpSp>
      <p:grpSp>
        <p:nvGrpSpPr>
          <p:cNvPr id="10" name="Group 9">
            <a:extLst>
              <a:ext uri="{FF2B5EF4-FFF2-40B4-BE49-F238E27FC236}">
                <a16:creationId xmlns:a16="http://schemas.microsoft.com/office/drawing/2014/main" id="{25E12234-D122-44BD-B4B0-EFED025D0179}"/>
              </a:ext>
            </a:extLst>
          </p:cNvPr>
          <p:cNvGrpSpPr/>
          <p:nvPr/>
        </p:nvGrpSpPr>
        <p:grpSpPr>
          <a:xfrm>
            <a:off x="4885637" y="2873229"/>
            <a:ext cx="2732846" cy="2190098"/>
            <a:chOff x="4885637" y="2873229"/>
            <a:chExt cx="2732846" cy="2190098"/>
          </a:xfrm>
        </p:grpSpPr>
        <p:sp>
          <p:nvSpPr>
            <p:cNvPr id="32" name="Rectangle 31">
              <a:extLst>
                <a:ext uri="{FF2B5EF4-FFF2-40B4-BE49-F238E27FC236}">
                  <a16:creationId xmlns:a16="http://schemas.microsoft.com/office/drawing/2014/main" id="{575DF9DC-FEF2-407A-BB94-AB6862A745BB}"/>
                </a:ext>
              </a:extLst>
            </p:cNvPr>
            <p:cNvSpPr/>
            <p:nvPr/>
          </p:nvSpPr>
          <p:spPr>
            <a:xfrm rot="18900000">
              <a:off x="5193514" y="287322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1B132A4B-82B5-4DB2-ABB8-6E557144880F}"/>
                </a:ext>
              </a:extLst>
            </p:cNvPr>
            <p:cNvSpPr/>
            <p:nvPr/>
          </p:nvSpPr>
          <p:spPr>
            <a:xfrm>
              <a:off x="4885637" y="3623497"/>
              <a:ext cx="2732846" cy="338554"/>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GRADES COURSES</a:t>
              </a:r>
              <a:endParaRPr lang="en-US" sz="1600" b="1" dirty="0">
                <a:solidFill>
                  <a:srgbClr val="52B6E7"/>
                </a:solidFill>
                <a:latin typeface="Arial Narrow" panose="020B0606020202030204" pitchFamily="34" charset="0"/>
              </a:endParaRPr>
            </a:p>
          </p:txBody>
        </p:sp>
      </p:grpSp>
      <p:grpSp>
        <p:nvGrpSpPr>
          <p:cNvPr id="12" name="Group 11">
            <a:extLst>
              <a:ext uri="{FF2B5EF4-FFF2-40B4-BE49-F238E27FC236}">
                <a16:creationId xmlns:a16="http://schemas.microsoft.com/office/drawing/2014/main" id="{F4F24051-44AA-405A-98CA-B67637698B1F}"/>
              </a:ext>
            </a:extLst>
          </p:cNvPr>
          <p:cNvGrpSpPr/>
          <p:nvPr/>
        </p:nvGrpSpPr>
        <p:grpSpPr>
          <a:xfrm>
            <a:off x="6644732" y="1813967"/>
            <a:ext cx="3338327" cy="2190098"/>
            <a:chOff x="6644732" y="1813967"/>
            <a:chExt cx="3338327" cy="2190098"/>
          </a:xfrm>
        </p:grpSpPr>
        <p:sp>
          <p:nvSpPr>
            <p:cNvPr id="24" name="Rectangle 23">
              <a:extLst>
                <a:ext uri="{FF2B5EF4-FFF2-40B4-BE49-F238E27FC236}">
                  <a16:creationId xmlns:a16="http://schemas.microsoft.com/office/drawing/2014/main" id="{845AD1A6-C6CD-4485-9BE7-F84B714D4CB7}"/>
                </a:ext>
              </a:extLst>
            </p:cNvPr>
            <p:cNvSpPr/>
            <p:nvPr/>
          </p:nvSpPr>
          <p:spPr>
            <a:xfrm rot="18900000">
              <a:off x="7211909" y="1813967"/>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a:extLst>
                <a:ext uri="{FF2B5EF4-FFF2-40B4-BE49-F238E27FC236}">
                  <a16:creationId xmlns:a16="http://schemas.microsoft.com/office/drawing/2014/main" id="{3771B139-436B-40B6-8DF6-21473851658C}"/>
                </a:ext>
              </a:extLst>
            </p:cNvPr>
            <p:cNvSpPr/>
            <p:nvPr/>
          </p:nvSpPr>
          <p:spPr>
            <a:xfrm>
              <a:off x="6644732" y="2760167"/>
              <a:ext cx="3338327" cy="338554"/>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COURSE CATALOGUE</a:t>
              </a:r>
              <a:endParaRPr lang="en-US" sz="1600" b="1" dirty="0">
                <a:solidFill>
                  <a:srgbClr val="52B6E7"/>
                </a:solidFill>
                <a:latin typeface="Arial Narrow" panose="020B0606020202030204" pitchFamily="34" charset="0"/>
              </a:endParaRPr>
            </a:p>
          </p:txBody>
        </p:sp>
      </p:grpSp>
      <p:grpSp>
        <p:nvGrpSpPr>
          <p:cNvPr id="18" name="Group 17">
            <a:extLst>
              <a:ext uri="{FF2B5EF4-FFF2-40B4-BE49-F238E27FC236}">
                <a16:creationId xmlns:a16="http://schemas.microsoft.com/office/drawing/2014/main" id="{7E313AA6-64B3-4A54-A809-3AD84F1C7164}"/>
              </a:ext>
            </a:extLst>
          </p:cNvPr>
          <p:cNvGrpSpPr/>
          <p:nvPr/>
        </p:nvGrpSpPr>
        <p:grpSpPr>
          <a:xfrm>
            <a:off x="8239217" y="2850499"/>
            <a:ext cx="4348630" cy="2190098"/>
            <a:chOff x="8239217" y="2850499"/>
            <a:chExt cx="4348630" cy="2190098"/>
          </a:xfrm>
        </p:grpSpPr>
        <p:sp>
          <p:nvSpPr>
            <p:cNvPr id="33" name="Rectangle 32">
              <a:extLst>
                <a:ext uri="{FF2B5EF4-FFF2-40B4-BE49-F238E27FC236}">
                  <a16:creationId xmlns:a16="http://schemas.microsoft.com/office/drawing/2014/main" id="{C2847D3D-C421-4146-BAD4-817BB9EED64D}"/>
                </a:ext>
              </a:extLst>
            </p:cNvPr>
            <p:cNvSpPr/>
            <p:nvPr/>
          </p:nvSpPr>
          <p:spPr>
            <a:xfrm rot="18900000">
              <a:off x="9285764"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22">
              <a:extLst>
                <a:ext uri="{FF2B5EF4-FFF2-40B4-BE49-F238E27FC236}">
                  <a16:creationId xmlns:a16="http://schemas.microsoft.com/office/drawing/2014/main" id="{4EC3053B-D613-46A3-B8A2-4E002734432E}"/>
                </a:ext>
              </a:extLst>
            </p:cNvPr>
            <p:cNvSpPr/>
            <p:nvPr/>
          </p:nvSpPr>
          <p:spPr>
            <a:xfrm>
              <a:off x="8239217" y="3773838"/>
              <a:ext cx="4348630" cy="338554"/>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STUDY COUNSELLING</a:t>
              </a:r>
              <a:endParaRPr lang="en-US" sz="1600" b="1" dirty="0">
                <a:solidFill>
                  <a:srgbClr val="52B6E7"/>
                </a:solidFill>
                <a:latin typeface="Arial Narrow" panose="020B0606020202030204" pitchFamily="34" charset="0"/>
              </a:endParaRPr>
            </a:p>
          </p:txBody>
        </p:sp>
      </p:grpSp>
    </p:spTree>
    <p:extLst>
      <p:ext uri="{BB962C8B-B14F-4D97-AF65-F5344CB8AC3E}">
        <p14:creationId xmlns:p14="http://schemas.microsoft.com/office/powerpoint/2010/main" val="3302731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7101BC1-5A32-4E02-B506-107AD397B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68836" y="-3917492"/>
            <a:ext cx="7106002" cy="13651482"/>
          </a:xfrm>
          <a:prstGeom prst="rect">
            <a:avLst/>
          </a:prstGeom>
        </p:spPr>
      </p:pic>
      <p:pic>
        <p:nvPicPr>
          <p:cNvPr id="32" name="Picture 31">
            <a:hlinkClick r:id="" action="ppaction://noaction"/>
            <a:extLst>
              <a:ext uri="{FF2B5EF4-FFF2-40B4-BE49-F238E27FC236}">
                <a16:creationId xmlns:a16="http://schemas.microsoft.com/office/drawing/2014/main" id="{AD9002BC-FABC-454F-B5F4-CBD35861E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33" name="Picture 32">
            <a:hlinkClick r:id="" action="ppaction://noaction"/>
            <a:extLst>
              <a:ext uri="{FF2B5EF4-FFF2-40B4-BE49-F238E27FC236}">
                <a16:creationId xmlns:a16="http://schemas.microsoft.com/office/drawing/2014/main" id="{7640191D-65C4-44D2-AC39-DCE51B900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6" y="6148828"/>
            <a:ext cx="1355136" cy="479239"/>
          </a:xfrm>
          <a:prstGeom prst="rect">
            <a:avLst/>
          </a:prstGeom>
        </p:spPr>
      </p:pic>
      <p:sp>
        <p:nvSpPr>
          <p:cNvPr id="34" name="Rectangle 116">
            <a:extLst>
              <a:ext uri="{FF2B5EF4-FFF2-40B4-BE49-F238E27FC236}">
                <a16:creationId xmlns:a16="http://schemas.microsoft.com/office/drawing/2014/main" id="{A1230E29-0F4C-44E5-AF06-DD5F490E261B}"/>
              </a:ext>
            </a:extLst>
          </p:cNvPr>
          <p:cNvSpPr/>
          <p:nvPr/>
        </p:nvSpPr>
        <p:spPr>
          <a:xfrm>
            <a:off x="1981198" y="998885"/>
            <a:ext cx="8358320" cy="10620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B0F0"/>
                </a:solidFill>
                <a:latin typeface="Arial Narrow" panose="020B0606020202030204" pitchFamily="34" charset="0"/>
              </a:rPr>
              <a:t>WHERE? </a:t>
            </a:r>
            <a:r>
              <a:rPr lang="en-US" sz="2400" dirty="0">
                <a:latin typeface="Arial Narrow" panose="020B0606020202030204" pitchFamily="34" charset="0"/>
              </a:rPr>
              <a:t>OSIRIS.UTWENTE.NL/STUDENT</a:t>
            </a:r>
          </a:p>
          <a:p>
            <a:r>
              <a:rPr lang="en-US" sz="2400" dirty="0">
                <a:solidFill>
                  <a:srgbClr val="00B0F0"/>
                </a:solidFill>
                <a:latin typeface="Arial Narrow" panose="020B0606020202030204" pitchFamily="34" charset="0"/>
              </a:rPr>
              <a:t>HOW? </a:t>
            </a:r>
            <a:r>
              <a:rPr lang="en-US" sz="2400" dirty="0">
                <a:latin typeface="Arial Narrow" panose="020B0606020202030204" pitchFamily="34" charset="0"/>
              </a:rPr>
              <a:t>LOG </a:t>
            </a:r>
            <a:r>
              <a:rPr lang="en-US" sz="2400" dirty="0">
                <a:solidFill>
                  <a:schemeClr val="bg1"/>
                </a:solidFill>
                <a:latin typeface="Arial Narrow" panose="020B0606020202030204" pitchFamily="34" charset="0"/>
              </a:rPr>
              <a:t>IN WITH </a:t>
            </a:r>
            <a:r>
              <a:rPr lang="en-US" sz="2400" b="1" dirty="0">
                <a:solidFill>
                  <a:schemeClr val="bg1"/>
                </a:solidFill>
                <a:latin typeface="Arial Narrow" panose="020B0606020202030204" pitchFamily="34" charset="0"/>
              </a:rPr>
              <a:t>STUDENT</a:t>
            </a:r>
            <a:r>
              <a:rPr lang="en-US" sz="2400" dirty="0">
                <a:solidFill>
                  <a:schemeClr val="bg1"/>
                </a:solidFill>
                <a:latin typeface="Arial Narrow" panose="020B0606020202030204" pitchFamily="34" charset="0"/>
              </a:rPr>
              <a:t> </a:t>
            </a:r>
            <a:r>
              <a:rPr lang="en-US" sz="2400" b="1" dirty="0">
                <a:solidFill>
                  <a:schemeClr val="bg1"/>
                </a:solidFill>
                <a:latin typeface="Arial Narrow" panose="020B0606020202030204" pitchFamily="34" charset="0"/>
              </a:rPr>
              <a:t>EMAIL</a:t>
            </a:r>
            <a:r>
              <a:rPr lang="en-US" sz="2400" dirty="0">
                <a:solidFill>
                  <a:schemeClr val="bg1"/>
                </a:solidFill>
                <a:latin typeface="Arial Narrow" panose="020B0606020202030204" pitchFamily="34" charset="0"/>
              </a:rPr>
              <a:t> AND </a:t>
            </a:r>
            <a:r>
              <a:rPr lang="en-US" sz="2400" b="1" dirty="0">
                <a:solidFill>
                  <a:schemeClr val="bg1"/>
                </a:solidFill>
                <a:latin typeface="Arial Narrow" panose="020B0606020202030204" pitchFamily="34" charset="0"/>
              </a:rPr>
              <a:t>PASSWORD</a:t>
            </a:r>
            <a:endParaRPr lang="nl-NL" sz="2400" b="1" dirty="0">
              <a:solidFill>
                <a:schemeClr val="bg1"/>
              </a:solidFill>
              <a:latin typeface="Arial Narrow" panose="020B0606020202030204" pitchFamily="34" charset="0"/>
            </a:endParaRPr>
          </a:p>
        </p:txBody>
      </p:sp>
      <p:sp>
        <p:nvSpPr>
          <p:cNvPr id="36" name="Text Placeholder 6">
            <a:extLst>
              <a:ext uri="{FF2B5EF4-FFF2-40B4-BE49-F238E27FC236}">
                <a16:creationId xmlns:a16="http://schemas.microsoft.com/office/drawing/2014/main" id="{972D63BB-81F2-4F9F-98A3-B12277E60192}"/>
              </a:ext>
            </a:extLst>
          </p:cNvPr>
          <p:cNvSpPr txBox="1">
            <a:spLocks/>
          </p:cNvSpPr>
          <p:nvPr/>
        </p:nvSpPr>
        <p:spPr>
          <a:xfrm>
            <a:off x="1981199" y="973668"/>
            <a:ext cx="9982241" cy="30480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00B0F0"/>
              </a:solidFill>
            </a:endParaRPr>
          </a:p>
        </p:txBody>
      </p:sp>
      <p:sp>
        <p:nvSpPr>
          <p:cNvPr id="37" name="Text Placeholder 5">
            <a:extLst>
              <a:ext uri="{FF2B5EF4-FFF2-40B4-BE49-F238E27FC236}">
                <a16:creationId xmlns:a16="http://schemas.microsoft.com/office/drawing/2014/main" id="{A206409D-8D03-45A5-BCA9-4339E8D28759}"/>
              </a:ext>
            </a:extLst>
          </p:cNvPr>
          <p:cNvSpPr txBox="1">
            <a:spLocks/>
          </p:cNvSpPr>
          <p:nvPr/>
        </p:nvSpPr>
        <p:spPr>
          <a:xfrm>
            <a:off x="2104449" y="334383"/>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 </a:t>
            </a:r>
            <a:r>
              <a:rPr lang="nl-NL" dirty="0">
                <a:solidFill>
                  <a:srgbClr val="00B0F0"/>
                </a:solidFill>
                <a:latin typeface="Arial Narrow" panose="020B0606020202030204" pitchFamily="34" charset="0"/>
              </a:rPr>
              <a:t>log in</a:t>
            </a:r>
            <a:endParaRPr lang="en-US" sz="4000" u="sng" dirty="0">
              <a:solidFill>
                <a:srgbClr val="00B0F0"/>
              </a:solidFill>
              <a:latin typeface="Arial Narrow" panose="020B0606020202030204" pitchFamily="34" charset="0"/>
            </a:endParaRPr>
          </a:p>
        </p:txBody>
      </p:sp>
      <p:pic>
        <p:nvPicPr>
          <p:cNvPr id="7" name="Picture 6">
            <a:extLst>
              <a:ext uri="{FF2B5EF4-FFF2-40B4-BE49-F238E27FC236}">
                <a16:creationId xmlns:a16="http://schemas.microsoft.com/office/drawing/2014/main" id="{ADC12FA3-75A4-2392-A6C9-F7F5FB2B2CA8}"/>
              </a:ext>
            </a:extLst>
          </p:cNvPr>
          <p:cNvPicPr>
            <a:picLocks noChangeAspect="1"/>
          </p:cNvPicPr>
          <p:nvPr/>
        </p:nvPicPr>
        <p:blipFill rotWithShape="1">
          <a:blip r:embed="rId6">
            <a:extLst>
              <a:ext uri="{28A0092B-C50C-407E-A947-70E740481C1C}">
                <a14:useLocalDpi xmlns:a14="http://schemas.microsoft.com/office/drawing/2010/main" val="0"/>
              </a:ext>
            </a:extLst>
          </a:blip>
          <a:srcRect t="14000"/>
          <a:stretch/>
        </p:blipFill>
        <p:spPr>
          <a:xfrm>
            <a:off x="-186076" y="2108749"/>
            <a:ext cx="12564151" cy="6251016"/>
          </a:xfrm>
          <a:prstGeom prst="rect">
            <a:avLst/>
          </a:prstGeom>
        </p:spPr>
      </p:pic>
      <p:sp>
        <p:nvSpPr>
          <p:cNvPr id="3" name="TextBox 2">
            <a:extLst>
              <a:ext uri="{FF2B5EF4-FFF2-40B4-BE49-F238E27FC236}">
                <a16:creationId xmlns:a16="http://schemas.microsoft.com/office/drawing/2014/main" id="{40A78E2D-65DA-4FBB-A305-96C0DE174856}"/>
              </a:ext>
            </a:extLst>
          </p:cNvPr>
          <p:cNvSpPr txBox="1"/>
          <p:nvPr/>
        </p:nvSpPr>
        <p:spPr>
          <a:xfrm>
            <a:off x="7900281" y="4047830"/>
            <a:ext cx="3804040" cy="646331"/>
          </a:xfrm>
          <a:prstGeom prst="rect">
            <a:avLst/>
          </a:prstGeom>
          <a:noFill/>
          <a:ln w="28575">
            <a:solidFill>
              <a:srgbClr val="00B0F0"/>
            </a:solidFill>
          </a:ln>
        </p:spPr>
        <p:txBody>
          <a:bodyPr wrap="square" rtlCol="0">
            <a:spAutoFit/>
          </a:bodyPr>
          <a:lstStyle/>
          <a:p>
            <a:r>
              <a:rPr lang="en-US" dirty="0">
                <a:solidFill>
                  <a:schemeClr val="bg1"/>
                </a:solidFill>
              </a:rPr>
              <a:t>Student email: …@student.utwente.nl</a:t>
            </a:r>
          </a:p>
          <a:p>
            <a:r>
              <a:rPr lang="en-US" dirty="0">
                <a:solidFill>
                  <a:schemeClr val="bg1"/>
                </a:solidFill>
              </a:rPr>
              <a:t>Password: ******</a:t>
            </a:r>
            <a:endParaRPr lang="nl-NL" dirty="0">
              <a:solidFill>
                <a:schemeClr val="bg1"/>
              </a:solidFill>
            </a:endParaRPr>
          </a:p>
        </p:txBody>
      </p:sp>
    </p:spTree>
    <p:extLst>
      <p:ext uri="{BB962C8B-B14F-4D97-AF65-F5344CB8AC3E}">
        <p14:creationId xmlns:p14="http://schemas.microsoft.com/office/powerpoint/2010/main" val="238086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13</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PERSONAL DETAILS</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pic>
        <p:nvPicPr>
          <p:cNvPr id="10" name="Picture 9">
            <a:extLst>
              <a:ext uri="{FF2B5EF4-FFF2-40B4-BE49-F238E27FC236}">
                <a16:creationId xmlns:a16="http://schemas.microsoft.com/office/drawing/2014/main" id="{566F4770-F595-B2AF-16ED-CE0C03F65BEC}"/>
              </a:ext>
            </a:extLst>
          </p:cNvPr>
          <p:cNvPicPr>
            <a:picLocks noChangeAspect="1"/>
          </p:cNvPicPr>
          <p:nvPr/>
        </p:nvPicPr>
        <p:blipFill>
          <a:blip r:embed="rId4"/>
          <a:stretch>
            <a:fillRect/>
          </a:stretch>
        </p:blipFill>
        <p:spPr>
          <a:xfrm>
            <a:off x="494258" y="1361392"/>
            <a:ext cx="11316782" cy="5072409"/>
          </a:xfrm>
          <a:prstGeom prst="rect">
            <a:avLst/>
          </a:prstGeom>
        </p:spPr>
      </p:pic>
      <p:sp>
        <p:nvSpPr>
          <p:cNvPr id="12" name="Oval 11">
            <a:extLst>
              <a:ext uri="{FF2B5EF4-FFF2-40B4-BE49-F238E27FC236}">
                <a16:creationId xmlns:a16="http://schemas.microsoft.com/office/drawing/2014/main" id="{CAD18C14-1D44-6F91-2E10-FB3EFE67920F}"/>
              </a:ext>
            </a:extLst>
          </p:cNvPr>
          <p:cNvSpPr/>
          <p:nvPr/>
        </p:nvSpPr>
        <p:spPr>
          <a:xfrm>
            <a:off x="11146971" y="1341528"/>
            <a:ext cx="707572" cy="30480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86DF2D37-8D70-DBEB-6C68-B4E4CFD7BD19}"/>
              </a:ext>
            </a:extLst>
          </p:cNvPr>
          <p:cNvSpPr/>
          <p:nvPr/>
        </p:nvSpPr>
        <p:spPr>
          <a:xfrm>
            <a:off x="9742712" y="2274735"/>
            <a:ext cx="1219201" cy="36512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13669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14</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PERSONAL DETAILS</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pic>
        <p:nvPicPr>
          <p:cNvPr id="6" name="Picture 5">
            <a:extLst>
              <a:ext uri="{FF2B5EF4-FFF2-40B4-BE49-F238E27FC236}">
                <a16:creationId xmlns:a16="http://schemas.microsoft.com/office/drawing/2014/main" id="{35590050-9178-A3E7-99A2-CE1399C2AC73}"/>
              </a:ext>
            </a:extLst>
          </p:cNvPr>
          <p:cNvPicPr>
            <a:picLocks noChangeAspect="1"/>
          </p:cNvPicPr>
          <p:nvPr/>
        </p:nvPicPr>
        <p:blipFill>
          <a:blip r:embed="rId4"/>
          <a:stretch>
            <a:fillRect/>
          </a:stretch>
        </p:blipFill>
        <p:spPr>
          <a:xfrm>
            <a:off x="552848" y="1414993"/>
            <a:ext cx="11410592" cy="5217343"/>
          </a:xfrm>
          <a:prstGeom prst="rect">
            <a:avLst/>
          </a:prstGeom>
        </p:spPr>
      </p:pic>
      <p:sp>
        <p:nvSpPr>
          <p:cNvPr id="2" name="Rectangle 1">
            <a:extLst>
              <a:ext uri="{FF2B5EF4-FFF2-40B4-BE49-F238E27FC236}">
                <a16:creationId xmlns:a16="http://schemas.microsoft.com/office/drawing/2014/main" id="{E325320A-613B-415C-B89A-D30DC5C73F4A}"/>
              </a:ext>
            </a:extLst>
          </p:cNvPr>
          <p:cNvSpPr/>
          <p:nvPr/>
        </p:nvSpPr>
        <p:spPr>
          <a:xfrm>
            <a:off x="5185074" y="4715854"/>
            <a:ext cx="3484728" cy="1757209"/>
          </a:xfrm>
          <a:prstGeom prst="rect">
            <a:avLst/>
          </a:prstGeom>
          <a:solidFill>
            <a:schemeClr val="bg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Narrow" panose="020B0606020202030204" pitchFamily="34" charset="0"/>
                <a:cs typeface="Arial" panose="020B0604020202020204" pitchFamily="34" charset="0"/>
              </a:rPr>
              <a:t>Your personal details, provided by you in </a:t>
            </a:r>
            <a:r>
              <a:rPr lang="en-US" b="1" dirty="0" err="1">
                <a:solidFill>
                  <a:schemeClr val="tx1"/>
                </a:solidFill>
                <a:latin typeface="Arial Narrow" panose="020B0606020202030204" pitchFamily="34" charset="0"/>
                <a:cs typeface="Arial" panose="020B0604020202020204" pitchFamily="34" charset="0"/>
              </a:rPr>
              <a:t>Studielink</a:t>
            </a:r>
            <a:r>
              <a:rPr lang="en-US" b="1" dirty="0">
                <a:solidFill>
                  <a:schemeClr val="tx1"/>
                </a:solidFill>
                <a:latin typeface="Arial Narrow" panose="020B0606020202030204" pitchFamily="34" charset="0"/>
                <a:cs typeface="Arial" panose="020B0604020202020204" pitchFamily="34" charset="0"/>
              </a:rPr>
              <a:t> and visible for UT</a:t>
            </a:r>
          </a:p>
          <a:p>
            <a:endParaRPr lang="en-US" b="1" dirty="0">
              <a:solidFill>
                <a:schemeClr val="tx1"/>
              </a:solidFill>
              <a:latin typeface="Arial Narrow" panose="020B0606020202030204" pitchFamily="34" charset="0"/>
              <a:cs typeface="Arial" panose="020B0604020202020204" pitchFamily="34" charset="0"/>
            </a:endParaRPr>
          </a:p>
          <a:p>
            <a:r>
              <a:rPr lang="en-US" b="1" dirty="0">
                <a:solidFill>
                  <a:schemeClr val="tx1"/>
                </a:solidFill>
                <a:latin typeface="Arial Narrow" panose="020B0606020202030204" pitchFamily="34" charset="0"/>
                <a:cs typeface="Arial" panose="020B0604020202020204" pitchFamily="34" charset="0"/>
              </a:rPr>
              <a:t>Details incorrect/changed? Contact Student Services and/or change in </a:t>
            </a:r>
            <a:r>
              <a:rPr lang="en-US" b="1" dirty="0" err="1">
                <a:solidFill>
                  <a:schemeClr val="tx1"/>
                </a:solidFill>
                <a:latin typeface="Arial Narrow" panose="020B0606020202030204" pitchFamily="34" charset="0"/>
                <a:cs typeface="Arial" panose="020B0604020202020204" pitchFamily="34" charset="0"/>
              </a:rPr>
              <a:t>Studielink</a:t>
            </a:r>
            <a:endParaRPr lang="nl-NL" b="1" dirty="0">
              <a:solidFill>
                <a:schemeClr val="tx1"/>
              </a:solidFill>
              <a:latin typeface="Arial Narrow" panose="020B0606020202030204" pitchFamily="34" charset="0"/>
              <a:cs typeface="Arial" panose="020B0604020202020204" pitchFamily="34" charset="0"/>
            </a:endParaRPr>
          </a:p>
        </p:txBody>
      </p:sp>
      <p:sp>
        <p:nvSpPr>
          <p:cNvPr id="11" name="Speech Bubble: Rectangle 10">
            <a:extLst>
              <a:ext uri="{FF2B5EF4-FFF2-40B4-BE49-F238E27FC236}">
                <a16:creationId xmlns:a16="http://schemas.microsoft.com/office/drawing/2014/main" id="{F9D56033-F9B0-44CF-80B2-FAD9ACC0CED2}"/>
              </a:ext>
            </a:extLst>
          </p:cNvPr>
          <p:cNvSpPr/>
          <p:nvPr/>
        </p:nvSpPr>
        <p:spPr>
          <a:xfrm>
            <a:off x="7335737" y="3680970"/>
            <a:ext cx="1637374" cy="875612"/>
          </a:xfrm>
          <a:prstGeom prst="wedgeRectCallout">
            <a:avLst>
              <a:gd name="adj1" fmla="val -62931"/>
              <a:gd name="adj2" fmla="val 11932"/>
            </a:avLst>
          </a:prstGeom>
          <a:solidFill>
            <a:schemeClr val="bg1">
              <a:lumMod val="95000"/>
            </a:schemeClr>
          </a:solid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You can change your photo</a:t>
            </a:r>
            <a:endParaRPr lang="nl-NL"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53497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00758" y="-3303172"/>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15</a:t>
            </a:fld>
            <a:endParaRPr lang="nl-NL"/>
          </a:p>
        </p:txBody>
      </p:sp>
      <p:sp>
        <p:nvSpPr>
          <p:cNvPr id="7" name="Text Placeholder 6"/>
          <p:cNvSpPr>
            <a:spLocks noGrp="1"/>
          </p:cNvSpPr>
          <p:nvPr>
            <p:ph type="body" sz="quarter" idx="14"/>
          </p:nvPr>
        </p:nvSpPr>
        <p:spPr>
          <a:xfrm>
            <a:off x="1981199" y="1042943"/>
            <a:ext cx="9982241" cy="304800"/>
          </a:xfrm>
        </p:spPr>
        <p:txBody>
          <a:bodyPr>
            <a:normAutofit lnSpcReduction="10000"/>
          </a:bodyPr>
          <a:lstStyle/>
          <a:p>
            <a:r>
              <a:rPr lang="en-GB" b="1" dirty="0">
                <a:solidFill>
                  <a:srgbClr val="00B0F0"/>
                </a:solidFill>
                <a:latin typeface="Arial Narrow" panose="020B0606020202030204" pitchFamily="34" charset="0"/>
              </a:rPr>
              <a:t>Enrol</a:t>
            </a:r>
            <a:r>
              <a:rPr lang="en-US" b="1" dirty="0">
                <a:solidFill>
                  <a:srgbClr val="00B0F0"/>
                </a:solidFill>
                <a:latin typeface="Arial Narrow" panose="020B0606020202030204" pitchFamily="34" charset="0"/>
              </a:rPr>
              <a:t> for COURSES BLOCK 2a </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normAutofit/>
          </a:bodyPr>
          <a:lstStyle/>
          <a:p>
            <a:r>
              <a:rPr lang="en-GB" sz="4500" dirty="0">
                <a:solidFill>
                  <a:schemeClr val="bg1"/>
                </a:solidFill>
                <a:latin typeface="Arial Narrow" panose="020B0606020202030204" pitchFamily="34" charset="0"/>
                <a:cs typeface="Arial" panose="020B0604020202020204" pitchFamily="34" charset="0"/>
              </a:rPr>
              <a:t>TO DO 2 - Osiris</a:t>
            </a:r>
            <a:endParaRPr lang="nl-NL" sz="4500" dirty="0">
              <a:solidFill>
                <a:schemeClr val="bg1"/>
              </a:solidFill>
              <a:latin typeface="Arial Narrow" panose="020B0606020202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325320A-613B-415C-B89A-D30DC5C73F4A}"/>
              </a:ext>
            </a:extLst>
          </p:cNvPr>
          <p:cNvSpPr/>
          <p:nvPr/>
        </p:nvSpPr>
        <p:spPr>
          <a:xfrm>
            <a:off x="7895188" y="1886593"/>
            <a:ext cx="3555174" cy="4048012"/>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altLang="en-US" sz="1600" b="1" dirty="0">
                <a:solidFill>
                  <a:schemeClr val="bg1"/>
                </a:solidFill>
                <a:latin typeface="Arial Narrow" panose="020B0606020202030204" pitchFamily="34" charset="0"/>
                <a:cs typeface="Arial" panose="020B0604020202020204" pitchFamily="34" charset="0"/>
              </a:rPr>
              <a:t>MASTER</a:t>
            </a:r>
          </a:p>
          <a:p>
            <a:pPr>
              <a:defRPr/>
            </a:pPr>
            <a:endParaRPr lang="nl-NL" altLang="en-US" sz="1600" b="1" dirty="0">
              <a:solidFill>
                <a:schemeClr val="bg1"/>
              </a:solidFill>
              <a:latin typeface="Arial Narrow" panose="020B0606020202030204" pitchFamily="34" charset="0"/>
              <a:cs typeface="Arial" panose="020B0604020202020204" pitchFamily="34" charset="0"/>
            </a:endParaRPr>
          </a:p>
          <a:p>
            <a:pPr>
              <a:defRPr/>
            </a:pPr>
            <a:r>
              <a:rPr lang="nl-NL" altLang="en-US" sz="1600" dirty="0" err="1">
                <a:solidFill>
                  <a:srgbClr val="FFFFFF"/>
                </a:solidFill>
                <a:latin typeface="Roboto" panose="02000000000000000000" pitchFamily="2" charset="0"/>
                <a:sym typeface="Wingdings" panose="05000000000000000000" pitchFamily="2" charset="2"/>
              </a:rPr>
              <a:t>Find</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your</a:t>
            </a:r>
            <a:r>
              <a:rPr lang="nl-NL" altLang="en-US" sz="1600" dirty="0">
                <a:solidFill>
                  <a:srgbClr val="FFFFFF"/>
                </a:solidFill>
                <a:latin typeface="Roboto" panose="02000000000000000000" pitchFamily="2" charset="0"/>
                <a:sym typeface="Wingdings" panose="05000000000000000000" pitchFamily="2" charset="2"/>
              </a:rPr>
              <a:t> courses via: utwente.nl/</a:t>
            </a:r>
            <a:r>
              <a:rPr lang="nl-NL" altLang="en-US" sz="1600" dirty="0" err="1">
                <a:solidFill>
                  <a:srgbClr val="FFFFFF"/>
                </a:solidFill>
                <a:latin typeface="Roboto" panose="02000000000000000000" pitchFamily="2" charset="0"/>
                <a:sym typeface="Wingdings" panose="05000000000000000000" pitchFamily="2" charset="2"/>
              </a:rPr>
              <a:t>psy</a:t>
            </a:r>
            <a:r>
              <a:rPr lang="nl-NL" altLang="en-US" sz="1600" dirty="0">
                <a:solidFill>
                  <a:srgbClr val="FFFFFF"/>
                </a:solidFill>
                <a:latin typeface="Roboto" panose="02000000000000000000" pitchFamily="2" charset="0"/>
                <a:sym typeface="Wingdings" panose="05000000000000000000" pitchFamily="2" charset="2"/>
              </a:rPr>
              <a:t>/master</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err="1">
                <a:solidFill>
                  <a:srgbClr val="FFFFFF"/>
                </a:solidFill>
                <a:latin typeface="Roboto" panose="02000000000000000000" pitchFamily="2" charset="0"/>
                <a:sym typeface="Wingdings" panose="05000000000000000000" pitchFamily="2" charset="2"/>
              </a:rPr>
              <a:t>Scroll</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to</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study</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programme</a:t>
            </a:r>
            <a:r>
              <a:rPr lang="nl-NL" altLang="en-US" sz="1600" dirty="0">
                <a:solidFill>
                  <a:srgbClr val="FFFFFF"/>
                </a:solidFill>
                <a:latin typeface="Roboto" panose="02000000000000000000" pitchFamily="2" charset="0"/>
                <a:sym typeface="Wingdings" panose="05000000000000000000" pitchFamily="2" charset="2"/>
              </a:rPr>
              <a:t>’</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a:solidFill>
                  <a:srgbClr val="FFFFFF"/>
                </a:solidFill>
                <a:latin typeface="Roboto" panose="02000000000000000000" pitchFamily="2" charset="0"/>
                <a:sym typeface="Wingdings" panose="05000000000000000000" pitchFamily="2" charset="2"/>
              </a:rPr>
              <a:t>Click on Study </a:t>
            </a:r>
            <a:r>
              <a:rPr lang="nl-NL" altLang="en-US" sz="1600" dirty="0" err="1">
                <a:solidFill>
                  <a:srgbClr val="FFFFFF"/>
                </a:solidFill>
                <a:latin typeface="Roboto" panose="02000000000000000000" pitchFamily="2" charset="0"/>
                <a:sym typeface="Wingdings" panose="05000000000000000000" pitchFamily="2" charset="2"/>
              </a:rPr>
              <a:t>programme</a:t>
            </a:r>
            <a:r>
              <a:rPr lang="nl-NL" altLang="en-US" sz="1600" dirty="0">
                <a:solidFill>
                  <a:srgbClr val="FFFFFF"/>
                </a:solidFill>
                <a:latin typeface="Roboto" panose="02000000000000000000" pitchFamily="2" charset="0"/>
                <a:sym typeface="Wingdings" panose="05000000000000000000" pitchFamily="2" charset="2"/>
              </a:rPr>
              <a:t> master PSY 2024/2025 (start Feb 2025)</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err="1">
                <a:solidFill>
                  <a:srgbClr val="FFFFFF"/>
                </a:solidFill>
                <a:latin typeface="Roboto" panose="02000000000000000000" pitchFamily="2" charset="0"/>
                <a:sym typeface="Wingdings" panose="05000000000000000000" pitchFamily="2" charset="2"/>
              </a:rPr>
              <a:t>Scroll</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to</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your</a:t>
            </a:r>
            <a:r>
              <a:rPr lang="nl-NL" altLang="en-US" sz="1600" dirty="0">
                <a:solidFill>
                  <a:srgbClr val="FFFFFF"/>
                </a:solidFill>
                <a:latin typeface="Roboto" panose="02000000000000000000" pitchFamily="2" charset="0"/>
                <a:sym typeface="Wingdings" panose="05000000000000000000" pitchFamily="2" charset="2"/>
              </a:rPr>
              <a:t> track </a:t>
            </a:r>
          </a:p>
        </p:txBody>
      </p:sp>
      <p:sp>
        <p:nvSpPr>
          <p:cNvPr id="3" name="Rectangle 2">
            <a:extLst>
              <a:ext uri="{FF2B5EF4-FFF2-40B4-BE49-F238E27FC236}">
                <a16:creationId xmlns:a16="http://schemas.microsoft.com/office/drawing/2014/main" id="{7790813D-E54E-40E9-BAE8-298354D8AFF7}"/>
              </a:ext>
            </a:extLst>
          </p:cNvPr>
          <p:cNvSpPr/>
          <p:nvPr/>
        </p:nvSpPr>
        <p:spPr>
          <a:xfrm rot="18900000">
            <a:off x="4840857" y="2579542"/>
            <a:ext cx="2190098" cy="2190098"/>
          </a:xfrm>
          <a:prstGeom prst="rect">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58DA8888-2DFB-4374-BC82-27C11F6F1FD8}"/>
              </a:ext>
            </a:extLst>
          </p:cNvPr>
          <p:cNvSpPr/>
          <p:nvPr/>
        </p:nvSpPr>
        <p:spPr>
          <a:xfrm>
            <a:off x="4503238" y="2800778"/>
            <a:ext cx="3107759" cy="1569660"/>
          </a:xfrm>
          <a:prstGeom prst="rect">
            <a:avLst/>
          </a:prstGeom>
          <a:noFill/>
          <a:ln>
            <a:noFill/>
          </a:ln>
        </p:spPr>
        <p:txBody>
          <a:bodyPr wrap="square">
            <a:spAutoFit/>
          </a:bodyPr>
          <a:lstStyle/>
          <a:p>
            <a:pPr algn="ctr"/>
            <a:r>
              <a:rPr lang="en-US" sz="9600" b="1" dirty="0">
                <a:solidFill>
                  <a:srgbClr val="00B0F0"/>
                </a:solidFill>
                <a:latin typeface="Arial Narrow" panose="020B0606020202030204" pitchFamily="34" charset="0"/>
              </a:rPr>
              <a:t>2.</a:t>
            </a:r>
          </a:p>
        </p:txBody>
      </p:sp>
      <p:sp>
        <p:nvSpPr>
          <p:cNvPr id="4" name="Rectangle 3">
            <a:extLst>
              <a:ext uri="{FF2B5EF4-FFF2-40B4-BE49-F238E27FC236}">
                <a16:creationId xmlns:a16="http://schemas.microsoft.com/office/drawing/2014/main" id="{DF373544-0D99-479E-8AC1-C44E3056B6AB}"/>
              </a:ext>
            </a:extLst>
          </p:cNvPr>
          <p:cNvSpPr/>
          <p:nvPr/>
        </p:nvSpPr>
        <p:spPr>
          <a:xfrm>
            <a:off x="170401" y="6137483"/>
            <a:ext cx="11851198" cy="584775"/>
          </a:xfrm>
          <a:prstGeom prst="rect">
            <a:avLst/>
          </a:prstGeom>
          <a:ln>
            <a:solidFill>
              <a:schemeClr val="bg1"/>
            </a:solidFill>
          </a:ln>
        </p:spPr>
        <p:txBody>
          <a:bodyPr wrap="square">
            <a:spAutoFit/>
          </a:bodyPr>
          <a:lstStyle/>
          <a:p>
            <a:pPr>
              <a:defRPr/>
            </a:pPr>
            <a:r>
              <a:rPr lang="nl-NL" sz="1600" i="1" dirty="0" err="1">
                <a:solidFill>
                  <a:schemeClr val="bg1"/>
                </a:solidFill>
              </a:rPr>
              <a:t>Please</a:t>
            </a:r>
            <a:r>
              <a:rPr lang="nl-NL" sz="1600" i="1" dirty="0">
                <a:solidFill>
                  <a:schemeClr val="bg1"/>
                </a:solidFill>
              </a:rPr>
              <a:t> </a:t>
            </a:r>
            <a:r>
              <a:rPr lang="nl-NL" sz="1600" i="1" dirty="0" err="1">
                <a:solidFill>
                  <a:schemeClr val="bg1"/>
                </a:solidFill>
              </a:rPr>
              <a:t>note</a:t>
            </a:r>
            <a:r>
              <a:rPr lang="nl-NL" sz="1600" i="1" dirty="0">
                <a:solidFill>
                  <a:schemeClr val="bg1"/>
                </a:solidFill>
              </a:rPr>
              <a:t>: </a:t>
            </a:r>
            <a:r>
              <a:rPr lang="nl-NL" sz="1600" i="1" dirty="0" err="1">
                <a:solidFill>
                  <a:schemeClr val="bg1"/>
                </a:solidFill>
              </a:rPr>
              <a:t>if</a:t>
            </a:r>
            <a:r>
              <a:rPr lang="nl-NL" sz="1600" i="1" dirty="0">
                <a:solidFill>
                  <a:schemeClr val="bg1"/>
                </a:solidFill>
              </a:rPr>
              <a:t> </a:t>
            </a:r>
            <a:r>
              <a:rPr lang="nl-NL" sz="1600" i="1" dirty="0" err="1">
                <a:solidFill>
                  <a:schemeClr val="bg1"/>
                </a:solidFill>
              </a:rPr>
              <a:t>your</a:t>
            </a:r>
            <a:r>
              <a:rPr lang="nl-NL" sz="1600" i="1" dirty="0">
                <a:solidFill>
                  <a:schemeClr val="bg1"/>
                </a:solidFill>
              </a:rPr>
              <a:t> </a:t>
            </a:r>
            <a:r>
              <a:rPr lang="nl-NL" sz="1600" i="1" dirty="0" err="1">
                <a:solidFill>
                  <a:schemeClr val="bg1"/>
                </a:solidFill>
              </a:rPr>
              <a:t>university</a:t>
            </a:r>
            <a:r>
              <a:rPr lang="nl-NL" sz="1600" i="1" dirty="0">
                <a:solidFill>
                  <a:schemeClr val="bg1"/>
                </a:solidFill>
              </a:rPr>
              <a:t> </a:t>
            </a:r>
            <a:r>
              <a:rPr lang="nl-NL" sz="1600" i="1" dirty="0" err="1">
                <a:solidFill>
                  <a:schemeClr val="bg1"/>
                </a:solidFill>
              </a:rPr>
              <a:t>enrolment</a:t>
            </a:r>
            <a:r>
              <a:rPr lang="nl-NL" sz="1600" i="1" dirty="0">
                <a:solidFill>
                  <a:schemeClr val="bg1"/>
                </a:solidFill>
              </a:rPr>
              <a:t> has </a:t>
            </a:r>
            <a:r>
              <a:rPr lang="nl-NL" sz="1600" i="1" dirty="0" err="1">
                <a:solidFill>
                  <a:schemeClr val="bg1"/>
                </a:solidFill>
              </a:rPr>
              <a:t>not</a:t>
            </a:r>
            <a:r>
              <a:rPr lang="nl-NL" sz="1600" i="1" dirty="0">
                <a:solidFill>
                  <a:schemeClr val="bg1"/>
                </a:solidFill>
              </a:rPr>
              <a:t> been </a:t>
            </a:r>
            <a:r>
              <a:rPr lang="nl-NL" sz="1600" i="1" dirty="0" err="1">
                <a:solidFill>
                  <a:schemeClr val="bg1"/>
                </a:solidFill>
              </a:rPr>
              <a:t>completed</a:t>
            </a:r>
            <a:r>
              <a:rPr lang="nl-NL" sz="1600" i="1" dirty="0">
                <a:solidFill>
                  <a:schemeClr val="bg1"/>
                </a:solidFill>
              </a:rPr>
              <a:t>, </a:t>
            </a:r>
            <a:r>
              <a:rPr lang="nl-NL" sz="1600" i="1" dirty="0" err="1">
                <a:solidFill>
                  <a:schemeClr val="bg1"/>
                </a:solidFill>
              </a:rPr>
              <a:t>registration</a:t>
            </a:r>
            <a:r>
              <a:rPr lang="nl-NL" sz="1600" i="1" dirty="0">
                <a:solidFill>
                  <a:schemeClr val="bg1"/>
                </a:solidFill>
              </a:rPr>
              <a:t> is </a:t>
            </a:r>
            <a:r>
              <a:rPr lang="nl-NL" sz="1600" i="1" dirty="0" err="1">
                <a:solidFill>
                  <a:schemeClr val="bg1"/>
                </a:solidFill>
              </a:rPr>
              <a:t>not</a:t>
            </a:r>
            <a:r>
              <a:rPr lang="nl-NL" sz="1600" i="1" dirty="0">
                <a:solidFill>
                  <a:schemeClr val="bg1"/>
                </a:solidFill>
              </a:rPr>
              <a:t> </a:t>
            </a:r>
            <a:r>
              <a:rPr lang="nl-NL" sz="1600" i="1" dirty="0" err="1">
                <a:solidFill>
                  <a:schemeClr val="bg1"/>
                </a:solidFill>
              </a:rPr>
              <a:t>possible</a:t>
            </a:r>
            <a:r>
              <a:rPr lang="nl-NL" sz="1600" i="1" dirty="0">
                <a:solidFill>
                  <a:schemeClr val="bg1"/>
                </a:solidFill>
              </a:rPr>
              <a:t> </a:t>
            </a:r>
            <a:r>
              <a:rPr lang="nl-NL" sz="1600" i="1" dirty="0" err="1">
                <a:solidFill>
                  <a:schemeClr val="bg1"/>
                </a:solidFill>
              </a:rPr>
              <a:t>yet</a:t>
            </a:r>
            <a:r>
              <a:rPr lang="nl-NL" sz="1600" i="1" dirty="0">
                <a:solidFill>
                  <a:schemeClr val="bg1"/>
                </a:solidFill>
              </a:rPr>
              <a:t> </a:t>
            </a:r>
            <a:r>
              <a:rPr lang="nl-NL" sz="1600" i="1" dirty="0">
                <a:solidFill>
                  <a:schemeClr val="bg1"/>
                </a:solidFill>
                <a:sym typeface="Wingdings" panose="05000000000000000000" pitchFamily="2" charset="2"/>
              </a:rPr>
              <a:t> take care of: </a:t>
            </a:r>
            <a:r>
              <a:rPr lang="nl-NL" sz="1600" i="1" dirty="0" err="1">
                <a:solidFill>
                  <a:schemeClr val="bg1"/>
                </a:solidFill>
                <a:sym typeface="Wingdings" panose="05000000000000000000" pitchFamily="2" charset="2"/>
              </a:rPr>
              <a:t>documents</a:t>
            </a:r>
            <a:r>
              <a:rPr lang="nl-NL" sz="1600" i="1" dirty="0">
                <a:solidFill>
                  <a:schemeClr val="bg1"/>
                </a:solidFill>
                <a:sym typeface="Wingdings" panose="05000000000000000000" pitchFamily="2" charset="2"/>
              </a:rPr>
              <a:t>, </a:t>
            </a:r>
            <a:r>
              <a:rPr lang="nl-NL" sz="1600" i="1" dirty="0" err="1">
                <a:solidFill>
                  <a:schemeClr val="bg1"/>
                </a:solidFill>
                <a:sym typeface="Wingdings" panose="05000000000000000000" pitchFamily="2" charset="2"/>
              </a:rPr>
              <a:t>payments</a:t>
            </a:r>
            <a:r>
              <a:rPr lang="nl-NL" sz="1600" i="1" dirty="0">
                <a:solidFill>
                  <a:schemeClr val="bg1"/>
                </a:solidFill>
                <a:sym typeface="Wingdings" panose="05000000000000000000" pitchFamily="2" charset="2"/>
              </a:rPr>
              <a:t>, etc. </a:t>
            </a:r>
            <a:r>
              <a:rPr lang="nl-NL" sz="1600" i="1" dirty="0" err="1">
                <a:solidFill>
                  <a:schemeClr val="bg1"/>
                </a:solidFill>
                <a:sym typeface="Wingdings" panose="05000000000000000000" pitchFamily="2" charset="2"/>
              </a:rPr>
              <a:t>N</a:t>
            </a:r>
            <a:r>
              <a:rPr lang="nl-NL" sz="1600" i="1" dirty="0" err="1">
                <a:solidFill>
                  <a:schemeClr val="bg1"/>
                </a:solidFill>
              </a:rPr>
              <a:t>ot</a:t>
            </a:r>
            <a:r>
              <a:rPr lang="nl-NL" sz="1600" i="1" dirty="0">
                <a:solidFill>
                  <a:schemeClr val="bg1"/>
                </a:solidFill>
              </a:rPr>
              <a:t> </a:t>
            </a:r>
            <a:r>
              <a:rPr lang="nl-NL" sz="1600" i="1" dirty="0" err="1">
                <a:solidFill>
                  <a:schemeClr val="bg1"/>
                </a:solidFill>
              </a:rPr>
              <a:t>possible</a:t>
            </a:r>
            <a:r>
              <a:rPr lang="nl-NL" sz="1600" i="1" dirty="0">
                <a:solidFill>
                  <a:schemeClr val="bg1"/>
                </a:solidFill>
              </a:rPr>
              <a:t> </a:t>
            </a:r>
            <a:r>
              <a:rPr lang="nl-NL" sz="1600" i="1" dirty="0" err="1">
                <a:solidFill>
                  <a:schemeClr val="bg1"/>
                </a:solidFill>
              </a:rPr>
              <a:t>to</a:t>
            </a:r>
            <a:r>
              <a:rPr lang="nl-NL" sz="1600" i="1" dirty="0">
                <a:solidFill>
                  <a:schemeClr val="bg1"/>
                </a:solidFill>
              </a:rPr>
              <a:t> register? </a:t>
            </a:r>
            <a:r>
              <a:rPr lang="nl-NL" sz="1600" i="1" dirty="0" err="1">
                <a:solidFill>
                  <a:schemeClr val="bg1"/>
                </a:solidFill>
              </a:rPr>
              <a:t>Try</a:t>
            </a:r>
            <a:r>
              <a:rPr lang="nl-NL" sz="1600" i="1" dirty="0">
                <a:solidFill>
                  <a:schemeClr val="bg1"/>
                </a:solidFill>
              </a:rPr>
              <a:t> </a:t>
            </a:r>
            <a:r>
              <a:rPr lang="nl-NL" sz="1600" i="1" dirty="0" err="1">
                <a:solidFill>
                  <a:schemeClr val="bg1"/>
                </a:solidFill>
              </a:rPr>
              <a:t>it</a:t>
            </a:r>
            <a:r>
              <a:rPr lang="nl-NL" sz="1600" i="1" dirty="0">
                <a:solidFill>
                  <a:schemeClr val="bg1"/>
                </a:solidFill>
              </a:rPr>
              <a:t> </a:t>
            </a:r>
            <a:r>
              <a:rPr lang="nl-NL" sz="1600" i="1" dirty="0" err="1">
                <a:solidFill>
                  <a:schemeClr val="bg1"/>
                </a:solidFill>
              </a:rPr>
              <a:t>again</a:t>
            </a:r>
            <a:r>
              <a:rPr lang="nl-NL" sz="1600" i="1" dirty="0">
                <a:solidFill>
                  <a:schemeClr val="bg1"/>
                </a:solidFill>
              </a:rPr>
              <a:t> </a:t>
            </a:r>
            <a:r>
              <a:rPr lang="nl-NL" sz="1600" i="1" dirty="0" err="1">
                <a:solidFill>
                  <a:schemeClr val="bg1"/>
                </a:solidFill>
              </a:rPr>
              <a:t>every</a:t>
            </a:r>
            <a:r>
              <a:rPr lang="nl-NL" sz="1600" i="1" dirty="0">
                <a:solidFill>
                  <a:schemeClr val="bg1"/>
                </a:solidFill>
              </a:rPr>
              <a:t> </a:t>
            </a:r>
            <a:r>
              <a:rPr lang="nl-NL" sz="1600" i="1" dirty="0" err="1">
                <a:solidFill>
                  <a:schemeClr val="bg1"/>
                </a:solidFill>
              </a:rPr>
              <a:t>day</a:t>
            </a:r>
            <a:r>
              <a:rPr lang="nl-NL" sz="1600" i="1" dirty="0">
                <a:solidFill>
                  <a:schemeClr val="bg1"/>
                </a:solidFill>
              </a:rPr>
              <a:t>! More information </a:t>
            </a:r>
            <a:r>
              <a:rPr lang="nl-NL" sz="1600" i="1" dirty="0" err="1">
                <a:solidFill>
                  <a:schemeClr val="bg1"/>
                </a:solidFill>
              </a:rPr>
              <a:t>about</a:t>
            </a:r>
            <a:r>
              <a:rPr lang="nl-NL" sz="1600" i="1" dirty="0">
                <a:solidFill>
                  <a:schemeClr val="bg1"/>
                </a:solidFill>
              </a:rPr>
              <a:t> </a:t>
            </a:r>
            <a:r>
              <a:rPr lang="nl-NL" sz="1600" i="1" dirty="0" err="1">
                <a:solidFill>
                  <a:schemeClr val="bg1"/>
                </a:solidFill>
              </a:rPr>
              <a:t>registering</a:t>
            </a:r>
            <a:r>
              <a:rPr lang="nl-NL" sz="1600" i="1" dirty="0">
                <a:solidFill>
                  <a:schemeClr val="bg1"/>
                </a:solidFill>
              </a:rPr>
              <a:t>: </a:t>
            </a:r>
            <a:r>
              <a:rPr lang="en-US" sz="1600" i="1" dirty="0">
                <a:solidFill>
                  <a:schemeClr val="bg1"/>
                </a:solidFill>
                <a:hlinkClick r:id="rId4"/>
              </a:rPr>
              <a:t>www.utwente.nl/ces/studentservices/en/osiris/Osiris</a:t>
            </a:r>
            <a:r>
              <a:rPr lang="en-US" sz="1600" i="1" dirty="0">
                <a:solidFill>
                  <a:schemeClr val="bg1"/>
                </a:solidFill>
              </a:rPr>
              <a:t> </a:t>
            </a:r>
          </a:p>
        </p:txBody>
      </p:sp>
      <p:sp>
        <p:nvSpPr>
          <p:cNvPr id="6" name="Rectangle 5">
            <a:extLst>
              <a:ext uri="{FF2B5EF4-FFF2-40B4-BE49-F238E27FC236}">
                <a16:creationId xmlns:a16="http://schemas.microsoft.com/office/drawing/2014/main" id="{2EF75F3B-A57F-9922-38FD-DC700ADC08F1}"/>
              </a:ext>
            </a:extLst>
          </p:cNvPr>
          <p:cNvSpPr/>
          <p:nvPr/>
        </p:nvSpPr>
        <p:spPr>
          <a:xfrm>
            <a:off x="563297" y="1953729"/>
            <a:ext cx="3697518" cy="4048012"/>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br>
              <a:rPr lang="nl-NL" altLang="en-US" sz="1600" b="1" dirty="0">
                <a:solidFill>
                  <a:schemeClr val="bg1"/>
                </a:solidFill>
                <a:latin typeface="Arial Narrow" panose="020B0606020202030204" pitchFamily="34" charset="0"/>
                <a:cs typeface="Arial" panose="020B0604020202020204" pitchFamily="34" charset="0"/>
              </a:rPr>
            </a:br>
            <a:r>
              <a:rPr lang="nl-NL" altLang="en-US" sz="1600" b="1" dirty="0">
                <a:solidFill>
                  <a:schemeClr val="bg1"/>
                </a:solidFill>
                <a:latin typeface="Arial Narrow" panose="020B0606020202030204" pitchFamily="34" charset="0"/>
                <a:cs typeface="Arial" panose="020B0604020202020204" pitchFamily="34" charset="0"/>
              </a:rPr>
              <a:t>PRE-MASTER</a:t>
            </a:r>
          </a:p>
          <a:p>
            <a:pPr algn="ctr">
              <a:defRPr/>
            </a:pPr>
            <a:endParaRPr lang="nl-NL" altLang="en-US" sz="1600" b="1" dirty="0">
              <a:solidFill>
                <a:schemeClr val="bg1"/>
              </a:solidFill>
              <a:latin typeface="Arial Narrow" panose="020B0606020202030204" pitchFamily="34" charset="0"/>
              <a:cs typeface="Arial" panose="020B0604020202020204" pitchFamily="34" charset="0"/>
            </a:endParaRPr>
          </a:p>
          <a:p>
            <a:pPr>
              <a:defRPr/>
            </a:pPr>
            <a:r>
              <a:rPr lang="en-GB" sz="1600" b="0" i="0" dirty="0">
                <a:solidFill>
                  <a:srgbClr val="FFFFFF"/>
                </a:solidFill>
                <a:effectLst/>
                <a:latin typeface="Roboto" panose="02000000000000000000" pitchFamily="2" charset="0"/>
              </a:rPr>
              <a:t>-Introduction to Psychology (202000440) or History of Psychology </a:t>
            </a:r>
            <a:r>
              <a:rPr lang="en-US" sz="1600" b="0" i="0" dirty="0">
                <a:solidFill>
                  <a:srgbClr val="FFFFFF"/>
                </a:solidFill>
                <a:effectLst/>
                <a:latin typeface="Roboto" panose="02000000000000000000" pitchFamily="2" charset="0"/>
              </a:rPr>
              <a:t>DSM TP (202000445)</a:t>
            </a:r>
          </a:p>
          <a:p>
            <a:pPr>
              <a:defRPr/>
            </a:pPr>
            <a:endParaRPr lang="en-GB" sz="1600" b="0" i="0" dirty="0">
              <a:solidFill>
                <a:srgbClr val="FFFFFF"/>
              </a:solidFill>
              <a:effectLst/>
              <a:latin typeface="Roboto" panose="02000000000000000000" pitchFamily="2" charset="0"/>
            </a:endParaRPr>
          </a:p>
          <a:p>
            <a:pPr>
              <a:defRPr/>
            </a:pPr>
            <a:r>
              <a:rPr lang="en-US" sz="1600" b="0" i="0" dirty="0">
                <a:solidFill>
                  <a:srgbClr val="FFFFFF"/>
                </a:solidFill>
                <a:effectLst/>
                <a:latin typeface="Roboto" panose="02000000000000000000" pitchFamily="2" charset="0"/>
              </a:rPr>
              <a:t>-Research Methodology and Descriptive Statistics (202001402)</a:t>
            </a:r>
          </a:p>
          <a:p>
            <a:pPr>
              <a:defRPr/>
            </a:pPr>
            <a:endParaRPr lang="en-US" sz="1600" b="0" i="0" dirty="0">
              <a:solidFill>
                <a:srgbClr val="FFFFFF"/>
              </a:solidFill>
              <a:effectLst/>
              <a:latin typeface="Roboto" panose="02000000000000000000" pitchFamily="2" charset="0"/>
            </a:endParaRPr>
          </a:p>
          <a:p>
            <a:pPr>
              <a:defRPr/>
            </a:pPr>
            <a:r>
              <a:rPr lang="en-US" sz="1600" b="0" i="0" dirty="0">
                <a:solidFill>
                  <a:srgbClr val="FFFFFF"/>
                </a:solidFill>
                <a:effectLst/>
                <a:latin typeface="Roboto" panose="02000000000000000000" pitchFamily="2" charset="0"/>
              </a:rPr>
              <a:t>-Academic Writing Pre-master MPS (202000443)</a:t>
            </a:r>
            <a:br>
              <a:rPr lang="en-US" sz="1600" b="0" i="0" dirty="0">
                <a:solidFill>
                  <a:srgbClr val="FFFFFF"/>
                </a:solidFill>
                <a:effectLst/>
                <a:latin typeface="Roboto" panose="02000000000000000000" pitchFamily="2" charset="0"/>
              </a:rPr>
            </a:br>
            <a:br>
              <a:rPr lang="en-US" sz="1600" b="0" i="0" dirty="0">
                <a:solidFill>
                  <a:srgbClr val="FFFFFF"/>
                </a:solidFill>
                <a:effectLst/>
                <a:latin typeface="Roboto" panose="02000000000000000000" pitchFamily="2" charset="0"/>
              </a:rPr>
            </a:br>
            <a:endParaRPr lang="en-US" sz="1600" b="0" i="0" dirty="0">
              <a:solidFill>
                <a:srgbClr val="FFFFFF"/>
              </a:solidFill>
              <a:effectLst/>
              <a:latin typeface="Roboto" panose="02000000000000000000" pitchFamily="2" charset="0"/>
            </a:endParaRPr>
          </a:p>
        </p:txBody>
      </p:sp>
    </p:spTree>
    <p:extLst>
      <p:ext uri="{BB962C8B-B14F-4D97-AF65-F5344CB8AC3E}">
        <p14:creationId xmlns:p14="http://schemas.microsoft.com/office/powerpoint/2010/main" val="25102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03521" y="-3917492"/>
            <a:ext cx="7106002" cy="13651482"/>
          </a:xfrm>
          <a:prstGeom prst="rect">
            <a:avLst/>
          </a:prstGeom>
        </p:spPr>
      </p:pic>
      <p:pic>
        <p:nvPicPr>
          <p:cNvPr id="14" name="Picture 13">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15" name="Picture 14">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6" y="6148828"/>
            <a:ext cx="1355136" cy="479239"/>
          </a:xfrm>
          <a:prstGeom prst="rect">
            <a:avLst/>
          </a:prstGeom>
        </p:spPr>
      </p:pic>
      <p:sp>
        <p:nvSpPr>
          <p:cNvPr id="16" name="Rectangle 15"/>
          <p:cNvSpPr/>
          <p:nvPr/>
        </p:nvSpPr>
        <p:spPr>
          <a:xfrm>
            <a:off x="10231323" y="5950118"/>
            <a:ext cx="450764" cy="784702"/>
          </a:xfrm>
          <a:prstGeom prst="rect">
            <a:avLst/>
          </a:prstGeom>
        </p:spPr>
        <p:txBody>
          <a:bodyPr wrap="none">
            <a:spAutoFit/>
          </a:bodyPr>
          <a:lstStyle/>
          <a:p>
            <a:r>
              <a:rPr lang="en-US" sz="4499" dirty="0">
                <a:solidFill>
                  <a:schemeClr val="bg1"/>
                </a:solidFill>
              </a:rPr>
              <a:t>|</a:t>
            </a:r>
            <a:endParaRPr lang="en-US" sz="2002" dirty="0">
              <a:solidFill>
                <a:schemeClr val="bg1"/>
              </a:solidFill>
              <a:latin typeface="Arial Narrow" panose="020B0606020202030204" pitchFamily="34" charset="0"/>
            </a:endParaRPr>
          </a:p>
        </p:txBody>
      </p:sp>
      <p:sp>
        <p:nvSpPr>
          <p:cNvPr id="17" name="Oval 16">
            <a:hlinkClick r:id="rId6" action="ppaction://hlinksldjump"/>
          </p:cNvPr>
          <p:cNvSpPr/>
          <p:nvPr/>
        </p:nvSpPr>
        <p:spPr>
          <a:xfrm>
            <a:off x="9845447" y="6169299"/>
            <a:ext cx="426594" cy="426594"/>
          </a:xfrm>
          <a:prstGeom prst="ellipse">
            <a:avLst/>
          </a:prstGeom>
          <a:solidFill>
            <a:schemeClr val="tx1"/>
          </a:solidFill>
          <a:ln w="57150">
            <a:solidFill>
              <a:srgbClr val="52B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Narrow" panose="020B0606020202030204" pitchFamily="34" charset="0"/>
              </a:rPr>
              <a:t>2</a:t>
            </a:r>
            <a:endParaRPr lang="nl-NL" sz="1350" dirty="0">
              <a:latin typeface="Arial Narrow" panose="020B0606020202030204" pitchFamily="34" charset="0"/>
            </a:endParaRPr>
          </a:p>
        </p:txBody>
      </p:sp>
      <p:sp>
        <p:nvSpPr>
          <p:cNvPr id="26" name="Text Placeholder 6">
            <a:extLst>
              <a:ext uri="{FF2B5EF4-FFF2-40B4-BE49-F238E27FC236}">
                <a16:creationId xmlns:a16="http://schemas.microsoft.com/office/drawing/2014/main" id="{E1E1E246-0E3E-4AB3-AB79-490CD82067AE}"/>
              </a:ext>
            </a:extLst>
          </p:cNvPr>
          <p:cNvSpPr txBox="1">
            <a:spLocks/>
          </p:cNvSpPr>
          <p:nvPr/>
        </p:nvSpPr>
        <p:spPr>
          <a:xfrm>
            <a:off x="1933645" y="9746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B0F0"/>
                </a:solidFill>
                <a:latin typeface="+mj-lt"/>
              </a:rPr>
              <a:t>WHAT IS IT FOR?</a:t>
            </a:r>
          </a:p>
        </p:txBody>
      </p:sp>
      <p:sp>
        <p:nvSpPr>
          <p:cNvPr id="28" name="Text Placeholder 5">
            <a:extLst>
              <a:ext uri="{FF2B5EF4-FFF2-40B4-BE49-F238E27FC236}">
                <a16:creationId xmlns:a16="http://schemas.microsoft.com/office/drawing/2014/main" id="{E5B82A0E-CFC7-40E8-920E-613E416B76A4}"/>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solidFill>
                  <a:schemeClr val="bg1"/>
                </a:solidFill>
                <a:latin typeface="+mn-lt"/>
              </a:rPr>
              <a:t>osiris</a:t>
            </a:r>
            <a:endParaRPr lang="en-US" sz="4000" u="sng" dirty="0">
              <a:solidFill>
                <a:srgbClr val="D60093"/>
              </a:solidFill>
              <a:latin typeface="+mn-lt"/>
            </a:endParaRPr>
          </a:p>
        </p:txBody>
      </p:sp>
      <p:grpSp>
        <p:nvGrpSpPr>
          <p:cNvPr id="4" name="Group 3">
            <a:extLst>
              <a:ext uri="{FF2B5EF4-FFF2-40B4-BE49-F238E27FC236}">
                <a16:creationId xmlns:a16="http://schemas.microsoft.com/office/drawing/2014/main" id="{81169CEC-5D60-4C68-8F7A-C7407D1C2CFD}"/>
              </a:ext>
            </a:extLst>
          </p:cNvPr>
          <p:cNvGrpSpPr/>
          <p:nvPr/>
        </p:nvGrpSpPr>
        <p:grpSpPr>
          <a:xfrm>
            <a:off x="581984" y="2850499"/>
            <a:ext cx="3107759" cy="2190098"/>
            <a:chOff x="581984" y="2850499"/>
            <a:chExt cx="3107759" cy="2190098"/>
          </a:xfrm>
        </p:grpSpPr>
        <p:sp>
          <p:nvSpPr>
            <p:cNvPr id="25" name="Rectangle 24">
              <a:extLst>
                <a:ext uri="{FF2B5EF4-FFF2-40B4-BE49-F238E27FC236}">
                  <a16:creationId xmlns:a16="http://schemas.microsoft.com/office/drawing/2014/main" id="{CB65EE21-A21F-4DDD-AE74-44441F241638}"/>
                </a:ext>
              </a:extLst>
            </p:cNvPr>
            <p:cNvSpPr/>
            <p:nvPr/>
          </p:nvSpPr>
          <p:spPr>
            <a:xfrm rot="18900000">
              <a:off x="1040815"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p:nvSpPr>
          <p:spPr>
            <a:xfrm>
              <a:off x="581984" y="3779143"/>
              <a:ext cx="3107759" cy="584775"/>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ENROLMENT &amp; UNENROLMENT MODULES</a:t>
              </a:r>
              <a:endParaRPr lang="en-US" sz="1600" b="1" dirty="0">
                <a:solidFill>
                  <a:srgbClr val="52B6E7"/>
                </a:solidFill>
                <a:latin typeface="Arial Narrow" panose="020B0606020202030204" pitchFamily="34" charset="0"/>
              </a:endParaRPr>
            </a:p>
          </p:txBody>
        </p:sp>
      </p:grpSp>
      <p:grpSp>
        <p:nvGrpSpPr>
          <p:cNvPr id="7" name="Group 6">
            <a:extLst>
              <a:ext uri="{FF2B5EF4-FFF2-40B4-BE49-F238E27FC236}">
                <a16:creationId xmlns:a16="http://schemas.microsoft.com/office/drawing/2014/main" id="{44E34CF5-AF1C-40B8-A270-3ADFDFCC9D8D}"/>
              </a:ext>
            </a:extLst>
          </p:cNvPr>
          <p:cNvGrpSpPr/>
          <p:nvPr/>
        </p:nvGrpSpPr>
        <p:grpSpPr>
          <a:xfrm>
            <a:off x="2007674" y="1843145"/>
            <a:ext cx="4348630" cy="2190098"/>
            <a:chOff x="2007674" y="1843145"/>
            <a:chExt cx="4348630" cy="2190098"/>
          </a:xfrm>
        </p:grpSpPr>
        <p:sp>
          <p:nvSpPr>
            <p:cNvPr id="31" name="Rectangle 30">
              <a:extLst>
                <a:ext uri="{FF2B5EF4-FFF2-40B4-BE49-F238E27FC236}">
                  <a16:creationId xmlns:a16="http://schemas.microsoft.com/office/drawing/2014/main" id="{2290B31D-0324-47E1-A3E0-4F39F28A12D1}"/>
                </a:ext>
              </a:extLst>
            </p:cNvPr>
            <p:cNvSpPr/>
            <p:nvPr/>
          </p:nvSpPr>
          <p:spPr>
            <a:xfrm rot="18900000">
              <a:off x="3119660" y="1843145"/>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p:cNvSpPr/>
            <p:nvPr/>
          </p:nvSpPr>
          <p:spPr>
            <a:xfrm>
              <a:off x="2007674" y="2760167"/>
              <a:ext cx="4348630" cy="584775"/>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OVERVIEW STUDY PROGRESS</a:t>
              </a:r>
            </a:p>
            <a:p>
              <a:pPr algn="ctr"/>
              <a:r>
                <a:rPr lang="en-US" sz="1600" b="1" dirty="0">
                  <a:solidFill>
                    <a:schemeClr val="bg1"/>
                  </a:solidFill>
                  <a:latin typeface="Arial Narrow" panose="020B0606020202030204" pitchFamily="34" charset="0"/>
                </a:rPr>
                <a:t>(ECTS SO FAR)</a:t>
              </a:r>
              <a:endParaRPr lang="en-US" sz="1600" b="1" dirty="0">
                <a:solidFill>
                  <a:srgbClr val="52B6E7"/>
                </a:solidFill>
                <a:latin typeface="Arial Narrow" panose="020B0606020202030204" pitchFamily="34" charset="0"/>
              </a:endParaRPr>
            </a:p>
          </p:txBody>
        </p:sp>
      </p:grpSp>
      <p:grpSp>
        <p:nvGrpSpPr>
          <p:cNvPr id="10" name="Group 9">
            <a:extLst>
              <a:ext uri="{FF2B5EF4-FFF2-40B4-BE49-F238E27FC236}">
                <a16:creationId xmlns:a16="http://schemas.microsoft.com/office/drawing/2014/main" id="{25E12234-D122-44BD-B4B0-EFED025D0179}"/>
              </a:ext>
            </a:extLst>
          </p:cNvPr>
          <p:cNvGrpSpPr/>
          <p:nvPr/>
        </p:nvGrpSpPr>
        <p:grpSpPr>
          <a:xfrm>
            <a:off x="4885637" y="2873229"/>
            <a:ext cx="2732846" cy="2190098"/>
            <a:chOff x="4885637" y="2873229"/>
            <a:chExt cx="2732846" cy="2190098"/>
          </a:xfrm>
        </p:grpSpPr>
        <p:sp>
          <p:nvSpPr>
            <p:cNvPr id="32" name="Rectangle 31">
              <a:extLst>
                <a:ext uri="{FF2B5EF4-FFF2-40B4-BE49-F238E27FC236}">
                  <a16:creationId xmlns:a16="http://schemas.microsoft.com/office/drawing/2014/main" id="{575DF9DC-FEF2-407A-BB94-AB6862A745BB}"/>
                </a:ext>
              </a:extLst>
            </p:cNvPr>
            <p:cNvSpPr/>
            <p:nvPr/>
          </p:nvSpPr>
          <p:spPr>
            <a:xfrm rot="18900000">
              <a:off x="5193514" y="287322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1B132A4B-82B5-4DB2-ABB8-6E557144880F}"/>
                </a:ext>
              </a:extLst>
            </p:cNvPr>
            <p:cNvSpPr/>
            <p:nvPr/>
          </p:nvSpPr>
          <p:spPr>
            <a:xfrm>
              <a:off x="4885637" y="3623497"/>
              <a:ext cx="2732846" cy="584775"/>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(FINAL) AVERAGE GRADES COMPONENTS &amp; MODULES</a:t>
              </a:r>
              <a:endParaRPr lang="en-US" sz="1600" b="1" dirty="0">
                <a:solidFill>
                  <a:srgbClr val="52B6E7"/>
                </a:solidFill>
                <a:latin typeface="Arial Narrow" panose="020B0606020202030204" pitchFamily="34" charset="0"/>
              </a:endParaRPr>
            </a:p>
          </p:txBody>
        </p:sp>
      </p:grpSp>
      <p:grpSp>
        <p:nvGrpSpPr>
          <p:cNvPr id="12" name="Group 11">
            <a:extLst>
              <a:ext uri="{FF2B5EF4-FFF2-40B4-BE49-F238E27FC236}">
                <a16:creationId xmlns:a16="http://schemas.microsoft.com/office/drawing/2014/main" id="{F4F24051-44AA-405A-98CA-B67637698B1F}"/>
              </a:ext>
            </a:extLst>
          </p:cNvPr>
          <p:cNvGrpSpPr/>
          <p:nvPr/>
        </p:nvGrpSpPr>
        <p:grpSpPr>
          <a:xfrm>
            <a:off x="6644732" y="1813967"/>
            <a:ext cx="3338327" cy="2190098"/>
            <a:chOff x="6644732" y="1813967"/>
            <a:chExt cx="3338327" cy="2190098"/>
          </a:xfrm>
        </p:grpSpPr>
        <p:sp>
          <p:nvSpPr>
            <p:cNvPr id="24" name="Rectangle 23">
              <a:extLst>
                <a:ext uri="{FF2B5EF4-FFF2-40B4-BE49-F238E27FC236}">
                  <a16:creationId xmlns:a16="http://schemas.microsoft.com/office/drawing/2014/main" id="{845AD1A6-C6CD-4485-9BE7-F84B714D4CB7}"/>
                </a:ext>
              </a:extLst>
            </p:cNvPr>
            <p:cNvSpPr/>
            <p:nvPr/>
          </p:nvSpPr>
          <p:spPr>
            <a:xfrm rot="18900000">
              <a:off x="7211909" y="1813967"/>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a:extLst>
                <a:ext uri="{FF2B5EF4-FFF2-40B4-BE49-F238E27FC236}">
                  <a16:creationId xmlns:a16="http://schemas.microsoft.com/office/drawing/2014/main" id="{3771B139-436B-40B6-8DF6-21473851658C}"/>
                </a:ext>
              </a:extLst>
            </p:cNvPr>
            <p:cNvSpPr/>
            <p:nvPr/>
          </p:nvSpPr>
          <p:spPr>
            <a:xfrm>
              <a:off x="6644732" y="2760167"/>
              <a:ext cx="3338327" cy="338554"/>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COURSE CATALOGUE</a:t>
              </a:r>
              <a:endParaRPr lang="en-US" sz="1600" b="1" dirty="0">
                <a:solidFill>
                  <a:srgbClr val="52B6E7"/>
                </a:solidFill>
                <a:latin typeface="Arial Narrow" panose="020B0606020202030204" pitchFamily="34" charset="0"/>
              </a:endParaRPr>
            </a:p>
          </p:txBody>
        </p:sp>
      </p:grpSp>
      <p:grpSp>
        <p:nvGrpSpPr>
          <p:cNvPr id="18" name="Group 17">
            <a:extLst>
              <a:ext uri="{FF2B5EF4-FFF2-40B4-BE49-F238E27FC236}">
                <a16:creationId xmlns:a16="http://schemas.microsoft.com/office/drawing/2014/main" id="{7E313AA6-64B3-4A54-A809-3AD84F1C7164}"/>
              </a:ext>
            </a:extLst>
          </p:cNvPr>
          <p:cNvGrpSpPr/>
          <p:nvPr/>
        </p:nvGrpSpPr>
        <p:grpSpPr>
          <a:xfrm>
            <a:off x="8239217" y="2850499"/>
            <a:ext cx="4348630" cy="2190098"/>
            <a:chOff x="8239217" y="2850499"/>
            <a:chExt cx="4348630" cy="2190098"/>
          </a:xfrm>
        </p:grpSpPr>
        <p:sp>
          <p:nvSpPr>
            <p:cNvPr id="33" name="Rectangle 32">
              <a:extLst>
                <a:ext uri="{FF2B5EF4-FFF2-40B4-BE49-F238E27FC236}">
                  <a16:creationId xmlns:a16="http://schemas.microsoft.com/office/drawing/2014/main" id="{C2847D3D-C421-4146-BAD4-817BB9EED64D}"/>
                </a:ext>
              </a:extLst>
            </p:cNvPr>
            <p:cNvSpPr/>
            <p:nvPr/>
          </p:nvSpPr>
          <p:spPr>
            <a:xfrm rot="18900000">
              <a:off x="9285764"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22">
              <a:extLst>
                <a:ext uri="{FF2B5EF4-FFF2-40B4-BE49-F238E27FC236}">
                  <a16:creationId xmlns:a16="http://schemas.microsoft.com/office/drawing/2014/main" id="{4EC3053B-D613-46A3-B8A2-4E002734432E}"/>
                </a:ext>
              </a:extLst>
            </p:cNvPr>
            <p:cNvSpPr/>
            <p:nvPr/>
          </p:nvSpPr>
          <p:spPr>
            <a:xfrm>
              <a:off x="8239217" y="3773838"/>
              <a:ext cx="4348630" cy="338554"/>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STUDY COUNSELLING</a:t>
              </a:r>
              <a:endParaRPr lang="en-US" sz="1600" b="1" dirty="0">
                <a:solidFill>
                  <a:srgbClr val="52B6E7"/>
                </a:solidFill>
                <a:latin typeface="Arial Narrow" panose="020B0606020202030204" pitchFamily="34" charset="0"/>
              </a:endParaRPr>
            </a:p>
          </p:txBody>
        </p:sp>
      </p:grpSp>
      <p:grpSp>
        <p:nvGrpSpPr>
          <p:cNvPr id="29" name="Group 28">
            <a:extLst>
              <a:ext uri="{FF2B5EF4-FFF2-40B4-BE49-F238E27FC236}">
                <a16:creationId xmlns:a16="http://schemas.microsoft.com/office/drawing/2014/main" id="{B74C3FB3-1B3F-49D6-9CC0-5C73DF15E378}"/>
              </a:ext>
            </a:extLst>
          </p:cNvPr>
          <p:cNvGrpSpPr/>
          <p:nvPr/>
        </p:nvGrpSpPr>
        <p:grpSpPr>
          <a:xfrm>
            <a:off x="581984" y="2848066"/>
            <a:ext cx="3107759" cy="2190098"/>
            <a:chOff x="581984" y="2850499"/>
            <a:chExt cx="3107759" cy="2190098"/>
          </a:xfrm>
        </p:grpSpPr>
        <p:sp>
          <p:nvSpPr>
            <p:cNvPr id="30" name="Rectangle 29">
              <a:extLst>
                <a:ext uri="{FF2B5EF4-FFF2-40B4-BE49-F238E27FC236}">
                  <a16:creationId xmlns:a16="http://schemas.microsoft.com/office/drawing/2014/main" id="{9AD3DFD7-ECA2-4079-95BE-CE461F066FFF}"/>
                </a:ext>
              </a:extLst>
            </p:cNvPr>
            <p:cNvSpPr/>
            <p:nvPr/>
          </p:nvSpPr>
          <p:spPr>
            <a:xfrm rot="18900000">
              <a:off x="1040815" y="2850499"/>
              <a:ext cx="2190098" cy="2190098"/>
            </a:xfrm>
            <a:prstGeom prst="rect">
              <a:avLst/>
            </a:prstGeom>
            <a:solidFill>
              <a:schemeClr val="tx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tangle 33">
              <a:extLst>
                <a:ext uri="{FF2B5EF4-FFF2-40B4-BE49-F238E27FC236}">
                  <a16:creationId xmlns:a16="http://schemas.microsoft.com/office/drawing/2014/main" id="{8FAD2BD0-38CE-4A6D-8C1B-74D761A6233E}"/>
                </a:ext>
              </a:extLst>
            </p:cNvPr>
            <p:cNvSpPr/>
            <p:nvPr/>
          </p:nvSpPr>
          <p:spPr>
            <a:xfrm>
              <a:off x="581984" y="3779143"/>
              <a:ext cx="3107759" cy="584775"/>
            </a:xfrm>
            <a:prstGeom prst="rect">
              <a:avLst/>
            </a:prstGeom>
            <a:ln w="57150">
              <a:noFill/>
            </a:ln>
          </p:spPr>
          <p:txBody>
            <a:bodyPr wrap="square">
              <a:spAutoFit/>
            </a:bodyPr>
            <a:lstStyle/>
            <a:p>
              <a:pPr algn="ctr"/>
              <a:r>
                <a:rPr lang="en-US" sz="1600" b="1" dirty="0">
                  <a:solidFill>
                    <a:schemeClr val="bg1"/>
                  </a:solidFill>
                  <a:latin typeface="Arial Narrow" panose="020B0606020202030204" pitchFamily="34" charset="0"/>
                </a:rPr>
                <a:t>ENROLMENT &amp; UNENROLMENT MODULES</a:t>
              </a:r>
              <a:endParaRPr lang="en-US" sz="1600" b="1" dirty="0">
                <a:solidFill>
                  <a:srgbClr val="52B6E7"/>
                </a:solidFill>
                <a:latin typeface="Arial Narrow" panose="020B0606020202030204" pitchFamily="34" charset="0"/>
              </a:endParaRPr>
            </a:p>
          </p:txBody>
        </p:sp>
      </p:grpSp>
    </p:spTree>
    <p:extLst>
      <p:ext uri="{BB962C8B-B14F-4D97-AF65-F5344CB8AC3E}">
        <p14:creationId xmlns:p14="http://schemas.microsoft.com/office/powerpoint/2010/main" val="130059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17</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ENROLMENT MODULES</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pic>
        <p:nvPicPr>
          <p:cNvPr id="3" name="Picture 2">
            <a:extLst>
              <a:ext uri="{FF2B5EF4-FFF2-40B4-BE49-F238E27FC236}">
                <a16:creationId xmlns:a16="http://schemas.microsoft.com/office/drawing/2014/main" id="{5C412119-E778-BEE1-96BB-EA70A13324CB}"/>
              </a:ext>
            </a:extLst>
          </p:cNvPr>
          <p:cNvPicPr>
            <a:picLocks noChangeAspect="1"/>
          </p:cNvPicPr>
          <p:nvPr/>
        </p:nvPicPr>
        <p:blipFill>
          <a:blip r:embed="rId4"/>
          <a:stretch>
            <a:fillRect/>
          </a:stretch>
        </p:blipFill>
        <p:spPr>
          <a:xfrm>
            <a:off x="10885" y="1368868"/>
            <a:ext cx="12192000" cy="5495263"/>
          </a:xfrm>
          <a:prstGeom prst="rect">
            <a:avLst/>
          </a:prstGeom>
        </p:spPr>
      </p:pic>
      <p:sp>
        <p:nvSpPr>
          <p:cNvPr id="12" name="Speech Bubble: Rectangle 12">
            <a:extLst>
              <a:ext uri="{FF2B5EF4-FFF2-40B4-BE49-F238E27FC236}">
                <a16:creationId xmlns:a16="http://schemas.microsoft.com/office/drawing/2014/main" id="{7C66CEEC-70AB-4C2C-9346-72286F687948}"/>
              </a:ext>
            </a:extLst>
          </p:cNvPr>
          <p:cNvSpPr/>
          <p:nvPr/>
        </p:nvSpPr>
        <p:spPr>
          <a:xfrm>
            <a:off x="1152796" y="3547431"/>
            <a:ext cx="2439489" cy="374825"/>
          </a:xfrm>
          <a:prstGeom prst="wedgeRectCallout">
            <a:avLst>
              <a:gd name="adj1" fmla="val -37963"/>
              <a:gd name="adj2" fmla="val -146054"/>
            </a:avLst>
          </a:prstGeom>
          <a:solidFill>
            <a:schemeClr val="bg1">
              <a:lumMod val="95000"/>
            </a:schemeClr>
          </a:solid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Go to ‘</a:t>
            </a:r>
            <a:r>
              <a:rPr lang="en-US" b="1" dirty="0" err="1">
                <a:latin typeface="Arial Narrow" panose="020B0606020202030204" pitchFamily="34" charset="0"/>
                <a:cs typeface="Arial" panose="020B0604020202020204" pitchFamily="34" charset="0"/>
              </a:rPr>
              <a:t>Enrol</a:t>
            </a:r>
            <a:r>
              <a:rPr lang="en-US" b="1" dirty="0">
                <a:latin typeface="Arial Narrow" panose="020B0606020202030204" pitchFamily="34" charset="0"/>
                <a:cs typeface="Arial" panose="020B0604020202020204" pitchFamily="34" charset="0"/>
              </a:rPr>
              <a:t>’</a:t>
            </a:r>
            <a:endParaRPr lang="nl-NL"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2058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18</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ENROLMENT MODULES</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pic>
        <p:nvPicPr>
          <p:cNvPr id="3" name="Picture 2">
            <a:extLst>
              <a:ext uri="{FF2B5EF4-FFF2-40B4-BE49-F238E27FC236}">
                <a16:creationId xmlns:a16="http://schemas.microsoft.com/office/drawing/2014/main" id="{008531F2-12BB-A862-76ED-AFC6EE792C79}"/>
              </a:ext>
            </a:extLst>
          </p:cNvPr>
          <p:cNvPicPr>
            <a:picLocks noChangeAspect="1"/>
          </p:cNvPicPr>
          <p:nvPr/>
        </p:nvPicPr>
        <p:blipFill>
          <a:blip r:embed="rId4"/>
          <a:stretch>
            <a:fillRect/>
          </a:stretch>
        </p:blipFill>
        <p:spPr>
          <a:xfrm>
            <a:off x="0" y="1458019"/>
            <a:ext cx="12192000" cy="5405515"/>
          </a:xfrm>
          <a:prstGeom prst="rect">
            <a:avLst/>
          </a:prstGeom>
        </p:spPr>
      </p:pic>
      <p:sp>
        <p:nvSpPr>
          <p:cNvPr id="13" name="Speech Bubble: Rectangle 12">
            <a:extLst>
              <a:ext uri="{FF2B5EF4-FFF2-40B4-BE49-F238E27FC236}">
                <a16:creationId xmlns:a16="http://schemas.microsoft.com/office/drawing/2014/main" id="{7C66CEEC-70AB-4C2C-9346-72286F687948}"/>
              </a:ext>
            </a:extLst>
          </p:cNvPr>
          <p:cNvSpPr/>
          <p:nvPr/>
        </p:nvSpPr>
        <p:spPr>
          <a:xfrm>
            <a:off x="3261796" y="2187193"/>
            <a:ext cx="1704532" cy="875612"/>
          </a:xfrm>
          <a:prstGeom prst="wedgeRectCallout">
            <a:avLst>
              <a:gd name="adj1" fmla="val 61280"/>
              <a:gd name="adj2" fmla="val -20236"/>
            </a:avLst>
          </a:prstGeom>
          <a:solidFill>
            <a:schemeClr val="bg1">
              <a:lumMod val="95000"/>
            </a:schemeClr>
          </a:solid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Click on ‘course’</a:t>
            </a:r>
            <a:endParaRPr lang="nl-NL"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92388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B38D6-3A3D-C67C-87E9-2ABDD1E1ACB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9F6555E-54C8-C73A-5D8E-764369A52B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0A054F7D-37AC-25CB-8A95-8F09A7626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00758" y="-3303172"/>
            <a:ext cx="7208423" cy="13848244"/>
          </a:xfrm>
          <a:prstGeom prst="rect">
            <a:avLst/>
          </a:prstGeom>
        </p:spPr>
      </p:pic>
      <p:sp>
        <p:nvSpPr>
          <p:cNvPr id="5" name="Slide Number Placeholder 4">
            <a:extLst>
              <a:ext uri="{FF2B5EF4-FFF2-40B4-BE49-F238E27FC236}">
                <a16:creationId xmlns:a16="http://schemas.microsoft.com/office/drawing/2014/main" id="{FD67C5E6-EC35-9A07-6E2D-1B3623CAE754}"/>
              </a:ext>
            </a:extLst>
          </p:cNvPr>
          <p:cNvSpPr>
            <a:spLocks noGrp="1"/>
          </p:cNvSpPr>
          <p:nvPr>
            <p:ph type="sldNum" sz="quarter" idx="12"/>
          </p:nvPr>
        </p:nvSpPr>
        <p:spPr/>
        <p:txBody>
          <a:bodyPr/>
          <a:lstStyle/>
          <a:p>
            <a:fld id="{13C9CC7F-86E1-48DE-82DC-E9AC50D04532}" type="slidenum">
              <a:rPr lang="nl-NL" smtClean="0"/>
              <a:pPr/>
              <a:t>19</a:t>
            </a:fld>
            <a:endParaRPr lang="nl-NL"/>
          </a:p>
        </p:txBody>
      </p:sp>
      <p:sp>
        <p:nvSpPr>
          <p:cNvPr id="7" name="Text Placeholder 6">
            <a:extLst>
              <a:ext uri="{FF2B5EF4-FFF2-40B4-BE49-F238E27FC236}">
                <a16:creationId xmlns:a16="http://schemas.microsoft.com/office/drawing/2014/main" id="{C8D2A373-267E-A265-CB8D-893BE0EE48A6}"/>
              </a:ext>
            </a:extLst>
          </p:cNvPr>
          <p:cNvSpPr>
            <a:spLocks noGrp="1"/>
          </p:cNvSpPr>
          <p:nvPr>
            <p:ph type="body" sz="quarter" idx="14"/>
          </p:nvPr>
        </p:nvSpPr>
        <p:spPr>
          <a:xfrm>
            <a:off x="1981199" y="1042943"/>
            <a:ext cx="9982241" cy="304800"/>
          </a:xfrm>
        </p:spPr>
        <p:txBody>
          <a:bodyPr>
            <a:normAutofit lnSpcReduction="10000"/>
          </a:bodyPr>
          <a:lstStyle/>
          <a:p>
            <a:r>
              <a:rPr lang="en-GB" b="1" dirty="0">
                <a:solidFill>
                  <a:srgbClr val="00B0F0"/>
                </a:solidFill>
                <a:latin typeface="Arial Narrow" panose="020B0606020202030204" pitchFamily="34" charset="0"/>
              </a:rPr>
              <a:t>Enrol</a:t>
            </a:r>
            <a:r>
              <a:rPr lang="en-US" b="1" dirty="0">
                <a:solidFill>
                  <a:srgbClr val="00B0F0"/>
                </a:solidFill>
                <a:latin typeface="Arial Narrow" panose="020B0606020202030204" pitchFamily="34" charset="0"/>
              </a:rPr>
              <a:t> for COURSES BLOCK 2a </a:t>
            </a:r>
          </a:p>
        </p:txBody>
      </p:sp>
      <p:sp>
        <p:nvSpPr>
          <p:cNvPr id="20" name="Text Placeholder 19">
            <a:extLst>
              <a:ext uri="{FF2B5EF4-FFF2-40B4-BE49-F238E27FC236}">
                <a16:creationId xmlns:a16="http://schemas.microsoft.com/office/drawing/2014/main" id="{8B8FFDF3-23AC-CEF2-D6BC-65611F4675F2}"/>
              </a:ext>
            </a:extLst>
          </p:cNvPr>
          <p:cNvSpPr>
            <a:spLocks noGrp="1"/>
          </p:cNvSpPr>
          <p:nvPr>
            <p:ph type="body" sz="quarter" idx="13"/>
          </p:nvPr>
        </p:nvSpPr>
        <p:spPr/>
        <p:txBody>
          <a:bodyPr>
            <a:normAutofit/>
          </a:bodyPr>
          <a:lstStyle/>
          <a:p>
            <a:r>
              <a:rPr lang="en-GB" sz="4500" dirty="0">
                <a:solidFill>
                  <a:schemeClr val="bg1"/>
                </a:solidFill>
                <a:latin typeface="Arial Narrow" panose="020B0606020202030204" pitchFamily="34" charset="0"/>
                <a:cs typeface="Arial" panose="020B0604020202020204" pitchFamily="34" charset="0"/>
              </a:rPr>
              <a:t>TO DO 2 - Osiris</a:t>
            </a:r>
            <a:endParaRPr lang="nl-NL" sz="4500" dirty="0">
              <a:solidFill>
                <a:schemeClr val="bg1"/>
              </a:solidFill>
              <a:latin typeface="Arial Narrow" panose="020B0606020202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221C1DC-3566-A5D0-DB14-49E40D1215F9}"/>
              </a:ext>
            </a:extLst>
          </p:cNvPr>
          <p:cNvSpPr/>
          <p:nvPr/>
        </p:nvSpPr>
        <p:spPr>
          <a:xfrm>
            <a:off x="7895188" y="1886593"/>
            <a:ext cx="3555174" cy="4048012"/>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altLang="en-US" sz="1600" b="1" dirty="0">
                <a:solidFill>
                  <a:schemeClr val="bg1"/>
                </a:solidFill>
                <a:latin typeface="Arial Narrow" panose="020B0606020202030204" pitchFamily="34" charset="0"/>
                <a:cs typeface="Arial" panose="020B0604020202020204" pitchFamily="34" charset="0"/>
              </a:rPr>
              <a:t>MASTER</a:t>
            </a:r>
          </a:p>
          <a:p>
            <a:pPr>
              <a:defRPr/>
            </a:pPr>
            <a:endParaRPr lang="nl-NL" altLang="en-US" sz="1600" b="1" dirty="0">
              <a:solidFill>
                <a:schemeClr val="bg1"/>
              </a:solidFill>
              <a:latin typeface="Arial Narrow" panose="020B0606020202030204" pitchFamily="34" charset="0"/>
              <a:cs typeface="Arial" panose="020B0604020202020204" pitchFamily="34" charset="0"/>
            </a:endParaRPr>
          </a:p>
          <a:p>
            <a:pPr>
              <a:defRPr/>
            </a:pPr>
            <a:r>
              <a:rPr lang="nl-NL" altLang="en-US" sz="1600" dirty="0" err="1">
                <a:solidFill>
                  <a:srgbClr val="FFFFFF"/>
                </a:solidFill>
                <a:latin typeface="Roboto" panose="02000000000000000000" pitchFamily="2" charset="0"/>
                <a:sym typeface="Wingdings" panose="05000000000000000000" pitchFamily="2" charset="2"/>
              </a:rPr>
              <a:t>Find</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your</a:t>
            </a:r>
            <a:r>
              <a:rPr lang="nl-NL" altLang="en-US" sz="1600" dirty="0">
                <a:solidFill>
                  <a:srgbClr val="FFFFFF"/>
                </a:solidFill>
                <a:latin typeface="Roboto" panose="02000000000000000000" pitchFamily="2" charset="0"/>
                <a:sym typeface="Wingdings" panose="05000000000000000000" pitchFamily="2" charset="2"/>
              </a:rPr>
              <a:t> courses via: utwente.nl/</a:t>
            </a:r>
            <a:r>
              <a:rPr lang="nl-NL" altLang="en-US" sz="1600" dirty="0" err="1">
                <a:solidFill>
                  <a:srgbClr val="FFFFFF"/>
                </a:solidFill>
                <a:latin typeface="Roboto" panose="02000000000000000000" pitchFamily="2" charset="0"/>
                <a:sym typeface="Wingdings" panose="05000000000000000000" pitchFamily="2" charset="2"/>
              </a:rPr>
              <a:t>psy</a:t>
            </a:r>
            <a:r>
              <a:rPr lang="nl-NL" altLang="en-US" sz="1600" dirty="0">
                <a:solidFill>
                  <a:srgbClr val="FFFFFF"/>
                </a:solidFill>
                <a:latin typeface="Roboto" panose="02000000000000000000" pitchFamily="2" charset="0"/>
                <a:sym typeface="Wingdings" panose="05000000000000000000" pitchFamily="2" charset="2"/>
              </a:rPr>
              <a:t>/master</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err="1">
                <a:solidFill>
                  <a:srgbClr val="FFFFFF"/>
                </a:solidFill>
                <a:latin typeface="Roboto" panose="02000000000000000000" pitchFamily="2" charset="0"/>
                <a:sym typeface="Wingdings" panose="05000000000000000000" pitchFamily="2" charset="2"/>
              </a:rPr>
              <a:t>Scroll</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to</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study</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programme</a:t>
            </a:r>
            <a:r>
              <a:rPr lang="nl-NL" altLang="en-US" sz="1600" dirty="0">
                <a:solidFill>
                  <a:srgbClr val="FFFFFF"/>
                </a:solidFill>
                <a:latin typeface="Roboto" panose="02000000000000000000" pitchFamily="2" charset="0"/>
                <a:sym typeface="Wingdings" panose="05000000000000000000" pitchFamily="2" charset="2"/>
              </a:rPr>
              <a:t>’</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a:solidFill>
                  <a:srgbClr val="FFFFFF"/>
                </a:solidFill>
                <a:latin typeface="Roboto" panose="02000000000000000000" pitchFamily="2" charset="0"/>
                <a:sym typeface="Wingdings" panose="05000000000000000000" pitchFamily="2" charset="2"/>
              </a:rPr>
              <a:t>Click on Study </a:t>
            </a:r>
            <a:r>
              <a:rPr lang="nl-NL" altLang="en-US" sz="1600" dirty="0" err="1">
                <a:solidFill>
                  <a:srgbClr val="FFFFFF"/>
                </a:solidFill>
                <a:latin typeface="Roboto" panose="02000000000000000000" pitchFamily="2" charset="0"/>
                <a:sym typeface="Wingdings" panose="05000000000000000000" pitchFamily="2" charset="2"/>
              </a:rPr>
              <a:t>programme</a:t>
            </a:r>
            <a:r>
              <a:rPr lang="nl-NL" altLang="en-US" sz="1600" dirty="0">
                <a:solidFill>
                  <a:srgbClr val="FFFFFF"/>
                </a:solidFill>
                <a:latin typeface="Roboto" panose="02000000000000000000" pitchFamily="2" charset="0"/>
                <a:sym typeface="Wingdings" panose="05000000000000000000" pitchFamily="2" charset="2"/>
              </a:rPr>
              <a:t> master PSY 2024/2025 (start Feb 2025)</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err="1">
                <a:solidFill>
                  <a:srgbClr val="FFFFFF"/>
                </a:solidFill>
                <a:latin typeface="Roboto" panose="02000000000000000000" pitchFamily="2" charset="0"/>
                <a:sym typeface="Wingdings" panose="05000000000000000000" pitchFamily="2" charset="2"/>
              </a:rPr>
              <a:t>Scroll</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to</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your</a:t>
            </a:r>
            <a:r>
              <a:rPr lang="nl-NL" altLang="en-US" sz="1600" dirty="0">
                <a:solidFill>
                  <a:srgbClr val="FFFFFF"/>
                </a:solidFill>
                <a:latin typeface="Roboto" panose="02000000000000000000" pitchFamily="2" charset="0"/>
                <a:sym typeface="Wingdings" panose="05000000000000000000" pitchFamily="2" charset="2"/>
              </a:rPr>
              <a:t> track </a:t>
            </a:r>
          </a:p>
        </p:txBody>
      </p:sp>
      <p:sp>
        <p:nvSpPr>
          <p:cNvPr id="3" name="Rectangle 2">
            <a:extLst>
              <a:ext uri="{FF2B5EF4-FFF2-40B4-BE49-F238E27FC236}">
                <a16:creationId xmlns:a16="http://schemas.microsoft.com/office/drawing/2014/main" id="{BC96CEC9-3D7E-56C1-6583-2B5DCC332BDA}"/>
              </a:ext>
            </a:extLst>
          </p:cNvPr>
          <p:cNvSpPr/>
          <p:nvPr/>
        </p:nvSpPr>
        <p:spPr>
          <a:xfrm rot="18900000">
            <a:off x="4840857" y="2579542"/>
            <a:ext cx="2190098" cy="2190098"/>
          </a:xfrm>
          <a:prstGeom prst="rect">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4584E199-F3F9-DF46-C9A1-798781AA7D07}"/>
              </a:ext>
            </a:extLst>
          </p:cNvPr>
          <p:cNvSpPr/>
          <p:nvPr/>
        </p:nvSpPr>
        <p:spPr>
          <a:xfrm>
            <a:off x="4503238" y="2800778"/>
            <a:ext cx="3107759" cy="1569660"/>
          </a:xfrm>
          <a:prstGeom prst="rect">
            <a:avLst/>
          </a:prstGeom>
          <a:noFill/>
          <a:ln>
            <a:noFill/>
          </a:ln>
        </p:spPr>
        <p:txBody>
          <a:bodyPr wrap="square">
            <a:spAutoFit/>
          </a:bodyPr>
          <a:lstStyle/>
          <a:p>
            <a:pPr algn="ctr"/>
            <a:r>
              <a:rPr lang="en-US" sz="9600" b="1" dirty="0">
                <a:solidFill>
                  <a:srgbClr val="00B0F0"/>
                </a:solidFill>
                <a:latin typeface="Arial Narrow" panose="020B0606020202030204" pitchFamily="34" charset="0"/>
              </a:rPr>
              <a:t>2.</a:t>
            </a:r>
          </a:p>
        </p:txBody>
      </p:sp>
      <p:sp>
        <p:nvSpPr>
          <p:cNvPr id="4" name="Rectangle 3">
            <a:extLst>
              <a:ext uri="{FF2B5EF4-FFF2-40B4-BE49-F238E27FC236}">
                <a16:creationId xmlns:a16="http://schemas.microsoft.com/office/drawing/2014/main" id="{34B6179F-FB4A-381F-BE03-A7536D3AECC8}"/>
              </a:ext>
            </a:extLst>
          </p:cNvPr>
          <p:cNvSpPr/>
          <p:nvPr/>
        </p:nvSpPr>
        <p:spPr>
          <a:xfrm>
            <a:off x="170401" y="6137483"/>
            <a:ext cx="11851198" cy="584775"/>
          </a:xfrm>
          <a:prstGeom prst="rect">
            <a:avLst/>
          </a:prstGeom>
          <a:ln>
            <a:solidFill>
              <a:schemeClr val="bg1"/>
            </a:solidFill>
          </a:ln>
        </p:spPr>
        <p:txBody>
          <a:bodyPr wrap="square">
            <a:spAutoFit/>
          </a:bodyPr>
          <a:lstStyle/>
          <a:p>
            <a:pPr>
              <a:defRPr/>
            </a:pPr>
            <a:r>
              <a:rPr lang="nl-NL" sz="1600" i="1" dirty="0" err="1">
                <a:solidFill>
                  <a:schemeClr val="bg1"/>
                </a:solidFill>
              </a:rPr>
              <a:t>Please</a:t>
            </a:r>
            <a:r>
              <a:rPr lang="nl-NL" sz="1600" i="1" dirty="0">
                <a:solidFill>
                  <a:schemeClr val="bg1"/>
                </a:solidFill>
              </a:rPr>
              <a:t> </a:t>
            </a:r>
            <a:r>
              <a:rPr lang="nl-NL" sz="1600" i="1" dirty="0" err="1">
                <a:solidFill>
                  <a:schemeClr val="bg1"/>
                </a:solidFill>
              </a:rPr>
              <a:t>note</a:t>
            </a:r>
            <a:r>
              <a:rPr lang="nl-NL" sz="1600" i="1" dirty="0">
                <a:solidFill>
                  <a:schemeClr val="bg1"/>
                </a:solidFill>
              </a:rPr>
              <a:t>: </a:t>
            </a:r>
            <a:r>
              <a:rPr lang="nl-NL" sz="1600" i="1" dirty="0" err="1">
                <a:solidFill>
                  <a:schemeClr val="bg1"/>
                </a:solidFill>
              </a:rPr>
              <a:t>if</a:t>
            </a:r>
            <a:r>
              <a:rPr lang="nl-NL" sz="1600" i="1" dirty="0">
                <a:solidFill>
                  <a:schemeClr val="bg1"/>
                </a:solidFill>
              </a:rPr>
              <a:t> </a:t>
            </a:r>
            <a:r>
              <a:rPr lang="nl-NL" sz="1600" i="1" dirty="0" err="1">
                <a:solidFill>
                  <a:schemeClr val="bg1"/>
                </a:solidFill>
              </a:rPr>
              <a:t>your</a:t>
            </a:r>
            <a:r>
              <a:rPr lang="nl-NL" sz="1600" i="1" dirty="0">
                <a:solidFill>
                  <a:schemeClr val="bg1"/>
                </a:solidFill>
              </a:rPr>
              <a:t> </a:t>
            </a:r>
            <a:r>
              <a:rPr lang="nl-NL" sz="1600" i="1" dirty="0" err="1">
                <a:solidFill>
                  <a:schemeClr val="bg1"/>
                </a:solidFill>
              </a:rPr>
              <a:t>university</a:t>
            </a:r>
            <a:r>
              <a:rPr lang="nl-NL" sz="1600" i="1" dirty="0">
                <a:solidFill>
                  <a:schemeClr val="bg1"/>
                </a:solidFill>
              </a:rPr>
              <a:t> </a:t>
            </a:r>
            <a:r>
              <a:rPr lang="nl-NL" sz="1600" i="1" dirty="0" err="1">
                <a:solidFill>
                  <a:schemeClr val="bg1"/>
                </a:solidFill>
              </a:rPr>
              <a:t>enrolment</a:t>
            </a:r>
            <a:r>
              <a:rPr lang="nl-NL" sz="1600" i="1" dirty="0">
                <a:solidFill>
                  <a:schemeClr val="bg1"/>
                </a:solidFill>
              </a:rPr>
              <a:t> has </a:t>
            </a:r>
            <a:r>
              <a:rPr lang="nl-NL" sz="1600" i="1" dirty="0" err="1">
                <a:solidFill>
                  <a:schemeClr val="bg1"/>
                </a:solidFill>
              </a:rPr>
              <a:t>not</a:t>
            </a:r>
            <a:r>
              <a:rPr lang="nl-NL" sz="1600" i="1" dirty="0">
                <a:solidFill>
                  <a:schemeClr val="bg1"/>
                </a:solidFill>
              </a:rPr>
              <a:t> been </a:t>
            </a:r>
            <a:r>
              <a:rPr lang="nl-NL" sz="1600" i="1" dirty="0" err="1">
                <a:solidFill>
                  <a:schemeClr val="bg1"/>
                </a:solidFill>
              </a:rPr>
              <a:t>completed</a:t>
            </a:r>
            <a:r>
              <a:rPr lang="nl-NL" sz="1600" i="1" dirty="0">
                <a:solidFill>
                  <a:schemeClr val="bg1"/>
                </a:solidFill>
              </a:rPr>
              <a:t>, </a:t>
            </a:r>
            <a:r>
              <a:rPr lang="nl-NL" sz="1600" i="1" dirty="0" err="1">
                <a:solidFill>
                  <a:schemeClr val="bg1"/>
                </a:solidFill>
              </a:rPr>
              <a:t>registration</a:t>
            </a:r>
            <a:r>
              <a:rPr lang="nl-NL" sz="1600" i="1" dirty="0">
                <a:solidFill>
                  <a:schemeClr val="bg1"/>
                </a:solidFill>
              </a:rPr>
              <a:t> is </a:t>
            </a:r>
            <a:r>
              <a:rPr lang="nl-NL" sz="1600" i="1" dirty="0" err="1">
                <a:solidFill>
                  <a:schemeClr val="bg1"/>
                </a:solidFill>
              </a:rPr>
              <a:t>not</a:t>
            </a:r>
            <a:r>
              <a:rPr lang="nl-NL" sz="1600" i="1" dirty="0">
                <a:solidFill>
                  <a:schemeClr val="bg1"/>
                </a:solidFill>
              </a:rPr>
              <a:t> </a:t>
            </a:r>
            <a:r>
              <a:rPr lang="nl-NL" sz="1600" i="1" dirty="0" err="1">
                <a:solidFill>
                  <a:schemeClr val="bg1"/>
                </a:solidFill>
              </a:rPr>
              <a:t>possible</a:t>
            </a:r>
            <a:r>
              <a:rPr lang="nl-NL" sz="1600" i="1" dirty="0">
                <a:solidFill>
                  <a:schemeClr val="bg1"/>
                </a:solidFill>
              </a:rPr>
              <a:t> </a:t>
            </a:r>
            <a:r>
              <a:rPr lang="nl-NL" sz="1600" i="1" dirty="0" err="1">
                <a:solidFill>
                  <a:schemeClr val="bg1"/>
                </a:solidFill>
              </a:rPr>
              <a:t>yet</a:t>
            </a:r>
            <a:r>
              <a:rPr lang="nl-NL" sz="1600" i="1" dirty="0">
                <a:solidFill>
                  <a:schemeClr val="bg1"/>
                </a:solidFill>
              </a:rPr>
              <a:t> </a:t>
            </a:r>
            <a:r>
              <a:rPr lang="nl-NL" sz="1600" i="1" dirty="0">
                <a:solidFill>
                  <a:schemeClr val="bg1"/>
                </a:solidFill>
                <a:sym typeface="Wingdings" panose="05000000000000000000" pitchFamily="2" charset="2"/>
              </a:rPr>
              <a:t> take care of: </a:t>
            </a:r>
            <a:r>
              <a:rPr lang="nl-NL" sz="1600" i="1" dirty="0" err="1">
                <a:solidFill>
                  <a:schemeClr val="bg1"/>
                </a:solidFill>
                <a:sym typeface="Wingdings" panose="05000000000000000000" pitchFamily="2" charset="2"/>
              </a:rPr>
              <a:t>documents</a:t>
            </a:r>
            <a:r>
              <a:rPr lang="nl-NL" sz="1600" i="1" dirty="0">
                <a:solidFill>
                  <a:schemeClr val="bg1"/>
                </a:solidFill>
                <a:sym typeface="Wingdings" panose="05000000000000000000" pitchFamily="2" charset="2"/>
              </a:rPr>
              <a:t>, </a:t>
            </a:r>
            <a:r>
              <a:rPr lang="nl-NL" sz="1600" i="1" dirty="0" err="1">
                <a:solidFill>
                  <a:schemeClr val="bg1"/>
                </a:solidFill>
                <a:sym typeface="Wingdings" panose="05000000000000000000" pitchFamily="2" charset="2"/>
              </a:rPr>
              <a:t>payments</a:t>
            </a:r>
            <a:r>
              <a:rPr lang="nl-NL" sz="1600" i="1" dirty="0">
                <a:solidFill>
                  <a:schemeClr val="bg1"/>
                </a:solidFill>
                <a:sym typeface="Wingdings" panose="05000000000000000000" pitchFamily="2" charset="2"/>
              </a:rPr>
              <a:t>, etc. </a:t>
            </a:r>
            <a:r>
              <a:rPr lang="nl-NL" sz="1600" i="1" dirty="0" err="1">
                <a:solidFill>
                  <a:schemeClr val="bg1"/>
                </a:solidFill>
                <a:sym typeface="Wingdings" panose="05000000000000000000" pitchFamily="2" charset="2"/>
              </a:rPr>
              <a:t>N</a:t>
            </a:r>
            <a:r>
              <a:rPr lang="nl-NL" sz="1600" i="1" dirty="0" err="1">
                <a:solidFill>
                  <a:schemeClr val="bg1"/>
                </a:solidFill>
              </a:rPr>
              <a:t>ot</a:t>
            </a:r>
            <a:r>
              <a:rPr lang="nl-NL" sz="1600" i="1" dirty="0">
                <a:solidFill>
                  <a:schemeClr val="bg1"/>
                </a:solidFill>
              </a:rPr>
              <a:t> </a:t>
            </a:r>
            <a:r>
              <a:rPr lang="nl-NL" sz="1600" i="1" dirty="0" err="1">
                <a:solidFill>
                  <a:schemeClr val="bg1"/>
                </a:solidFill>
              </a:rPr>
              <a:t>possible</a:t>
            </a:r>
            <a:r>
              <a:rPr lang="nl-NL" sz="1600" i="1" dirty="0">
                <a:solidFill>
                  <a:schemeClr val="bg1"/>
                </a:solidFill>
              </a:rPr>
              <a:t> </a:t>
            </a:r>
            <a:r>
              <a:rPr lang="nl-NL" sz="1600" i="1" dirty="0" err="1">
                <a:solidFill>
                  <a:schemeClr val="bg1"/>
                </a:solidFill>
              </a:rPr>
              <a:t>to</a:t>
            </a:r>
            <a:r>
              <a:rPr lang="nl-NL" sz="1600" i="1" dirty="0">
                <a:solidFill>
                  <a:schemeClr val="bg1"/>
                </a:solidFill>
              </a:rPr>
              <a:t> register? </a:t>
            </a:r>
            <a:r>
              <a:rPr lang="nl-NL" sz="1600" i="1" dirty="0" err="1">
                <a:solidFill>
                  <a:schemeClr val="bg1"/>
                </a:solidFill>
              </a:rPr>
              <a:t>Try</a:t>
            </a:r>
            <a:r>
              <a:rPr lang="nl-NL" sz="1600" i="1" dirty="0">
                <a:solidFill>
                  <a:schemeClr val="bg1"/>
                </a:solidFill>
              </a:rPr>
              <a:t> </a:t>
            </a:r>
            <a:r>
              <a:rPr lang="nl-NL" sz="1600" i="1" dirty="0" err="1">
                <a:solidFill>
                  <a:schemeClr val="bg1"/>
                </a:solidFill>
              </a:rPr>
              <a:t>it</a:t>
            </a:r>
            <a:r>
              <a:rPr lang="nl-NL" sz="1600" i="1" dirty="0">
                <a:solidFill>
                  <a:schemeClr val="bg1"/>
                </a:solidFill>
              </a:rPr>
              <a:t> </a:t>
            </a:r>
            <a:r>
              <a:rPr lang="nl-NL" sz="1600" i="1" dirty="0" err="1">
                <a:solidFill>
                  <a:schemeClr val="bg1"/>
                </a:solidFill>
              </a:rPr>
              <a:t>again</a:t>
            </a:r>
            <a:r>
              <a:rPr lang="nl-NL" sz="1600" i="1" dirty="0">
                <a:solidFill>
                  <a:schemeClr val="bg1"/>
                </a:solidFill>
              </a:rPr>
              <a:t> </a:t>
            </a:r>
            <a:r>
              <a:rPr lang="nl-NL" sz="1600" i="1" dirty="0" err="1">
                <a:solidFill>
                  <a:schemeClr val="bg1"/>
                </a:solidFill>
              </a:rPr>
              <a:t>every</a:t>
            </a:r>
            <a:r>
              <a:rPr lang="nl-NL" sz="1600" i="1" dirty="0">
                <a:solidFill>
                  <a:schemeClr val="bg1"/>
                </a:solidFill>
              </a:rPr>
              <a:t> </a:t>
            </a:r>
            <a:r>
              <a:rPr lang="nl-NL" sz="1600" i="1" dirty="0" err="1">
                <a:solidFill>
                  <a:schemeClr val="bg1"/>
                </a:solidFill>
              </a:rPr>
              <a:t>day</a:t>
            </a:r>
            <a:r>
              <a:rPr lang="nl-NL" sz="1600" i="1" dirty="0">
                <a:solidFill>
                  <a:schemeClr val="bg1"/>
                </a:solidFill>
              </a:rPr>
              <a:t>! More information </a:t>
            </a:r>
            <a:r>
              <a:rPr lang="nl-NL" sz="1600" i="1" dirty="0" err="1">
                <a:solidFill>
                  <a:schemeClr val="bg1"/>
                </a:solidFill>
              </a:rPr>
              <a:t>about</a:t>
            </a:r>
            <a:r>
              <a:rPr lang="nl-NL" sz="1600" i="1" dirty="0">
                <a:solidFill>
                  <a:schemeClr val="bg1"/>
                </a:solidFill>
              </a:rPr>
              <a:t> </a:t>
            </a:r>
            <a:r>
              <a:rPr lang="nl-NL" sz="1600" i="1" dirty="0" err="1">
                <a:solidFill>
                  <a:schemeClr val="bg1"/>
                </a:solidFill>
              </a:rPr>
              <a:t>registering</a:t>
            </a:r>
            <a:r>
              <a:rPr lang="nl-NL" sz="1600" i="1" dirty="0">
                <a:solidFill>
                  <a:schemeClr val="bg1"/>
                </a:solidFill>
              </a:rPr>
              <a:t>: </a:t>
            </a:r>
            <a:r>
              <a:rPr lang="en-US" sz="1600" i="1" dirty="0">
                <a:solidFill>
                  <a:schemeClr val="bg1"/>
                </a:solidFill>
                <a:hlinkClick r:id="rId4"/>
              </a:rPr>
              <a:t>www.utwente.nl/ces/studentservices/en/osiris/Osiris</a:t>
            </a:r>
            <a:r>
              <a:rPr lang="en-US" sz="1600" i="1" dirty="0">
                <a:solidFill>
                  <a:schemeClr val="bg1"/>
                </a:solidFill>
              </a:rPr>
              <a:t> </a:t>
            </a:r>
          </a:p>
        </p:txBody>
      </p:sp>
      <p:sp>
        <p:nvSpPr>
          <p:cNvPr id="6" name="Rectangle 5">
            <a:extLst>
              <a:ext uri="{FF2B5EF4-FFF2-40B4-BE49-F238E27FC236}">
                <a16:creationId xmlns:a16="http://schemas.microsoft.com/office/drawing/2014/main" id="{9B0837E1-20C6-4CE4-4EAD-E203803421E1}"/>
              </a:ext>
            </a:extLst>
          </p:cNvPr>
          <p:cNvSpPr/>
          <p:nvPr/>
        </p:nvSpPr>
        <p:spPr>
          <a:xfrm>
            <a:off x="563297" y="1953729"/>
            <a:ext cx="3697518" cy="4048012"/>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br>
              <a:rPr lang="nl-NL" altLang="en-US" sz="1600" b="1" dirty="0">
                <a:solidFill>
                  <a:schemeClr val="bg1"/>
                </a:solidFill>
                <a:latin typeface="Arial Narrow" panose="020B0606020202030204" pitchFamily="34" charset="0"/>
                <a:cs typeface="Arial" panose="020B0604020202020204" pitchFamily="34" charset="0"/>
              </a:rPr>
            </a:br>
            <a:r>
              <a:rPr lang="nl-NL" altLang="en-US" sz="1600" b="1" dirty="0">
                <a:solidFill>
                  <a:schemeClr val="bg1"/>
                </a:solidFill>
                <a:latin typeface="Arial Narrow" panose="020B0606020202030204" pitchFamily="34" charset="0"/>
                <a:cs typeface="Arial" panose="020B0604020202020204" pitchFamily="34" charset="0"/>
              </a:rPr>
              <a:t>PRE-MASTER</a:t>
            </a:r>
          </a:p>
          <a:p>
            <a:pPr algn="ctr">
              <a:defRPr/>
            </a:pPr>
            <a:endParaRPr lang="nl-NL" altLang="en-US" sz="1600" b="1" dirty="0">
              <a:solidFill>
                <a:schemeClr val="bg1"/>
              </a:solidFill>
              <a:latin typeface="Arial Narrow" panose="020B0606020202030204" pitchFamily="34" charset="0"/>
              <a:cs typeface="Arial" panose="020B0604020202020204" pitchFamily="34" charset="0"/>
            </a:endParaRPr>
          </a:p>
          <a:p>
            <a:pPr>
              <a:defRPr/>
            </a:pPr>
            <a:r>
              <a:rPr lang="en-GB" sz="1600" b="0" i="0" dirty="0">
                <a:solidFill>
                  <a:srgbClr val="FFFFFF"/>
                </a:solidFill>
                <a:effectLst/>
                <a:latin typeface="Roboto" panose="02000000000000000000" pitchFamily="2" charset="0"/>
              </a:rPr>
              <a:t>-Introduction to Psychology (202000440) or History of Psychology </a:t>
            </a:r>
            <a:r>
              <a:rPr lang="en-US" sz="1600" b="0" i="0" dirty="0">
                <a:solidFill>
                  <a:srgbClr val="FFFFFF"/>
                </a:solidFill>
                <a:effectLst/>
                <a:latin typeface="Roboto" panose="02000000000000000000" pitchFamily="2" charset="0"/>
              </a:rPr>
              <a:t>DSM TP (202000445)</a:t>
            </a:r>
          </a:p>
          <a:p>
            <a:pPr>
              <a:defRPr/>
            </a:pPr>
            <a:endParaRPr lang="en-GB" sz="1600" b="0" i="0" dirty="0">
              <a:solidFill>
                <a:srgbClr val="FFFFFF"/>
              </a:solidFill>
              <a:effectLst/>
              <a:latin typeface="Roboto" panose="02000000000000000000" pitchFamily="2" charset="0"/>
            </a:endParaRPr>
          </a:p>
          <a:p>
            <a:pPr>
              <a:defRPr/>
            </a:pPr>
            <a:r>
              <a:rPr lang="en-US" sz="1600" b="0" i="0" dirty="0">
                <a:solidFill>
                  <a:srgbClr val="FFFFFF"/>
                </a:solidFill>
                <a:effectLst/>
                <a:latin typeface="Roboto" panose="02000000000000000000" pitchFamily="2" charset="0"/>
              </a:rPr>
              <a:t>-Research Methodology and Descriptive Statistics (202001402)</a:t>
            </a:r>
          </a:p>
          <a:p>
            <a:pPr>
              <a:defRPr/>
            </a:pPr>
            <a:endParaRPr lang="en-US" sz="1600" b="0" i="0" dirty="0">
              <a:solidFill>
                <a:srgbClr val="FFFFFF"/>
              </a:solidFill>
              <a:effectLst/>
              <a:latin typeface="Roboto" panose="02000000000000000000" pitchFamily="2" charset="0"/>
            </a:endParaRPr>
          </a:p>
          <a:p>
            <a:pPr>
              <a:defRPr/>
            </a:pPr>
            <a:r>
              <a:rPr lang="en-US" sz="1600" b="0" i="0" dirty="0">
                <a:solidFill>
                  <a:srgbClr val="FFFFFF"/>
                </a:solidFill>
                <a:effectLst/>
                <a:latin typeface="Roboto" panose="02000000000000000000" pitchFamily="2" charset="0"/>
              </a:rPr>
              <a:t>-Academic Writing Pre-master MPS (202000443)</a:t>
            </a:r>
            <a:br>
              <a:rPr lang="en-US" sz="1600" b="0" i="0" dirty="0">
                <a:solidFill>
                  <a:srgbClr val="FFFFFF"/>
                </a:solidFill>
                <a:effectLst/>
                <a:latin typeface="Roboto" panose="02000000000000000000" pitchFamily="2" charset="0"/>
              </a:rPr>
            </a:br>
            <a:br>
              <a:rPr lang="en-US" sz="1600" b="0" i="0" dirty="0">
                <a:solidFill>
                  <a:srgbClr val="FFFFFF"/>
                </a:solidFill>
                <a:effectLst/>
                <a:latin typeface="Roboto" panose="02000000000000000000" pitchFamily="2" charset="0"/>
              </a:rPr>
            </a:br>
            <a:endParaRPr lang="en-US" sz="1600" b="0" i="0" dirty="0">
              <a:solidFill>
                <a:srgbClr val="FFFFFF"/>
              </a:solidFill>
              <a:effectLst/>
              <a:latin typeface="Roboto" panose="02000000000000000000" pitchFamily="2" charset="0"/>
            </a:endParaRPr>
          </a:p>
        </p:txBody>
      </p:sp>
    </p:spTree>
    <p:extLst>
      <p:ext uri="{BB962C8B-B14F-4D97-AF65-F5344CB8AC3E}">
        <p14:creationId xmlns:p14="http://schemas.microsoft.com/office/powerpoint/2010/main" val="40961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F845590-D346-4A81-BC39-8955380AD709}"/>
              </a:ext>
            </a:extLst>
          </p:cNvPr>
          <p:cNvSpPr txBox="1"/>
          <p:nvPr/>
        </p:nvSpPr>
        <p:spPr>
          <a:xfrm>
            <a:off x="1167416" y="2735114"/>
            <a:ext cx="4242047" cy="3898183"/>
          </a:xfrm>
          <a:prstGeom prst="rect">
            <a:avLst/>
          </a:prstGeom>
          <a:solidFill>
            <a:schemeClr val="tx1"/>
          </a:solidFill>
          <a:ln>
            <a:solidFill>
              <a:srgbClr val="0070C0"/>
            </a:solidFill>
          </a:ln>
        </p:spPr>
        <p:txBody>
          <a:bodyPr wrap="square" lIns="91440" tIns="45720" rIns="91440" bIns="45720" rtlCol="0" anchor="t">
            <a:spAutoFit/>
          </a:bodyPr>
          <a:lstStyle/>
          <a:p>
            <a:pPr>
              <a:lnSpc>
                <a:spcPct val="150000"/>
              </a:lnSpc>
            </a:pPr>
            <a:endParaRPr lang="nl-NL" sz="300" dirty="0">
              <a:solidFill>
                <a:schemeClr val="bg1"/>
              </a:solidFill>
              <a:latin typeface="Arial Narrow" panose="020B0606020202030204" pitchFamily="34" charset="0"/>
            </a:endParaRPr>
          </a:p>
          <a:p>
            <a:pPr marL="1346200" indent="-1346200"/>
            <a:r>
              <a:rPr lang="en-US" sz="1200" b="1" dirty="0">
                <a:solidFill>
                  <a:schemeClr val="bg1"/>
                </a:solidFill>
                <a:effectLst/>
                <a:latin typeface="Calibri" panose="020F0502020204030204" pitchFamily="34" charset="0"/>
                <a:ea typeface="Calibri" panose="020F0502020204030204" pitchFamily="34" charset="0"/>
              </a:rPr>
              <a:t>11:45 – 12:30hrs: </a:t>
            </a:r>
            <a:r>
              <a:rPr lang="en-US" sz="1200" dirty="0">
                <a:solidFill>
                  <a:schemeClr val="bg1"/>
                </a:solidFill>
                <a:effectLst/>
                <a:latin typeface="Calibri" panose="020F0502020204030204" pitchFamily="34" charset="0"/>
                <a:ea typeface="Calibri" panose="020F0502020204030204" pitchFamily="34" charset="0"/>
              </a:rPr>
              <a:t>	</a:t>
            </a:r>
            <a:r>
              <a:rPr lang="en-US" sz="1200" b="1" dirty="0">
                <a:solidFill>
                  <a:schemeClr val="bg1"/>
                </a:solidFill>
                <a:effectLst/>
                <a:latin typeface="Calibri" panose="020F0502020204030204" pitchFamily="34" charset="0"/>
                <a:ea typeface="Calibri" panose="020F0502020204030204" pitchFamily="34" charset="0"/>
              </a:rPr>
              <a:t>Lunch</a:t>
            </a:r>
            <a:r>
              <a:rPr lang="en-US" sz="1200" dirty="0">
                <a:solidFill>
                  <a:schemeClr val="bg1"/>
                </a:solidFill>
                <a:effectLst/>
                <a:latin typeface="Calibri" panose="020F0502020204030204" pitchFamily="34" charset="0"/>
                <a:ea typeface="Calibri" panose="020F0502020204030204" pitchFamily="34" charset="0"/>
              </a:rPr>
              <a:t> provided by the study </a:t>
            </a:r>
            <a:r>
              <a:rPr lang="en-US" sz="1200" dirty="0" err="1">
                <a:solidFill>
                  <a:schemeClr val="bg1"/>
                </a:solidFill>
                <a:effectLst/>
                <a:latin typeface="Calibri" panose="020F0502020204030204" pitchFamily="34" charset="0"/>
                <a:ea typeface="Calibri" panose="020F0502020204030204" pitchFamily="34" charset="0"/>
              </a:rPr>
              <a:t>programme</a:t>
            </a:r>
            <a:r>
              <a:rPr lang="en-US" sz="1200" dirty="0">
                <a:solidFill>
                  <a:schemeClr val="bg1"/>
                </a:solidFill>
                <a:effectLst/>
                <a:latin typeface="Calibri" panose="020F0502020204030204" pitchFamily="34" charset="0"/>
                <a:ea typeface="Calibri" panose="020F0502020204030204" pitchFamily="34" charset="0"/>
              </a:rPr>
              <a:t> of Psychology </a:t>
            </a:r>
            <a:endParaRPr lang="en-GB" sz="1200" dirty="0">
              <a:solidFill>
                <a:schemeClr val="bg1"/>
              </a:solidFill>
              <a:effectLst/>
              <a:latin typeface="Calibri" panose="020F0502020204030204" pitchFamily="34" charset="0"/>
              <a:ea typeface="Calibri" panose="020F0502020204030204" pitchFamily="34" charset="0"/>
            </a:endParaRPr>
          </a:p>
          <a:p>
            <a:pPr marL="1346200" indent="-1346200"/>
            <a:r>
              <a:rPr lang="en-US" sz="1200" b="1" dirty="0">
                <a:solidFill>
                  <a:schemeClr val="bg1"/>
                </a:solidFill>
                <a:effectLst/>
                <a:latin typeface="Calibri" panose="020F0502020204030204" pitchFamily="34" charset="0"/>
                <a:ea typeface="Calibri" panose="020F0502020204030204" pitchFamily="34" charset="0"/>
              </a:rPr>
              <a:t>		</a:t>
            </a:r>
            <a:r>
              <a:rPr lang="en-US" sz="1200" dirty="0">
                <a:solidFill>
                  <a:schemeClr val="bg1"/>
                </a:solidFill>
                <a:effectLst/>
                <a:latin typeface="Calibri" panose="020F0502020204030204" pitchFamily="34" charset="0"/>
                <a:ea typeface="Calibri" panose="020F0502020204030204" pitchFamily="34" charset="0"/>
              </a:rPr>
              <a:t> </a:t>
            </a:r>
            <a:endParaRPr lang="en-GB" sz="1200" dirty="0">
              <a:solidFill>
                <a:schemeClr val="bg1"/>
              </a:solidFill>
              <a:effectLst/>
              <a:latin typeface="Calibri" panose="020F0502020204030204" pitchFamily="34" charset="0"/>
              <a:ea typeface="Calibri" panose="020F0502020204030204" pitchFamily="34" charset="0"/>
            </a:endParaRPr>
          </a:p>
          <a:p>
            <a:pPr marL="1346200" indent="-1346200"/>
            <a:r>
              <a:rPr lang="en-US" sz="1200" b="1" dirty="0">
                <a:solidFill>
                  <a:schemeClr val="bg1"/>
                </a:solidFill>
                <a:effectLst/>
                <a:latin typeface="Calibri" panose="020F0502020204030204" pitchFamily="34" charset="0"/>
                <a:ea typeface="Calibri" panose="020F0502020204030204" pitchFamily="34" charset="0"/>
              </a:rPr>
              <a:t>12:30 – 12.40hrs:   	</a:t>
            </a:r>
            <a:r>
              <a:rPr lang="en-US" sz="1200" dirty="0">
                <a:solidFill>
                  <a:schemeClr val="bg1"/>
                </a:solidFill>
                <a:effectLst/>
                <a:latin typeface="Calibri" panose="020F0502020204030204" pitchFamily="34" charset="0"/>
                <a:ea typeface="Calibri" panose="020F0502020204030204" pitchFamily="34" charset="0"/>
              </a:rPr>
              <a:t>Information from study association Dimensie about studying Psychology at the UT. Location: Spiegel 1 </a:t>
            </a:r>
            <a:br>
              <a:rPr lang="en-US" sz="1200" dirty="0">
                <a:solidFill>
                  <a:schemeClr val="bg1"/>
                </a:solidFill>
                <a:effectLst/>
                <a:latin typeface="Calibri" panose="020F0502020204030204" pitchFamily="34" charset="0"/>
                <a:ea typeface="Calibri" panose="020F0502020204030204" pitchFamily="34" charset="0"/>
              </a:rPr>
            </a:br>
            <a:endParaRPr lang="en-GB" sz="1200" dirty="0">
              <a:solidFill>
                <a:schemeClr val="bg1"/>
              </a:solidFill>
              <a:effectLst/>
              <a:latin typeface="Calibri" panose="020F0502020204030204" pitchFamily="34" charset="0"/>
              <a:ea typeface="Calibri" panose="020F0502020204030204" pitchFamily="34" charset="0"/>
            </a:endParaRPr>
          </a:p>
          <a:p>
            <a:pPr marL="1346200" indent="-1346200"/>
            <a:r>
              <a:rPr lang="en-US" sz="1200" b="1" dirty="0">
                <a:solidFill>
                  <a:schemeClr val="bg1"/>
                </a:solidFill>
                <a:effectLst/>
                <a:latin typeface="Calibri" panose="020F0502020204030204" pitchFamily="34" charset="0"/>
                <a:ea typeface="Calibri" panose="020F0502020204030204" pitchFamily="34" charset="0"/>
              </a:rPr>
              <a:t>12:45– 13:45hrs</a:t>
            </a:r>
            <a:r>
              <a:rPr lang="en-US" sz="1200" dirty="0">
                <a:solidFill>
                  <a:schemeClr val="bg1"/>
                </a:solidFill>
                <a:effectLst/>
                <a:latin typeface="Calibri" panose="020F0502020204030204" pitchFamily="34" charset="0"/>
                <a:ea typeface="Calibri" panose="020F0502020204030204" pitchFamily="34" charset="0"/>
              </a:rPr>
              <a:t>:        Presentation about specific information about the master Psychology by the study adviser. Information will be given about the build-up of the </a:t>
            </a:r>
            <a:r>
              <a:rPr lang="en-US" sz="1200" dirty="0" err="1">
                <a:solidFill>
                  <a:schemeClr val="bg1"/>
                </a:solidFill>
                <a:effectLst/>
                <a:latin typeface="Calibri" panose="020F0502020204030204" pitchFamily="34" charset="0"/>
                <a:ea typeface="Calibri" panose="020F0502020204030204" pitchFamily="34" charset="0"/>
              </a:rPr>
              <a:t>programme</a:t>
            </a:r>
            <a:r>
              <a:rPr lang="en-US" sz="1200" dirty="0">
                <a:solidFill>
                  <a:schemeClr val="bg1"/>
                </a:solidFill>
                <a:effectLst/>
                <a:latin typeface="Calibri" panose="020F0502020204030204" pitchFamily="34" charset="0"/>
                <a:ea typeface="Calibri" panose="020F0502020204030204" pitchFamily="34" charset="0"/>
              </a:rPr>
              <a:t>, the internship and the master thesis. </a:t>
            </a:r>
            <a:r>
              <a:rPr lang="en-US" sz="1200" u="sng" dirty="0">
                <a:solidFill>
                  <a:schemeClr val="bg1"/>
                </a:solidFill>
                <a:effectLst/>
                <a:latin typeface="Calibri" panose="020F0502020204030204" pitchFamily="34" charset="0"/>
                <a:ea typeface="Calibri" panose="020F0502020204030204" pitchFamily="34" charset="0"/>
              </a:rPr>
              <a:t>This session is also relevant for students who did their bachelor’s at the UT. </a:t>
            </a:r>
            <a:br>
              <a:rPr lang="en-US" sz="1200" u="sng" dirty="0">
                <a:solidFill>
                  <a:schemeClr val="bg1"/>
                </a:solidFill>
                <a:effectLst/>
                <a:latin typeface="Calibri" panose="020F0502020204030204" pitchFamily="34" charset="0"/>
                <a:ea typeface="Calibri" panose="020F0502020204030204" pitchFamily="34" charset="0"/>
              </a:rPr>
            </a:br>
            <a:r>
              <a:rPr lang="en-US" sz="1200" dirty="0">
                <a:solidFill>
                  <a:schemeClr val="bg1"/>
                </a:solidFill>
                <a:effectLst/>
                <a:latin typeface="Calibri" panose="020F0502020204030204" pitchFamily="34" charset="0"/>
                <a:ea typeface="Calibri" panose="020F0502020204030204" pitchFamily="34" charset="0"/>
              </a:rPr>
              <a:t>Location: UT campus: </a:t>
            </a:r>
            <a:r>
              <a:rPr lang="en-US" sz="1200" b="1" dirty="0">
                <a:solidFill>
                  <a:schemeClr val="bg1"/>
                </a:solidFill>
                <a:effectLst/>
                <a:latin typeface="Calibri" panose="020F0502020204030204" pitchFamily="34" charset="0"/>
                <a:ea typeface="Calibri" panose="020F0502020204030204" pitchFamily="34" charset="0"/>
              </a:rPr>
              <a:t>Spiegel 1 </a:t>
            </a:r>
          </a:p>
          <a:p>
            <a:pPr marL="1346200" indent="-1346200"/>
            <a:endParaRPr lang="en-GB" sz="1200" dirty="0">
              <a:solidFill>
                <a:schemeClr val="bg1"/>
              </a:solidFill>
              <a:effectLst/>
              <a:latin typeface="Calibri" panose="020F0502020204030204" pitchFamily="34" charset="0"/>
              <a:ea typeface="Calibri" panose="020F0502020204030204" pitchFamily="34" charset="0"/>
            </a:endParaRPr>
          </a:p>
          <a:p>
            <a:pPr marL="1346200" indent="-1346200"/>
            <a:r>
              <a:rPr lang="en-US" sz="1200" b="1" dirty="0">
                <a:solidFill>
                  <a:schemeClr val="bg1"/>
                </a:solidFill>
                <a:effectLst/>
                <a:latin typeface="Calibri" panose="020F0502020204030204" pitchFamily="34" charset="0"/>
                <a:ea typeface="Calibri" panose="020F0502020204030204" pitchFamily="34" charset="0"/>
              </a:rPr>
              <a:t> </a:t>
            </a:r>
            <a:endParaRPr lang="en-GB" sz="1200" dirty="0">
              <a:solidFill>
                <a:schemeClr val="bg1"/>
              </a:solidFill>
              <a:effectLst/>
              <a:latin typeface="Calibri" panose="020F0502020204030204" pitchFamily="34" charset="0"/>
              <a:ea typeface="Calibri" panose="020F0502020204030204" pitchFamily="34" charset="0"/>
            </a:endParaRPr>
          </a:p>
          <a:p>
            <a:pPr marL="1346200" indent="-1346200"/>
            <a:r>
              <a:rPr lang="en-US" sz="1200" b="1" dirty="0">
                <a:solidFill>
                  <a:schemeClr val="bg1"/>
                </a:solidFill>
                <a:effectLst/>
                <a:latin typeface="Calibri" panose="020F0502020204030204" pitchFamily="34" charset="0"/>
                <a:ea typeface="Calibri" panose="020F0502020204030204" pitchFamily="34" charset="0"/>
              </a:rPr>
              <a:t>13:35 – no end:       	</a:t>
            </a:r>
            <a:r>
              <a:rPr lang="en-US" sz="1200" dirty="0">
                <a:solidFill>
                  <a:schemeClr val="bg1"/>
                </a:solidFill>
                <a:effectLst/>
                <a:latin typeface="Calibri" panose="020F0502020204030204" pitchFamily="34" charset="0"/>
                <a:ea typeface="Calibri" panose="020F0502020204030204" pitchFamily="34" charset="0"/>
              </a:rPr>
              <a:t>Campus Tour /</a:t>
            </a:r>
            <a:r>
              <a:rPr lang="en-US" sz="1200" b="1" dirty="0">
                <a:solidFill>
                  <a:schemeClr val="bg1"/>
                </a:solidFill>
                <a:effectLst/>
                <a:latin typeface="Calibri" panose="020F0502020204030204" pitchFamily="34" charset="0"/>
                <a:ea typeface="Calibri" panose="020F0502020204030204" pitchFamily="34" charset="0"/>
              </a:rPr>
              <a:t> </a:t>
            </a:r>
            <a:r>
              <a:rPr lang="en-US" sz="1200" dirty="0">
                <a:solidFill>
                  <a:schemeClr val="bg1"/>
                </a:solidFill>
                <a:effectLst/>
                <a:latin typeface="Calibri" panose="020F0502020204030204" pitchFamily="34" charset="0"/>
                <a:ea typeface="Calibri" panose="020F0502020204030204" pitchFamily="34" charset="0"/>
              </a:rPr>
              <a:t>Games/ Winter </a:t>
            </a:r>
            <a:r>
              <a:rPr lang="en-US" sz="1200" dirty="0" err="1">
                <a:solidFill>
                  <a:schemeClr val="bg1"/>
                </a:solidFill>
                <a:effectLst/>
                <a:latin typeface="Calibri" panose="020F0502020204030204" pitchFamily="34" charset="0"/>
                <a:ea typeface="Calibri" panose="020F0502020204030204" pitchFamily="34" charset="0"/>
              </a:rPr>
              <a:t>afeternoon</a:t>
            </a:r>
            <a:r>
              <a:rPr lang="en-US" sz="1200" dirty="0">
                <a:solidFill>
                  <a:schemeClr val="bg1"/>
                </a:solidFill>
                <a:effectLst/>
                <a:latin typeface="Calibri" panose="020F0502020204030204" pitchFamily="34" charset="0"/>
                <a:ea typeface="Calibri" panose="020F0502020204030204" pitchFamily="34" charset="0"/>
              </a:rPr>
              <a:t> by Dimensie. Location: </a:t>
            </a:r>
            <a:r>
              <a:rPr lang="en-US" sz="1200" b="1" dirty="0">
                <a:solidFill>
                  <a:schemeClr val="bg1"/>
                </a:solidFill>
                <a:effectLst/>
                <a:latin typeface="Calibri" panose="020F0502020204030204" pitchFamily="34" charset="0"/>
                <a:ea typeface="Calibri" panose="020F0502020204030204" pitchFamily="34" charset="0"/>
              </a:rPr>
              <a:t>Rubix building Langezijds LA 25025</a:t>
            </a:r>
            <a:endParaRPr lang="en-GB" sz="1200" dirty="0">
              <a:solidFill>
                <a:schemeClr val="bg1"/>
              </a:solidFill>
              <a:effectLst/>
              <a:latin typeface="Calibri" panose="020F0502020204030204" pitchFamily="34" charset="0"/>
              <a:ea typeface="Calibri" panose="020F0502020204030204" pitchFamily="34" charset="0"/>
            </a:endParaRPr>
          </a:p>
          <a:p>
            <a:pPr>
              <a:lnSpc>
                <a:spcPct val="150000"/>
              </a:lnSpc>
            </a:pPr>
            <a:endParaRPr lang="nl-NL" sz="100" dirty="0">
              <a:solidFill>
                <a:schemeClr val="bg1"/>
              </a:solidFill>
              <a:latin typeface="Arial Narrow" panose="020B0606020202030204" pitchFamily="34" charset="0"/>
            </a:endParaRPr>
          </a:p>
          <a:p>
            <a:pPr>
              <a:lnSpc>
                <a:spcPct val="150000"/>
              </a:lnSpc>
            </a:pPr>
            <a:endParaRPr lang="nl-NL" sz="100" dirty="0">
              <a:solidFill>
                <a:schemeClr val="bg1"/>
              </a:solidFill>
              <a:latin typeface="Arial Narrow" panose="020B0606020202030204" pitchFamily="34" charset="0"/>
            </a:endParaRPr>
          </a:p>
        </p:txBody>
      </p:sp>
      <p:sp>
        <p:nvSpPr>
          <p:cNvPr id="8" name="TextBox 7">
            <a:extLst>
              <a:ext uri="{FF2B5EF4-FFF2-40B4-BE49-F238E27FC236}">
                <a16:creationId xmlns:a16="http://schemas.microsoft.com/office/drawing/2014/main" id="{E25C443D-0CC5-451D-BC62-23407654EED3}"/>
              </a:ext>
            </a:extLst>
          </p:cNvPr>
          <p:cNvSpPr txBox="1"/>
          <p:nvPr/>
        </p:nvSpPr>
        <p:spPr>
          <a:xfrm>
            <a:off x="1167416" y="1251863"/>
            <a:ext cx="5815626" cy="657168"/>
          </a:xfrm>
          <a:prstGeom prst="rect">
            <a:avLst/>
          </a:prstGeom>
          <a:solidFill>
            <a:schemeClr val="tx1"/>
          </a:solidFill>
          <a:ln>
            <a:noFill/>
          </a:ln>
        </p:spPr>
        <p:txBody>
          <a:bodyPr wrap="square" lIns="91440" tIns="45720" rIns="91440" bIns="45720" rtlCol="0" anchor="t">
            <a:spAutoFit/>
          </a:bodyPr>
          <a:lstStyle/>
          <a:p>
            <a:pPr>
              <a:lnSpc>
                <a:spcPct val="150000"/>
              </a:lnSpc>
            </a:pPr>
            <a:r>
              <a:rPr lang="nl-NL" sz="2800" dirty="0">
                <a:solidFill>
                  <a:schemeClr val="bg1"/>
                </a:solidFill>
                <a:latin typeface="Arial Narrow"/>
              </a:rPr>
              <a:t>NOW: Practical Matters workshop </a:t>
            </a:r>
          </a:p>
        </p:txBody>
      </p:sp>
      <p:sp>
        <p:nvSpPr>
          <p:cNvPr id="14" name="Text Placeholder 6">
            <a:extLst>
              <a:ext uri="{FF2B5EF4-FFF2-40B4-BE49-F238E27FC236}">
                <a16:creationId xmlns:a16="http://schemas.microsoft.com/office/drawing/2014/main" id="{961B963E-1FF8-43F3-AD5D-858D9D10E48E}"/>
              </a:ext>
            </a:extLst>
          </p:cNvPr>
          <p:cNvSpPr txBox="1">
            <a:spLocks/>
          </p:cNvSpPr>
          <p:nvPr/>
        </p:nvSpPr>
        <p:spPr>
          <a:xfrm>
            <a:off x="1884216" y="1060065"/>
            <a:ext cx="9982241" cy="304800"/>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cap="all"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solidFill>
                <a:srgbClr val="00B0F0"/>
              </a:solidFill>
            </a:endParaRPr>
          </a:p>
        </p:txBody>
      </p:sp>
      <p:sp>
        <p:nvSpPr>
          <p:cNvPr id="16" name="Text Placeholder 5">
            <a:extLst>
              <a:ext uri="{FF2B5EF4-FFF2-40B4-BE49-F238E27FC236}">
                <a16:creationId xmlns:a16="http://schemas.microsoft.com/office/drawing/2014/main" id="{7929D8D1-CD5C-4310-AE78-65DBA8664F5B}"/>
              </a:ext>
            </a:extLst>
          </p:cNvPr>
          <p:cNvSpPr txBox="1">
            <a:spLocks/>
          </p:cNvSpPr>
          <p:nvPr/>
        </p:nvSpPr>
        <p:spPr>
          <a:xfrm>
            <a:off x="4114441" y="376760"/>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600" dirty="0" err="1">
                <a:solidFill>
                  <a:srgbClr val="00B0F0"/>
                </a:solidFill>
                <a:latin typeface="Arial Narrow" panose="020B0606020202030204" pitchFamily="34" charset="0"/>
              </a:rPr>
              <a:t>Programme</a:t>
            </a:r>
            <a:r>
              <a:rPr lang="nl-NL" sz="3600" dirty="0">
                <a:solidFill>
                  <a:srgbClr val="00B0F0"/>
                </a:solidFill>
                <a:latin typeface="Arial Narrow" panose="020B0606020202030204" pitchFamily="34" charset="0"/>
              </a:rPr>
              <a:t> </a:t>
            </a:r>
            <a:r>
              <a:rPr lang="nl-NL" sz="3600" dirty="0" err="1">
                <a:solidFill>
                  <a:srgbClr val="00B0F0"/>
                </a:solidFill>
                <a:latin typeface="Arial Narrow" panose="020B0606020202030204" pitchFamily="34" charset="0"/>
              </a:rPr>
              <a:t>today</a:t>
            </a:r>
            <a:r>
              <a:rPr lang="nl-NL" sz="3600" dirty="0">
                <a:solidFill>
                  <a:srgbClr val="00B0F0"/>
                </a:solidFill>
                <a:latin typeface="Arial Narrow" panose="020B0606020202030204" pitchFamily="34" charset="0"/>
              </a:rPr>
              <a:t> </a:t>
            </a:r>
            <a:endParaRPr lang="en-US" sz="3600" u="sng" dirty="0">
              <a:solidFill>
                <a:srgbClr val="00B0F0"/>
              </a:solidFill>
              <a:latin typeface="Arial Narrow" panose="020B0606020202030204" pitchFamily="34" charset="0"/>
            </a:endParaRPr>
          </a:p>
        </p:txBody>
      </p:sp>
      <p:sp>
        <p:nvSpPr>
          <p:cNvPr id="2" name="TextBox 1">
            <a:extLst>
              <a:ext uri="{FF2B5EF4-FFF2-40B4-BE49-F238E27FC236}">
                <a16:creationId xmlns:a16="http://schemas.microsoft.com/office/drawing/2014/main" id="{37ED8451-738D-DC4F-0C59-0BDF116ABE66}"/>
              </a:ext>
            </a:extLst>
          </p:cNvPr>
          <p:cNvSpPr txBox="1"/>
          <p:nvPr/>
        </p:nvSpPr>
        <p:spPr>
          <a:xfrm>
            <a:off x="6622740" y="2745117"/>
            <a:ext cx="4242047" cy="3888180"/>
          </a:xfrm>
          <a:prstGeom prst="rect">
            <a:avLst/>
          </a:prstGeom>
          <a:solidFill>
            <a:schemeClr val="tx1"/>
          </a:solidFill>
          <a:ln>
            <a:solidFill>
              <a:srgbClr val="0070C0"/>
            </a:solidFill>
          </a:ln>
        </p:spPr>
        <p:txBody>
          <a:bodyPr wrap="square" lIns="91440" tIns="45720" rIns="91440" bIns="45720" rtlCol="0" anchor="t">
            <a:spAutoFit/>
          </a:bodyPr>
          <a:lstStyle/>
          <a:p>
            <a:pPr>
              <a:lnSpc>
                <a:spcPct val="150000"/>
              </a:lnSpc>
            </a:pPr>
            <a:endParaRPr lang="nl-NL" sz="500" dirty="0">
              <a:solidFill>
                <a:schemeClr val="bg1"/>
              </a:solidFill>
              <a:latin typeface="Arial Narrow" panose="020B0606020202030204" pitchFamily="34" charset="0"/>
            </a:endParaRPr>
          </a:p>
          <a:p>
            <a:pPr marL="1346200" indent="-1346200"/>
            <a:r>
              <a:rPr lang="en-US" sz="1200" dirty="0">
                <a:solidFill>
                  <a:schemeClr val="bg1"/>
                </a:solidFill>
                <a:latin typeface="Calibri" panose="020F0502020204030204" pitchFamily="34" charset="0"/>
                <a:ea typeface="Calibri" panose="020F0502020204030204" pitchFamily="34" charset="0"/>
              </a:rPr>
              <a:t>11:45 – 12:30hrs: 	</a:t>
            </a:r>
            <a:r>
              <a:rPr lang="en-US" sz="1200" b="1" dirty="0">
                <a:solidFill>
                  <a:schemeClr val="bg1"/>
                </a:solidFill>
                <a:latin typeface="Calibri" panose="020F0502020204030204" pitchFamily="34" charset="0"/>
                <a:ea typeface="Calibri" panose="020F0502020204030204" pitchFamily="34" charset="0"/>
              </a:rPr>
              <a:t>Lunch</a:t>
            </a:r>
            <a:r>
              <a:rPr lang="en-US" sz="1200" dirty="0">
                <a:solidFill>
                  <a:schemeClr val="bg1"/>
                </a:solidFill>
                <a:latin typeface="Calibri" panose="020F0502020204030204" pitchFamily="34" charset="0"/>
                <a:ea typeface="Calibri" panose="020F0502020204030204" pitchFamily="34" charset="0"/>
              </a:rPr>
              <a:t> provided by the study </a:t>
            </a:r>
            <a:r>
              <a:rPr lang="en-US" sz="1200" dirty="0" err="1">
                <a:solidFill>
                  <a:schemeClr val="bg1"/>
                </a:solidFill>
                <a:latin typeface="Calibri" panose="020F0502020204030204" pitchFamily="34" charset="0"/>
                <a:ea typeface="Calibri" panose="020F0502020204030204" pitchFamily="34" charset="0"/>
              </a:rPr>
              <a:t>programme</a:t>
            </a:r>
            <a:r>
              <a:rPr lang="en-US" sz="1200" dirty="0">
                <a:solidFill>
                  <a:schemeClr val="bg1"/>
                </a:solidFill>
                <a:latin typeface="Calibri" panose="020F0502020204030204" pitchFamily="34" charset="0"/>
                <a:ea typeface="Calibri" panose="020F0502020204030204" pitchFamily="34" charset="0"/>
              </a:rPr>
              <a:t> of Psychology</a:t>
            </a:r>
            <a:endParaRPr lang="en-GB" sz="1200" dirty="0">
              <a:solidFill>
                <a:schemeClr val="bg1"/>
              </a:solidFill>
              <a:latin typeface="Calibri" panose="020F0502020204030204" pitchFamily="34" charset="0"/>
              <a:ea typeface="Calibri" panose="020F0502020204030204" pitchFamily="34" charset="0"/>
            </a:endParaRPr>
          </a:p>
          <a:p>
            <a:pPr marL="1346200" indent="-1346200"/>
            <a:r>
              <a:rPr lang="en-US" sz="1200" dirty="0">
                <a:solidFill>
                  <a:schemeClr val="bg1"/>
                </a:solidFill>
                <a:latin typeface="Calibri" panose="020F0502020204030204" pitchFamily="34" charset="0"/>
                <a:ea typeface="Calibri" panose="020F0502020204030204" pitchFamily="34" charset="0"/>
              </a:rPr>
              <a:t>	 </a:t>
            </a:r>
            <a:endParaRPr lang="en-GB" sz="1200" dirty="0">
              <a:solidFill>
                <a:schemeClr val="bg1"/>
              </a:solidFill>
              <a:latin typeface="Calibri" panose="020F0502020204030204" pitchFamily="34" charset="0"/>
              <a:ea typeface="Calibri" panose="020F0502020204030204" pitchFamily="34" charset="0"/>
            </a:endParaRPr>
          </a:p>
          <a:p>
            <a:pPr marL="1346200" indent="-1346200"/>
            <a:r>
              <a:rPr lang="en-US" sz="1200" dirty="0">
                <a:solidFill>
                  <a:schemeClr val="bg1"/>
                </a:solidFill>
                <a:latin typeface="Calibri" panose="020F0502020204030204" pitchFamily="34" charset="0"/>
                <a:ea typeface="Calibri" panose="020F0502020204030204" pitchFamily="34" charset="0"/>
              </a:rPr>
              <a:t>12:30 – 12.40hrs:   	Information from study association </a:t>
            </a:r>
            <a:r>
              <a:rPr lang="en-US" sz="1200" dirty="0" err="1">
                <a:solidFill>
                  <a:schemeClr val="bg1"/>
                </a:solidFill>
                <a:latin typeface="Calibri" panose="020F0502020204030204" pitchFamily="34" charset="0"/>
                <a:ea typeface="Calibri" panose="020F0502020204030204" pitchFamily="34" charset="0"/>
              </a:rPr>
              <a:t>Dimensie</a:t>
            </a:r>
            <a:r>
              <a:rPr lang="en-US" sz="1200" dirty="0">
                <a:solidFill>
                  <a:schemeClr val="bg1"/>
                </a:solidFill>
                <a:latin typeface="Calibri" panose="020F0502020204030204" pitchFamily="34" charset="0"/>
                <a:ea typeface="Calibri" panose="020F0502020204030204" pitchFamily="34" charset="0"/>
              </a:rPr>
              <a:t> about studying Psychology at the UT. Location: </a:t>
            </a:r>
            <a:r>
              <a:rPr lang="en-US" sz="1200" b="1" dirty="0">
                <a:solidFill>
                  <a:schemeClr val="bg1"/>
                </a:solidFill>
                <a:latin typeface="Calibri" panose="020F0502020204030204" pitchFamily="34" charset="0"/>
                <a:ea typeface="Calibri" panose="020F0502020204030204" pitchFamily="34" charset="0"/>
              </a:rPr>
              <a:t>Spiegel 1 </a:t>
            </a:r>
            <a:br>
              <a:rPr lang="en-US" sz="1200" dirty="0">
                <a:solidFill>
                  <a:schemeClr val="bg1"/>
                </a:solidFill>
                <a:latin typeface="Calibri" panose="020F0502020204030204" pitchFamily="34" charset="0"/>
                <a:ea typeface="Calibri" panose="020F0502020204030204" pitchFamily="34" charset="0"/>
              </a:rPr>
            </a:br>
            <a:endParaRPr lang="en-GB" sz="1200" dirty="0">
              <a:solidFill>
                <a:schemeClr val="bg1"/>
              </a:solidFill>
              <a:latin typeface="Calibri" panose="020F0502020204030204" pitchFamily="34" charset="0"/>
              <a:ea typeface="Calibri" panose="020F0502020204030204" pitchFamily="34" charset="0"/>
            </a:endParaRPr>
          </a:p>
          <a:p>
            <a:pPr>
              <a:lnSpc>
                <a:spcPct val="107000"/>
              </a:lnSpc>
              <a:spcAft>
                <a:spcPts val="800"/>
              </a:spcAft>
            </a:pPr>
            <a:r>
              <a:rPr lang="en-US" sz="1200" dirty="0">
                <a:solidFill>
                  <a:schemeClr val="bg1"/>
                </a:solidFill>
                <a:latin typeface="Calibri" panose="020F0502020204030204" pitchFamily="34" charset="0"/>
                <a:ea typeface="Calibri" panose="020F0502020204030204" pitchFamily="34" charset="0"/>
              </a:rPr>
              <a:t>12:40 – 13:45hrs:       Campus Tour / Games. Location: </a:t>
            </a:r>
            <a:r>
              <a:rPr lang="en-US" sz="1200" b="1" dirty="0">
                <a:solidFill>
                  <a:schemeClr val="bg1"/>
                </a:solidFill>
                <a:latin typeface="Calibri" panose="020F0502020204030204" pitchFamily="34" charset="0"/>
                <a:ea typeface="Calibri" panose="020F0502020204030204" pitchFamily="34" charset="0"/>
              </a:rPr>
              <a:t>Rubix 	            building Langezijds LA 2505</a:t>
            </a:r>
            <a:endParaRPr lang="en-GB" sz="1200" b="1" dirty="0">
              <a:solidFill>
                <a:schemeClr val="bg1"/>
              </a:solidFill>
              <a:latin typeface="Calibri" panose="020F0502020204030204" pitchFamily="34" charset="0"/>
              <a:ea typeface="Calibri" panose="020F0502020204030204" pitchFamily="34" charset="0"/>
            </a:endParaRPr>
          </a:p>
          <a:p>
            <a:pPr marL="1346200" indent="-1346200"/>
            <a:r>
              <a:rPr lang="en-US" sz="1200" dirty="0">
                <a:solidFill>
                  <a:schemeClr val="bg1"/>
                </a:solidFill>
                <a:latin typeface="Calibri" panose="020F0502020204030204" pitchFamily="34" charset="0"/>
                <a:ea typeface="Calibri" panose="020F0502020204030204" pitchFamily="34" charset="0"/>
              </a:rPr>
              <a:t> </a:t>
            </a:r>
            <a:endParaRPr lang="en-GB" sz="1200" dirty="0">
              <a:solidFill>
                <a:schemeClr val="bg1"/>
              </a:solidFill>
              <a:latin typeface="Calibri" panose="020F0502020204030204" pitchFamily="34" charset="0"/>
              <a:ea typeface="Calibri" panose="020F0502020204030204" pitchFamily="34" charset="0"/>
            </a:endParaRPr>
          </a:p>
          <a:p>
            <a:pPr marL="1346200" indent="-1346200"/>
            <a:r>
              <a:rPr lang="en-US" sz="1200" dirty="0">
                <a:solidFill>
                  <a:schemeClr val="bg1"/>
                </a:solidFill>
                <a:latin typeface="Calibri" panose="020F0502020204030204" pitchFamily="34" charset="0"/>
                <a:ea typeface="Calibri" panose="020F0502020204030204" pitchFamily="34" charset="0"/>
              </a:rPr>
              <a:t>14:00 – 15:00hrs:       	Presentation specific information about the pre-master (/transfer minor) Psychology by the study adviser. You will take a look at your individual study plan and there is room to ask questions and to see if you still need to arrange some things to start of well. </a:t>
            </a:r>
            <a:br>
              <a:rPr lang="en-US" sz="1200" dirty="0">
                <a:solidFill>
                  <a:schemeClr val="bg1"/>
                </a:solidFill>
                <a:latin typeface="Calibri" panose="020F0502020204030204" pitchFamily="34" charset="0"/>
                <a:ea typeface="Calibri" panose="020F0502020204030204" pitchFamily="34" charset="0"/>
              </a:rPr>
            </a:br>
            <a:r>
              <a:rPr lang="en-US" sz="1200" dirty="0">
                <a:solidFill>
                  <a:schemeClr val="bg1"/>
                </a:solidFill>
                <a:latin typeface="Calibri" panose="020F0502020204030204" pitchFamily="34" charset="0"/>
                <a:ea typeface="Calibri" panose="020F0502020204030204" pitchFamily="34" charset="0"/>
              </a:rPr>
              <a:t>Location: </a:t>
            </a:r>
            <a:r>
              <a:rPr lang="en-US" sz="1200" b="1" dirty="0">
                <a:solidFill>
                  <a:schemeClr val="bg1"/>
                </a:solidFill>
                <a:latin typeface="Calibri" panose="020F0502020204030204" pitchFamily="34" charset="0"/>
                <a:ea typeface="Calibri" panose="020F0502020204030204" pitchFamily="34" charset="0"/>
              </a:rPr>
              <a:t>Spiegel 1 </a:t>
            </a:r>
          </a:p>
          <a:p>
            <a:pPr marL="1346200" indent="-1346200"/>
            <a:r>
              <a:rPr lang="en-US" sz="1200" b="1" dirty="0">
                <a:solidFill>
                  <a:schemeClr val="bg1"/>
                </a:solidFill>
                <a:latin typeface="Calibri" panose="020F0502020204030204" pitchFamily="34" charset="0"/>
                <a:ea typeface="Calibri" panose="020F0502020204030204" pitchFamily="34" charset="0"/>
              </a:rPr>
              <a:t>15:00 – no end: 	Winter afternoon by Dimensie </a:t>
            </a:r>
            <a:endParaRPr lang="en-GB" sz="1200" b="1" dirty="0">
              <a:solidFill>
                <a:schemeClr val="bg1"/>
              </a:solidFill>
              <a:latin typeface="Calibri" panose="020F0502020204030204" pitchFamily="34" charset="0"/>
              <a:ea typeface="Calibri" panose="020F0502020204030204" pitchFamily="34" charset="0"/>
            </a:endParaRPr>
          </a:p>
          <a:p>
            <a:pPr>
              <a:lnSpc>
                <a:spcPct val="150000"/>
              </a:lnSpc>
            </a:pPr>
            <a:endParaRPr lang="nl-NL" sz="100" dirty="0">
              <a:solidFill>
                <a:schemeClr val="bg1"/>
              </a:solidFill>
              <a:latin typeface="Arial Narrow" panose="020B0606020202030204" pitchFamily="34" charset="0"/>
            </a:endParaRPr>
          </a:p>
          <a:p>
            <a:pPr>
              <a:lnSpc>
                <a:spcPct val="150000"/>
              </a:lnSpc>
            </a:pPr>
            <a:endParaRPr lang="nl-NL" sz="100" dirty="0">
              <a:solidFill>
                <a:schemeClr val="bg1"/>
              </a:solidFill>
              <a:latin typeface="Arial Narrow" panose="020B0606020202030204" pitchFamily="34" charset="0"/>
            </a:endParaRPr>
          </a:p>
        </p:txBody>
      </p:sp>
      <p:sp>
        <p:nvSpPr>
          <p:cNvPr id="3" name="TextBox 2">
            <a:extLst>
              <a:ext uri="{FF2B5EF4-FFF2-40B4-BE49-F238E27FC236}">
                <a16:creationId xmlns:a16="http://schemas.microsoft.com/office/drawing/2014/main" id="{781F3DE1-1C2F-57E1-645C-E86BCD2FC2E6}"/>
              </a:ext>
            </a:extLst>
          </p:cNvPr>
          <p:cNvSpPr txBox="1"/>
          <p:nvPr/>
        </p:nvSpPr>
        <p:spPr>
          <a:xfrm>
            <a:off x="1167416" y="1985782"/>
            <a:ext cx="4360798" cy="657168"/>
          </a:xfrm>
          <a:prstGeom prst="rect">
            <a:avLst/>
          </a:prstGeom>
          <a:solidFill>
            <a:schemeClr val="tx1"/>
          </a:solidFill>
          <a:ln>
            <a:noFill/>
          </a:ln>
        </p:spPr>
        <p:txBody>
          <a:bodyPr wrap="square" lIns="91440" tIns="45720" rIns="91440" bIns="45720" rtlCol="0" anchor="t">
            <a:spAutoFit/>
          </a:bodyPr>
          <a:lstStyle/>
          <a:p>
            <a:pPr>
              <a:lnSpc>
                <a:spcPct val="150000"/>
              </a:lnSpc>
            </a:pPr>
            <a:r>
              <a:rPr lang="nl-NL" sz="2800" dirty="0" err="1">
                <a:solidFill>
                  <a:schemeClr val="bg1"/>
                </a:solidFill>
                <a:latin typeface="Arial Narrow"/>
              </a:rPr>
              <a:t>Master’s</a:t>
            </a:r>
            <a:r>
              <a:rPr lang="nl-NL" sz="2800" dirty="0">
                <a:solidFill>
                  <a:schemeClr val="bg1"/>
                </a:solidFill>
                <a:latin typeface="Arial Narrow"/>
              </a:rPr>
              <a:t> </a:t>
            </a:r>
            <a:r>
              <a:rPr lang="nl-NL" sz="2800" dirty="0" err="1">
                <a:solidFill>
                  <a:schemeClr val="bg1"/>
                </a:solidFill>
                <a:latin typeface="Arial Narrow"/>
              </a:rPr>
              <a:t>programme</a:t>
            </a:r>
            <a:r>
              <a:rPr lang="nl-NL" sz="2800" dirty="0">
                <a:solidFill>
                  <a:schemeClr val="bg1"/>
                </a:solidFill>
                <a:latin typeface="Arial Narrow"/>
              </a:rPr>
              <a:t> </a:t>
            </a:r>
            <a:r>
              <a:rPr lang="nl-NL" sz="2800" dirty="0" err="1">
                <a:solidFill>
                  <a:schemeClr val="bg1"/>
                </a:solidFill>
                <a:latin typeface="Arial Narrow"/>
              </a:rPr>
              <a:t>today</a:t>
            </a:r>
            <a:r>
              <a:rPr lang="nl-NL" sz="2800" dirty="0">
                <a:solidFill>
                  <a:schemeClr val="bg1"/>
                </a:solidFill>
                <a:latin typeface="Arial Narrow"/>
              </a:rPr>
              <a:t>:</a:t>
            </a:r>
          </a:p>
        </p:txBody>
      </p:sp>
      <p:sp>
        <p:nvSpPr>
          <p:cNvPr id="4" name="TextBox 3">
            <a:extLst>
              <a:ext uri="{FF2B5EF4-FFF2-40B4-BE49-F238E27FC236}">
                <a16:creationId xmlns:a16="http://schemas.microsoft.com/office/drawing/2014/main" id="{3C6A1E88-1C1D-FBEE-3F97-4635142BCACC}"/>
              </a:ext>
            </a:extLst>
          </p:cNvPr>
          <p:cNvSpPr txBox="1"/>
          <p:nvPr/>
        </p:nvSpPr>
        <p:spPr>
          <a:xfrm>
            <a:off x="6480697" y="1998490"/>
            <a:ext cx="4660778" cy="657168"/>
          </a:xfrm>
          <a:prstGeom prst="rect">
            <a:avLst/>
          </a:prstGeom>
          <a:solidFill>
            <a:schemeClr val="tx1"/>
          </a:solidFill>
          <a:ln>
            <a:noFill/>
          </a:ln>
        </p:spPr>
        <p:txBody>
          <a:bodyPr wrap="square" lIns="91440" tIns="45720" rIns="91440" bIns="45720" rtlCol="0" anchor="t">
            <a:spAutoFit/>
          </a:bodyPr>
          <a:lstStyle/>
          <a:p>
            <a:pPr>
              <a:lnSpc>
                <a:spcPct val="150000"/>
              </a:lnSpc>
            </a:pPr>
            <a:r>
              <a:rPr lang="nl-NL" sz="2800" dirty="0">
                <a:solidFill>
                  <a:schemeClr val="bg1"/>
                </a:solidFill>
                <a:latin typeface="Arial Narrow"/>
              </a:rPr>
              <a:t>(pre-)</a:t>
            </a:r>
            <a:r>
              <a:rPr lang="nl-NL" sz="2800" dirty="0" err="1">
                <a:solidFill>
                  <a:schemeClr val="bg1"/>
                </a:solidFill>
                <a:latin typeface="Arial Narrow"/>
              </a:rPr>
              <a:t>master’s</a:t>
            </a:r>
            <a:r>
              <a:rPr lang="nl-NL" sz="2800" dirty="0">
                <a:solidFill>
                  <a:schemeClr val="bg1"/>
                </a:solidFill>
                <a:latin typeface="Arial Narrow"/>
              </a:rPr>
              <a:t> </a:t>
            </a:r>
            <a:r>
              <a:rPr lang="nl-NL" sz="2800" dirty="0" err="1">
                <a:solidFill>
                  <a:schemeClr val="bg1"/>
                </a:solidFill>
                <a:latin typeface="Arial Narrow"/>
              </a:rPr>
              <a:t>programme</a:t>
            </a:r>
            <a:r>
              <a:rPr lang="nl-NL" sz="2800" dirty="0">
                <a:solidFill>
                  <a:schemeClr val="bg1"/>
                </a:solidFill>
                <a:latin typeface="Arial Narrow"/>
              </a:rPr>
              <a:t> </a:t>
            </a:r>
            <a:r>
              <a:rPr lang="nl-NL" sz="2800" dirty="0" err="1">
                <a:solidFill>
                  <a:schemeClr val="bg1"/>
                </a:solidFill>
                <a:latin typeface="Arial Narrow"/>
              </a:rPr>
              <a:t>today</a:t>
            </a:r>
            <a:r>
              <a:rPr lang="nl-NL" sz="2800" dirty="0">
                <a:solidFill>
                  <a:schemeClr val="bg1"/>
                </a:solidFill>
                <a:latin typeface="Arial Narrow"/>
              </a:rPr>
              <a:t>:</a:t>
            </a:r>
          </a:p>
        </p:txBody>
      </p:sp>
    </p:spTree>
    <p:extLst>
      <p:ext uri="{BB962C8B-B14F-4D97-AF65-F5344CB8AC3E}">
        <p14:creationId xmlns:p14="http://schemas.microsoft.com/office/powerpoint/2010/main" val="1854817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670991" y="-3659788"/>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20</a:t>
            </a:fld>
            <a:endParaRPr lang="nl-NL"/>
          </a:p>
        </p:txBody>
      </p:sp>
      <p:sp>
        <p:nvSpPr>
          <p:cNvPr id="7" name="Text Placeholder 6"/>
          <p:cNvSpPr>
            <a:spLocks noGrp="1"/>
          </p:cNvSpPr>
          <p:nvPr>
            <p:ph type="body" sz="quarter" idx="14"/>
          </p:nvPr>
        </p:nvSpPr>
        <p:spPr>
          <a:xfrm>
            <a:off x="1981199" y="1042943"/>
            <a:ext cx="9982241" cy="304800"/>
          </a:xfrm>
        </p:spPr>
        <p:txBody>
          <a:bodyPr>
            <a:normAutofit lnSpcReduction="10000"/>
          </a:bodyPr>
          <a:lstStyle/>
          <a:p>
            <a:r>
              <a:rPr lang="en-GB" b="1" dirty="0">
                <a:solidFill>
                  <a:srgbClr val="00B0F0"/>
                </a:solidFill>
                <a:latin typeface="Arial Narrow" panose="020B0606020202030204" pitchFamily="34" charset="0"/>
              </a:rPr>
              <a:t>Enrol</a:t>
            </a:r>
            <a:r>
              <a:rPr lang="en-US" b="1" dirty="0">
                <a:solidFill>
                  <a:srgbClr val="00B0F0"/>
                </a:solidFill>
                <a:latin typeface="Arial Narrow" panose="020B0606020202030204" pitchFamily="34" charset="0"/>
              </a:rPr>
              <a:t> for COURSES BLOCK 1a </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normAutofit/>
          </a:bodyPr>
          <a:lstStyle/>
          <a:p>
            <a:r>
              <a:rPr lang="en-GB" sz="4500" dirty="0">
                <a:solidFill>
                  <a:schemeClr val="bg1"/>
                </a:solidFill>
                <a:latin typeface="Arial Narrow" panose="020B0606020202030204" pitchFamily="34" charset="0"/>
                <a:cs typeface="Arial" panose="020B0604020202020204" pitchFamily="34" charset="0"/>
              </a:rPr>
              <a:t>TO DO 2 - Osiris</a:t>
            </a:r>
            <a:endParaRPr lang="nl-NL" sz="4500" dirty="0">
              <a:solidFill>
                <a:schemeClr val="bg1"/>
              </a:solidFill>
              <a:latin typeface="Arial Narrow" panose="020B0606020202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325320A-613B-415C-B89A-D30DC5C73F4A}"/>
              </a:ext>
            </a:extLst>
          </p:cNvPr>
          <p:cNvSpPr/>
          <p:nvPr/>
        </p:nvSpPr>
        <p:spPr>
          <a:xfrm>
            <a:off x="7895188" y="1886593"/>
            <a:ext cx="3555174" cy="339803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altLang="en-US" sz="1600" b="1" dirty="0">
                <a:solidFill>
                  <a:schemeClr val="bg1"/>
                </a:solidFill>
                <a:latin typeface="Arial Narrow" panose="020B0606020202030204" pitchFamily="34" charset="0"/>
                <a:cs typeface="Arial" panose="020B0604020202020204" pitchFamily="34" charset="0"/>
              </a:rPr>
              <a:t>MASTER</a:t>
            </a:r>
          </a:p>
          <a:p>
            <a:pPr>
              <a:defRPr/>
            </a:pPr>
            <a:endParaRPr lang="nl-NL" altLang="en-US" sz="1600" b="1" dirty="0">
              <a:solidFill>
                <a:schemeClr val="bg1"/>
              </a:solidFill>
              <a:latin typeface="Arial Narrow" panose="020B0606020202030204" pitchFamily="34" charset="0"/>
              <a:cs typeface="Arial" panose="020B0604020202020204" pitchFamily="34" charset="0"/>
            </a:endParaRPr>
          </a:p>
          <a:p>
            <a:pPr>
              <a:defRPr/>
            </a:pPr>
            <a:r>
              <a:rPr lang="nl-NL" altLang="en-US" sz="1600" dirty="0" err="1">
                <a:solidFill>
                  <a:srgbClr val="FFFFFF"/>
                </a:solidFill>
                <a:latin typeface="Roboto" panose="02000000000000000000" pitchFamily="2" charset="0"/>
                <a:sym typeface="Wingdings" panose="05000000000000000000" pitchFamily="2" charset="2"/>
              </a:rPr>
              <a:t>Find</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your</a:t>
            </a:r>
            <a:r>
              <a:rPr lang="nl-NL" altLang="en-US" sz="1600" dirty="0">
                <a:solidFill>
                  <a:srgbClr val="FFFFFF"/>
                </a:solidFill>
                <a:latin typeface="Roboto" panose="02000000000000000000" pitchFamily="2" charset="0"/>
                <a:sym typeface="Wingdings" panose="05000000000000000000" pitchFamily="2" charset="2"/>
              </a:rPr>
              <a:t> courses via: utwente.nl/</a:t>
            </a:r>
            <a:r>
              <a:rPr lang="nl-NL" altLang="en-US" sz="1600" dirty="0" err="1">
                <a:solidFill>
                  <a:srgbClr val="FFFFFF"/>
                </a:solidFill>
                <a:latin typeface="Roboto" panose="02000000000000000000" pitchFamily="2" charset="0"/>
                <a:sym typeface="Wingdings" panose="05000000000000000000" pitchFamily="2" charset="2"/>
              </a:rPr>
              <a:t>psy</a:t>
            </a:r>
            <a:r>
              <a:rPr lang="nl-NL" altLang="en-US" sz="1600" dirty="0">
                <a:solidFill>
                  <a:srgbClr val="FFFFFF"/>
                </a:solidFill>
                <a:latin typeface="Roboto" panose="02000000000000000000" pitchFamily="2" charset="0"/>
                <a:sym typeface="Wingdings" panose="05000000000000000000" pitchFamily="2" charset="2"/>
              </a:rPr>
              <a:t>/master</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a:solidFill>
                  <a:srgbClr val="FFFFFF"/>
                </a:solidFill>
                <a:latin typeface="Roboto" panose="02000000000000000000" pitchFamily="2" charset="0"/>
                <a:sym typeface="Wingdings" panose="05000000000000000000" pitchFamily="2" charset="2"/>
              </a:rPr>
              <a:t>Click on </a:t>
            </a:r>
            <a:r>
              <a:rPr lang="nl-NL" altLang="en-US" sz="1600" dirty="0" err="1">
                <a:solidFill>
                  <a:srgbClr val="FFFFFF"/>
                </a:solidFill>
                <a:latin typeface="Roboto" panose="02000000000000000000" pitchFamily="2" charset="0"/>
                <a:sym typeface="Wingdings" panose="05000000000000000000" pitchFamily="2" charset="2"/>
              </a:rPr>
              <a:t>Master’s</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Programme</a:t>
            </a:r>
            <a:endParaRPr lang="nl-NL" altLang="en-US" sz="1600" dirty="0">
              <a:solidFill>
                <a:srgbClr val="FFFFFF"/>
              </a:solidFill>
              <a:latin typeface="Roboto" panose="02000000000000000000" pitchFamily="2" charset="0"/>
              <a:sym typeface="Wingdings" panose="05000000000000000000" pitchFamily="2" charset="2"/>
            </a:endParaRP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a:solidFill>
                  <a:srgbClr val="FFFFFF"/>
                </a:solidFill>
                <a:latin typeface="Roboto" panose="02000000000000000000" pitchFamily="2" charset="0"/>
                <a:sym typeface="Wingdings" panose="05000000000000000000" pitchFamily="2" charset="2"/>
              </a:rPr>
              <a:t>Click on Study </a:t>
            </a:r>
            <a:r>
              <a:rPr lang="nl-NL" altLang="en-US" sz="1600" dirty="0" err="1">
                <a:solidFill>
                  <a:srgbClr val="FFFFFF"/>
                </a:solidFill>
                <a:latin typeface="Roboto" panose="02000000000000000000" pitchFamily="2" charset="0"/>
                <a:sym typeface="Wingdings" panose="05000000000000000000" pitchFamily="2" charset="2"/>
              </a:rPr>
              <a:t>programme</a:t>
            </a:r>
            <a:r>
              <a:rPr lang="nl-NL" altLang="en-US" sz="1600" dirty="0">
                <a:solidFill>
                  <a:srgbClr val="FFFFFF"/>
                </a:solidFill>
                <a:latin typeface="Roboto" panose="02000000000000000000" pitchFamily="2" charset="0"/>
                <a:sym typeface="Wingdings" panose="05000000000000000000" pitchFamily="2" charset="2"/>
              </a:rPr>
              <a:t> master PSY start September 2024</a:t>
            </a:r>
          </a:p>
          <a:p>
            <a:pPr>
              <a:defRPr/>
            </a:pPr>
            <a:endParaRPr lang="nl-NL" altLang="en-US" sz="1600" dirty="0">
              <a:solidFill>
                <a:srgbClr val="FFFFFF"/>
              </a:solidFill>
              <a:latin typeface="Roboto" panose="02000000000000000000" pitchFamily="2" charset="0"/>
              <a:sym typeface="Wingdings" panose="05000000000000000000" pitchFamily="2" charset="2"/>
            </a:endParaRPr>
          </a:p>
          <a:p>
            <a:pPr>
              <a:defRPr/>
            </a:pPr>
            <a:r>
              <a:rPr lang="nl-NL" altLang="en-US" sz="1600" dirty="0" err="1">
                <a:solidFill>
                  <a:srgbClr val="FFFFFF"/>
                </a:solidFill>
                <a:latin typeface="Roboto" panose="02000000000000000000" pitchFamily="2" charset="0"/>
                <a:sym typeface="Wingdings" panose="05000000000000000000" pitchFamily="2" charset="2"/>
              </a:rPr>
              <a:t>Scroll</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to</a:t>
            </a:r>
            <a:r>
              <a:rPr lang="nl-NL" altLang="en-US" sz="1600" dirty="0">
                <a:solidFill>
                  <a:srgbClr val="FFFFFF"/>
                </a:solidFill>
                <a:latin typeface="Roboto" panose="02000000000000000000" pitchFamily="2" charset="0"/>
                <a:sym typeface="Wingdings" panose="05000000000000000000" pitchFamily="2" charset="2"/>
              </a:rPr>
              <a:t> </a:t>
            </a:r>
            <a:r>
              <a:rPr lang="nl-NL" altLang="en-US" sz="1600" dirty="0" err="1">
                <a:solidFill>
                  <a:srgbClr val="FFFFFF"/>
                </a:solidFill>
                <a:latin typeface="Roboto" panose="02000000000000000000" pitchFamily="2" charset="0"/>
                <a:sym typeface="Wingdings" panose="05000000000000000000" pitchFamily="2" charset="2"/>
              </a:rPr>
              <a:t>your</a:t>
            </a:r>
            <a:r>
              <a:rPr lang="nl-NL" altLang="en-US" sz="1600" dirty="0">
                <a:solidFill>
                  <a:srgbClr val="FFFFFF"/>
                </a:solidFill>
                <a:latin typeface="Roboto" panose="02000000000000000000" pitchFamily="2" charset="0"/>
                <a:sym typeface="Wingdings" panose="05000000000000000000" pitchFamily="2" charset="2"/>
              </a:rPr>
              <a:t> track </a:t>
            </a:r>
          </a:p>
        </p:txBody>
      </p:sp>
      <p:sp>
        <p:nvSpPr>
          <p:cNvPr id="3" name="Rectangle 2">
            <a:extLst>
              <a:ext uri="{FF2B5EF4-FFF2-40B4-BE49-F238E27FC236}">
                <a16:creationId xmlns:a16="http://schemas.microsoft.com/office/drawing/2014/main" id="{7790813D-E54E-40E9-BAE8-298354D8AFF7}"/>
              </a:ext>
            </a:extLst>
          </p:cNvPr>
          <p:cNvSpPr/>
          <p:nvPr/>
        </p:nvSpPr>
        <p:spPr>
          <a:xfrm rot="18900000">
            <a:off x="4840857" y="2579542"/>
            <a:ext cx="2190098" cy="2190098"/>
          </a:xfrm>
          <a:prstGeom prst="rect">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58DA8888-2DFB-4374-BC82-27C11F6F1FD8}"/>
              </a:ext>
            </a:extLst>
          </p:cNvPr>
          <p:cNvSpPr/>
          <p:nvPr/>
        </p:nvSpPr>
        <p:spPr>
          <a:xfrm>
            <a:off x="4503238" y="2800778"/>
            <a:ext cx="3107759" cy="1569660"/>
          </a:xfrm>
          <a:prstGeom prst="rect">
            <a:avLst/>
          </a:prstGeom>
          <a:noFill/>
          <a:ln>
            <a:noFill/>
          </a:ln>
        </p:spPr>
        <p:txBody>
          <a:bodyPr wrap="square">
            <a:spAutoFit/>
          </a:bodyPr>
          <a:lstStyle/>
          <a:p>
            <a:pPr algn="ctr"/>
            <a:r>
              <a:rPr lang="en-US" sz="9600" b="1" dirty="0">
                <a:solidFill>
                  <a:srgbClr val="00B0F0"/>
                </a:solidFill>
                <a:latin typeface="Arial Narrow" panose="020B0606020202030204" pitchFamily="34" charset="0"/>
              </a:rPr>
              <a:t>2.</a:t>
            </a:r>
          </a:p>
        </p:txBody>
      </p:sp>
      <p:sp>
        <p:nvSpPr>
          <p:cNvPr id="4" name="Rectangle 3">
            <a:extLst>
              <a:ext uri="{FF2B5EF4-FFF2-40B4-BE49-F238E27FC236}">
                <a16:creationId xmlns:a16="http://schemas.microsoft.com/office/drawing/2014/main" id="{DF373544-0D99-479E-8AC1-C44E3056B6AB}"/>
              </a:ext>
            </a:extLst>
          </p:cNvPr>
          <p:cNvSpPr/>
          <p:nvPr/>
        </p:nvSpPr>
        <p:spPr>
          <a:xfrm>
            <a:off x="170401" y="6137483"/>
            <a:ext cx="11851198" cy="584775"/>
          </a:xfrm>
          <a:prstGeom prst="rect">
            <a:avLst/>
          </a:prstGeom>
          <a:ln>
            <a:solidFill>
              <a:schemeClr val="bg1"/>
            </a:solidFill>
          </a:ln>
        </p:spPr>
        <p:txBody>
          <a:bodyPr wrap="square">
            <a:spAutoFit/>
          </a:bodyPr>
          <a:lstStyle/>
          <a:p>
            <a:pPr>
              <a:defRPr/>
            </a:pPr>
            <a:r>
              <a:rPr lang="nl-NL" sz="1600" i="1" dirty="0" err="1">
                <a:solidFill>
                  <a:schemeClr val="bg1"/>
                </a:solidFill>
              </a:rPr>
              <a:t>Please</a:t>
            </a:r>
            <a:r>
              <a:rPr lang="nl-NL" sz="1600" i="1" dirty="0">
                <a:solidFill>
                  <a:schemeClr val="bg1"/>
                </a:solidFill>
              </a:rPr>
              <a:t> </a:t>
            </a:r>
            <a:r>
              <a:rPr lang="nl-NL" sz="1600" i="1" dirty="0" err="1">
                <a:solidFill>
                  <a:schemeClr val="bg1"/>
                </a:solidFill>
              </a:rPr>
              <a:t>note</a:t>
            </a:r>
            <a:r>
              <a:rPr lang="nl-NL" sz="1600" i="1" dirty="0">
                <a:solidFill>
                  <a:schemeClr val="bg1"/>
                </a:solidFill>
              </a:rPr>
              <a:t>: </a:t>
            </a:r>
            <a:r>
              <a:rPr lang="nl-NL" sz="1600" i="1" dirty="0" err="1">
                <a:solidFill>
                  <a:schemeClr val="bg1"/>
                </a:solidFill>
              </a:rPr>
              <a:t>if</a:t>
            </a:r>
            <a:r>
              <a:rPr lang="nl-NL" sz="1600" i="1" dirty="0">
                <a:solidFill>
                  <a:schemeClr val="bg1"/>
                </a:solidFill>
              </a:rPr>
              <a:t> </a:t>
            </a:r>
            <a:r>
              <a:rPr lang="nl-NL" sz="1600" i="1" dirty="0" err="1">
                <a:solidFill>
                  <a:schemeClr val="bg1"/>
                </a:solidFill>
              </a:rPr>
              <a:t>your</a:t>
            </a:r>
            <a:r>
              <a:rPr lang="nl-NL" sz="1600" i="1" dirty="0">
                <a:solidFill>
                  <a:schemeClr val="bg1"/>
                </a:solidFill>
              </a:rPr>
              <a:t> </a:t>
            </a:r>
            <a:r>
              <a:rPr lang="nl-NL" sz="1600" i="1" dirty="0" err="1">
                <a:solidFill>
                  <a:schemeClr val="bg1"/>
                </a:solidFill>
              </a:rPr>
              <a:t>university</a:t>
            </a:r>
            <a:r>
              <a:rPr lang="nl-NL" sz="1600" i="1" dirty="0">
                <a:solidFill>
                  <a:schemeClr val="bg1"/>
                </a:solidFill>
              </a:rPr>
              <a:t> </a:t>
            </a:r>
            <a:r>
              <a:rPr lang="nl-NL" sz="1600" i="1" dirty="0" err="1">
                <a:solidFill>
                  <a:schemeClr val="bg1"/>
                </a:solidFill>
              </a:rPr>
              <a:t>enrolment</a:t>
            </a:r>
            <a:r>
              <a:rPr lang="nl-NL" sz="1600" i="1" dirty="0">
                <a:solidFill>
                  <a:schemeClr val="bg1"/>
                </a:solidFill>
              </a:rPr>
              <a:t> has </a:t>
            </a:r>
            <a:r>
              <a:rPr lang="nl-NL" sz="1600" i="1" dirty="0" err="1">
                <a:solidFill>
                  <a:schemeClr val="bg1"/>
                </a:solidFill>
              </a:rPr>
              <a:t>not</a:t>
            </a:r>
            <a:r>
              <a:rPr lang="nl-NL" sz="1600" i="1" dirty="0">
                <a:solidFill>
                  <a:schemeClr val="bg1"/>
                </a:solidFill>
              </a:rPr>
              <a:t> been </a:t>
            </a:r>
            <a:r>
              <a:rPr lang="nl-NL" sz="1600" i="1" dirty="0" err="1">
                <a:solidFill>
                  <a:schemeClr val="bg1"/>
                </a:solidFill>
              </a:rPr>
              <a:t>completed</a:t>
            </a:r>
            <a:r>
              <a:rPr lang="nl-NL" sz="1600" i="1" dirty="0">
                <a:solidFill>
                  <a:schemeClr val="bg1"/>
                </a:solidFill>
              </a:rPr>
              <a:t>, </a:t>
            </a:r>
            <a:r>
              <a:rPr lang="nl-NL" sz="1600" i="1" dirty="0" err="1">
                <a:solidFill>
                  <a:schemeClr val="bg1"/>
                </a:solidFill>
              </a:rPr>
              <a:t>registration</a:t>
            </a:r>
            <a:r>
              <a:rPr lang="nl-NL" sz="1600" i="1" dirty="0">
                <a:solidFill>
                  <a:schemeClr val="bg1"/>
                </a:solidFill>
              </a:rPr>
              <a:t> is </a:t>
            </a:r>
            <a:r>
              <a:rPr lang="nl-NL" sz="1600" i="1" dirty="0" err="1">
                <a:solidFill>
                  <a:schemeClr val="bg1"/>
                </a:solidFill>
              </a:rPr>
              <a:t>not</a:t>
            </a:r>
            <a:r>
              <a:rPr lang="nl-NL" sz="1600" i="1" dirty="0">
                <a:solidFill>
                  <a:schemeClr val="bg1"/>
                </a:solidFill>
              </a:rPr>
              <a:t> </a:t>
            </a:r>
            <a:r>
              <a:rPr lang="nl-NL" sz="1600" i="1" dirty="0" err="1">
                <a:solidFill>
                  <a:schemeClr val="bg1"/>
                </a:solidFill>
              </a:rPr>
              <a:t>possible</a:t>
            </a:r>
            <a:r>
              <a:rPr lang="nl-NL" sz="1600" i="1" dirty="0">
                <a:solidFill>
                  <a:schemeClr val="bg1"/>
                </a:solidFill>
              </a:rPr>
              <a:t> </a:t>
            </a:r>
            <a:r>
              <a:rPr lang="nl-NL" sz="1600" i="1" dirty="0" err="1">
                <a:solidFill>
                  <a:schemeClr val="bg1"/>
                </a:solidFill>
              </a:rPr>
              <a:t>yet</a:t>
            </a:r>
            <a:r>
              <a:rPr lang="nl-NL" sz="1600" i="1" dirty="0">
                <a:solidFill>
                  <a:schemeClr val="bg1"/>
                </a:solidFill>
              </a:rPr>
              <a:t> </a:t>
            </a:r>
            <a:r>
              <a:rPr lang="nl-NL" sz="1600" i="1" dirty="0">
                <a:solidFill>
                  <a:schemeClr val="bg1"/>
                </a:solidFill>
                <a:sym typeface="Wingdings" panose="05000000000000000000" pitchFamily="2" charset="2"/>
              </a:rPr>
              <a:t> take care of: </a:t>
            </a:r>
            <a:r>
              <a:rPr lang="nl-NL" sz="1600" i="1" dirty="0" err="1">
                <a:solidFill>
                  <a:schemeClr val="bg1"/>
                </a:solidFill>
                <a:sym typeface="Wingdings" panose="05000000000000000000" pitchFamily="2" charset="2"/>
              </a:rPr>
              <a:t>documents</a:t>
            </a:r>
            <a:r>
              <a:rPr lang="nl-NL" sz="1600" i="1" dirty="0">
                <a:solidFill>
                  <a:schemeClr val="bg1"/>
                </a:solidFill>
                <a:sym typeface="Wingdings" panose="05000000000000000000" pitchFamily="2" charset="2"/>
              </a:rPr>
              <a:t>, </a:t>
            </a:r>
            <a:r>
              <a:rPr lang="nl-NL" sz="1600" i="1" dirty="0" err="1">
                <a:solidFill>
                  <a:schemeClr val="bg1"/>
                </a:solidFill>
                <a:sym typeface="Wingdings" panose="05000000000000000000" pitchFamily="2" charset="2"/>
              </a:rPr>
              <a:t>payments</a:t>
            </a:r>
            <a:r>
              <a:rPr lang="nl-NL" sz="1600" i="1" dirty="0">
                <a:solidFill>
                  <a:schemeClr val="bg1"/>
                </a:solidFill>
                <a:sym typeface="Wingdings" panose="05000000000000000000" pitchFamily="2" charset="2"/>
              </a:rPr>
              <a:t>, etc. </a:t>
            </a:r>
            <a:r>
              <a:rPr lang="nl-NL" sz="1600" i="1" dirty="0" err="1">
                <a:solidFill>
                  <a:schemeClr val="bg1"/>
                </a:solidFill>
                <a:sym typeface="Wingdings" panose="05000000000000000000" pitchFamily="2" charset="2"/>
              </a:rPr>
              <a:t>N</a:t>
            </a:r>
            <a:r>
              <a:rPr lang="nl-NL" sz="1600" i="1" dirty="0" err="1">
                <a:solidFill>
                  <a:schemeClr val="bg1"/>
                </a:solidFill>
              </a:rPr>
              <a:t>ot</a:t>
            </a:r>
            <a:r>
              <a:rPr lang="nl-NL" sz="1600" i="1" dirty="0">
                <a:solidFill>
                  <a:schemeClr val="bg1"/>
                </a:solidFill>
              </a:rPr>
              <a:t> </a:t>
            </a:r>
            <a:r>
              <a:rPr lang="nl-NL" sz="1600" i="1" dirty="0" err="1">
                <a:solidFill>
                  <a:schemeClr val="bg1"/>
                </a:solidFill>
              </a:rPr>
              <a:t>possible</a:t>
            </a:r>
            <a:r>
              <a:rPr lang="nl-NL" sz="1600" i="1" dirty="0">
                <a:solidFill>
                  <a:schemeClr val="bg1"/>
                </a:solidFill>
              </a:rPr>
              <a:t> </a:t>
            </a:r>
            <a:r>
              <a:rPr lang="nl-NL" sz="1600" i="1" dirty="0" err="1">
                <a:solidFill>
                  <a:schemeClr val="bg1"/>
                </a:solidFill>
              </a:rPr>
              <a:t>to</a:t>
            </a:r>
            <a:r>
              <a:rPr lang="nl-NL" sz="1600" i="1" dirty="0">
                <a:solidFill>
                  <a:schemeClr val="bg1"/>
                </a:solidFill>
              </a:rPr>
              <a:t> register? </a:t>
            </a:r>
            <a:r>
              <a:rPr lang="nl-NL" sz="1600" i="1" dirty="0" err="1">
                <a:solidFill>
                  <a:schemeClr val="bg1"/>
                </a:solidFill>
              </a:rPr>
              <a:t>Try</a:t>
            </a:r>
            <a:r>
              <a:rPr lang="nl-NL" sz="1600" i="1" dirty="0">
                <a:solidFill>
                  <a:schemeClr val="bg1"/>
                </a:solidFill>
              </a:rPr>
              <a:t> </a:t>
            </a:r>
            <a:r>
              <a:rPr lang="nl-NL" sz="1600" i="1" dirty="0" err="1">
                <a:solidFill>
                  <a:schemeClr val="bg1"/>
                </a:solidFill>
              </a:rPr>
              <a:t>it</a:t>
            </a:r>
            <a:r>
              <a:rPr lang="nl-NL" sz="1600" i="1" dirty="0">
                <a:solidFill>
                  <a:schemeClr val="bg1"/>
                </a:solidFill>
              </a:rPr>
              <a:t> </a:t>
            </a:r>
            <a:r>
              <a:rPr lang="nl-NL" sz="1600" i="1" dirty="0" err="1">
                <a:solidFill>
                  <a:schemeClr val="bg1"/>
                </a:solidFill>
              </a:rPr>
              <a:t>again</a:t>
            </a:r>
            <a:r>
              <a:rPr lang="nl-NL" sz="1600" i="1" dirty="0">
                <a:solidFill>
                  <a:schemeClr val="bg1"/>
                </a:solidFill>
              </a:rPr>
              <a:t> </a:t>
            </a:r>
            <a:r>
              <a:rPr lang="nl-NL" sz="1600" i="1" dirty="0" err="1">
                <a:solidFill>
                  <a:schemeClr val="bg1"/>
                </a:solidFill>
              </a:rPr>
              <a:t>every</a:t>
            </a:r>
            <a:r>
              <a:rPr lang="nl-NL" sz="1600" i="1" dirty="0">
                <a:solidFill>
                  <a:schemeClr val="bg1"/>
                </a:solidFill>
              </a:rPr>
              <a:t> </a:t>
            </a:r>
            <a:r>
              <a:rPr lang="nl-NL" sz="1600" i="1" dirty="0" err="1">
                <a:solidFill>
                  <a:schemeClr val="bg1"/>
                </a:solidFill>
              </a:rPr>
              <a:t>day</a:t>
            </a:r>
            <a:r>
              <a:rPr lang="nl-NL" sz="1600" i="1" dirty="0">
                <a:solidFill>
                  <a:schemeClr val="bg1"/>
                </a:solidFill>
              </a:rPr>
              <a:t>! More information </a:t>
            </a:r>
            <a:r>
              <a:rPr lang="nl-NL" sz="1600" i="1" dirty="0" err="1">
                <a:solidFill>
                  <a:schemeClr val="bg1"/>
                </a:solidFill>
              </a:rPr>
              <a:t>about</a:t>
            </a:r>
            <a:r>
              <a:rPr lang="nl-NL" sz="1600" i="1" dirty="0">
                <a:solidFill>
                  <a:schemeClr val="bg1"/>
                </a:solidFill>
              </a:rPr>
              <a:t> </a:t>
            </a:r>
            <a:r>
              <a:rPr lang="nl-NL" sz="1600" i="1" dirty="0" err="1">
                <a:solidFill>
                  <a:schemeClr val="bg1"/>
                </a:solidFill>
              </a:rPr>
              <a:t>registering</a:t>
            </a:r>
            <a:r>
              <a:rPr lang="nl-NL" sz="1600" i="1" dirty="0">
                <a:solidFill>
                  <a:schemeClr val="bg1"/>
                </a:solidFill>
              </a:rPr>
              <a:t>: </a:t>
            </a:r>
            <a:r>
              <a:rPr lang="en-US" sz="1600" i="1" dirty="0">
                <a:solidFill>
                  <a:schemeClr val="bg1"/>
                </a:solidFill>
                <a:hlinkClick r:id="rId4"/>
              </a:rPr>
              <a:t>www.utwente.nl/ces/studentservices/en/osiris/Osiris</a:t>
            </a:r>
            <a:r>
              <a:rPr lang="en-US" sz="1600" i="1" dirty="0">
                <a:solidFill>
                  <a:schemeClr val="bg1"/>
                </a:solidFill>
              </a:rPr>
              <a:t> </a:t>
            </a:r>
          </a:p>
        </p:txBody>
      </p:sp>
      <p:sp>
        <p:nvSpPr>
          <p:cNvPr id="6" name="Rectangle 5">
            <a:extLst>
              <a:ext uri="{FF2B5EF4-FFF2-40B4-BE49-F238E27FC236}">
                <a16:creationId xmlns:a16="http://schemas.microsoft.com/office/drawing/2014/main" id="{2EF75F3B-A57F-9922-38FD-DC700ADC08F1}"/>
              </a:ext>
            </a:extLst>
          </p:cNvPr>
          <p:cNvSpPr/>
          <p:nvPr/>
        </p:nvSpPr>
        <p:spPr>
          <a:xfrm>
            <a:off x="563297" y="1953729"/>
            <a:ext cx="3697518" cy="339803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altLang="en-US" sz="1600" b="1" dirty="0">
                <a:solidFill>
                  <a:schemeClr val="bg1"/>
                </a:solidFill>
                <a:latin typeface="Arial Narrow" panose="020B0606020202030204" pitchFamily="34" charset="0"/>
                <a:cs typeface="Arial" panose="020B0604020202020204" pitchFamily="34" charset="0"/>
              </a:rPr>
              <a:t>PRE-MASTER</a:t>
            </a:r>
          </a:p>
          <a:p>
            <a:pPr algn="ctr">
              <a:defRPr/>
            </a:pPr>
            <a:endParaRPr lang="nl-NL" altLang="en-US" sz="1600" b="1" dirty="0">
              <a:solidFill>
                <a:schemeClr val="bg1"/>
              </a:solidFill>
              <a:latin typeface="Arial Narrow" panose="020B0606020202030204" pitchFamily="34" charset="0"/>
              <a:cs typeface="Arial" panose="020B0604020202020204" pitchFamily="34" charset="0"/>
            </a:endParaRPr>
          </a:p>
          <a:p>
            <a:pPr>
              <a:defRPr/>
            </a:pPr>
            <a:r>
              <a:rPr lang="en-GB" sz="1600" b="0" i="0" dirty="0">
                <a:solidFill>
                  <a:srgbClr val="FFFFFF"/>
                </a:solidFill>
                <a:effectLst/>
                <a:latin typeface="Roboto" panose="02000000000000000000" pitchFamily="2" charset="0"/>
              </a:rPr>
              <a:t>-Introduction to Psychology (202000440) or History of Psychology </a:t>
            </a:r>
            <a:r>
              <a:rPr lang="en-US" sz="1600" b="0" i="0" dirty="0">
                <a:solidFill>
                  <a:srgbClr val="FFFFFF"/>
                </a:solidFill>
                <a:effectLst/>
                <a:latin typeface="Roboto" panose="02000000000000000000" pitchFamily="2" charset="0"/>
              </a:rPr>
              <a:t>DSM TP (202200262)</a:t>
            </a:r>
          </a:p>
          <a:p>
            <a:pPr>
              <a:defRPr/>
            </a:pPr>
            <a:endParaRPr lang="en-GB" sz="1600" b="0" i="0" dirty="0">
              <a:solidFill>
                <a:srgbClr val="FFFFFF"/>
              </a:solidFill>
              <a:effectLst/>
              <a:latin typeface="Roboto" panose="02000000000000000000" pitchFamily="2" charset="0"/>
            </a:endParaRPr>
          </a:p>
          <a:p>
            <a:pPr>
              <a:defRPr/>
            </a:pPr>
            <a:r>
              <a:rPr lang="en-US" sz="1600" b="0" i="0" dirty="0">
                <a:solidFill>
                  <a:srgbClr val="FFFFFF"/>
                </a:solidFill>
                <a:effectLst/>
                <a:latin typeface="Roboto" panose="02000000000000000000" pitchFamily="2" charset="0"/>
              </a:rPr>
              <a:t>-Research Methodology and Descriptive Statistics (202001402)</a:t>
            </a:r>
          </a:p>
          <a:p>
            <a:pPr>
              <a:defRPr/>
            </a:pPr>
            <a:endParaRPr lang="en-US" sz="1600" b="0" i="0" dirty="0">
              <a:solidFill>
                <a:srgbClr val="FFFFFF"/>
              </a:solidFill>
              <a:effectLst/>
              <a:latin typeface="Roboto" panose="02000000000000000000" pitchFamily="2" charset="0"/>
            </a:endParaRPr>
          </a:p>
          <a:p>
            <a:pPr>
              <a:defRPr/>
            </a:pPr>
            <a:r>
              <a:rPr lang="en-US" sz="1600" b="0" i="0" dirty="0">
                <a:solidFill>
                  <a:srgbClr val="FFFFFF"/>
                </a:solidFill>
                <a:effectLst/>
                <a:latin typeface="Roboto" panose="02000000000000000000" pitchFamily="2" charset="0"/>
              </a:rPr>
              <a:t>-Academic Writing Pre-master MPS (202000443)</a:t>
            </a:r>
          </a:p>
        </p:txBody>
      </p:sp>
      <p:sp>
        <p:nvSpPr>
          <p:cNvPr id="9" name="TextBox 8">
            <a:extLst>
              <a:ext uri="{FF2B5EF4-FFF2-40B4-BE49-F238E27FC236}">
                <a16:creationId xmlns:a16="http://schemas.microsoft.com/office/drawing/2014/main" id="{F0B7323B-35DE-0936-35E9-FD130D737194}"/>
              </a:ext>
            </a:extLst>
          </p:cNvPr>
          <p:cNvSpPr txBox="1"/>
          <p:nvPr/>
        </p:nvSpPr>
        <p:spPr>
          <a:xfrm>
            <a:off x="2320999" y="2125174"/>
            <a:ext cx="7351776" cy="2862322"/>
          </a:xfrm>
          <a:prstGeom prst="rect">
            <a:avLst/>
          </a:prstGeom>
          <a:solidFill>
            <a:srgbClr val="0070C0"/>
          </a:solidFill>
        </p:spPr>
        <p:txBody>
          <a:bodyPr wrap="square" rtlCol="0">
            <a:spAutoFit/>
          </a:bodyPr>
          <a:lstStyle/>
          <a:p>
            <a:pPr algn="ctr"/>
            <a:r>
              <a:rPr lang="nl-NL" sz="3600" dirty="0" err="1">
                <a:solidFill>
                  <a:schemeClr val="bg1"/>
                </a:solidFill>
              </a:rPr>
              <a:t>Not</a:t>
            </a:r>
            <a:r>
              <a:rPr lang="nl-NL" sz="3600" dirty="0">
                <a:solidFill>
                  <a:schemeClr val="bg1"/>
                </a:solidFill>
              </a:rPr>
              <a:t> </a:t>
            </a:r>
            <a:r>
              <a:rPr lang="nl-NL" sz="3600" dirty="0" err="1">
                <a:solidFill>
                  <a:schemeClr val="bg1"/>
                </a:solidFill>
              </a:rPr>
              <a:t>able</a:t>
            </a:r>
            <a:r>
              <a:rPr lang="nl-NL" sz="3600" dirty="0">
                <a:solidFill>
                  <a:schemeClr val="bg1"/>
                </a:solidFill>
              </a:rPr>
              <a:t> </a:t>
            </a:r>
            <a:r>
              <a:rPr lang="nl-NL" sz="3600" dirty="0" err="1">
                <a:solidFill>
                  <a:schemeClr val="bg1"/>
                </a:solidFill>
              </a:rPr>
              <a:t>to</a:t>
            </a:r>
            <a:r>
              <a:rPr lang="nl-NL" sz="3600" dirty="0">
                <a:solidFill>
                  <a:schemeClr val="bg1"/>
                </a:solidFill>
              </a:rPr>
              <a:t> register </a:t>
            </a:r>
            <a:r>
              <a:rPr lang="nl-NL" sz="3600" dirty="0" err="1">
                <a:solidFill>
                  <a:schemeClr val="bg1"/>
                </a:solidFill>
              </a:rPr>
              <a:t>yourself</a:t>
            </a:r>
            <a:r>
              <a:rPr lang="nl-NL" sz="3600" dirty="0">
                <a:solidFill>
                  <a:schemeClr val="bg1"/>
                </a:solidFill>
              </a:rPr>
              <a:t>? </a:t>
            </a:r>
          </a:p>
          <a:p>
            <a:pPr algn="ctr"/>
            <a:endParaRPr lang="nl-NL" sz="3600" dirty="0">
              <a:solidFill>
                <a:schemeClr val="bg1"/>
              </a:solidFill>
            </a:endParaRPr>
          </a:p>
          <a:p>
            <a:pPr algn="ctr"/>
            <a:r>
              <a:rPr lang="nl-NL" sz="3600" dirty="0" err="1">
                <a:solidFill>
                  <a:schemeClr val="bg1"/>
                </a:solidFill>
              </a:rPr>
              <a:t>Send</a:t>
            </a:r>
            <a:r>
              <a:rPr lang="nl-NL" sz="3600" dirty="0">
                <a:solidFill>
                  <a:schemeClr val="bg1"/>
                </a:solidFill>
              </a:rPr>
              <a:t> e-mail </a:t>
            </a:r>
            <a:r>
              <a:rPr lang="nl-NL" sz="3600" dirty="0" err="1">
                <a:solidFill>
                  <a:schemeClr val="bg1"/>
                </a:solidFill>
              </a:rPr>
              <a:t>to</a:t>
            </a:r>
            <a:r>
              <a:rPr lang="nl-NL" sz="3600" dirty="0">
                <a:solidFill>
                  <a:schemeClr val="bg1"/>
                </a:solidFill>
              </a:rPr>
              <a:t> </a:t>
            </a:r>
            <a:r>
              <a:rPr lang="nl-NL" sz="3600" dirty="0">
                <a:solidFill>
                  <a:schemeClr val="bg1"/>
                </a:solidFill>
                <a:hlinkClick r:id="rId5">
                  <a:extLst>
                    <a:ext uri="{A12FA001-AC4F-418D-AE19-62706E023703}">
                      <ahyp:hlinkClr xmlns:ahyp="http://schemas.microsoft.com/office/drawing/2018/hyperlinkcolor" val="tx"/>
                    </a:ext>
                  </a:extLst>
                </a:hlinkClick>
              </a:rPr>
              <a:t>boz-psy@utwente.nl</a:t>
            </a:r>
            <a:r>
              <a:rPr lang="nl-NL" sz="3600" dirty="0">
                <a:solidFill>
                  <a:schemeClr val="bg1"/>
                </a:solidFill>
              </a:rPr>
              <a:t> </a:t>
            </a:r>
            <a:r>
              <a:rPr lang="nl-NL" sz="3600" dirty="0" err="1">
                <a:solidFill>
                  <a:schemeClr val="bg1"/>
                </a:solidFill>
              </a:rPr>
              <a:t>and</a:t>
            </a:r>
            <a:r>
              <a:rPr lang="nl-NL" sz="3600" dirty="0">
                <a:solidFill>
                  <a:schemeClr val="bg1"/>
                </a:solidFill>
              </a:rPr>
              <a:t> </a:t>
            </a:r>
            <a:r>
              <a:rPr lang="nl-NL" sz="3600" dirty="0" err="1">
                <a:solidFill>
                  <a:schemeClr val="bg1"/>
                </a:solidFill>
              </a:rPr>
              <a:t>include</a:t>
            </a:r>
            <a:r>
              <a:rPr lang="nl-NL" sz="3600" dirty="0">
                <a:solidFill>
                  <a:schemeClr val="bg1"/>
                </a:solidFill>
              </a:rPr>
              <a:t> </a:t>
            </a:r>
            <a:r>
              <a:rPr lang="nl-NL" sz="3600" dirty="0" err="1">
                <a:solidFill>
                  <a:schemeClr val="bg1"/>
                </a:solidFill>
              </a:rPr>
              <a:t>your</a:t>
            </a:r>
            <a:r>
              <a:rPr lang="nl-NL" sz="3600" dirty="0">
                <a:solidFill>
                  <a:schemeClr val="bg1"/>
                </a:solidFill>
              </a:rPr>
              <a:t> student </a:t>
            </a:r>
            <a:r>
              <a:rPr lang="nl-NL" sz="3600" dirty="0" err="1">
                <a:solidFill>
                  <a:schemeClr val="bg1"/>
                </a:solidFill>
              </a:rPr>
              <a:t>number</a:t>
            </a:r>
            <a:r>
              <a:rPr lang="nl-NL" sz="3600" dirty="0">
                <a:solidFill>
                  <a:schemeClr val="bg1"/>
                </a:solidFill>
              </a:rPr>
              <a:t>, course </a:t>
            </a:r>
            <a:r>
              <a:rPr lang="nl-NL" sz="3600" dirty="0" err="1">
                <a:solidFill>
                  <a:schemeClr val="bg1"/>
                </a:solidFill>
              </a:rPr>
              <a:t>names</a:t>
            </a:r>
            <a:r>
              <a:rPr lang="nl-NL" sz="3600" dirty="0">
                <a:solidFill>
                  <a:schemeClr val="bg1"/>
                </a:solidFill>
              </a:rPr>
              <a:t> </a:t>
            </a:r>
            <a:r>
              <a:rPr lang="nl-NL" sz="3600" dirty="0" err="1">
                <a:solidFill>
                  <a:schemeClr val="bg1"/>
                </a:solidFill>
              </a:rPr>
              <a:t>and</a:t>
            </a:r>
            <a:r>
              <a:rPr lang="nl-NL" sz="3600" dirty="0">
                <a:solidFill>
                  <a:schemeClr val="bg1"/>
                </a:solidFill>
              </a:rPr>
              <a:t> course codes </a:t>
            </a:r>
            <a:endParaRPr lang="en-GB" sz="3600" dirty="0">
              <a:solidFill>
                <a:schemeClr val="bg1"/>
              </a:solidFill>
            </a:endParaRPr>
          </a:p>
        </p:txBody>
      </p:sp>
    </p:spTree>
    <p:extLst>
      <p:ext uri="{BB962C8B-B14F-4D97-AF65-F5344CB8AC3E}">
        <p14:creationId xmlns:p14="http://schemas.microsoft.com/office/powerpoint/2010/main" val="37895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21</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ENROLMENT </a:t>
            </a:r>
            <a:r>
              <a:rPr lang="en-US" b="1" dirty="0" err="1">
                <a:solidFill>
                  <a:srgbClr val="00B0F0"/>
                </a:solidFill>
                <a:latin typeface="Arial Narrow" panose="020B0606020202030204" pitchFamily="34" charset="0"/>
              </a:rPr>
              <a:t>cOURSES</a:t>
            </a:r>
            <a:endParaRPr lang="en-US" b="1" dirty="0">
              <a:solidFill>
                <a:srgbClr val="00B0F0"/>
              </a:solidFill>
              <a:latin typeface="Arial Narrow" panose="020B0606020202030204" pitchFamily="34" charset="0"/>
            </a:endParaRP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sp>
        <p:nvSpPr>
          <p:cNvPr id="2" name="Rectangle 1">
            <a:extLst>
              <a:ext uri="{FF2B5EF4-FFF2-40B4-BE49-F238E27FC236}">
                <a16:creationId xmlns:a16="http://schemas.microsoft.com/office/drawing/2014/main" id="{E325320A-613B-415C-B89A-D30DC5C73F4A}"/>
              </a:ext>
            </a:extLst>
          </p:cNvPr>
          <p:cNvSpPr/>
          <p:nvPr/>
        </p:nvSpPr>
        <p:spPr>
          <a:xfrm>
            <a:off x="996695" y="1640225"/>
            <a:ext cx="9793225" cy="4826439"/>
          </a:xfrm>
          <a:prstGeom prst="rect">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NL" altLang="en-US" sz="2400" dirty="0">
                <a:solidFill>
                  <a:schemeClr val="bg1"/>
                </a:solidFill>
                <a:latin typeface="Arial Narrow" panose="020B0606020202030204" pitchFamily="34" charset="0"/>
                <a:cs typeface="Arial" panose="020B0604020202020204" pitchFamily="34" charset="0"/>
              </a:rPr>
              <a:t>REGISTRATION IN OSIRIS IS MANDATORY </a:t>
            </a:r>
            <a:r>
              <a:rPr lang="nl-NL" altLang="en-US" sz="2400" dirty="0">
                <a:solidFill>
                  <a:schemeClr val="bg1"/>
                </a:solidFill>
                <a:latin typeface="Arial Narrow" panose="020B0606020202030204" pitchFamily="34" charset="0"/>
                <a:cs typeface="Arial" panose="020B0604020202020204" pitchFamily="34" charset="0"/>
                <a:sym typeface="Wingdings" panose="05000000000000000000" pitchFamily="2" charset="2"/>
              </a:rPr>
              <a:t> </a:t>
            </a:r>
            <a:r>
              <a:rPr lang="en-GB" altLang="nl-NL" sz="2400" dirty="0">
                <a:solidFill>
                  <a:schemeClr val="bg1"/>
                </a:solidFill>
              </a:rPr>
              <a:t>automatically </a:t>
            </a:r>
            <a:r>
              <a:rPr lang="en-GB" altLang="nl-NL" sz="2400" u="sng" dirty="0">
                <a:solidFill>
                  <a:schemeClr val="bg1"/>
                </a:solidFill>
              </a:rPr>
              <a:t>registered for first</a:t>
            </a:r>
            <a:r>
              <a:rPr lang="en-GB" altLang="nl-NL" sz="2400" dirty="0">
                <a:solidFill>
                  <a:schemeClr val="bg1"/>
                </a:solidFill>
              </a:rPr>
              <a:t> and </a:t>
            </a:r>
            <a:r>
              <a:rPr lang="en-GB" altLang="nl-NL" sz="2400" u="sng" dirty="0">
                <a:solidFill>
                  <a:schemeClr val="bg1"/>
                </a:solidFill>
              </a:rPr>
              <a:t>second </a:t>
            </a:r>
            <a:r>
              <a:rPr lang="en-GB" altLang="nl-NL" sz="2400" dirty="0">
                <a:solidFill>
                  <a:schemeClr val="bg1"/>
                </a:solidFill>
              </a:rPr>
              <a:t>exam attempt &amp; Canvas page. </a:t>
            </a:r>
          </a:p>
          <a:p>
            <a:pPr>
              <a:defRPr/>
            </a:pPr>
            <a:endParaRPr lang="nl-NL" altLang="en-US" sz="2400" dirty="0">
              <a:solidFill>
                <a:schemeClr val="bg1"/>
              </a:solidFill>
              <a:latin typeface="Arial Narrow" panose="020B0606020202030204" pitchFamily="34" charset="0"/>
              <a:cs typeface="Arial" panose="020B0604020202020204" pitchFamily="34" charset="0"/>
            </a:endParaRPr>
          </a:p>
          <a:p>
            <a:pPr marL="285750" indent="-285750">
              <a:buFont typeface="Wingdings" panose="05000000000000000000" pitchFamily="2" charset="2"/>
              <a:buChar char="v"/>
              <a:defRPr/>
            </a:pPr>
            <a:r>
              <a:rPr lang="en-GB" altLang="nl-NL" sz="2400" dirty="0">
                <a:solidFill>
                  <a:schemeClr val="bg1"/>
                </a:solidFill>
                <a:sym typeface="Wingdings" panose="05000000000000000000" pitchFamily="2" charset="2"/>
              </a:rPr>
              <a:t>Do you not want to use the 1</a:t>
            </a:r>
            <a:r>
              <a:rPr lang="en-GB" altLang="nl-NL" sz="2400" baseline="30000" dirty="0">
                <a:solidFill>
                  <a:schemeClr val="bg1"/>
                </a:solidFill>
                <a:sym typeface="Wingdings" panose="05000000000000000000" pitchFamily="2" charset="2"/>
              </a:rPr>
              <a:t>st</a:t>
            </a:r>
            <a:r>
              <a:rPr lang="en-GB" altLang="nl-NL" sz="2400" dirty="0">
                <a:solidFill>
                  <a:schemeClr val="bg1"/>
                </a:solidFill>
                <a:sym typeface="Wingdings" panose="05000000000000000000" pitchFamily="2" charset="2"/>
              </a:rPr>
              <a:t> attempt?  </a:t>
            </a:r>
            <a:r>
              <a:rPr lang="en-GB" altLang="nl-NL" sz="2400" u="sng" dirty="0">
                <a:solidFill>
                  <a:schemeClr val="bg1"/>
                </a:solidFill>
              </a:rPr>
              <a:t>de-register</a:t>
            </a:r>
            <a:r>
              <a:rPr lang="en-GB" altLang="nl-NL" sz="2400" dirty="0">
                <a:solidFill>
                  <a:schemeClr val="bg1"/>
                </a:solidFill>
              </a:rPr>
              <a:t> timely from the exam via Osiris! (i.e. till 1 day before the exam date = till 24:00h. of the day prior to the exam date).</a:t>
            </a:r>
            <a:endParaRPr lang="nl-NL" altLang="en-US" sz="2400" dirty="0">
              <a:solidFill>
                <a:schemeClr val="bg1"/>
              </a:solidFill>
              <a:latin typeface="Arial Narrow" panose="020B0606020202030204" pitchFamily="34" charset="0"/>
              <a:cs typeface="Arial" panose="020B0604020202020204" pitchFamily="34" charset="0"/>
            </a:endParaRPr>
          </a:p>
          <a:p>
            <a:pPr marL="285750" indent="-285750">
              <a:buFont typeface="Wingdings" panose="05000000000000000000" pitchFamily="2" charset="2"/>
              <a:buChar char="v"/>
              <a:defRPr/>
            </a:pPr>
            <a:r>
              <a:rPr kumimoji="0" lang="en-GB" altLang="nl-NL" sz="2400" b="0" i="0" u="none" strike="noStrike" kern="1200" cap="none" spc="0" normalizeH="0" baseline="0" noProof="0" dirty="0">
                <a:ln>
                  <a:noFill/>
                </a:ln>
                <a:solidFill>
                  <a:prstClr val="white"/>
                </a:solidFill>
                <a:effectLst/>
                <a:uLnTx/>
                <a:uFillTx/>
                <a:latin typeface="Calibri" panose="020F0502020204030204"/>
                <a:ea typeface="+mn-ea"/>
                <a:cs typeface="+mn-cs"/>
              </a:rPr>
              <a:t>Did you not pass/attend the 1</a:t>
            </a:r>
            <a:r>
              <a:rPr kumimoji="0" lang="en-GB" altLang="nl-NL" sz="2400" b="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GB" altLang="nl-NL" sz="2400" b="0" i="0" u="none" strike="noStrike" kern="1200" cap="none" spc="0" normalizeH="0" baseline="0" noProof="0" dirty="0">
                <a:ln>
                  <a:noFill/>
                </a:ln>
                <a:solidFill>
                  <a:prstClr val="white"/>
                </a:solidFill>
                <a:effectLst/>
                <a:uLnTx/>
                <a:uFillTx/>
                <a:latin typeface="Calibri" panose="020F0502020204030204"/>
                <a:ea typeface="+mn-ea"/>
                <a:cs typeface="+mn-cs"/>
              </a:rPr>
              <a:t> attempt? </a:t>
            </a:r>
            <a:r>
              <a:rPr kumimoji="0" lang="en-GB" altLang="nl-NL"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GB" altLang="nl-NL" sz="2400" b="0" i="0" u="sng" strike="noStrike" kern="1200" cap="none" spc="0" normalizeH="0" baseline="0" noProof="0" dirty="0">
                <a:ln>
                  <a:noFill/>
                </a:ln>
                <a:solidFill>
                  <a:prstClr val="white"/>
                </a:solidFill>
                <a:effectLst/>
                <a:uLnTx/>
                <a:uFillTx/>
                <a:latin typeface="Calibri" panose="020F0502020204030204"/>
                <a:ea typeface="+mn-ea"/>
                <a:cs typeface="+mn-cs"/>
              </a:rPr>
              <a:t>registration for resit is automatic</a:t>
            </a:r>
            <a:r>
              <a:rPr kumimoji="0" lang="en-GB" altLang="nl-NL"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285750" indent="-285750">
              <a:buFont typeface="Wingdings" panose="05000000000000000000" pitchFamily="2" charset="2"/>
              <a:buChar char="v"/>
              <a:defRPr/>
            </a:pPr>
            <a:r>
              <a:rPr lang="en-GB" altLang="nl-NL" sz="2400" dirty="0">
                <a:solidFill>
                  <a:schemeClr val="bg1"/>
                </a:solidFill>
              </a:rPr>
              <a:t>Still have to register for master courses? </a:t>
            </a:r>
            <a:r>
              <a:rPr lang="en-GB" altLang="nl-NL" sz="2400" dirty="0">
                <a:solidFill>
                  <a:schemeClr val="bg1"/>
                </a:solidFill>
                <a:sym typeface="Wingdings" panose="05000000000000000000" pitchFamily="2" charset="2"/>
              </a:rPr>
              <a:t> </a:t>
            </a:r>
            <a:r>
              <a:rPr lang="en-GB" altLang="nl-NL" sz="2400" dirty="0">
                <a:solidFill>
                  <a:schemeClr val="bg1"/>
                </a:solidFill>
              </a:rPr>
              <a:t>Email Anneke Laarhuis from BOZ (</a:t>
            </a:r>
            <a:r>
              <a:rPr lang="en-GB" altLang="nl-NL" sz="2400" dirty="0">
                <a:solidFill>
                  <a:schemeClr val="bg1"/>
                </a:solidFill>
                <a:hlinkClick r:id="rId4">
                  <a:extLst>
                    <a:ext uri="{A12FA001-AC4F-418D-AE19-62706E023703}">
                      <ahyp:hlinkClr xmlns:ahyp="http://schemas.microsoft.com/office/drawing/2018/hyperlinkcolor" val="tx"/>
                    </a:ext>
                  </a:extLst>
                </a:hlinkClick>
              </a:rPr>
              <a:t>boz-psy@utwente.nl</a:t>
            </a:r>
            <a:r>
              <a:rPr lang="en-GB" altLang="nl-NL" sz="2400" dirty="0">
                <a:solidFill>
                  <a:schemeClr val="bg1"/>
                </a:solidFill>
              </a:rPr>
              <a:t>) </a:t>
            </a:r>
            <a:r>
              <a:rPr lang="nl-NL" sz="2400" b="1" i="1" dirty="0"/>
              <a:t>student </a:t>
            </a:r>
            <a:r>
              <a:rPr lang="nl-NL" sz="2400" b="1" i="1" dirty="0" err="1"/>
              <a:t>number</a:t>
            </a:r>
            <a:r>
              <a:rPr lang="nl-NL" sz="2400" b="1" i="1" dirty="0"/>
              <a:t>, course + coursecode</a:t>
            </a:r>
            <a:endParaRPr lang="en-GB" altLang="nl-NL" sz="2400" b="1" i="1" dirty="0">
              <a:solidFill>
                <a:schemeClr val="bg1"/>
              </a:solidFill>
            </a:endParaRPr>
          </a:p>
          <a:p>
            <a:pPr>
              <a:defRPr/>
            </a:pPr>
            <a:endParaRPr lang="en-GB" altLang="nl-NL" sz="2400" dirty="0">
              <a:solidFill>
                <a:schemeClr val="bg1"/>
              </a:solidFill>
            </a:endParaRPr>
          </a:p>
          <a:p>
            <a:pPr>
              <a:defRPr/>
            </a:pPr>
            <a:r>
              <a:rPr lang="en-GB" altLang="nl-NL" sz="2400" dirty="0">
                <a:solidFill>
                  <a:srgbClr val="EF8221"/>
                </a:solidFill>
              </a:rPr>
              <a:t>Error message when you enrol for a course in OSIRIS? Ignore and proceed!</a:t>
            </a:r>
          </a:p>
          <a:p>
            <a:pPr>
              <a:defRPr/>
            </a:pPr>
            <a:r>
              <a:rPr lang="nl-NL" altLang="en-US" sz="2400" dirty="0">
                <a:solidFill>
                  <a:schemeClr val="bg1"/>
                </a:solidFill>
                <a:latin typeface="Arial Narrow" panose="020B0606020202030204" pitchFamily="34" charset="0"/>
                <a:cs typeface="Arial" panose="020B0604020202020204" pitchFamily="34" charset="0"/>
              </a:rPr>
              <a:t>.</a:t>
            </a:r>
          </a:p>
        </p:txBody>
      </p:sp>
    </p:spTree>
    <p:extLst>
      <p:ext uri="{BB962C8B-B14F-4D97-AF65-F5344CB8AC3E}">
        <p14:creationId xmlns:p14="http://schemas.microsoft.com/office/powerpoint/2010/main" val="68271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57043" y="-3287014"/>
            <a:ext cx="7106002" cy="13651482"/>
          </a:xfrm>
          <a:prstGeom prst="rect">
            <a:avLst/>
          </a:prstGeom>
        </p:spPr>
      </p:pic>
      <p:sp>
        <p:nvSpPr>
          <p:cNvPr id="6" name="TextBox 5"/>
          <p:cNvSpPr txBox="1"/>
          <p:nvPr/>
        </p:nvSpPr>
        <p:spPr>
          <a:xfrm>
            <a:off x="1746670" y="181807"/>
            <a:ext cx="4534923" cy="784702"/>
          </a:xfrm>
          <a:prstGeom prst="rect">
            <a:avLst/>
          </a:prstGeom>
          <a:noFill/>
        </p:spPr>
        <p:txBody>
          <a:bodyPr wrap="square" rtlCol="0">
            <a:spAutoFit/>
          </a:bodyPr>
          <a:lstStyle/>
          <a:p>
            <a:r>
              <a:rPr lang="en-US" sz="4499" b="1" dirty="0">
                <a:solidFill>
                  <a:schemeClr val="bg1"/>
                </a:solidFill>
                <a:latin typeface="Arial Narrow" panose="020B0606020202030204" pitchFamily="34" charset="0"/>
              </a:rPr>
              <a:t>TO DO 3 - OSIRIS</a:t>
            </a: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93617">
            <a:off x="9310922" y="3034108"/>
            <a:ext cx="244211" cy="17004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93617">
            <a:off x="8354612" y="1834852"/>
            <a:ext cx="741759" cy="2809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93617">
            <a:off x="7849339" y="1651795"/>
            <a:ext cx="263345" cy="18434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93617">
            <a:off x="7883567" y="2435370"/>
            <a:ext cx="131673" cy="14922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93617">
            <a:off x="8322560" y="2692677"/>
            <a:ext cx="482800" cy="21067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493617">
            <a:off x="9192161" y="3790163"/>
            <a:ext cx="232621" cy="25017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74352">
            <a:off x="8711771" y="1325965"/>
            <a:ext cx="625748" cy="460109"/>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493617">
            <a:off x="4774885" y="1747713"/>
            <a:ext cx="1022658" cy="1268447"/>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493617">
            <a:off x="5806746" y="4114481"/>
            <a:ext cx="258956" cy="276512"/>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493617">
            <a:off x="6389028" y="3128519"/>
            <a:ext cx="2238436" cy="1645909"/>
          </a:xfrm>
          <a:prstGeom prst="rect">
            <a:avLst/>
          </a:prstGeom>
        </p:spPr>
      </p:pic>
      <p:sp>
        <p:nvSpPr>
          <p:cNvPr id="2" name="Rectangle 1">
            <a:extLst>
              <a:ext uri="{FF2B5EF4-FFF2-40B4-BE49-F238E27FC236}">
                <a16:creationId xmlns:a16="http://schemas.microsoft.com/office/drawing/2014/main" id="{7919A821-B2B0-C880-2E57-538F57691EBF}"/>
              </a:ext>
            </a:extLst>
          </p:cNvPr>
          <p:cNvSpPr/>
          <p:nvPr/>
        </p:nvSpPr>
        <p:spPr>
          <a:xfrm rot="18900000">
            <a:off x="1573896" y="2566856"/>
            <a:ext cx="2190098" cy="2190098"/>
          </a:xfrm>
          <a:prstGeom prst="rect">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2808B9C8-DF91-79F3-2EFE-154D0706E96C}"/>
              </a:ext>
            </a:extLst>
          </p:cNvPr>
          <p:cNvSpPr txBox="1"/>
          <p:nvPr/>
        </p:nvSpPr>
        <p:spPr>
          <a:xfrm>
            <a:off x="2254787" y="2798015"/>
            <a:ext cx="1320281" cy="1569660"/>
          </a:xfrm>
          <a:prstGeom prst="rect">
            <a:avLst/>
          </a:prstGeom>
          <a:noFill/>
        </p:spPr>
        <p:txBody>
          <a:bodyPr wrap="square">
            <a:spAutoFit/>
          </a:bodyPr>
          <a:lstStyle/>
          <a:p>
            <a:r>
              <a:rPr lang="en-US" sz="9600" b="1" dirty="0">
                <a:solidFill>
                  <a:srgbClr val="00B0F0"/>
                </a:solidFill>
                <a:latin typeface="Arial Narrow" panose="020B0606020202030204" pitchFamily="34" charset="0"/>
              </a:rPr>
              <a:t>3.</a:t>
            </a:r>
            <a:endParaRPr lang="nl-NL" sz="9600" dirty="0">
              <a:solidFill>
                <a:srgbClr val="00B0F0"/>
              </a:solidFill>
            </a:endParaRPr>
          </a:p>
        </p:txBody>
      </p:sp>
      <p:sp>
        <p:nvSpPr>
          <p:cNvPr id="5" name="Text Placeholder 6">
            <a:extLst>
              <a:ext uri="{FF2B5EF4-FFF2-40B4-BE49-F238E27FC236}">
                <a16:creationId xmlns:a16="http://schemas.microsoft.com/office/drawing/2014/main" id="{74285EE3-AA27-AE57-42B4-346D1F02CFED}"/>
              </a:ext>
            </a:extLst>
          </p:cNvPr>
          <p:cNvSpPr txBox="1">
            <a:spLocks/>
          </p:cNvSpPr>
          <p:nvPr/>
        </p:nvSpPr>
        <p:spPr>
          <a:xfrm>
            <a:off x="1981199" y="10429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B0F0"/>
                </a:solidFill>
                <a:latin typeface="Arial Narrow" panose="020B0606020202030204" pitchFamily="34" charset="0"/>
              </a:rPr>
              <a:t>ADD IN CASE OF EMERGENCY (ICE) INFORMATION</a:t>
            </a:r>
            <a:endParaRPr lang="en-US" sz="2400" b="1" dirty="0">
              <a:solidFill>
                <a:srgbClr val="00B0F0"/>
              </a:solidFill>
              <a:latin typeface="Arial Narrow" panose="020B0606020202030204" pitchFamily="34" charset="0"/>
            </a:endParaRPr>
          </a:p>
        </p:txBody>
      </p:sp>
    </p:spTree>
    <p:extLst>
      <p:ext uri="{BB962C8B-B14F-4D97-AF65-F5344CB8AC3E}">
        <p14:creationId xmlns:p14="http://schemas.microsoft.com/office/powerpoint/2010/main" val="15598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23</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Add your Ice information</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pic>
        <p:nvPicPr>
          <p:cNvPr id="10" name="Picture 9">
            <a:extLst>
              <a:ext uri="{FF2B5EF4-FFF2-40B4-BE49-F238E27FC236}">
                <a16:creationId xmlns:a16="http://schemas.microsoft.com/office/drawing/2014/main" id="{566F4770-F595-B2AF-16ED-CE0C03F65BEC}"/>
              </a:ext>
            </a:extLst>
          </p:cNvPr>
          <p:cNvPicPr>
            <a:picLocks noChangeAspect="1"/>
          </p:cNvPicPr>
          <p:nvPr/>
        </p:nvPicPr>
        <p:blipFill>
          <a:blip r:embed="rId4"/>
          <a:stretch>
            <a:fillRect/>
          </a:stretch>
        </p:blipFill>
        <p:spPr>
          <a:xfrm>
            <a:off x="494258" y="1361392"/>
            <a:ext cx="11316782" cy="5072409"/>
          </a:xfrm>
          <a:prstGeom prst="rect">
            <a:avLst/>
          </a:prstGeom>
        </p:spPr>
      </p:pic>
      <p:sp>
        <p:nvSpPr>
          <p:cNvPr id="12" name="Oval 11">
            <a:extLst>
              <a:ext uri="{FF2B5EF4-FFF2-40B4-BE49-F238E27FC236}">
                <a16:creationId xmlns:a16="http://schemas.microsoft.com/office/drawing/2014/main" id="{CAD18C14-1D44-6F91-2E10-FB3EFE67920F}"/>
              </a:ext>
            </a:extLst>
          </p:cNvPr>
          <p:cNvSpPr/>
          <p:nvPr/>
        </p:nvSpPr>
        <p:spPr>
          <a:xfrm>
            <a:off x="11146971" y="1341528"/>
            <a:ext cx="707572" cy="30480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86DF2D37-8D70-DBEB-6C68-B4E4CFD7BD19}"/>
              </a:ext>
            </a:extLst>
          </p:cNvPr>
          <p:cNvSpPr/>
          <p:nvPr/>
        </p:nvSpPr>
        <p:spPr>
          <a:xfrm>
            <a:off x="9742712" y="2274735"/>
            <a:ext cx="1219201" cy="36512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391209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24</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Add your Ice information</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pic>
        <p:nvPicPr>
          <p:cNvPr id="12" name="Picture 11">
            <a:extLst>
              <a:ext uri="{FF2B5EF4-FFF2-40B4-BE49-F238E27FC236}">
                <a16:creationId xmlns:a16="http://schemas.microsoft.com/office/drawing/2014/main" id="{6ED89B22-1CA3-650C-6904-B84507F4A3AA}"/>
              </a:ext>
            </a:extLst>
          </p:cNvPr>
          <p:cNvPicPr>
            <a:picLocks noChangeAspect="1"/>
          </p:cNvPicPr>
          <p:nvPr/>
        </p:nvPicPr>
        <p:blipFill>
          <a:blip r:embed="rId4"/>
          <a:stretch>
            <a:fillRect/>
          </a:stretch>
        </p:blipFill>
        <p:spPr>
          <a:xfrm>
            <a:off x="0" y="1327386"/>
            <a:ext cx="12192000" cy="5461135"/>
          </a:xfrm>
          <a:prstGeom prst="rect">
            <a:avLst/>
          </a:prstGeom>
        </p:spPr>
      </p:pic>
      <p:sp>
        <p:nvSpPr>
          <p:cNvPr id="4" name="Oval 3">
            <a:extLst>
              <a:ext uri="{FF2B5EF4-FFF2-40B4-BE49-F238E27FC236}">
                <a16:creationId xmlns:a16="http://schemas.microsoft.com/office/drawing/2014/main" id="{173FA0E1-BF88-235B-7E47-5ACAA14E2E29}"/>
              </a:ext>
            </a:extLst>
          </p:cNvPr>
          <p:cNvSpPr/>
          <p:nvPr/>
        </p:nvSpPr>
        <p:spPr>
          <a:xfrm>
            <a:off x="0" y="2111449"/>
            <a:ext cx="1219201" cy="36512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Speech Bubble: Rectangle 12">
            <a:extLst>
              <a:ext uri="{FF2B5EF4-FFF2-40B4-BE49-F238E27FC236}">
                <a16:creationId xmlns:a16="http://schemas.microsoft.com/office/drawing/2014/main" id="{99D03DA3-90AD-240F-CAED-4AF0155AA63E}"/>
              </a:ext>
            </a:extLst>
          </p:cNvPr>
          <p:cNvSpPr/>
          <p:nvPr/>
        </p:nvSpPr>
        <p:spPr>
          <a:xfrm>
            <a:off x="5746001" y="2390572"/>
            <a:ext cx="2045951" cy="781984"/>
          </a:xfrm>
          <a:prstGeom prst="wedgeRectCallout">
            <a:avLst>
              <a:gd name="adj1" fmla="val -37610"/>
              <a:gd name="adj2" fmla="val 103444"/>
            </a:avLst>
          </a:prstGeom>
          <a:solidFill>
            <a:schemeClr val="bg1">
              <a:lumMod val="95000"/>
            </a:schemeClr>
          </a:solid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Fill in the ICE address details</a:t>
            </a:r>
            <a:endParaRPr lang="nl-NL" dirty="0">
              <a:latin typeface="Arial Narrow" panose="020B0606020202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CFF810B-146F-6FB9-87FA-9DA289B95BC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1998266" y="1666810"/>
            <a:ext cx="2272362" cy="1305152"/>
          </a:xfrm>
          <a:prstGeom prst="rect">
            <a:avLst/>
          </a:prstGeom>
        </p:spPr>
      </p:pic>
      <p:sp>
        <p:nvSpPr>
          <p:cNvPr id="15" name="Speech Bubble: Rectangle 14">
            <a:extLst>
              <a:ext uri="{FF2B5EF4-FFF2-40B4-BE49-F238E27FC236}">
                <a16:creationId xmlns:a16="http://schemas.microsoft.com/office/drawing/2014/main" id="{DEC82E74-8995-75AB-A765-3D0C5D17516E}"/>
              </a:ext>
            </a:extLst>
          </p:cNvPr>
          <p:cNvSpPr/>
          <p:nvPr/>
        </p:nvSpPr>
        <p:spPr>
          <a:xfrm>
            <a:off x="6511093" y="5652187"/>
            <a:ext cx="1704532" cy="875612"/>
          </a:xfrm>
          <a:prstGeom prst="wedgeRectCallout">
            <a:avLst>
              <a:gd name="adj1" fmla="val -80497"/>
              <a:gd name="adj2" fmla="val 52226"/>
            </a:avLst>
          </a:prstGeom>
          <a:solidFill>
            <a:schemeClr val="bg1">
              <a:lumMod val="95000"/>
            </a:schemeClr>
          </a:solid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Click on ‘Save’</a:t>
            </a:r>
            <a:endParaRPr lang="nl-NL"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6141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25</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B0F0"/>
                </a:solidFill>
                <a:latin typeface="Arial Narrow" panose="020B0606020202030204" pitchFamily="34" charset="0"/>
              </a:rPr>
              <a:t>Add your Ice information</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Osiris</a:t>
            </a:r>
            <a:endParaRPr lang="en-US" sz="4000" u="sng" dirty="0">
              <a:solidFill>
                <a:srgbClr val="D60093"/>
              </a:solidFill>
              <a:latin typeface="Arial Narrow" panose="020B0606020202030204" pitchFamily="34" charset="0"/>
            </a:endParaRPr>
          </a:p>
        </p:txBody>
      </p:sp>
      <p:pic>
        <p:nvPicPr>
          <p:cNvPr id="6" name="Picture 5">
            <a:extLst>
              <a:ext uri="{FF2B5EF4-FFF2-40B4-BE49-F238E27FC236}">
                <a16:creationId xmlns:a16="http://schemas.microsoft.com/office/drawing/2014/main" id="{FA65C47D-1B72-9307-2570-07AFFD64C99F}"/>
              </a:ext>
            </a:extLst>
          </p:cNvPr>
          <p:cNvPicPr>
            <a:picLocks noChangeAspect="1"/>
          </p:cNvPicPr>
          <p:nvPr/>
        </p:nvPicPr>
        <p:blipFill>
          <a:blip r:embed="rId4"/>
          <a:stretch>
            <a:fillRect/>
          </a:stretch>
        </p:blipFill>
        <p:spPr>
          <a:xfrm>
            <a:off x="0" y="1404699"/>
            <a:ext cx="12192000" cy="5435302"/>
          </a:xfrm>
          <a:prstGeom prst="rect">
            <a:avLst/>
          </a:prstGeom>
        </p:spPr>
      </p:pic>
      <p:sp>
        <p:nvSpPr>
          <p:cNvPr id="10" name="Speech Bubble: Rectangle 9">
            <a:extLst>
              <a:ext uri="{FF2B5EF4-FFF2-40B4-BE49-F238E27FC236}">
                <a16:creationId xmlns:a16="http://schemas.microsoft.com/office/drawing/2014/main" id="{238A21CC-0EED-A99B-7C66-18426E60834D}"/>
              </a:ext>
            </a:extLst>
          </p:cNvPr>
          <p:cNvSpPr/>
          <p:nvPr/>
        </p:nvSpPr>
        <p:spPr>
          <a:xfrm>
            <a:off x="189581" y="5219850"/>
            <a:ext cx="1791618" cy="875612"/>
          </a:xfrm>
          <a:prstGeom prst="wedgeRectCallout">
            <a:avLst>
              <a:gd name="adj1" fmla="val 42121"/>
              <a:gd name="adj2" fmla="val -82041"/>
            </a:avLst>
          </a:prstGeom>
          <a:solidFill>
            <a:schemeClr val="bg1">
              <a:lumMod val="95000"/>
            </a:schemeClr>
          </a:solid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Give permission and fill in the rest</a:t>
            </a:r>
            <a:endParaRPr lang="nl-NL" dirty="0">
              <a:latin typeface="Arial Narrow" panose="020B0606020202030204" pitchFamily="34" charset="0"/>
              <a:cs typeface="Arial" panose="020B0604020202020204" pitchFamily="34" charset="0"/>
            </a:endParaRPr>
          </a:p>
        </p:txBody>
      </p:sp>
      <p:sp>
        <p:nvSpPr>
          <p:cNvPr id="9" name="Speech Bubble: Rectangle 8">
            <a:extLst>
              <a:ext uri="{FF2B5EF4-FFF2-40B4-BE49-F238E27FC236}">
                <a16:creationId xmlns:a16="http://schemas.microsoft.com/office/drawing/2014/main" id="{00C5FB32-78A1-BA81-5458-F93C4AFC6085}"/>
              </a:ext>
            </a:extLst>
          </p:cNvPr>
          <p:cNvSpPr/>
          <p:nvPr/>
        </p:nvSpPr>
        <p:spPr>
          <a:xfrm>
            <a:off x="6667825" y="5446526"/>
            <a:ext cx="1704532" cy="875612"/>
          </a:xfrm>
          <a:prstGeom prst="wedgeRectCallout">
            <a:avLst>
              <a:gd name="adj1" fmla="val -78581"/>
              <a:gd name="adj2" fmla="val 70874"/>
            </a:avLst>
          </a:prstGeom>
          <a:solidFill>
            <a:schemeClr val="bg1">
              <a:lumMod val="95000"/>
            </a:schemeClr>
          </a:solid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Click on ‘Save’ again</a:t>
            </a:r>
            <a:endParaRPr lang="nl-NL"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20672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FA015D2-93DF-4F7A-B0BD-BDF784275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68836" y="-3917492"/>
            <a:ext cx="7106002" cy="13651482"/>
          </a:xfrm>
          <a:prstGeom prst="rect">
            <a:avLst/>
          </a:prstGeom>
        </p:spPr>
      </p:pic>
      <p:pic>
        <p:nvPicPr>
          <p:cNvPr id="14" name="Picture 13">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15" name="Picture 14">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6" y="6148828"/>
            <a:ext cx="1355136" cy="479239"/>
          </a:xfrm>
          <a:prstGeom prst="rect">
            <a:avLst/>
          </a:prstGeom>
        </p:spPr>
      </p:pic>
      <p:sp>
        <p:nvSpPr>
          <p:cNvPr id="16" name="Rectangle 15"/>
          <p:cNvSpPr/>
          <p:nvPr/>
        </p:nvSpPr>
        <p:spPr>
          <a:xfrm>
            <a:off x="10231323" y="5950118"/>
            <a:ext cx="450764" cy="784702"/>
          </a:xfrm>
          <a:prstGeom prst="rect">
            <a:avLst/>
          </a:prstGeom>
        </p:spPr>
        <p:txBody>
          <a:bodyPr wrap="none">
            <a:spAutoFit/>
          </a:bodyPr>
          <a:lstStyle/>
          <a:p>
            <a:r>
              <a:rPr lang="en-US" sz="4499" dirty="0">
                <a:solidFill>
                  <a:schemeClr val="bg1"/>
                </a:solidFill>
              </a:rPr>
              <a:t>|</a:t>
            </a:r>
            <a:endParaRPr lang="en-US" sz="2002" dirty="0">
              <a:solidFill>
                <a:schemeClr val="bg1"/>
              </a:solidFill>
              <a:latin typeface="Arial Narrow" panose="020B0606020202030204" pitchFamily="34" charset="0"/>
            </a:endParaRPr>
          </a:p>
        </p:txBody>
      </p:sp>
      <p:sp>
        <p:nvSpPr>
          <p:cNvPr id="17" name="Oval 16">
            <a:hlinkClick r:id="rId6" action="ppaction://hlinksldjump"/>
          </p:cNvPr>
          <p:cNvSpPr/>
          <p:nvPr/>
        </p:nvSpPr>
        <p:spPr>
          <a:xfrm>
            <a:off x="9845447" y="6169299"/>
            <a:ext cx="426594" cy="426594"/>
          </a:xfrm>
          <a:prstGeom prst="ellipse">
            <a:avLst/>
          </a:prstGeom>
          <a:solidFill>
            <a:schemeClr val="tx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Narrow" panose="020B0606020202030204" pitchFamily="34" charset="0"/>
              </a:rPr>
              <a:t>3</a:t>
            </a:r>
            <a:endParaRPr lang="nl-NL" sz="1350" dirty="0">
              <a:latin typeface="Arial Narrow" panose="020B0606020202030204" pitchFamily="34" charset="0"/>
            </a:endParaRPr>
          </a:p>
        </p:txBody>
      </p:sp>
      <p:sp>
        <p:nvSpPr>
          <p:cNvPr id="26" name="Text Placeholder 6">
            <a:extLst>
              <a:ext uri="{FF2B5EF4-FFF2-40B4-BE49-F238E27FC236}">
                <a16:creationId xmlns:a16="http://schemas.microsoft.com/office/drawing/2014/main" id="{E1E1E246-0E3E-4AB3-AB79-490CD82067AE}"/>
              </a:ext>
            </a:extLst>
          </p:cNvPr>
          <p:cNvSpPr txBox="1">
            <a:spLocks/>
          </p:cNvSpPr>
          <p:nvPr/>
        </p:nvSpPr>
        <p:spPr>
          <a:xfrm>
            <a:off x="1933645" y="9746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CC00"/>
                </a:solidFill>
                <a:latin typeface="Arial Narrow" panose="020B0606020202030204" pitchFamily="34" charset="0"/>
              </a:rPr>
              <a:t>WHAT IS IT FOR?</a:t>
            </a:r>
          </a:p>
        </p:txBody>
      </p:sp>
      <p:sp>
        <p:nvSpPr>
          <p:cNvPr id="28" name="Text Placeholder 5">
            <a:extLst>
              <a:ext uri="{FF2B5EF4-FFF2-40B4-BE49-F238E27FC236}">
                <a16:creationId xmlns:a16="http://schemas.microsoft.com/office/drawing/2014/main" id="{E5B82A0E-CFC7-40E8-920E-613E416B76A4}"/>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CANVAS</a:t>
            </a:r>
            <a:endParaRPr lang="en-US" sz="4000" u="sng" dirty="0">
              <a:solidFill>
                <a:srgbClr val="D60093"/>
              </a:solidFill>
              <a:latin typeface="Arial Narrow" panose="020B0606020202030204" pitchFamily="34" charset="0"/>
            </a:endParaRPr>
          </a:p>
        </p:txBody>
      </p:sp>
      <p:grpSp>
        <p:nvGrpSpPr>
          <p:cNvPr id="4" name="Group 3">
            <a:extLst>
              <a:ext uri="{FF2B5EF4-FFF2-40B4-BE49-F238E27FC236}">
                <a16:creationId xmlns:a16="http://schemas.microsoft.com/office/drawing/2014/main" id="{81169CEC-5D60-4C68-8F7A-C7407D1C2CFD}"/>
              </a:ext>
            </a:extLst>
          </p:cNvPr>
          <p:cNvGrpSpPr/>
          <p:nvPr/>
        </p:nvGrpSpPr>
        <p:grpSpPr>
          <a:xfrm>
            <a:off x="605781" y="2850499"/>
            <a:ext cx="3107759" cy="2190098"/>
            <a:chOff x="605781" y="2850499"/>
            <a:chExt cx="3107759" cy="2190098"/>
          </a:xfrm>
        </p:grpSpPr>
        <p:sp>
          <p:nvSpPr>
            <p:cNvPr id="25" name="Rectangle 24">
              <a:extLst>
                <a:ext uri="{FF2B5EF4-FFF2-40B4-BE49-F238E27FC236}">
                  <a16:creationId xmlns:a16="http://schemas.microsoft.com/office/drawing/2014/main" id="{CB65EE21-A21F-4DDD-AE74-44441F241638}"/>
                </a:ext>
              </a:extLst>
            </p:cNvPr>
            <p:cNvSpPr/>
            <p:nvPr/>
          </p:nvSpPr>
          <p:spPr>
            <a:xfrm rot="18900000">
              <a:off x="1040815"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tangle 26"/>
            <p:cNvSpPr/>
            <p:nvPr/>
          </p:nvSpPr>
          <p:spPr>
            <a:xfrm>
              <a:off x="605781" y="3721080"/>
              <a:ext cx="3107759" cy="584775"/>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PER COURSE CORRESPONDING SITE WITH INFORMATION </a:t>
              </a:r>
            </a:p>
          </p:txBody>
        </p:sp>
      </p:grpSp>
      <p:grpSp>
        <p:nvGrpSpPr>
          <p:cNvPr id="7" name="Group 6">
            <a:extLst>
              <a:ext uri="{FF2B5EF4-FFF2-40B4-BE49-F238E27FC236}">
                <a16:creationId xmlns:a16="http://schemas.microsoft.com/office/drawing/2014/main" id="{44E34CF5-AF1C-40B8-A270-3ADFDFCC9D8D}"/>
              </a:ext>
            </a:extLst>
          </p:cNvPr>
          <p:cNvGrpSpPr/>
          <p:nvPr/>
        </p:nvGrpSpPr>
        <p:grpSpPr>
          <a:xfrm>
            <a:off x="2789072" y="1843145"/>
            <a:ext cx="2906732" cy="2190098"/>
            <a:chOff x="2789072" y="1843145"/>
            <a:chExt cx="2906732" cy="2190098"/>
          </a:xfrm>
        </p:grpSpPr>
        <p:sp>
          <p:nvSpPr>
            <p:cNvPr id="31" name="Rectangle 30">
              <a:extLst>
                <a:ext uri="{FF2B5EF4-FFF2-40B4-BE49-F238E27FC236}">
                  <a16:creationId xmlns:a16="http://schemas.microsoft.com/office/drawing/2014/main" id="{2290B31D-0324-47E1-A3E0-4F39F28A12D1}"/>
                </a:ext>
              </a:extLst>
            </p:cNvPr>
            <p:cNvSpPr/>
            <p:nvPr/>
          </p:nvSpPr>
          <p:spPr>
            <a:xfrm rot="18900000">
              <a:off x="3119660" y="1843145"/>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8"/>
            <p:cNvSpPr/>
            <p:nvPr/>
          </p:nvSpPr>
          <p:spPr>
            <a:xfrm>
              <a:off x="2789072" y="2780019"/>
              <a:ext cx="2906732" cy="338554"/>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GROUP ALLOCATION</a:t>
              </a:r>
              <a:endParaRPr lang="en-US" sz="1600" b="1" dirty="0">
                <a:solidFill>
                  <a:srgbClr val="52B6E7"/>
                </a:solidFill>
                <a:latin typeface="Arial Narrow" panose="020B0606020202030204" pitchFamily="34" charset="0"/>
              </a:endParaRPr>
            </a:p>
          </p:txBody>
        </p:sp>
      </p:grpSp>
      <p:grpSp>
        <p:nvGrpSpPr>
          <p:cNvPr id="10" name="Group 9">
            <a:extLst>
              <a:ext uri="{FF2B5EF4-FFF2-40B4-BE49-F238E27FC236}">
                <a16:creationId xmlns:a16="http://schemas.microsoft.com/office/drawing/2014/main" id="{25E12234-D122-44BD-B4B0-EFED025D0179}"/>
              </a:ext>
            </a:extLst>
          </p:cNvPr>
          <p:cNvGrpSpPr/>
          <p:nvPr/>
        </p:nvGrpSpPr>
        <p:grpSpPr>
          <a:xfrm>
            <a:off x="4887631" y="2873229"/>
            <a:ext cx="2732846" cy="2190098"/>
            <a:chOff x="4887631" y="2873229"/>
            <a:chExt cx="2732846" cy="2190098"/>
          </a:xfrm>
        </p:grpSpPr>
        <p:sp>
          <p:nvSpPr>
            <p:cNvPr id="32" name="Rectangle 31">
              <a:extLst>
                <a:ext uri="{FF2B5EF4-FFF2-40B4-BE49-F238E27FC236}">
                  <a16:creationId xmlns:a16="http://schemas.microsoft.com/office/drawing/2014/main" id="{575DF9DC-FEF2-407A-BB94-AB6862A745BB}"/>
                </a:ext>
              </a:extLst>
            </p:cNvPr>
            <p:cNvSpPr/>
            <p:nvPr/>
          </p:nvSpPr>
          <p:spPr>
            <a:xfrm rot="18900000">
              <a:off x="5193514" y="287322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1B132A4B-82B5-4DB2-ABB8-6E557144880F}"/>
                </a:ext>
              </a:extLst>
            </p:cNvPr>
            <p:cNvSpPr/>
            <p:nvPr/>
          </p:nvSpPr>
          <p:spPr>
            <a:xfrm>
              <a:off x="4887631" y="3474858"/>
              <a:ext cx="2732846" cy="830997"/>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POSSIBLE (SUB/PARTIAL) RESULTS/GRADES FOR EXAMS AND ASSIGNMENTS</a:t>
              </a:r>
            </a:p>
          </p:txBody>
        </p:sp>
      </p:grpSp>
      <p:grpSp>
        <p:nvGrpSpPr>
          <p:cNvPr id="12" name="Group 11">
            <a:extLst>
              <a:ext uri="{FF2B5EF4-FFF2-40B4-BE49-F238E27FC236}">
                <a16:creationId xmlns:a16="http://schemas.microsoft.com/office/drawing/2014/main" id="{F4F24051-44AA-405A-98CA-B67637698B1F}"/>
              </a:ext>
            </a:extLst>
          </p:cNvPr>
          <p:cNvGrpSpPr/>
          <p:nvPr/>
        </p:nvGrpSpPr>
        <p:grpSpPr>
          <a:xfrm>
            <a:off x="6818774" y="1813967"/>
            <a:ext cx="3097269" cy="2190098"/>
            <a:chOff x="6818774" y="1813967"/>
            <a:chExt cx="3097269" cy="2190098"/>
          </a:xfrm>
        </p:grpSpPr>
        <p:sp>
          <p:nvSpPr>
            <p:cNvPr id="24" name="Rectangle 23">
              <a:extLst>
                <a:ext uri="{FF2B5EF4-FFF2-40B4-BE49-F238E27FC236}">
                  <a16:creationId xmlns:a16="http://schemas.microsoft.com/office/drawing/2014/main" id="{845AD1A6-C6CD-4485-9BE7-F84B714D4CB7}"/>
                </a:ext>
              </a:extLst>
            </p:cNvPr>
            <p:cNvSpPr/>
            <p:nvPr/>
          </p:nvSpPr>
          <p:spPr>
            <a:xfrm rot="18900000">
              <a:off x="7211909" y="1813967"/>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a:extLst>
                <a:ext uri="{FF2B5EF4-FFF2-40B4-BE49-F238E27FC236}">
                  <a16:creationId xmlns:a16="http://schemas.microsoft.com/office/drawing/2014/main" id="{3771B139-436B-40B6-8DF6-21473851658C}"/>
                </a:ext>
              </a:extLst>
            </p:cNvPr>
            <p:cNvSpPr/>
            <p:nvPr/>
          </p:nvSpPr>
          <p:spPr>
            <a:xfrm>
              <a:off x="6818774" y="2544318"/>
              <a:ext cx="3097269" cy="830997"/>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CONTACT WITH AND ANNOUNCEMENTS FROM TEACHERS</a:t>
              </a:r>
              <a:endParaRPr lang="en-US" sz="1600" b="1" dirty="0">
                <a:solidFill>
                  <a:srgbClr val="52B6E7"/>
                </a:solidFill>
                <a:latin typeface="Arial Narrow" panose="020B0606020202030204" pitchFamily="34" charset="0"/>
              </a:endParaRPr>
            </a:p>
          </p:txBody>
        </p:sp>
      </p:grpSp>
      <p:grpSp>
        <p:nvGrpSpPr>
          <p:cNvPr id="18" name="Group 17">
            <a:extLst>
              <a:ext uri="{FF2B5EF4-FFF2-40B4-BE49-F238E27FC236}">
                <a16:creationId xmlns:a16="http://schemas.microsoft.com/office/drawing/2014/main" id="{7E313AA6-64B3-4A54-A809-3AD84F1C7164}"/>
              </a:ext>
            </a:extLst>
          </p:cNvPr>
          <p:cNvGrpSpPr/>
          <p:nvPr/>
        </p:nvGrpSpPr>
        <p:grpSpPr>
          <a:xfrm>
            <a:off x="8818618" y="2850499"/>
            <a:ext cx="3097268" cy="2190098"/>
            <a:chOff x="8818618" y="2850499"/>
            <a:chExt cx="3097268" cy="2190098"/>
          </a:xfrm>
        </p:grpSpPr>
        <p:sp>
          <p:nvSpPr>
            <p:cNvPr id="33" name="Rectangle 32">
              <a:extLst>
                <a:ext uri="{FF2B5EF4-FFF2-40B4-BE49-F238E27FC236}">
                  <a16:creationId xmlns:a16="http://schemas.microsoft.com/office/drawing/2014/main" id="{C2847D3D-C421-4146-BAD4-817BB9EED64D}"/>
                </a:ext>
              </a:extLst>
            </p:cNvPr>
            <p:cNvSpPr/>
            <p:nvPr/>
          </p:nvSpPr>
          <p:spPr>
            <a:xfrm rot="18900000">
              <a:off x="9285764"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22">
              <a:extLst>
                <a:ext uri="{FF2B5EF4-FFF2-40B4-BE49-F238E27FC236}">
                  <a16:creationId xmlns:a16="http://schemas.microsoft.com/office/drawing/2014/main" id="{4EC3053B-D613-46A3-B8A2-4E002734432E}"/>
                </a:ext>
              </a:extLst>
            </p:cNvPr>
            <p:cNvSpPr/>
            <p:nvPr/>
          </p:nvSpPr>
          <p:spPr>
            <a:xfrm>
              <a:off x="8818618" y="3614463"/>
              <a:ext cx="3097268" cy="830997"/>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COMMUNICATION GENERAL RELEVANT INFORMATION STUDY PROGRAMME</a:t>
              </a:r>
              <a:endParaRPr lang="en-US" sz="1600" b="1" dirty="0">
                <a:solidFill>
                  <a:srgbClr val="52B6E7"/>
                </a:solidFill>
                <a:latin typeface="Arial Narrow" panose="020B0606020202030204" pitchFamily="34" charset="0"/>
              </a:endParaRPr>
            </a:p>
          </p:txBody>
        </p:sp>
      </p:grpSp>
    </p:spTree>
    <p:extLst>
      <p:ext uri="{BB962C8B-B14F-4D97-AF65-F5344CB8AC3E}">
        <p14:creationId xmlns:p14="http://schemas.microsoft.com/office/powerpoint/2010/main" val="1417675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FA015D2-93DF-4F7A-B0BD-BDF784275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68836" y="-3917492"/>
            <a:ext cx="7106002" cy="13651482"/>
          </a:xfrm>
          <a:prstGeom prst="rect">
            <a:avLst/>
          </a:prstGeom>
        </p:spPr>
      </p:pic>
      <p:pic>
        <p:nvPicPr>
          <p:cNvPr id="14" name="Picture 13">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15" name="Picture 14">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6" y="6148828"/>
            <a:ext cx="1355136" cy="479239"/>
          </a:xfrm>
          <a:prstGeom prst="rect">
            <a:avLst/>
          </a:prstGeom>
        </p:spPr>
      </p:pic>
      <p:sp>
        <p:nvSpPr>
          <p:cNvPr id="16" name="Rectangle 15"/>
          <p:cNvSpPr/>
          <p:nvPr/>
        </p:nvSpPr>
        <p:spPr>
          <a:xfrm>
            <a:off x="10231323" y="5950118"/>
            <a:ext cx="450764" cy="784702"/>
          </a:xfrm>
          <a:prstGeom prst="rect">
            <a:avLst/>
          </a:prstGeom>
        </p:spPr>
        <p:txBody>
          <a:bodyPr wrap="none">
            <a:spAutoFit/>
          </a:bodyPr>
          <a:lstStyle/>
          <a:p>
            <a:r>
              <a:rPr lang="en-US" sz="4499" dirty="0">
                <a:solidFill>
                  <a:schemeClr val="bg1"/>
                </a:solidFill>
              </a:rPr>
              <a:t>|</a:t>
            </a:r>
            <a:endParaRPr lang="en-US" sz="2002" dirty="0">
              <a:solidFill>
                <a:schemeClr val="bg1"/>
              </a:solidFill>
              <a:latin typeface="Arial Narrow" panose="020B0606020202030204" pitchFamily="34" charset="0"/>
            </a:endParaRPr>
          </a:p>
        </p:txBody>
      </p:sp>
      <p:sp>
        <p:nvSpPr>
          <p:cNvPr id="26" name="Text Placeholder 6">
            <a:extLst>
              <a:ext uri="{FF2B5EF4-FFF2-40B4-BE49-F238E27FC236}">
                <a16:creationId xmlns:a16="http://schemas.microsoft.com/office/drawing/2014/main" id="{E1E1E246-0E3E-4AB3-AB79-490CD82067AE}"/>
              </a:ext>
            </a:extLst>
          </p:cNvPr>
          <p:cNvSpPr txBox="1">
            <a:spLocks/>
          </p:cNvSpPr>
          <p:nvPr/>
        </p:nvSpPr>
        <p:spPr>
          <a:xfrm>
            <a:off x="1933645" y="9746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dirty="0">
              <a:solidFill>
                <a:srgbClr val="00CC00"/>
              </a:solidFill>
            </a:endParaRPr>
          </a:p>
        </p:txBody>
      </p:sp>
      <p:sp>
        <p:nvSpPr>
          <p:cNvPr id="28" name="Text Placeholder 5">
            <a:extLst>
              <a:ext uri="{FF2B5EF4-FFF2-40B4-BE49-F238E27FC236}">
                <a16:creationId xmlns:a16="http://schemas.microsoft.com/office/drawing/2014/main" id="{E5B82A0E-CFC7-40E8-920E-613E416B76A4}"/>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CANVAS</a:t>
            </a:r>
            <a:endParaRPr lang="en-US" sz="4000" u="sng" dirty="0">
              <a:solidFill>
                <a:srgbClr val="D60093"/>
              </a:solidFill>
              <a:latin typeface="Arial Narrow" panose="020B0606020202030204" pitchFamily="34" charset="0"/>
            </a:endParaRPr>
          </a:p>
        </p:txBody>
      </p:sp>
      <p:sp>
        <p:nvSpPr>
          <p:cNvPr id="36" name="Rectangle 35">
            <a:extLst>
              <a:ext uri="{FF2B5EF4-FFF2-40B4-BE49-F238E27FC236}">
                <a16:creationId xmlns:a16="http://schemas.microsoft.com/office/drawing/2014/main" id="{E097FAF2-0A4E-4456-9821-FDED96E2824C}"/>
              </a:ext>
            </a:extLst>
          </p:cNvPr>
          <p:cNvSpPr/>
          <p:nvPr/>
        </p:nvSpPr>
        <p:spPr>
          <a:xfrm>
            <a:off x="1981200" y="1279443"/>
            <a:ext cx="8980170"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en-US" sz="2400" dirty="0">
                <a:solidFill>
                  <a:srgbClr val="00CC00"/>
                </a:solidFill>
                <a:latin typeface="Arial Narrow" panose="020B0606020202030204" pitchFamily="34" charset="0"/>
                <a:cs typeface="Arial" panose="020B0604020202020204" pitchFamily="34" charset="0"/>
              </a:rPr>
              <a:t>WHERE? </a:t>
            </a:r>
            <a:r>
              <a:rPr lang="en-US" altLang="en-US" sz="2400" dirty="0">
                <a:solidFill>
                  <a:schemeClr val="bg1"/>
                </a:solidFill>
                <a:latin typeface="Arial Narrow" panose="020B0606020202030204" pitchFamily="34" charset="0"/>
                <a:cs typeface="Arial" panose="020B0604020202020204" pitchFamily="34" charset="0"/>
              </a:rPr>
              <a:t>CANVAS STUDENT APP OR CANVAS.UTWENTE.NL</a:t>
            </a:r>
          </a:p>
          <a:p>
            <a:pPr>
              <a:defRPr/>
            </a:pPr>
            <a:r>
              <a:rPr lang="en-US" altLang="en-US" sz="2400" dirty="0">
                <a:solidFill>
                  <a:srgbClr val="00CC00"/>
                </a:solidFill>
                <a:latin typeface="Arial Narrow" panose="020B0606020202030204" pitchFamily="34" charset="0"/>
                <a:cs typeface="Arial" panose="020B0604020202020204" pitchFamily="34" charset="0"/>
              </a:rPr>
              <a:t>HOW? </a:t>
            </a:r>
            <a:r>
              <a:rPr lang="en-US" altLang="en-US" sz="2400" dirty="0">
                <a:latin typeface="Arial Narrow" panose="020B0606020202030204" pitchFamily="34" charset="0"/>
              </a:rPr>
              <a:t>ENTER THE LOGIN WITH STUDENTMAIL </a:t>
            </a:r>
            <a:r>
              <a:rPr lang="en-US" sz="2400" dirty="0">
                <a:solidFill>
                  <a:schemeClr val="bg1"/>
                </a:solidFill>
                <a:latin typeface="Arial Narrow" panose="020B0606020202030204" pitchFamily="34" charset="0"/>
              </a:rPr>
              <a:t>AND PASSWORD</a:t>
            </a:r>
            <a:r>
              <a:rPr lang="en-US" altLang="en-US" sz="2400" dirty="0">
                <a:solidFill>
                  <a:schemeClr val="bg1"/>
                </a:solidFill>
                <a:latin typeface="Arial Narrow" panose="020B0606020202030204" pitchFamily="34" charset="0"/>
                <a:cs typeface="Arial" panose="020B0604020202020204" pitchFamily="34" charset="0"/>
              </a:rPr>
              <a:t> </a:t>
            </a:r>
          </a:p>
          <a:p>
            <a:pPr>
              <a:defRPr/>
            </a:pPr>
            <a:r>
              <a:rPr lang="en-US" altLang="en-US" sz="2400" dirty="0">
                <a:solidFill>
                  <a:schemeClr val="bg1"/>
                </a:solidFill>
                <a:latin typeface="Arial Narrow" panose="020B0606020202030204" pitchFamily="34" charset="0"/>
                <a:cs typeface="Arial" panose="020B0604020202020204" pitchFamily="34" charset="0"/>
              </a:rPr>
              <a:t>	</a:t>
            </a:r>
            <a:r>
              <a:rPr lang="en-US" altLang="en-US" sz="2400" i="1" dirty="0">
                <a:solidFill>
                  <a:schemeClr val="bg1"/>
                </a:solidFill>
                <a:latin typeface="Arial Narrow" panose="020B0606020202030204" pitchFamily="34" charset="0"/>
                <a:cs typeface="Arial" panose="020B0604020202020204" pitchFamily="34" charset="0"/>
              </a:rPr>
              <a:t>(APP?</a:t>
            </a:r>
            <a:r>
              <a:rPr lang="en-US" altLang="en-US" sz="2400" i="1" dirty="0">
                <a:solidFill>
                  <a:schemeClr val="bg1"/>
                </a:solidFill>
                <a:latin typeface="Arial Narrow" panose="020B0606020202030204" pitchFamily="34" charset="0"/>
                <a:cs typeface="Arial" panose="020B0604020202020204" pitchFamily="34" charset="0"/>
                <a:sym typeface="Wingdings" panose="05000000000000000000" pitchFamily="2" charset="2"/>
              </a:rPr>
              <a:t> FILL IN ‘UNIVERSITY OF TWENTE’ AS SCHOOL)</a:t>
            </a:r>
            <a:endParaRPr lang="nl-NL" altLang="en-US" sz="2400" i="1" dirty="0">
              <a:solidFill>
                <a:schemeClr val="bg1"/>
              </a:solidFill>
              <a:latin typeface="Arial Narrow" panose="020B0606020202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1991C3F-E8C9-4ED2-82AB-3B55BEBCF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2720" y="2031376"/>
            <a:ext cx="4289526" cy="5367039"/>
          </a:xfrm>
          <a:prstGeom prst="rect">
            <a:avLst/>
          </a:prstGeom>
        </p:spPr>
      </p:pic>
      <p:sp>
        <p:nvSpPr>
          <p:cNvPr id="11" name="Oval 10">
            <a:hlinkClick r:id="rId7" action="ppaction://hlinksldjump"/>
            <a:extLst>
              <a:ext uri="{FF2B5EF4-FFF2-40B4-BE49-F238E27FC236}">
                <a16:creationId xmlns:a16="http://schemas.microsoft.com/office/drawing/2014/main" id="{92DDDBA3-4F5B-4473-937D-8F17D2D76D3A}"/>
              </a:ext>
            </a:extLst>
          </p:cNvPr>
          <p:cNvSpPr/>
          <p:nvPr/>
        </p:nvSpPr>
        <p:spPr>
          <a:xfrm>
            <a:off x="9892747" y="6174559"/>
            <a:ext cx="426594" cy="426594"/>
          </a:xfrm>
          <a:prstGeom prst="ellipse">
            <a:avLst/>
          </a:prstGeom>
          <a:solidFill>
            <a:schemeClr val="tx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Narrow" panose="020B0606020202030204" pitchFamily="34" charset="0"/>
              </a:rPr>
              <a:t>3</a:t>
            </a:r>
            <a:endParaRPr lang="nl-NL" sz="1350" dirty="0">
              <a:latin typeface="Arial Narrow" panose="020B0606020202030204" pitchFamily="34" charset="0"/>
            </a:endParaRPr>
          </a:p>
        </p:txBody>
      </p:sp>
      <p:sp>
        <p:nvSpPr>
          <p:cNvPr id="3" name="Speech Bubble: Rectangle 18">
            <a:extLst>
              <a:ext uri="{FF2B5EF4-FFF2-40B4-BE49-F238E27FC236}">
                <a16:creationId xmlns:a16="http://schemas.microsoft.com/office/drawing/2014/main" id="{F242AF92-2736-F1EA-38E8-8BFF4D92BBDD}"/>
              </a:ext>
            </a:extLst>
          </p:cNvPr>
          <p:cNvSpPr/>
          <p:nvPr/>
        </p:nvSpPr>
        <p:spPr>
          <a:xfrm>
            <a:off x="1143733" y="2599656"/>
            <a:ext cx="2296983" cy="999861"/>
          </a:xfrm>
          <a:prstGeom prst="wedgeRectCallout">
            <a:avLst>
              <a:gd name="adj1" fmla="val 65499"/>
              <a:gd name="adj2" fmla="val -41739"/>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b="1" dirty="0">
                <a:latin typeface="Arial Narrow"/>
                <a:cs typeface="Arial"/>
              </a:rPr>
              <a:t>Be aware of the </a:t>
            </a:r>
            <a:endParaRPr lang="en-US" b="1" dirty="0">
              <a:latin typeface="Arial Narrow" panose="020B0606020202030204" pitchFamily="34" charset="0"/>
              <a:cs typeface="Arial" panose="020B0604020202020204" pitchFamily="34" charset="0"/>
            </a:endParaRPr>
          </a:p>
          <a:p>
            <a:pPr algn="ctr"/>
            <a:r>
              <a:rPr lang="en-US" b="1">
                <a:latin typeface="Arial Narrow"/>
                <a:cs typeface="Arial"/>
              </a:rPr>
              <a:t>TWO-FACTOR-AUTHENTIFICATION</a:t>
            </a:r>
            <a:endParaRPr lang="en-US"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043608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FA015D2-93DF-4F7A-B0BD-BDF784275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68836" y="-3917492"/>
            <a:ext cx="7106002" cy="13651482"/>
          </a:xfrm>
          <a:prstGeom prst="rect">
            <a:avLst/>
          </a:prstGeom>
        </p:spPr>
      </p:pic>
      <p:graphicFrame>
        <p:nvGraphicFramePr>
          <p:cNvPr id="8" name="Tabelle 7">
            <a:extLst>
              <a:ext uri="{FF2B5EF4-FFF2-40B4-BE49-F238E27FC236}">
                <a16:creationId xmlns:a16="http://schemas.microsoft.com/office/drawing/2014/main" id="{D0DAA96F-BD2D-36A1-3A34-26325EF21E30}"/>
              </a:ext>
            </a:extLst>
          </p:cNvPr>
          <p:cNvGraphicFramePr>
            <a:graphicFrameLocks noGrp="1"/>
          </p:cNvGraphicFramePr>
          <p:nvPr>
            <p:extLst>
              <p:ext uri="{D42A27DB-BD31-4B8C-83A1-F6EECF244321}">
                <p14:modId xmlns:p14="http://schemas.microsoft.com/office/powerpoint/2010/main" val="23600512"/>
              </p:ext>
            </p:extLst>
          </p:nvPr>
        </p:nvGraphicFramePr>
        <p:xfrm>
          <a:off x="179294" y="1568823"/>
          <a:ext cx="6097740" cy="4758460"/>
        </p:xfrm>
        <a:graphic>
          <a:graphicData uri="http://schemas.openxmlformats.org/drawingml/2006/table">
            <a:tbl>
              <a:tblPr firstRow="1" bandRow="1">
                <a:tableStyleId>{5C22544A-7EE6-4342-B048-85BDC9FD1C3A}</a:tableStyleId>
              </a:tblPr>
              <a:tblGrid>
                <a:gridCol w="615661">
                  <a:extLst>
                    <a:ext uri="{9D8B030D-6E8A-4147-A177-3AD203B41FA5}">
                      <a16:colId xmlns:a16="http://schemas.microsoft.com/office/drawing/2014/main" val="869371223"/>
                    </a:ext>
                  </a:extLst>
                </a:gridCol>
                <a:gridCol w="5482079">
                  <a:extLst>
                    <a:ext uri="{9D8B030D-6E8A-4147-A177-3AD203B41FA5}">
                      <a16:colId xmlns:a16="http://schemas.microsoft.com/office/drawing/2014/main" val="3998967667"/>
                    </a:ext>
                  </a:extLst>
                </a:gridCol>
              </a:tblGrid>
              <a:tr h="808580">
                <a:tc>
                  <a:txBody>
                    <a:bodyPr/>
                    <a:lstStyle/>
                    <a:p>
                      <a:r>
                        <a:rPr lang="de-DE" sz="1600" dirty="0">
                          <a:solidFill>
                            <a:schemeClr val="bg1"/>
                          </a:solidFill>
                        </a:rPr>
                        <a:t>1</a:t>
                      </a:r>
                    </a:p>
                  </a:txBody>
                  <a:tcPr>
                    <a:solidFill>
                      <a:schemeClr val="tx1"/>
                    </a:solidFill>
                  </a:tcPr>
                </a:tc>
                <a:tc>
                  <a:txBody>
                    <a:bodyPr/>
                    <a:lstStyle/>
                    <a:p>
                      <a:r>
                        <a:rPr lang="de-DE" sz="1600" b="0" dirty="0">
                          <a:solidFill>
                            <a:schemeClr val="bg1"/>
                          </a:solidFill>
                          <a:latin typeface="Arial Narrow"/>
                        </a:rPr>
                        <a:t>Login </a:t>
                      </a:r>
                      <a:r>
                        <a:rPr lang="de-DE" sz="1600" b="0" dirty="0" err="1">
                          <a:solidFill>
                            <a:schemeClr val="bg1"/>
                          </a:solidFill>
                          <a:latin typeface="Arial Narrow"/>
                        </a:rPr>
                        <a:t>with</a:t>
                      </a:r>
                      <a:r>
                        <a:rPr lang="de-DE" sz="1600" b="0" dirty="0">
                          <a:solidFill>
                            <a:schemeClr val="bg1"/>
                          </a:solidFill>
                          <a:latin typeface="Arial Narrow"/>
                        </a:rPr>
                        <a:t> </a:t>
                      </a:r>
                      <a:r>
                        <a:rPr lang="de-DE" sz="1600" b="0" dirty="0" err="1">
                          <a:solidFill>
                            <a:schemeClr val="bg1"/>
                          </a:solidFill>
                          <a:latin typeface="Arial Narrow"/>
                        </a:rPr>
                        <a:t>your</a:t>
                      </a:r>
                      <a:r>
                        <a:rPr lang="de-DE" sz="1600" b="0" dirty="0">
                          <a:solidFill>
                            <a:schemeClr val="bg1"/>
                          </a:solidFill>
                          <a:latin typeface="Arial Narrow"/>
                        </a:rPr>
                        <a:t> Laptop at </a:t>
                      </a:r>
                      <a:r>
                        <a:rPr lang="de-DE" sz="1600" b="1" dirty="0">
                          <a:solidFill>
                            <a:schemeClr val="accent1"/>
                          </a:solidFill>
                          <a:latin typeface="Arial Narrow"/>
                        </a:rPr>
                        <a:t>C</a:t>
                      </a:r>
                      <a:r>
                        <a:rPr lang="en-US" sz="1600" b="1" i="0" u="none" strike="noStrike" noProof="0" dirty="0">
                          <a:solidFill>
                            <a:schemeClr val="accent1"/>
                          </a:solidFill>
                          <a:latin typeface="Arial Narrow"/>
                        </a:rPr>
                        <a:t>ANVAS.UTWENTE.NL</a:t>
                      </a:r>
                      <a:r>
                        <a:rPr lang="en-US" sz="1600" b="0" i="0" u="none" strike="noStrike" noProof="0" dirty="0">
                          <a:solidFill>
                            <a:schemeClr val="bg1"/>
                          </a:solidFill>
                          <a:latin typeface="Arial Narrow"/>
                        </a:rPr>
                        <a:t> with  ICT </a:t>
                      </a:r>
                      <a:br>
                        <a:rPr lang="en-US" sz="1600" b="0" i="0" u="none" strike="noStrike" noProof="0" dirty="0">
                          <a:solidFill>
                            <a:schemeClr val="bg1"/>
                          </a:solidFill>
                          <a:latin typeface="Arial Narrow"/>
                        </a:rPr>
                      </a:br>
                      <a:r>
                        <a:rPr lang="en-US" sz="1600" b="0" i="0" u="none" strike="noStrike" noProof="0" dirty="0">
                          <a:solidFill>
                            <a:schemeClr val="bg1"/>
                          </a:solidFill>
                          <a:latin typeface="Arial Narrow"/>
                        </a:rPr>
                        <a:t>account.</a:t>
                      </a:r>
                    </a:p>
                    <a:p>
                      <a:pPr lvl="0">
                        <a:buNone/>
                      </a:pPr>
                      <a:r>
                        <a:rPr lang="en-US" sz="1600" b="0" i="0" u="none" strike="noStrike" noProof="0" dirty="0">
                          <a:solidFill>
                            <a:schemeClr val="bg1"/>
                          </a:solidFill>
                          <a:latin typeface="Arial Narrow"/>
                        </a:rPr>
                        <a:t>Next you will see the following message:</a:t>
                      </a:r>
                    </a:p>
                  </a:txBody>
                  <a:tcPr>
                    <a:solidFill>
                      <a:schemeClr val="tx1"/>
                    </a:solidFill>
                  </a:tcPr>
                </a:tc>
                <a:extLst>
                  <a:ext uri="{0D108BD9-81ED-4DB2-BD59-A6C34878D82A}">
                    <a16:rowId xmlns:a16="http://schemas.microsoft.com/office/drawing/2014/main" val="2069016267"/>
                  </a:ext>
                </a:extLst>
              </a:tr>
              <a:tr h="747057">
                <a:tc>
                  <a:txBody>
                    <a:bodyPr/>
                    <a:lstStyle/>
                    <a:p>
                      <a:r>
                        <a:rPr lang="de-DE" sz="1600" dirty="0">
                          <a:solidFill>
                            <a:schemeClr val="bg1"/>
                          </a:solidFill>
                        </a:rPr>
                        <a:t>2</a:t>
                      </a:r>
                    </a:p>
                  </a:txBody>
                  <a:tcPr>
                    <a:solidFill>
                      <a:schemeClr val="tx1"/>
                    </a:solidFill>
                  </a:tcPr>
                </a:tc>
                <a:tc>
                  <a:txBody>
                    <a:bodyPr/>
                    <a:lstStyle/>
                    <a:p>
                      <a:pPr lvl="0">
                        <a:buNone/>
                      </a:pPr>
                      <a:r>
                        <a:rPr lang="de-DE" sz="1600" b="0" i="0" u="none" strike="noStrike" noProof="0" dirty="0">
                          <a:solidFill>
                            <a:schemeClr val="bg1"/>
                          </a:solidFill>
                          <a:latin typeface="Calibri"/>
                        </a:rPr>
                        <a:t>Click </a:t>
                      </a:r>
                      <a:r>
                        <a:rPr lang="de-DE" sz="1600" b="0" i="1" u="none" strike="noStrike" noProof="0" dirty="0">
                          <a:solidFill>
                            <a:schemeClr val="bg1"/>
                          </a:solidFill>
                          <a:latin typeface="Calibri"/>
                        </a:rPr>
                        <a:t>Next </a:t>
                      </a:r>
                      <a:r>
                        <a:rPr lang="de-DE" sz="1600" b="0" i="0" u="none" strike="noStrike" noProof="0" dirty="0">
                          <a:solidFill>
                            <a:schemeClr val="bg1"/>
                          </a:solidFill>
                          <a:latin typeface="Calibri"/>
                        </a:rPr>
                        <a:t>and </a:t>
                      </a:r>
                      <a:r>
                        <a:rPr lang="de-DE" sz="1600" b="0" i="0" u="none" strike="noStrike" noProof="0" err="1">
                          <a:solidFill>
                            <a:schemeClr val="bg1"/>
                          </a:solidFill>
                          <a:latin typeface="Calibri"/>
                        </a:rPr>
                        <a:t>download</a:t>
                      </a:r>
                      <a:r>
                        <a:rPr lang="de-DE" sz="1600" b="0" i="0" u="none" strike="noStrike" noProof="0" dirty="0">
                          <a:solidFill>
                            <a:schemeClr val="bg1"/>
                          </a:solidFill>
                          <a:latin typeface="Calibri"/>
                        </a:rPr>
                        <a:t> and </a:t>
                      </a:r>
                      <a:r>
                        <a:rPr lang="de-DE" sz="1600" b="0" i="0" u="none" strike="noStrike" noProof="0" err="1">
                          <a:solidFill>
                            <a:schemeClr val="bg1"/>
                          </a:solidFill>
                          <a:latin typeface="Calibri"/>
                        </a:rPr>
                        <a:t>install</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the</a:t>
                      </a:r>
                      <a:r>
                        <a:rPr lang="de-DE" sz="1600" b="0" i="0" u="none" strike="noStrike" noProof="0" dirty="0">
                          <a:solidFill>
                            <a:schemeClr val="bg1"/>
                          </a:solidFill>
                          <a:latin typeface="Calibri"/>
                        </a:rPr>
                        <a:t> </a:t>
                      </a:r>
                      <a:endParaRPr lang="de-DE" sz="1600">
                        <a:solidFill>
                          <a:schemeClr val="bg1"/>
                        </a:solidFill>
                      </a:endParaRPr>
                    </a:p>
                    <a:p>
                      <a:pPr lvl="0">
                        <a:buNone/>
                      </a:pPr>
                      <a:r>
                        <a:rPr lang="de-DE" sz="1600" b="1" i="0" u="none" strike="noStrike" noProof="0" dirty="0">
                          <a:solidFill>
                            <a:schemeClr val="accent1"/>
                          </a:solidFill>
                          <a:latin typeface="Calibri"/>
                        </a:rPr>
                        <a:t>Microsoft Authenticator</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app</a:t>
                      </a:r>
                      <a:r>
                        <a:rPr lang="de-DE" sz="1600" b="0" i="0" u="none" strike="noStrike" noProof="0" dirty="0">
                          <a:solidFill>
                            <a:schemeClr val="bg1"/>
                          </a:solidFill>
                          <a:latin typeface="Calibri"/>
                        </a:rPr>
                        <a:t> on </a:t>
                      </a:r>
                      <a:r>
                        <a:rPr lang="de-DE" sz="1600" b="0" i="0" u="none" strike="noStrike" noProof="0" err="1">
                          <a:solidFill>
                            <a:schemeClr val="bg1"/>
                          </a:solidFill>
                          <a:latin typeface="Calibri"/>
                        </a:rPr>
                        <a:t>your</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phone</a:t>
                      </a:r>
                      <a:endParaRPr lang="de-DE" sz="1600">
                        <a:solidFill>
                          <a:schemeClr val="bg1"/>
                        </a:solidFill>
                      </a:endParaRPr>
                    </a:p>
                  </a:txBody>
                  <a:tcPr>
                    <a:solidFill>
                      <a:schemeClr val="tx1"/>
                    </a:solidFill>
                  </a:tcPr>
                </a:tc>
                <a:extLst>
                  <a:ext uri="{0D108BD9-81ED-4DB2-BD59-A6C34878D82A}">
                    <a16:rowId xmlns:a16="http://schemas.microsoft.com/office/drawing/2014/main" val="4130810483"/>
                  </a:ext>
                </a:extLst>
              </a:tr>
              <a:tr h="1054670">
                <a:tc>
                  <a:txBody>
                    <a:bodyPr/>
                    <a:lstStyle/>
                    <a:p>
                      <a:r>
                        <a:rPr lang="de-DE" sz="1600" dirty="0">
                          <a:solidFill>
                            <a:schemeClr val="bg1"/>
                          </a:solidFill>
                        </a:rPr>
                        <a:t>3</a:t>
                      </a:r>
                    </a:p>
                  </a:txBody>
                  <a:tcPr>
                    <a:solidFill>
                      <a:schemeClr val="tx1"/>
                    </a:solidFill>
                  </a:tcPr>
                </a:tc>
                <a:tc>
                  <a:txBody>
                    <a:bodyPr/>
                    <a:lstStyle/>
                    <a:p>
                      <a:pPr lvl="0">
                        <a:buNone/>
                      </a:pPr>
                      <a:r>
                        <a:rPr lang="de-DE" sz="1600" b="0" i="0" u="none" strike="noStrike" noProof="0" dirty="0">
                          <a:solidFill>
                            <a:schemeClr val="bg1"/>
                          </a:solidFill>
                          <a:latin typeface="Calibri"/>
                        </a:rPr>
                        <a:t>Open </a:t>
                      </a:r>
                      <a:r>
                        <a:rPr lang="de-DE" sz="1600" b="0" i="0" u="none" strike="noStrike" noProof="0" err="1">
                          <a:solidFill>
                            <a:schemeClr val="bg1"/>
                          </a:solidFill>
                          <a:latin typeface="Calibri"/>
                        </a:rPr>
                        <a:t>the</a:t>
                      </a:r>
                      <a:r>
                        <a:rPr lang="de-DE" sz="1600" b="0" i="0" u="none" strike="noStrike" noProof="0" dirty="0">
                          <a:solidFill>
                            <a:schemeClr val="bg1"/>
                          </a:solidFill>
                          <a:latin typeface="Calibri"/>
                        </a:rPr>
                        <a:t> Microsoft Authenticator </a:t>
                      </a:r>
                      <a:r>
                        <a:rPr lang="de-DE" sz="1600" b="0" i="0" u="none" strike="noStrike" noProof="0" err="1">
                          <a:solidFill>
                            <a:schemeClr val="bg1"/>
                          </a:solidFill>
                          <a:latin typeface="Calibri"/>
                        </a:rPr>
                        <a:t>app</a:t>
                      </a:r>
                      <a:r>
                        <a:rPr lang="de-DE" sz="1600" b="0" i="0" u="none" strike="noStrike" noProof="0" dirty="0">
                          <a:solidFill>
                            <a:schemeClr val="bg1"/>
                          </a:solidFill>
                          <a:latin typeface="Calibri"/>
                        </a:rPr>
                        <a:t> on </a:t>
                      </a:r>
                      <a:r>
                        <a:rPr lang="de-DE" sz="1600" b="0" i="0" u="none" strike="noStrike" noProof="0" err="1">
                          <a:solidFill>
                            <a:schemeClr val="bg1"/>
                          </a:solidFill>
                          <a:latin typeface="Calibri"/>
                        </a:rPr>
                        <a:t>your</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phone</a:t>
                      </a:r>
                      <a:r>
                        <a:rPr lang="de-DE" sz="1600" b="0" i="0" u="none" strike="noStrike" noProof="0" dirty="0">
                          <a:solidFill>
                            <a:schemeClr val="bg1"/>
                          </a:solidFill>
                          <a:latin typeface="Calibri"/>
                        </a:rPr>
                        <a:t> and </a:t>
                      </a:r>
                      <a:r>
                        <a:rPr lang="de-DE" sz="1600" b="0" i="0" u="none" strike="noStrike" noProof="0" err="1">
                          <a:solidFill>
                            <a:schemeClr val="bg1"/>
                          </a:solidFill>
                          <a:latin typeface="Calibri"/>
                        </a:rPr>
                        <a:t>click</a:t>
                      </a:r>
                      <a:r>
                        <a:rPr lang="de-DE" sz="1600" b="0" i="0" u="none" strike="noStrike" noProof="0" dirty="0">
                          <a:solidFill>
                            <a:schemeClr val="bg1"/>
                          </a:solidFill>
                          <a:latin typeface="Calibri"/>
                        </a:rPr>
                        <a:t> </a:t>
                      </a:r>
                      <a:r>
                        <a:rPr lang="de-DE" sz="1600" b="0" i="1" u="none" strike="noStrike" noProof="0" dirty="0">
                          <a:solidFill>
                            <a:schemeClr val="bg1"/>
                          </a:solidFill>
                          <a:latin typeface="Calibri"/>
                        </a:rPr>
                        <a:t>Next</a:t>
                      </a:r>
                      <a:r>
                        <a:rPr lang="de-DE" sz="1600" b="0" i="0" u="none" strike="noStrike" noProof="0" dirty="0">
                          <a:solidFill>
                            <a:schemeClr val="bg1"/>
                          </a:solidFill>
                          <a:latin typeface="Calibri"/>
                        </a:rPr>
                        <a:t> on </a:t>
                      </a:r>
                      <a:r>
                        <a:rPr lang="de-DE" sz="1600" b="0" i="0" u="none" strike="noStrike" noProof="0" err="1">
                          <a:solidFill>
                            <a:schemeClr val="bg1"/>
                          </a:solidFill>
                          <a:latin typeface="Calibri"/>
                        </a:rPr>
                        <a:t>the</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pc</a:t>
                      </a:r>
                      <a:r>
                        <a:rPr lang="de-DE" sz="1600" b="0" i="0" u="none" strike="noStrike" noProof="0" dirty="0">
                          <a:solidFill>
                            <a:schemeClr val="bg1"/>
                          </a:solidFill>
                          <a:latin typeface="Calibri"/>
                        </a:rPr>
                        <a:t>.</a:t>
                      </a:r>
                    </a:p>
                    <a:p>
                      <a:pPr lvl="0">
                        <a:buNone/>
                      </a:pPr>
                      <a:r>
                        <a:rPr lang="de-DE" sz="1600" b="0" i="0" u="none" strike="noStrike" noProof="0" err="1">
                          <a:solidFill>
                            <a:schemeClr val="bg1"/>
                          </a:solidFill>
                        </a:rPr>
                        <a:t>Allow</a:t>
                      </a:r>
                      <a:r>
                        <a:rPr lang="de-DE" sz="1600" b="0" i="0" u="none" strike="noStrike" noProof="0" dirty="0">
                          <a:solidFill>
                            <a:schemeClr val="bg1"/>
                          </a:solidFill>
                        </a:rPr>
                        <a:t> </a:t>
                      </a:r>
                      <a:r>
                        <a:rPr lang="de-DE" sz="1600" b="0" i="0" u="none" strike="noStrike" noProof="0" err="1">
                          <a:solidFill>
                            <a:schemeClr val="bg1"/>
                          </a:solidFill>
                        </a:rPr>
                        <a:t>the</a:t>
                      </a:r>
                      <a:r>
                        <a:rPr lang="de-DE" sz="1600" b="0" i="0" u="none" strike="noStrike" noProof="0" dirty="0">
                          <a:solidFill>
                            <a:schemeClr val="bg1"/>
                          </a:solidFill>
                        </a:rPr>
                        <a:t> </a:t>
                      </a:r>
                      <a:r>
                        <a:rPr lang="de-DE" sz="1600" b="0" i="0" u="none" strike="noStrike" noProof="0" err="1">
                          <a:solidFill>
                            <a:schemeClr val="bg1"/>
                          </a:solidFill>
                        </a:rPr>
                        <a:t>app</a:t>
                      </a:r>
                      <a:r>
                        <a:rPr lang="de-DE" sz="1600" b="0" i="0" u="none" strike="noStrike" noProof="0" dirty="0">
                          <a:solidFill>
                            <a:schemeClr val="bg1"/>
                          </a:solidFill>
                        </a:rPr>
                        <a:t> </a:t>
                      </a:r>
                      <a:r>
                        <a:rPr lang="de-DE" sz="1600" b="0" i="0" u="none" strike="noStrike" noProof="0" err="1">
                          <a:solidFill>
                            <a:schemeClr val="bg1"/>
                          </a:solidFill>
                        </a:rPr>
                        <a:t>to</a:t>
                      </a:r>
                      <a:r>
                        <a:rPr lang="de-DE" sz="1600" b="0" i="0" u="none" strike="noStrike" noProof="0" dirty="0">
                          <a:solidFill>
                            <a:schemeClr val="bg1"/>
                          </a:solidFill>
                        </a:rPr>
                        <a:t> </a:t>
                      </a:r>
                      <a:r>
                        <a:rPr lang="de-DE" sz="1600" b="0" i="0" u="none" strike="noStrike" noProof="0" err="1">
                          <a:solidFill>
                            <a:schemeClr val="bg1"/>
                          </a:solidFill>
                        </a:rPr>
                        <a:t>access</a:t>
                      </a:r>
                      <a:r>
                        <a:rPr lang="de-DE" sz="1600" b="0" i="0" u="none" strike="noStrike" noProof="0" dirty="0">
                          <a:solidFill>
                            <a:schemeClr val="bg1"/>
                          </a:solidFill>
                        </a:rPr>
                        <a:t> </a:t>
                      </a:r>
                      <a:r>
                        <a:rPr lang="de-DE" sz="1600" b="0" i="0" u="none" strike="noStrike" noProof="0" err="1">
                          <a:solidFill>
                            <a:schemeClr val="bg1"/>
                          </a:solidFill>
                        </a:rPr>
                        <a:t>the</a:t>
                      </a:r>
                      <a:r>
                        <a:rPr lang="de-DE" sz="1600" b="0" i="0" u="none" strike="noStrike" noProof="0" dirty="0">
                          <a:solidFill>
                            <a:schemeClr val="bg1"/>
                          </a:solidFill>
                        </a:rPr>
                        <a:t> </a:t>
                      </a:r>
                      <a:r>
                        <a:rPr lang="de-DE" sz="1600" b="0" i="0" u="none" strike="noStrike" noProof="0" err="1">
                          <a:solidFill>
                            <a:schemeClr val="bg1"/>
                          </a:solidFill>
                        </a:rPr>
                        <a:t>camera</a:t>
                      </a:r>
                      <a:r>
                        <a:rPr lang="de-DE" sz="1600" b="0" i="0" u="none" strike="noStrike" noProof="0" dirty="0">
                          <a:solidFill>
                            <a:schemeClr val="bg1"/>
                          </a:solidFill>
                        </a:rPr>
                        <a:t> and </a:t>
                      </a:r>
                      <a:r>
                        <a:rPr lang="de-DE" sz="1600" b="0" i="0" u="none" strike="noStrike" noProof="0" err="1">
                          <a:solidFill>
                            <a:schemeClr val="bg1"/>
                          </a:solidFill>
                        </a:rPr>
                        <a:t>add</a:t>
                      </a:r>
                      <a:r>
                        <a:rPr lang="de-DE" sz="1600" b="0" i="0" u="none" strike="noStrike" noProof="0" dirty="0">
                          <a:solidFill>
                            <a:schemeClr val="bg1"/>
                          </a:solidFill>
                        </a:rPr>
                        <a:t> an </a:t>
                      </a:r>
                      <a:r>
                        <a:rPr lang="de-DE" sz="1600" b="0" i="0" u="none" strike="noStrike" noProof="0" err="1">
                          <a:solidFill>
                            <a:schemeClr val="bg1"/>
                          </a:solidFill>
                        </a:rPr>
                        <a:t>account</a:t>
                      </a:r>
                      <a:r>
                        <a:rPr lang="de-DE" sz="1600" b="0" i="0" u="none" strike="noStrike" noProof="0" dirty="0">
                          <a:solidFill>
                            <a:schemeClr val="bg1"/>
                          </a:solidFill>
                        </a:rPr>
                        <a:t>. Select</a:t>
                      </a:r>
                      <a:r>
                        <a:rPr lang="de-DE" sz="1600" b="0" i="1" u="none" strike="noStrike" noProof="0" dirty="0">
                          <a:solidFill>
                            <a:schemeClr val="bg1"/>
                          </a:solidFill>
                        </a:rPr>
                        <a:t> School </a:t>
                      </a:r>
                      <a:r>
                        <a:rPr lang="de-DE" sz="1600" b="1" i="1" u="none" strike="noStrike" noProof="0" dirty="0">
                          <a:solidFill>
                            <a:schemeClr val="accent1"/>
                          </a:solidFill>
                        </a:rPr>
                        <a:t>'University </a:t>
                      </a:r>
                      <a:r>
                        <a:rPr lang="de-DE" sz="1600" b="1" i="1" u="none" strike="noStrike" noProof="0" err="1">
                          <a:solidFill>
                            <a:schemeClr val="accent1"/>
                          </a:solidFill>
                        </a:rPr>
                        <a:t>of</a:t>
                      </a:r>
                      <a:r>
                        <a:rPr lang="de-DE" sz="1600" b="1" i="1" u="none" strike="noStrike" noProof="0" dirty="0">
                          <a:solidFill>
                            <a:schemeClr val="accent1"/>
                          </a:solidFill>
                        </a:rPr>
                        <a:t> Twente' </a:t>
                      </a:r>
                      <a:r>
                        <a:rPr lang="de-DE" sz="1600" b="0" i="0" u="none" strike="noStrike" noProof="0" dirty="0">
                          <a:solidFill>
                            <a:schemeClr val="bg1"/>
                          </a:solidFill>
                        </a:rPr>
                        <a:t>and </a:t>
                      </a:r>
                      <a:r>
                        <a:rPr lang="de-DE" sz="1600" b="0" i="0" u="none" strike="noStrike" noProof="0" err="1">
                          <a:solidFill>
                            <a:schemeClr val="bg1"/>
                          </a:solidFill>
                        </a:rPr>
                        <a:t>click</a:t>
                      </a:r>
                      <a:r>
                        <a:rPr lang="de-DE" sz="1600" b="0" i="0" u="none" strike="noStrike" noProof="0" dirty="0">
                          <a:solidFill>
                            <a:schemeClr val="bg1"/>
                          </a:solidFill>
                        </a:rPr>
                        <a:t> </a:t>
                      </a:r>
                      <a:r>
                        <a:rPr lang="de-DE" sz="1600" b="0" i="1" u="none" strike="noStrike" noProof="0" dirty="0">
                          <a:solidFill>
                            <a:schemeClr val="bg1"/>
                          </a:solidFill>
                        </a:rPr>
                        <a:t>Next</a:t>
                      </a:r>
                      <a:r>
                        <a:rPr lang="de-DE" sz="1600" b="0" i="0" u="none" strike="noStrike" noProof="0" dirty="0">
                          <a:solidFill>
                            <a:schemeClr val="bg1"/>
                          </a:solidFill>
                        </a:rPr>
                        <a:t> on </a:t>
                      </a:r>
                      <a:r>
                        <a:rPr lang="de-DE" sz="1600" b="0" i="0" u="none" strike="noStrike" noProof="0" err="1">
                          <a:solidFill>
                            <a:schemeClr val="bg1"/>
                          </a:solidFill>
                        </a:rPr>
                        <a:t>the</a:t>
                      </a:r>
                      <a:r>
                        <a:rPr lang="de-DE" sz="1600" b="0" i="0" u="none" strike="noStrike" noProof="0" dirty="0">
                          <a:solidFill>
                            <a:schemeClr val="bg1"/>
                          </a:solidFill>
                        </a:rPr>
                        <a:t> </a:t>
                      </a:r>
                      <a:r>
                        <a:rPr lang="de-DE" sz="1600" b="0" i="0" u="none" strike="noStrike" noProof="0" err="1">
                          <a:solidFill>
                            <a:schemeClr val="bg1"/>
                          </a:solidFill>
                        </a:rPr>
                        <a:t>pc</a:t>
                      </a:r>
                      <a:endParaRPr lang="de-DE" sz="1600">
                        <a:solidFill>
                          <a:schemeClr val="bg1"/>
                        </a:solidFill>
                      </a:endParaRPr>
                    </a:p>
                  </a:txBody>
                  <a:tcPr>
                    <a:solidFill>
                      <a:schemeClr val="tx1"/>
                    </a:solidFill>
                  </a:tcPr>
                </a:tc>
                <a:extLst>
                  <a:ext uri="{0D108BD9-81ED-4DB2-BD59-A6C34878D82A}">
                    <a16:rowId xmlns:a16="http://schemas.microsoft.com/office/drawing/2014/main" val="705598365"/>
                  </a:ext>
                </a:extLst>
              </a:tr>
              <a:tr h="747057">
                <a:tc>
                  <a:txBody>
                    <a:bodyPr/>
                    <a:lstStyle/>
                    <a:p>
                      <a:r>
                        <a:rPr lang="de-DE" sz="1600" dirty="0">
                          <a:solidFill>
                            <a:schemeClr val="bg1"/>
                          </a:solidFill>
                        </a:rPr>
                        <a:t>4</a:t>
                      </a:r>
                    </a:p>
                  </a:txBody>
                  <a:tcPr>
                    <a:solidFill>
                      <a:schemeClr val="tx1"/>
                    </a:solidFill>
                  </a:tcPr>
                </a:tc>
                <a:tc>
                  <a:txBody>
                    <a:bodyPr/>
                    <a:lstStyle/>
                    <a:p>
                      <a:pPr lvl="0">
                        <a:buNone/>
                      </a:pPr>
                      <a:r>
                        <a:rPr lang="de-DE" sz="1600" b="0" i="0" u="none" strike="noStrike" noProof="0" dirty="0">
                          <a:solidFill>
                            <a:schemeClr val="bg1"/>
                          </a:solidFill>
                          <a:latin typeface="Calibri"/>
                        </a:rPr>
                        <a:t>Scan </a:t>
                      </a:r>
                      <a:r>
                        <a:rPr lang="de-DE" sz="1600" b="0" i="0" u="none" strike="noStrike" noProof="0" err="1">
                          <a:solidFill>
                            <a:schemeClr val="bg1"/>
                          </a:solidFill>
                          <a:latin typeface="Calibri"/>
                        </a:rPr>
                        <a:t>the</a:t>
                      </a:r>
                      <a:r>
                        <a:rPr lang="de-DE" sz="1600" b="0" i="0" u="none" strike="noStrike" noProof="0" dirty="0">
                          <a:solidFill>
                            <a:schemeClr val="bg1"/>
                          </a:solidFill>
                          <a:latin typeface="Calibri"/>
                        </a:rPr>
                        <a:t> QR code </a:t>
                      </a:r>
                      <a:r>
                        <a:rPr lang="de-DE" sz="1600" b="0" i="0" u="none" strike="noStrike" noProof="0" err="1">
                          <a:solidFill>
                            <a:schemeClr val="bg1"/>
                          </a:solidFill>
                          <a:latin typeface="Calibri"/>
                        </a:rPr>
                        <a:t>displayed</a:t>
                      </a:r>
                      <a:r>
                        <a:rPr lang="de-DE" sz="1600" b="0" i="0" u="none" strike="noStrike" noProof="0" dirty="0">
                          <a:solidFill>
                            <a:schemeClr val="bg1"/>
                          </a:solidFill>
                          <a:latin typeface="Calibri"/>
                        </a:rPr>
                        <a:t> on </a:t>
                      </a:r>
                      <a:r>
                        <a:rPr lang="de-DE" sz="1600" b="0" i="0" u="none" strike="noStrike" noProof="0" err="1">
                          <a:solidFill>
                            <a:schemeClr val="bg1"/>
                          </a:solidFill>
                          <a:latin typeface="Calibri"/>
                        </a:rPr>
                        <a:t>the</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pc</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with</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your</a:t>
                      </a:r>
                      <a:r>
                        <a:rPr lang="de-DE" sz="1600" b="0" i="0" u="none" strike="noStrike" noProof="0" dirty="0">
                          <a:solidFill>
                            <a:schemeClr val="bg1"/>
                          </a:solidFill>
                          <a:latin typeface="Calibri"/>
                        </a:rPr>
                        <a:t> </a:t>
                      </a:r>
                      <a:r>
                        <a:rPr lang="de-DE" sz="1600" b="0" i="0" u="none" strike="noStrike" noProof="0" err="1">
                          <a:solidFill>
                            <a:schemeClr val="bg1"/>
                          </a:solidFill>
                          <a:latin typeface="Calibri"/>
                        </a:rPr>
                        <a:t>phone</a:t>
                      </a:r>
                      <a:r>
                        <a:rPr lang="de-DE" sz="1600" b="0" i="0" u="none" strike="noStrike" noProof="0" dirty="0">
                          <a:solidFill>
                            <a:schemeClr val="bg1"/>
                          </a:solidFill>
                          <a:latin typeface="Calibri"/>
                        </a:rPr>
                        <a:t> and </a:t>
                      </a:r>
                      <a:r>
                        <a:rPr lang="de-DE" sz="1600" b="0" i="0" u="none" strike="noStrike" noProof="0" err="1">
                          <a:solidFill>
                            <a:schemeClr val="bg1"/>
                          </a:solidFill>
                          <a:latin typeface="Calibri"/>
                        </a:rPr>
                        <a:t>click</a:t>
                      </a:r>
                      <a:r>
                        <a:rPr lang="de-DE" sz="1600" b="0" i="0" u="none" strike="noStrike" noProof="0" dirty="0">
                          <a:solidFill>
                            <a:schemeClr val="bg1"/>
                          </a:solidFill>
                          <a:latin typeface="Calibri"/>
                        </a:rPr>
                        <a:t> </a:t>
                      </a:r>
                      <a:r>
                        <a:rPr lang="de-DE" sz="1600" b="0" i="1" u="none" strike="noStrike" noProof="0" dirty="0">
                          <a:solidFill>
                            <a:schemeClr val="bg1"/>
                          </a:solidFill>
                          <a:latin typeface="Calibri"/>
                        </a:rPr>
                        <a:t>Next</a:t>
                      </a:r>
                      <a:r>
                        <a:rPr lang="de-DE" sz="1600" b="0" i="0" u="none" strike="noStrike" noProof="0" dirty="0">
                          <a:solidFill>
                            <a:schemeClr val="bg1"/>
                          </a:solidFill>
                          <a:latin typeface="Calibri"/>
                        </a:rPr>
                        <a:t>.</a:t>
                      </a:r>
                      <a:endParaRPr lang="de-DE" sz="1600" dirty="0">
                        <a:solidFill>
                          <a:schemeClr val="bg1"/>
                        </a:solidFill>
                      </a:endParaRPr>
                    </a:p>
                  </a:txBody>
                  <a:tcPr>
                    <a:solidFill>
                      <a:schemeClr val="tx1"/>
                    </a:solidFill>
                  </a:tcPr>
                </a:tc>
                <a:extLst>
                  <a:ext uri="{0D108BD9-81ED-4DB2-BD59-A6C34878D82A}">
                    <a16:rowId xmlns:a16="http://schemas.microsoft.com/office/drawing/2014/main" val="2334940249"/>
                  </a:ext>
                </a:extLst>
              </a:tr>
              <a:tr h="627529">
                <a:tc>
                  <a:txBody>
                    <a:bodyPr/>
                    <a:lstStyle/>
                    <a:p>
                      <a:r>
                        <a:rPr lang="de-DE" sz="1600" dirty="0">
                          <a:solidFill>
                            <a:schemeClr val="bg1"/>
                          </a:solidFill>
                        </a:rPr>
                        <a:t>5</a:t>
                      </a:r>
                    </a:p>
                  </a:txBody>
                  <a:tcPr>
                    <a:solidFill>
                      <a:schemeClr val="tx1"/>
                    </a:solidFill>
                  </a:tcPr>
                </a:tc>
                <a:tc>
                  <a:txBody>
                    <a:bodyPr/>
                    <a:lstStyle/>
                    <a:p>
                      <a:pPr lvl="0">
                        <a:buNone/>
                      </a:pPr>
                      <a:r>
                        <a:rPr lang="de-DE" sz="1600" b="0" i="0" u="none" strike="noStrike" noProof="0" dirty="0">
                          <a:solidFill>
                            <a:schemeClr val="bg1"/>
                          </a:solidFill>
                          <a:latin typeface="Calibri"/>
                        </a:rPr>
                        <a:t>A </a:t>
                      </a:r>
                      <a:r>
                        <a:rPr lang="de-DE" sz="1600" b="0" i="0" u="none" strike="noStrike" noProof="0" dirty="0" err="1">
                          <a:solidFill>
                            <a:schemeClr val="bg1"/>
                          </a:solidFill>
                          <a:latin typeface="Calibri"/>
                        </a:rPr>
                        <a:t>test</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notification</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is</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sent</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please</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unlock</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your</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phone</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with</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fingerprint</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face</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or</a:t>
                      </a:r>
                      <a:r>
                        <a:rPr lang="de-DE" sz="1600" b="0" i="0" u="none" strike="noStrike" noProof="0" dirty="0">
                          <a:solidFill>
                            <a:schemeClr val="bg1"/>
                          </a:solidFill>
                          <a:latin typeface="Calibri"/>
                        </a:rPr>
                        <a:t> PIN and </a:t>
                      </a:r>
                      <a:r>
                        <a:rPr lang="de-DE" sz="1600" b="0" i="0" u="none" strike="noStrike" noProof="0" dirty="0" err="1">
                          <a:solidFill>
                            <a:schemeClr val="bg1"/>
                          </a:solidFill>
                          <a:latin typeface="Calibri"/>
                        </a:rPr>
                        <a:t>approve</a:t>
                      </a:r>
                      <a:r>
                        <a:rPr lang="de-DE" sz="1600" b="0" i="0" u="none" strike="noStrike" noProof="0" dirty="0">
                          <a:solidFill>
                            <a:schemeClr val="bg1"/>
                          </a:solidFill>
                          <a:latin typeface="Calibri"/>
                        </a:rPr>
                        <a:t>. </a:t>
                      </a:r>
                      <a:endParaRPr lang="de-DE" sz="1600" b="0" i="0" u="none" strike="noStrike" noProof="0">
                        <a:solidFill>
                          <a:schemeClr val="bg1"/>
                        </a:solidFill>
                        <a:latin typeface="Calibri"/>
                      </a:endParaRPr>
                    </a:p>
                  </a:txBody>
                  <a:tcPr>
                    <a:solidFill>
                      <a:schemeClr val="tx1"/>
                    </a:solidFill>
                  </a:tcPr>
                </a:tc>
                <a:extLst>
                  <a:ext uri="{0D108BD9-81ED-4DB2-BD59-A6C34878D82A}">
                    <a16:rowId xmlns:a16="http://schemas.microsoft.com/office/drawing/2014/main" val="3139561339"/>
                  </a:ext>
                </a:extLst>
              </a:tr>
              <a:tr h="747057">
                <a:tc>
                  <a:txBody>
                    <a:bodyPr/>
                    <a:lstStyle/>
                    <a:p>
                      <a:r>
                        <a:rPr lang="de-DE" sz="1600" dirty="0">
                          <a:solidFill>
                            <a:schemeClr val="bg1"/>
                          </a:solidFill>
                        </a:rPr>
                        <a:t>6</a:t>
                      </a:r>
                    </a:p>
                  </a:txBody>
                  <a:tcPr>
                    <a:solidFill>
                      <a:schemeClr val="tx1"/>
                    </a:solidFill>
                  </a:tcPr>
                </a:tc>
                <a:tc>
                  <a:txBody>
                    <a:bodyPr/>
                    <a:lstStyle/>
                    <a:p>
                      <a:pPr lvl="0" algn="l">
                        <a:lnSpc>
                          <a:spcPct val="100000"/>
                        </a:lnSpc>
                        <a:spcBef>
                          <a:spcPts val="0"/>
                        </a:spcBef>
                        <a:spcAft>
                          <a:spcPts val="0"/>
                        </a:spcAft>
                        <a:buNone/>
                      </a:pPr>
                      <a:r>
                        <a:rPr lang="de-DE" sz="1600" b="0" i="0" u="none" strike="noStrike" noProof="0" dirty="0">
                          <a:solidFill>
                            <a:schemeClr val="bg1"/>
                          </a:solidFill>
                          <a:latin typeface="Calibri"/>
                        </a:rPr>
                        <a:t>Click </a:t>
                      </a:r>
                      <a:r>
                        <a:rPr lang="de-DE" sz="1600" b="0" i="1" u="none" strike="noStrike" noProof="0" dirty="0">
                          <a:solidFill>
                            <a:schemeClr val="bg1"/>
                          </a:solidFill>
                          <a:latin typeface="Calibri"/>
                        </a:rPr>
                        <a:t>Next</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the</a:t>
                      </a:r>
                      <a:r>
                        <a:rPr lang="de-DE" sz="1600" b="0" i="0" u="none" strike="noStrike" noProof="0" dirty="0">
                          <a:solidFill>
                            <a:schemeClr val="bg1"/>
                          </a:solidFill>
                          <a:latin typeface="Calibri"/>
                        </a:rPr>
                        <a:t> Microsoft Authenticator </a:t>
                      </a:r>
                      <a:r>
                        <a:rPr lang="de-DE" sz="1600" b="0" i="0" u="none" strike="noStrike" noProof="0" dirty="0" err="1">
                          <a:solidFill>
                            <a:schemeClr val="bg1"/>
                          </a:solidFill>
                          <a:latin typeface="Calibri"/>
                        </a:rPr>
                        <a:t>app</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is</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configured</a:t>
                      </a:r>
                      <a:r>
                        <a:rPr lang="de-DE" sz="1600" b="0" i="0" u="none" strike="noStrike" noProof="0" dirty="0">
                          <a:solidFill>
                            <a:schemeClr val="bg1"/>
                          </a:solidFill>
                          <a:latin typeface="Calibri"/>
                        </a:rPr>
                        <a:t>. Click </a:t>
                      </a:r>
                      <a:r>
                        <a:rPr lang="de-DE" sz="1600" b="0" i="1" u="none" strike="noStrike" noProof="0" dirty="0" err="1">
                          <a:solidFill>
                            <a:schemeClr val="bg1"/>
                          </a:solidFill>
                          <a:latin typeface="Calibri"/>
                        </a:rPr>
                        <a:t>Done</a:t>
                      </a:r>
                      <a:r>
                        <a:rPr lang="de-DE" sz="1600" b="0" i="1" u="none" strike="noStrike" noProof="0" dirty="0">
                          <a:solidFill>
                            <a:schemeClr val="bg1"/>
                          </a:solidFill>
                          <a:latin typeface="Calibri"/>
                        </a:rPr>
                        <a:t> </a:t>
                      </a:r>
                      <a:r>
                        <a:rPr lang="de-DE" sz="1600" b="0" i="0" u="none" strike="noStrike" noProof="0" dirty="0">
                          <a:solidFill>
                            <a:schemeClr val="bg1"/>
                          </a:solidFill>
                          <a:latin typeface="Calibri"/>
                        </a:rPr>
                        <a:t>in </a:t>
                      </a:r>
                      <a:r>
                        <a:rPr lang="de-DE" sz="1600" b="0" i="0" u="none" strike="noStrike" noProof="0" dirty="0" err="1">
                          <a:solidFill>
                            <a:schemeClr val="bg1"/>
                          </a:solidFill>
                          <a:latin typeface="Calibri"/>
                        </a:rPr>
                        <a:t>the</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next</a:t>
                      </a:r>
                      <a:r>
                        <a:rPr lang="de-DE" sz="1600" b="0" i="0" u="none" strike="noStrike" noProof="0" dirty="0">
                          <a:solidFill>
                            <a:schemeClr val="bg1"/>
                          </a:solidFill>
                          <a:latin typeface="Calibri"/>
                        </a:rPr>
                        <a:t> screen </a:t>
                      </a:r>
                      <a:r>
                        <a:rPr lang="de-DE" sz="1600" b="0" i="0" u="none" strike="noStrike" noProof="0" dirty="0" err="1">
                          <a:solidFill>
                            <a:schemeClr val="bg1"/>
                          </a:solidFill>
                          <a:latin typeface="Calibri"/>
                        </a:rPr>
                        <a:t>to</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continue</a:t>
                      </a:r>
                      <a:r>
                        <a:rPr lang="de-DE" sz="1600" b="0" i="0" u="none" strike="noStrike" noProof="0" dirty="0">
                          <a:solidFill>
                            <a:schemeClr val="bg1"/>
                          </a:solidFill>
                          <a:latin typeface="Calibri"/>
                        </a:rPr>
                        <a:t> </a:t>
                      </a:r>
                      <a:r>
                        <a:rPr lang="de-DE" sz="1600" b="0" i="0" u="none" strike="noStrike" noProof="0" dirty="0" err="1">
                          <a:solidFill>
                            <a:schemeClr val="bg1"/>
                          </a:solidFill>
                          <a:latin typeface="Calibri"/>
                        </a:rPr>
                        <a:t>signing</a:t>
                      </a:r>
                      <a:r>
                        <a:rPr lang="de-DE" sz="1600" b="0" i="0" u="none" strike="noStrike" noProof="0" dirty="0">
                          <a:solidFill>
                            <a:schemeClr val="bg1"/>
                          </a:solidFill>
                          <a:latin typeface="Calibri"/>
                        </a:rPr>
                        <a:t> in.</a:t>
                      </a:r>
                      <a:endParaRPr lang="de-DE" sz="1600" dirty="0">
                        <a:solidFill>
                          <a:schemeClr val="bg1"/>
                        </a:solidFill>
                      </a:endParaRPr>
                    </a:p>
                  </a:txBody>
                  <a:tcPr>
                    <a:solidFill>
                      <a:schemeClr val="tx1"/>
                    </a:solidFill>
                  </a:tcPr>
                </a:tc>
                <a:extLst>
                  <a:ext uri="{0D108BD9-81ED-4DB2-BD59-A6C34878D82A}">
                    <a16:rowId xmlns:a16="http://schemas.microsoft.com/office/drawing/2014/main" val="872518893"/>
                  </a:ext>
                </a:extLst>
              </a:tr>
            </a:tbl>
          </a:graphicData>
        </a:graphic>
      </p:graphicFrame>
      <p:pic>
        <p:nvPicPr>
          <p:cNvPr id="14" name="Picture 13">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15" name="Picture 14">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197646" y="5844028"/>
            <a:ext cx="1355136" cy="479239"/>
          </a:xfrm>
          <a:prstGeom prst="rect">
            <a:avLst/>
          </a:prstGeom>
        </p:spPr>
      </p:pic>
      <p:sp>
        <p:nvSpPr>
          <p:cNvPr id="16" name="Rectangle 15"/>
          <p:cNvSpPr/>
          <p:nvPr/>
        </p:nvSpPr>
        <p:spPr>
          <a:xfrm>
            <a:off x="10231323" y="5950118"/>
            <a:ext cx="450764" cy="784702"/>
          </a:xfrm>
          <a:prstGeom prst="rect">
            <a:avLst/>
          </a:prstGeom>
        </p:spPr>
        <p:txBody>
          <a:bodyPr wrap="none">
            <a:spAutoFit/>
          </a:bodyPr>
          <a:lstStyle/>
          <a:p>
            <a:r>
              <a:rPr lang="en-US" sz="4499" dirty="0">
                <a:solidFill>
                  <a:schemeClr val="bg1"/>
                </a:solidFill>
              </a:rPr>
              <a:t>|</a:t>
            </a:r>
            <a:endParaRPr lang="en-US" sz="2002" dirty="0">
              <a:solidFill>
                <a:schemeClr val="bg1"/>
              </a:solidFill>
              <a:latin typeface="Arial Narrow" panose="020B0606020202030204" pitchFamily="34" charset="0"/>
            </a:endParaRPr>
          </a:p>
        </p:txBody>
      </p:sp>
      <p:sp>
        <p:nvSpPr>
          <p:cNvPr id="26" name="Text Placeholder 6">
            <a:extLst>
              <a:ext uri="{FF2B5EF4-FFF2-40B4-BE49-F238E27FC236}">
                <a16:creationId xmlns:a16="http://schemas.microsoft.com/office/drawing/2014/main" id="{E1E1E246-0E3E-4AB3-AB79-490CD82067AE}"/>
              </a:ext>
            </a:extLst>
          </p:cNvPr>
          <p:cNvSpPr txBox="1">
            <a:spLocks/>
          </p:cNvSpPr>
          <p:nvPr/>
        </p:nvSpPr>
        <p:spPr>
          <a:xfrm>
            <a:off x="1933645" y="9746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dirty="0">
              <a:solidFill>
                <a:srgbClr val="00CC00"/>
              </a:solidFill>
            </a:endParaRPr>
          </a:p>
        </p:txBody>
      </p:sp>
      <p:sp>
        <p:nvSpPr>
          <p:cNvPr id="28" name="Text Placeholder 5">
            <a:extLst>
              <a:ext uri="{FF2B5EF4-FFF2-40B4-BE49-F238E27FC236}">
                <a16:creationId xmlns:a16="http://schemas.microsoft.com/office/drawing/2014/main" id="{E5B82A0E-CFC7-40E8-920E-613E416B76A4}"/>
              </a:ext>
            </a:extLst>
          </p:cNvPr>
          <p:cNvSpPr txBox="1">
            <a:spLocks/>
          </p:cNvSpPr>
          <p:nvPr/>
        </p:nvSpPr>
        <p:spPr>
          <a:xfrm>
            <a:off x="1981200" y="330201"/>
            <a:ext cx="9982240" cy="732985"/>
          </a:xfrm>
          <a:prstGeom prst="rect">
            <a:avLst/>
          </a:prstGeom>
        </p:spPr>
        <p:txBody>
          <a:bodyPr vert="horz" lIns="0" tIns="0" rIns="0" bIns="0" rtlCol="0" anchor="b" anchorCtr="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450" dirty="0">
                <a:solidFill>
                  <a:schemeClr val="bg1"/>
                </a:solidFill>
                <a:latin typeface="Arial Narrow"/>
              </a:rPr>
              <a:t>CANVAS </a:t>
            </a:r>
            <a:r>
              <a:rPr lang="nl-NL" sz="3450" dirty="0" err="1">
                <a:solidFill>
                  <a:schemeClr val="bg1"/>
                </a:solidFill>
                <a:latin typeface="Arial Narrow"/>
              </a:rPr>
              <a:t>Log-In</a:t>
            </a:r>
            <a:r>
              <a:rPr lang="nl-NL" sz="3450" dirty="0">
                <a:solidFill>
                  <a:schemeClr val="bg1"/>
                </a:solidFill>
                <a:latin typeface="Arial Narrow"/>
              </a:rPr>
              <a:t> on </a:t>
            </a:r>
            <a:r>
              <a:rPr lang="nl-NL" sz="3450" dirty="0" err="1">
                <a:solidFill>
                  <a:schemeClr val="bg1"/>
                </a:solidFill>
                <a:latin typeface="Arial Narrow"/>
              </a:rPr>
              <a:t>Your</a:t>
            </a:r>
            <a:r>
              <a:rPr lang="nl-NL" sz="3450" dirty="0">
                <a:solidFill>
                  <a:schemeClr val="bg1"/>
                </a:solidFill>
                <a:latin typeface="Arial Narrow"/>
              </a:rPr>
              <a:t> </a:t>
            </a:r>
            <a:r>
              <a:rPr lang="nl-NL" sz="3450" dirty="0">
                <a:solidFill>
                  <a:schemeClr val="accent1"/>
                </a:solidFill>
                <a:latin typeface="Arial Narrow"/>
              </a:rPr>
              <a:t>Laptop</a:t>
            </a:r>
            <a:endParaRPr lang="nl-NL" dirty="0">
              <a:solidFill>
                <a:schemeClr val="accent1"/>
              </a:solidFill>
              <a:latin typeface="Arial Narrow" panose="020B0606020202030204" pitchFamily="34" charset="0"/>
            </a:endParaRPr>
          </a:p>
          <a:p>
            <a:r>
              <a:rPr lang="nl-NL" sz="3450" i="1" u="sng" dirty="0">
                <a:solidFill>
                  <a:schemeClr val="bg1"/>
                </a:solidFill>
                <a:latin typeface="Arial Narrow"/>
              </a:rPr>
              <a:t>TWO-FACTOR </a:t>
            </a:r>
            <a:r>
              <a:rPr lang="nl-NL" sz="3600" u="sng" dirty="0">
                <a:solidFill>
                  <a:schemeClr val="bg1"/>
                </a:solidFill>
                <a:latin typeface="Arial Narrow"/>
                <a:cs typeface="Arial"/>
                <a:hlinkClick r:id="rId6">
                  <a:extLst>
                    <a:ext uri="{A12FA001-AC4F-418D-AE19-62706E023703}">
                      <ahyp:hlinkClr xmlns:ahyp="http://schemas.microsoft.com/office/drawing/2018/hyperlinkcolor" val="tx"/>
                    </a:ext>
                  </a:extLst>
                </a:hlinkClick>
              </a:rPr>
              <a:t>authentification</a:t>
            </a:r>
            <a:endParaRPr lang="nl-NL" sz="3600" i="1" u="sng" dirty="0">
              <a:solidFill>
                <a:schemeClr val="bg1"/>
              </a:solidFill>
              <a:latin typeface="Arial Narrow"/>
              <a:hlinkClick r:id="rId6">
                <a:extLst>
                  <a:ext uri="{A12FA001-AC4F-418D-AE19-62706E023703}">
                    <ahyp:hlinkClr xmlns:ahyp="http://schemas.microsoft.com/office/drawing/2018/hyperlinkcolor" val="tx"/>
                  </a:ext>
                </a:extLst>
              </a:hlinkClick>
            </a:endParaRPr>
          </a:p>
        </p:txBody>
      </p:sp>
      <p:sp>
        <p:nvSpPr>
          <p:cNvPr id="36" name="Rectangle 35">
            <a:extLst>
              <a:ext uri="{FF2B5EF4-FFF2-40B4-BE49-F238E27FC236}">
                <a16:creationId xmlns:a16="http://schemas.microsoft.com/office/drawing/2014/main" id="{E097FAF2-0A4E-4456-9821-FDED96E2824C}"/>
              </a:ext>
            </a:extLst>
          </p:cNvPr>
          <p:cNvSpPr/>
          <p:nvPr/>
        </p:nvSpPr>
        <p:spPr>
          <a:xfrm>
            <a:off x="1981200" y="1279443"/>
            <a:ext cx="8980170"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endParaRPr lang="en-US" altLang="en-US" sz="2400" dirty="0">
              <a:solidFill>
                <a:schemeClr val="bg1"/>
              </a:solidFill>
              <a:latin typeface="Arial Narrow" panose="020B0606020202030204" pitchFamily="34" charset="0"/>
              <a:cs typeface="Arial" panose="020B0604020202020204" pitchFamily="34" charset="0"/>
            </a:endParaRPr>
          </a:p>
        </p:txBody>
      </p:sp>
      <p:sp>
        <p:nvSpPr>
          <p:cNvPr id="11" name="Oval 10">
            <a:hlinkClick r:id="rId7" action="ppaction://hlinksldjump"/>
            <a:extLst>
              <a:ext uri="{FF2B5EF4-FFF2-40B4-BE49-F238E27FC236}">
                <a16:creationId xmlns:a16="http://schemas.microsoft.com/office/drawing/2014/main" id="{92DDDBA3-4F5B-4473-937D-8F17D2D76D3A}"/>
              </a:ext>
            </a:extLst>
          </p:cNvPr>
          <p:cNvSpPr/>
          <p:nvPr/>
        </p:nvSpPr>
        <p:spPr>
          <a:xfrm>
            <a:off x="9892747" y="6174559"/>
            <a:ext cx="426594" cy="426594"/>
          </a:xfrm>
          <a:prstGeom prst="ellipse">
            <a:avLst/>
          </a:prstGeom>
          <a:solidFill>
            <a:schemeClr val="tx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Narrow" panose="020B0606020202030204" pitchFamily="34" charset="0"/>
              </a:rPr>
              <a:t>3</a:t>
            </a:r>
            <a:endParaRPr lang="nl-NL" sz="1350" dirty="0">
              <a:latin typeface="Arial Narrow" panose="020B0606020202030204" pitchFamily="34" charset="0"/>
            </a:endParaRPr>
          </a:p>
        </p:txBody>
      </p:sp>
      <p:pic>
        <p:nvPicPr>
          <p:cNvPr id="4" name="Grafik 3" descr="Ein Bild, das Text, Screenshot, Schrift enthält.&#10;&#10;Beschreibung automatisch generiert.">
            <a:extLst>
              <a:ext uri="{FF2B5EF4-FFF2-40B4-BE49-F238E27FC236}">
                <a16:creationId xmlns:a16="http://schemas.microsoft.com/office/drawing/2014/main" id="{F06F5F91-9570-7EC2-EEAC-61B1EB683D48}"/>
              </a:ext>
            </a:extLst>
          </p:cNvPr>
          <p:cNvPicPr>
            <a:picLocks noChangeAspect="1"/>
          </p:cNvPicPr>
          <p:nvPr/>
        </p:nvPicPr>
        <p:blipFill>
          <a:blip r:embed="rId8"/>
          <a:stretch>
            <a:fillRect/>
          </a:stretch>
        </p:blipFill>
        <p:spPr>
          <a:xfrm>
            <a:off x="5871884" y="1183763"/>
            <a:ext cx="2303930" cy="1792097"/>
          </a:xfrm>
          <a:prstGeom prst="rect">
            <a:avLst/>
          </a:prstGeom>
        </p:spPr>
      </p:pic>
      <p:pic>
        <p:nvPicPr>
          <p:cNvPr id="6" name="Grafik 5" descr="Ein Bild, das Text, Screenshot, Schrift enthält.&#10;&#10;Beschreibung automatisch generiert.">
            <a:extLst>
              <a:ext uri="{FF2B5EF4-FFF2-40B4-BE49-F238E27FC236}">
                <a16:creationId xmlns:a16="http://schemas.microsoft.com/office/drawing/2014/main" id="{566AC59D-2C95-884F-4FF0-23949C08BB3F}"/>
              </a:ext>
            </a:extLst>
          </p:cNvPr>
          <p:cNvPicPr>
            <a:picLocks noChangeAspect="1"/>
          </p:cNvPicPr>
          <p:nvPr/>
        </p:nvPicPr>
        <p:blipFill>
          <a:blip r:embed="rId9"/>
          <a:stretch>
            <a:fillRect/>
          </a:stretch>
        </p:blipFill>
        <p:spPr>
          <a:xfrm>
            <a:off x="8462682" y="151801"/>
            <a:ext cx="2599764" cy="1193505"/>
          </a:xfrm>
          <a:prstGeom prst="rect">
            <a:avLst/>
          </a:prstGeom>
        </p:spPr>
      </p:pic>
      <p:pic>
        <p:nvPicPr>
          <p:cNvPr id="9" name="Grafik 8" descr="Ein Bild, das Text, Screenshot, Schrift, Reihe enthält.&#10;&#10;Beschreibung automatisch generiert.">
            <a:extLst>
              <a:ext uri="{FF2B5EF4-FFF2-40B4-BE49-F238E27FC236}">
                <a16:creationId xmlns:a16="http://schemas.microsoft.com/office/drawing/2014/main" id="{E3A4283D-5F28-17DB-ED1C-AA2F433A6CE5}"/>
              </a:ext>
            </a:extLst>
          </p:cNvPr>
          <p:cNvPicPr>
            <a:picLocks noChangeAspect="1"/>
          </p:cNvPicPr>
          <p:nvPr/>
        </p:nvPicPr>
        <p:blipFill>
          <a:blip r:embed="rId10"/>
          <a:stretch>
            <a:fillRect/>
          </a:stretch>
        </p:blipFill>
        <p:spPr>
          <a:xfrm>
            <a:off x="8462681" y="1372235"/>
            <a:ext cx="2599767" cy="1415153"/>
          </a:xfrm>
          <a:prstGeom prst="rect">
            <a:avLst/>
          </a:prstGeom>
        </p:spPr>
      </p:pic>
      <p:pic>
        <p:nvPicPr>
          <p:cNvPr id="10" name="Grafik 9" descr="Ein Bild, das Text, Screenshot enthält.&#10;&#10;Beschreibung automatisch generiert.">
            <a:extLst>
              <a:ext uri="{FF2B5EF4-FFF2-40B4-BE49-F238E27FC236}">
                <a16:creationId xmlns:a16="http://schemas.microsoft.com/office/drawing/2014/main" id="{60181985-A88F-C418-C5FC-82DBC34C8016}"/>
              </a:ext>
            </a:extLst>
          </p:cNvPr>
          <p:cNvPicPr>
            <a:picLocks noChangeAspect="1"/>
          </p:cNvPicPr>
          <p:nvPr/>
        </p:nvPicPr>
        <p:blipFill>
          <a:blip r:embed="rId11"/>
          <a:stretch>
            <a:fillRect/>
          </a:stretch>
        </p:blipFill>
        <p:spPr>
          <a:xfrm>
            <a:off x="8462684" y="2840935"/>
            <a:ext cx="2626659" cy="1669190"/>
          </a:xfrm>
          <a:prstGeom prst="rect">
            <a:avLst/>
          </a:prstGeom>
        </p:spPr>
      </p:pic>
      <p:pic>
        <p:nvPicPr>
          <p:cNvPr id="12" name="Grafik 11" descr="Ein Bild, das Screenshot, Text, Reihe, Software enthält.&#10;&#10;Beschreibung automatisch generiert.">
            <a:extLst>
              <a:ext uri="{FF2B5EF4-FFF2-40B4-BE49-F238E27FC236}">
                <a16:creationId xmlns:a16="http://schemas.microsoft.com/office/drawing/2014/main" id="{A065D117-8E01-79AF-4665-4116D0D5C354}"/>
              </a:ext>
            </a:extLst>
          </p:cNvPr>
          <p:cNvPicPr>
            <a:picLocks noChangeAspect="1"/>
          </p:cNvPicPr>
          <p:nvPr/>
        </p:nvPicPr>
        <p:blipFill>
          <a:blip r:embed="rId12"/>
          <a:stretch>
            <a:fillRect/>
          </a:stretch>
        </p:blipFill>
        <p:spPr>
          <a:xfrm>
            <a:off x="8462682" y="4541439"/>
            <a:ext cx="2626659" cy="1163782"/>
          </a:xfrm>
          <a:prstGeom prst="rect">
            <a:avLst/>
          </a:prstGeom>
        </p:spPr>
      </p:pic>
      <p:pic>
        <p:nvPicPr>
          <p:cNvPr id="13" name="Grafik 12" descr="Ein Bild, das Text, Screenshot enthält.&#10;&#10;Beschreibung automatisch generiert.">
            <a:extLst>
              <a:ext uri="{FF2B5EF4-FFF2-40B4-BE49-F238E27FC236}">
                <a16:creationId xmlns:a16="http://schemas.microsoft.com/office/drawing/2014/main" id="{A5637060-77E0-E992-5AAF-081D74DABE8B}"/>
              </a:ext>
            </a:extLst>
          </p:cNvPr>
          <p:cNvPicPr>
            <a:picLocks noChangeAspect="1"/>
          </p:cNvPicPr>
          <p:nvPr/>
        </p:nvPicPr>
        <p:blipFill>
          <a:blip r:embed="rId13"/>
          <a:stretch>
            <a:fillRect/>
          </a:stretch>
        </p:blipFill>
        <p:spPr>
          <a:xfrm>
            <a:off x="8462682" y="5742454"/>
            <a:ext cx="2626660" cy="1047752"/>
          </a:xfrm>
          <a:prstGeom prst="rect">
            <a:avLst/>
          </a:prstGeom>
        </p:spPr>
      </p:pic>
      <p:sp>
        <p:nvSpPr>
          <p:cNvPr id="17" name="Pfeil: nach rechts 16">
            <a:extLst>
              <a:ext uri="{FF2B5EF4-FFF2-40B4-BE49-F238E27FC236}">
                <a16:creationId xmlns:a16="http://schemas.microsoft.com/office/drawing/2014/main" id="{7CD00C0E-51EB-4102-F265-682877599143}"/>
              </a:ext>
            </a:extLst>
          </p:cNvPr>
          <p:cNvSpPr/>
          <p:nvPr/>
        </p:nvSpPr>
        <p:spPr>
          <a:xfrm rot="5400000">
            <a:off x="9368117" y="1048871"/>
            <a:ext cx="654423" cy="582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a:extLst>
              <a:ext uri="{FF2B5EF4-FFF2-40B4-BE49-F238E27FC236}">
                <a16:creationId xmlns:a16="http://schemas.microsoft.com/office/drawing/2014/main" id="{65C1BEB9-FC1F-A343-6F93-B507365F8F3F}"/>
              </a:ext>
            </a:extLst>
          </p:cNvPr>
          <p:cNvSpPr/>
          <p:nvPr/>
        </p:nvSpPr>
        <p:spPr>
          <a:xfrm rot="5400000">
            <a:off x="9408498" y="4192943"/>
            <a:ext cx="654423" cy="582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rechts 19">
            <a:extLst>
              <a:ext uri="{FF2B5EF4-FFF2-40B4-BE49-F238E27FC236}">
                <a16:creationId xmlns:a16="http://schemas.microsoft.com/office/drawing/2014/main" id="{CDBAA6E4-4982-22A1-8959-D00150FA2D88}"/>
              </a:ext>
            </a:extLst>
          </p:cNvPr>
          <p:cNvSpPr/>
          <p:nvPr/>
        </p:nvSpPr>
        <p:spPr>
          <a:xfrm rot="5400000">
            <a:off x="9412941" y="5405718"/>
            <a:ext cx="654423" cy="582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rechts 20">
            <a:extLst>
              <a:ext uri="{FF2B5EF4-FFF2-40B4-BE49-F238E27FC236}">
                <a16:creationId xmlns:a16="http://schemas.microsoft.com/office/drawing/2014/main" id="{B377E98F-E1CF-DD4B-DFD8-A57C7F8D1F34}"/>
              </a:ext>
            </a:extLst>
          </p:cNvPr>
          <p:cNvSpPr/>
          <p:nvPr/>
        </p:nvSpPr>
        <p:spPr>
          <a:xfrm rot="5400000">
            <a:off x="9368116" y="2501152"/>
            <a:ext cx="654423" cy="582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rechts 21">
            <a:extLst>
              <a:ext uri="{FF2B5EF4-FFF2-40B4-BE49-F238E27FC236}">
                <a16:creationId xmlns:a16="http://schemas.microsoft.com/office/drawing/2014/main" id="{BA13788E-AD2F-133F-296A-70EE56A1EE62}"/>
              </a:ext>
            </a:extLst>
          </p:cNvPr>
          <p:cNvSpPr/>
          <p:nvPr/>
        </p:nvSpPr>
        <p:spPr>
          <a:xfrm rot="-1860000">
            <a:off x="7933763" y="986116"/>
            <a:ext cx="654423" cy="582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59B23109-BBE1-F3C1-3460-F5EAF8789554}"/>
              </a:ext>
            </a:extLst>
          </p:cNvPr>
          <p:cNvSpPr txBox="1"/>
          <p:nvPr/>
        </p:nvSpPr>
        <p:spPr>
          <a:xfrm>
            <a:off x="179294" y="6266330"/>
            <a:ext cx="60959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100" dirty="0">
                <a:solidFill>
                  <a:schemeClr val="bg1"/>
                </a:solidFill>
                <a:ea typeface="+mn-lt"/>
                <a:cs typeface="+mn-lt"/>
              </a:rPr>
              <a:t>More </a:t>
            </a:r>
            <a:r>
              <a:rPr lang="de-DE" sz="1100" dirty="0" err="1">
                <a:solidFill>
                  <a:schemeClr val="bg1"/>
                </a:solidFill>
                <a:ea typeface="+mn-lt"/>
                <a:cs typeface="+mn-lt"/>
              </a:rPr>
              <a:t>information</a:t>
            </a:r>
            <a:r>
              <a:rPr lang="de-DE" sz="1100" dirty="0">
                <a:solidFill>
                  <a:schemeClr val="bg1"/>
                </a:solidFill>
                <a:ea typeface="+mn-lt"/>
                <a:cs typeface="+mn-lt"/>
              </a:rPr>
              <a:t> </a:t>
            </a:r>
            <a:r>
              <a:rPr lang="de-DE" sz="1100" dirty="0" err="1">
                <a:solidFill>
                  <a:schemeClr val="bg1"/>
                </a:solidFill>
                <a:ea typeface="+mn-lt"/>
                <a:cs typeface="+mn-lt"/>
              </a:rPr>
              <a:t>can</a:t>
            </a:r>
            <a:r>
              <a:rPr lang="de-DE" sz="1100" dirty="0">
                <a:solidFill>
                  <a:schemeClr val="bg1"/>
                </a:solidFill>
                <a:ea typeface="+mn-lt"/>
                <a:cs typeface="+mn-lt"/>
              </a:rPr>
              <a:t> </a:t>
            </a:r>
            <a:r>
              <a:rPr lang="de-DE" sz="1100" dirty="0" err="1">
                <a:solidFill>
                  <a:schemeClr val="bg1"/>
                </a:solidFill>
                <a:ea typeface="+mn-lt"/>
                <a:cs typeface="+mn-lt"/>
              </a:rPr>
              <a:t>be</a:t>
            </a:r>
            <a:r>
              <a:rPr lang="de-DE" sz="1100" dirty="0">
                <a:solidFill>
                  <a:schemeClr val="bg1"/>
                </a:solidFill>
                <a:ea typeface="+mn-lt"/>
                <a:cs typeface="+mn-lt"/>
              </a:rPr>
              <a:t> </a:t>
            </a:r>
            <a:r>
              <a:rPr lang="de-DE" sz="1100" dirty="0" err="1">
                <a:solidFill>
                  <a:schemeClr val="bg1"/>
                </a:solidFill>
                <a:ea typeface="+mn-lt"/>
                <a:cs typeface="+mn-lt"/>
              </a:rPr>
              <a:t>found</a:t>
            </a:r>
            <a:r>
              <a:rPr lang="de-DE" sz="1100" dirty="0">
                <a:solidFill>
                  <a:schemeClr val="bg1"/>
                </a:solidFill>
                <a:ea typeface="+mn-lt"/>
                <a:cs typeface="+mn-lt"/>
              </a:rPr>
              <a:t> </a:t>
            </a:r>
            <a:r>
              <a:rPr lang="de-DE" sz="1100" dirty="0" err="1">
                <a:solidFill>
                  <a:schemeClr val="bg1"/>
                </a:solidFill>
                <a:ea typeface="+mn-lt"/>
                <a:cs typeface="+mn-lt"/>
              </a:rPr>
              <a:t>here</a:t>
            </a:r>
            <a:r>
              <a:rPr lang="de-DE" sz="1100" dirty="0">
                <a:solidFill>
                  <a:schemeClr val="bg1"/>
                </a:solidFill>
                <a:ea typeface="+mn-lt"/>
                <a:cs typeface="+mn-lt"/>
              </a:rPr>
              <a:t>: </a:t>
            </a:r>
            <a:r>
              <a:rPr lang="de-DE" sz="1100" dirty="0">
                <a:solidFill>
                  <a:schemeClr val="accent1"/>
                </a:solidFill>
                <a:ea typeface="+mn-lt"/>
                <a:cs typeface="+mn-lt"/>
                <a:hlinkClick r:id="rId14">
                  <a:extLst>
                    <a:ext uri="{A12FA001-AC4F-418D-AE19-62706E023703}">
                      <ahyp:hlinkClr xmlns:ahyp="http://schemas.microsoft.com/office/drawing/2018/hyperlinkcolor" val="tx"/>
                    </a:ext>
                  </a:extLst>
                </a:hlinkClick>
              </a:rPr>
              <a:t>https://www.utwente.nl/en/service-portal/workplace-support/accounts-passwords/multi-factor-authentication-mfa#manuals</a:t>
            </a:r>
            <a:endParaRPr lang="de-DE" sz="1100" dirty="0">
              <a:solidFill>
                <a:schemeClr val="accent1"/>
              </a:solidFill>
              <a:cs typeface="Calibri" panose="020F0502020204030204"/>
            </a:endParaRPr>
          </a:p>
        </p:txBody>
      </p:sp>
    </p:spTree>
    <p:extLst>
      <p:ext uri="{BB962C8B-B14F-4D97-AF65-F5344CB8AC3E}">
        <p14:creationId xmlns:p14="http://schemas.microsoft.com/office/powerpoint/2010/main" val="1452684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29</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CC00"/>
                </a:solidFill>
                <a:latin typeface="Arial Narrow" panose="020B0606020202030204" pitchFamily="34" charset="0"/>
              </a:rPr>
              <a:t>OVERVIEW</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CANVAS</a:t>
            </a:r>
            <a:endParaRPr lang="en-US" sz="4000" u="sng" dirty="0">
              <a:solidFill>
                <a:srgbClr val="D60093"/>
              </a:solidFill>
              <a:latin typeface="Arial Narrow" panose="020B0606020202030204" pitchFamily="34" charset="0"/>
            </a:endParaRPr>
          </a:p>
        </p:txBody>
      </p:sp>
      <p:pic>
        <p:nvPicPr>
          <p:cNvPr id="2" name="Picture 1">
            <a:extLst>
              <a:ext uri="{FF2B5EF4-FFF2-40B4-BE49-F238E27FC236}">
                <a16:creationId xmlns:a16="http://schemas.microsoft.com/office/drawing/2014/main" id="{25310494-03F3-4CAF-A71C-156507B095BA}"/>
              </a:ext>
            </a:extLst>
          </p:cNvPr>
          <p:cNvPicPr>
            <a:picLocks noChangeAspect="1"/>
          </p:cNvPicPr>
          <p:nvPr/>
        </p:nvPicPr>
        <p:blipFill rotWithShape="1">
          <a:blip r:embed="rId4"/>
          <a:srcRect t="9770" r="73937" b="21315"/>
          <a:stretch/>
        </p:blipFill>
        <p:spPr>
          <a:xfrm>
            <a:off x="4805176" y="1358028"/>
            <a:ext cx="7297614" cy="5788589"/>
          </a:xfrm>
          <a:prstGeom prst="rect">
            <a:avLst/>
          </a:prstGeom>
        </p:spPr>
      </p:pic>
      <p:sp>
        <p:nvSpPr>
          <p:cNvPr id="14" name="Speech Bubble: Rectangle 13">
            <a:extLst>
              <a:ext uri="{FF2B5EF4-FFF2-40B4-BE49-F238E27FC236}">
                <a16:creationId xmlns:a16="http://schemas.microsoft.com/office/drawing/2014/main" id="{9A148387-1697-46DA-A76D-52977217CE1F}"/>
              </a:ext>
            </a:extLst>
          </p:cNvPr>
          <p:cNvSpPr/>
          <p:nvPr/>
        </p:nvSpPr>
        <p:spPr>
          <a:xfrm>
            <a:off x="5409675" y="5418781"/>
            <a:ext cx="2296983" cy="999861"/>
          </a:xfrm>
          <a:prstGeom prst="wedgeRectCallout">
            <a:avLst>
              <a:gd name="adj1" fmla="val 65499"/>
              <a:gd name="adj2" fmla="val -41739"/>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Registration in Osiris is linked to enrolment for course page in Canvas</a:t>
            </a:r>
            <a:endParaRPr lang="nl-NL" dirty="0">
              <a:latin typeface="Arial Narrow" panose="020B0606020202030204" pitchFamily="34" charset="0"/>
              <a:cs typeface="Arial" panose="020B0604020202020204" pitchFamily="34" charset="0"/>
            </a:endParaRPr>
          </a:p>
        </p:txBody>
      </p:sp>
      <p:sp>
        <p:nvSpPr>
          <p:cNvPr id="18" name="Speech Bubble: Rectangle 17">
            <a:extLst>
              <a:ext uri="{FF2B5EF4-FFF2-40B4-BE49-F238E27FC236}">
                <a16:creationId xmlns:a16="http://schemas.microsoft.com/office/drawing/2014/main" id="{70D2DA69-4604-4C4B-B899-9A5E7A0DA519}"/>
              </a:ext>
            </a:extLst>
          </p:cNvPr>
          <p:cNvSpPr/>
          <p:nvPr/>
        </p:nvSpPr>
        <p:spPr>
          <a:xfrm>
            <a:off x="1634491" y="2553388"/>
            <a:ext cx="2864920" cy="1147163"/>
          </a:xfrm>
          <a:prstGeom prst="wedgeRectCallout">
            <a:avLst>
              <a:gd name="adj1" fmla="val 67049"/>
              <a:gd name="adj2" fmla="val -30992"/>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DASHBOARD=HOME PAGE:</a:t>
            </a:r>
          </a:p>
          <a:p>
            <a:pPr algn="ctr"/>
            <a:r>
              <a:rPr lang="en-US" b="1" dirty="0">
                <a:latin typeface="Arial Narrow" panose="020B0606020202030204" pitchFamily="34" charset="0"/>
                <a:cs typeface="Arial" panose="020B0604020202020204" pitchFamily="34" charset="0"/>
              </a:rPr>
              <a:t>OVERVIEW OF ALL ENROLED SITES</a:t>
            </a:r>
            <a:endParaRPr lang="nl-NL" dirty="0">
              <a:latin typeface="Arial Narrow" panose="020B0606020202030204" pitchFamily="34" charset="0"/>
              <a:cs typeface="Arial" panose="020B0604020202020204" pitchFamily="34" charset="0"/>
            </a:endParaRPr>
          </a:p>
        </p:txBody>
      </p:sp>
      <p:sp>
        <p:nvSpPr>
          <p:cNvPr id="19" name="Speech Bubble: Rectangle 18">
            <a:extLst>
              <a:ext uri="{FF2B5EF4-FFF2-40B4-BE49-F238E27FC236}">
                <a16:creationId xmlns:a16="http://schemas.microsoft.com/office/drawing/2014/main" id="{02D90D38-9213-48A5-91FA-2CD909667334}"/>
              </a:ext>
            </a:extLst>
          </p:cNvPr>
          <p:cNvSpPr/>
          <p:nvPr/>
        </p:nvSpPr>
        <p:spPr>
          <a:xfrm>
            <a:off x="2758480" y="4044755"/>
            <a:ext cx="2651195" cy="999861"/>
          </a:xfrm>
          <a:prstGeom prst="wedgeRectCallout">
            <a:avLst>
              <a:gd name="adj1" fmla="val 65499"/>
              <a:gd name="adj2" fmla="val -41739"/>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CLICK TO ACCESS COURSE SITE</a:t>
            </a:r>
            <a:endParaRPr lang="nl-NL"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3031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25" name="Flowchart: Process 24"/>
          <p:cNvSpPr/>
          <p:nvPr/>
        </p:nvSpPr>
        <p:spPr>
          <a:xfrm>
            <a:off x="-21232" y="3717032"/>
            <a:ext cx="12261915" cy="19202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 name="Content Placeholder 1"/>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13C9CC7F-86E1-48DE-82DC-E9AC50D04532}" type="slidenum">
              <a:rPr lang="nl-NL" smtClean="0"/>
              <a:pPr/>
              <a:t>3</a:t>
            </a:fld>
            <a:endParaRPr lang="nl-NL" dirty="0"/>
          </a:p>
        </p:txBody>
      </p:sp>
      <p:sp>
        <p:nvSpPr>
          <p:cNvPr id="6" name="Text Placeholder 5"/>
          <p:cNvSpPr>
            <a:spLocks noGrp="1"/>
          </p:cNvSpPr>
          <p:nvPr>
            <p:ph type="body" sz="quarter" idx="13"/>
          </p:nvPr>
        </p:nvSpPr>
        <p:spPr/>
        <p:txBody>
          <a:bodyPr>
            <a:normAutofit/>
          </a:bodyPr>
          <a:lstStyle/>
          <a:p>
            <a:r>
              <a:rPr lang="en-US" sz="4500" dirty="0">
                <a:solidFill>
                  <a:schemeClr val="bg1"/>
                </a:solidFill>
                <a:latin typeface="Arial Narrow" panose="020B0606020202030204" pitchFamily="34" charset="0"/>
              </a:rPr>
              <a:t>TOPICS OF THIS WORKSHOP</a:t>
            </a:r>
          </a:p>
        </p:txBody>
      </p:sp>
      <p:sp>
        <p:nvSpPr>
          <p:cNvPr id="7" name="Text Placeholder 6"/>
          <p:cNvSpPr>
            <a:spLocks noGrp="1"/>
          </p:cNvSpPr>
          <p:nvPr>
            <p:ph type="body" sz="quarter" idx="14"/>
          </p:nvPr>
        </p:nvSpPr>
        <p:spPr/>
        <p:txBody>
          <a:bodyPr>
            <a:normAutofit lnSpcReduction="10000"/>
          </a:bodyPr>
          <a:lstStyle/>
          <a:p>
            <a:endParaRPr lang="en-US" dirty="0"/>
          </a:p>
        </p:txBody>
      </p:sp>
      <p:sp>
        <p:nvSpPr>
          <p:cNvPr id="9" name="Oval 8">
            <a:hlinkClick r:id="" action="ppaction://noaction"/>
          </p:cNvPr>
          <p:cNvSpPr/>
          <p:nvPr/>
        </p:nvSpPr>
        <p:spPr>
          <a:xfrm flipV="1">
            <a:off x="10284726" y="3428998"/>
            <a:ext cx="809468" cy="809468"/>
          </a:xfrm>
          <a:prstGeom prst="ellipse">
            <a:avLst/>
          </a:prstGeom>
          <a:solidFill>
            <a:schemeClr val="tx1"/>
          </a:solidFill>
          <a:ln w="187325">
            <a:solidFill>
              <a:srgbClr val="FFE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 name="Oval 9">
            <a:hlinkClick r:id="" action="ppaction://noaction"/>
          </p:cNvPr>
          <p:cNvSpPr/>
          <p:nvPr/>
        </p:nvSpPr>
        <p:spPr>
          <a:xfrm flipV="1">
            <a:off x="8423046" y="3428998"/>
            <a:ext cx="809468" cy="809468"/>
          </a:xfrm>
          <a:prstGeom prst="ellipse">
            <a:avLst/>
          </a:prstGeom>
          <a:solidFill>
            <a:schemeClr val="tx1"/>
          </a:solidFill>
          <a:ln w="187325">
            <a:solidFill>
              <a:srgbClr val="EF8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 name="Oval 11">
            <a:hlinkClick r:id="" action="ppaction://noaction"/>
          </p:cNvPr>
          <p:cNvSpPr/>
          <p:nvPr/>
        </p:nvSpPr>
        <p:spPr>
          <a:xfrm flipV="1">
            <a:off x="6561368" y="3428998"/>
            <a:ext cx="809468" cy="809468"/>
          </a:xfrm>
          <a:prstGeom prst="ellipse">
            <a:avLst/>
          </a:prstGeom>
          <a:solidFill>
            <a:schemeClr val="tx1"/>
          </a:solidFill>
          <a:ln w="187325">
            <a:solidFill>
              <a:srgbClr val="EF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 name="Oval 12">
            <a:hlinkClick r:id="" action="ppaction://noaction"/>
          </p:cNvPr>
          <p:cNvSpPr/>
          <p:nvPr/>
        </p:nvSpPr>
        <p:spPr>
          <a:xfrm flipV="1">
            <a:off x="4699690" y="3428998"/>
            <a:ext cx="809468" cy="809468"/>
          </a:xfrm>
          <a:prstGeom prst="ellipse">
            <a:avLst/>
          </a:prstGeom>
          <a:solidFill>
            <a:schemeClr val="tx1"/>
          </a:solidFill>
          <a:ln w="187325">
            <a:solidFill>
              <a:srgbClr val="21B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 name="Oval 13">
            <a:hlinkClick r:id="" action="ppaction://noaction"/>
          </p:cNvPr>
          <p:cNvSpPr/>
          <p:nvPr/>
        </p:nvSpPr>
        <p:spPr>
          <a:xfrm flipV="1">
            <a:off x="2838012" y="3428998"/>
            <a:ext cx="809468" cy="809468"/>
          </a:xfrm>
          <a:prstGeom prst="ellipse">
            <a:avLst/>
          </a:prstGeom>
          <a:solidFill>
            <a:schemeClr val="tx1"/>
          </a:solidFill>
          <a:ln w="187325">
            <a:solidFill>
              <a:srgbClr val="52B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 name="Oval 14">
            <a:hlinkClick r:id="rId4" action="ppaction://hlinksldjump"/>
          </p:cNvPr>
          <p:cNvSpPr/>
          <p:nvPr/>
        </p:nvSpPr>
        <p:spPr>
          <a:xfrm flipV="1">
            <a:off x="976334" y="3428998"/>
            <a:ext cx="809468" cy="809468"/>
          </a:xfrm>
          <a:prstGeom prst="ellipse">
            <a:avLst/>
          </a:prstGeom>
          <a:solidFill>
            <a:schemeClr val="tx1"/>
          </a:solidFill>
          <a:ln w="187325">
            <a:solidFill>
              <a:srgbClr val="00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 name="Rectangle 15"/>
          <p:cNvSpPr/>
          <p:nvPr/>
        </p:nvSpPr>
        <p:spPr>
          <a:xfrm>
            <a:off x="577418" y="4555576"/>
            <a:ext cx="2720629" cy="379656"/>
          </a:xfrm>
          <a:prstGeom prst="rect">
            <a:avLst/>
          </a:prstGeom>
        </p:spPr>
        <p:txBody>
          <a:bodyPr wrap="square">
            <a:spAutoFit/>
          </a:bodyPr>
          <a:lstStyle/>
          <a:p>
            <a:r>
              <a:rPr lang="en-US" sz="1867" dirty="0">
                <a:solidFill>
                  <a:schemeClr val="bg1"/>
                </a:solidFill>
                <a:latin typeface="Arial Narrow" panose="020B0606020202030204" pitchFamily="34" charset="0"/>
              </a:rPr>
              <a:t>Website PSY</a:t>
            </a:r>
          </a:p>
        </p:txBody>
      </p:sp>
      <p:sp>
        <p:nvSpPr>
          <p:cNvPr id="17" name="Rectangle 16"/>
          <p:cNvSpPr/>
          <p:nvPr/>
        </p:nvSpPr>
        <p:spPr>
          <a:xfrm>
            <a:off x="2251891" y="4555576"/>
            <a:ext cx="1883807" cy="379656"/>
          </a:xfrm>
          <a:prstGeom prst="rect">
            <a:avLst/>
          </a:prstGeom>
        </p:spPr>
        <p:txBody>
          <a:bodyPr wrap="square">
            <a:spAutoFit/>
          </a:bodyPr>
          <a:lstStyle/>
          <a:p>
            <a:pPr algn="ctr"/>
            <a:r>
              <a:rPr lang="en-US" sz="1867" dirty="0">
                <a:solidFill>
                  <a:schemeClr val="bg1"/>
                </a:solidFill>
                <a:latin typeface="Arial Narrow" panose="020B0606020202030204" pitchFamily="34" charset="0"/>
              </a:rPr>
              <a:t>Osiris</a:t>
            </a:r>
          </a:p>
        </p:txBody>
      </p:sp>
      <p:sp>
        <p:nvSpPr>
          <p:cNvPr id="18" name="Rectangle 17"/>
          <p:cNvSpPr/>
          <p:nvPr/>
        </p:nvSpPr>
        <p:spPr>
          <a:xfrm>
            <a:off x="3593504" y="4555576"/>
            <a:ext cx="2837201" cy="379656"/>
          </a:xfrm>
          <a:prstGeom prst="rect">
            <a:avLst/>
          </a:prstGeom>
        </p:spPr>
        <p:txBody>
          <a:bodyPr wrap="square">
            <a:spAutoFit/>
          </a:bodyPr>
          <a:lstStyle/>
          <a:p>
            <a:pPr algn="ctr"/>
            <a:r>
              <a:rPr lang="en-US" sz="1867" dirty="0">
                <a:solidFill>
                  <a:schemeClr val="bg1"/>
                </a:solidFill>
                <a:latin typeface="Arial Narrow" panose="020B0606020202030204" pitchFamily="34" charset="0"/>
              </a:rPr>
              <a:t>Canvas</a:t>
            </a:r>
          </a:p>
        </p:txBody>
      </p:sp>
      <p:sp>
        <p:nvSpPr>
          <p:cNvPr id="19" name="Rectangle 18"/>
          <p:cNvSpPr/>
          <p:nvPr/>
        </p:nvSpPr>
        <p:spPr>
          <a:xfrm>
            <a:off x="5670599" y="4555576"/>
            <a:ext cx="2364956" cy="379656"/>
          </a:xfrm>
          <a:prstGeom prst="rect">
            <a:avLst/>
          </a:prstGeom>
        </p:spPr>
        <p:txBody>
          <a:bodyPr wrap="square">
            <a:spAutoFit/>
          </a:bodyPr>
          <a:lstStyle/>
          <a:p>
            <a:pPr algn="ctr"/>
            <a:r>
              <a:rPr lang="en-US" sz="1867" dirty="0">
                <a:solidFill>
                  <a:schemeClr val="bg1"/>
                </a:solidFill>
                <a:latin typeface="Arial Narrow" panose="020B0606020202030204" pitchFamily="34" charset="0"/>
              </a:rPr>
              <a:t>Timetable</a:t>
            </a:r>
          </a:p>
        </p:txBody>
      </p:sp>
      <p:sp>
        <p:nvSpPr>
          <p:cNvPr id="24" name="Rectangle 23"/>
          <p:cNvSpPr/>
          <p:nvPr/>
        </p:nvSpPr>
        <p:spPr>
          <a:xfrm>
            <a:off x="7849683" y="4555576"/>
            <a:ext cx="2164469" cy="379656"/>
          </a:xfrm>
          <a:prstGeom prst="rect">
            <a:avLst/>
          </a:prstGeom>
        </p:spPr>
        <p:txBody>
          <a:bodyPr wrap="square">
            <a:spAutoFit/>
          </a:bodyPr>
          <a:lstStyle/>
          <a:p>
            <a:pPr algn="ctr"/>
            <a:r>
              <a:rPr lang="en-US" sz="1867" dirty="0" err="1">
                <a:solidFill>
                  <a:schemeClr val="bg1"/>
                </a:solidFill>
                <a:latin typeface="Arial Narrow" panose="020B0606020202030204" pitchFamily="34" charset="0"/>
              </a:rPr>
              <a:t>MyUT</a:t>
            </a:r>
            <a:r>
              <a:rPr lang="en-US" sz="1867" dirty="0">
                <a:solidFill>
                  <a:schemeClr val="bg1"/>
                </a:solidFill>
                <a:latin typeface="Arial Narrow" panose="020B0606020202030204" pitchFamily="34" charset="0"/>
              </a:rPr>
              <a:t> app</a:t>
            </a:r>
          </a:p>
        </p:txBody>
      </p:sp>
      <p:sp>
        <p:nvSpPr>
          <p:cNvPr id="28" name="Rectangle 27"/>
          <p:cNvSpPr/>
          <p:nvPr/>
        </p:nvSpPr>
        <p:spPr>
          <a:xfrm>
            <a:off x="9570456" y="4536175"/>
            <a:ext cx="2164469" cy="666977"/>
          </a:xfrm>
          <a:prstGeom prst="rect">
            <a:avLst/>
          </a:prstGeom>
        </p:spPr>
        <p:txBody>
          <a:bodyPr wrap="square">
            <a:spAutoFit/>
          </a:bodyPr>
          <a:lstStyle/>
          <a:p>
            <a:pPr algn="ctr"/>
            <a:r>
              <a:rPr lang="en-US" sz="1867" dirty="0">
                <a:solidFill>
                  <a:schemeClr val="bg1"/>
                </a:solidFill>
                <a:latin typeface="Arial Narrow" panose="020B0606020202030204" pitchFamily="34" charset="0"/>
              </a:rPr>
              <a:t>Practical matters</a:t>
            </a:r>
          </a:p>
          <a:p>
            <a:pPr algn="ctr"/>
            <a:r>
              <a:rPr lang="en-US" sz="1867" dirty="0">
                <a:solidFill>
                  <a:schemeClr val="bg1"/>
                </a:solidFill>
                <a:latin typeface="Arial Narrow" panose="020B0606020202030204" pitchFamily="34" charset="0"/>
              </a:rPr>
              <a:t>&amp; TO DO</a:t>
            </a:r>
          </a:p>
        </p:txBody>
      </p:sp>
    </p:spTree>
    <p:extLst>
      <p:ext uri="{BB962C8B-B14F-4D97-AF65-F5344CB8AC3E}">
        <p14:creationId xmlns:p14="http://schemas.microsoft.com/office/powerpoint/2010/main" val="42635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par>
                                <p:cTn id="13" presetID="10" presetClass="entr" presetSubtype="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53" presetClass="entr" presetSubtype="16" fill="hold" grpId="0" nodeType="withEffect">
                                  <p:stCondLst>
                                    <p:cond delay="3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53" presetClass="entr" presetSubtype="16" fill="hold" grpId="0" nodeType="withEffect">
                                  <p:stCondLst>
                                    <p:cond delay="6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53" presetClass="entr" presetSubtype="16" fill="hold" grpId="0" nodeType="withEffect">
                                  <p:stCondLst>
                                    <p:cond delay="9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10" presetClass="entr" presetSubtype="0" fill="hold" grpId="0" nodeType="withEffect">
                                  <p:stCondLst>
                                    <p:cond delay="11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53" presetClass="entr" presetSubtype="16" fill="hold" grpId="0" nodeType="withEffect">
                                  <p:stCondLst>
                                    <p:cond delay="13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10" presetClass="entr" presetSubtype="0" fill="hold" grpId="0" nodeType="withEffect">
                                  <p:stCondLst>
                                    <p:cond delay="15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53" presetClass="entr" presetSubtype="16" fill="hold" grpId="0" nodeType="withEffect">
                                  <p:stCondLst>
                                    <p:cond delay="170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par>
                                <p:cTn id="53" presetID="10" presetClass="entr" presetSubtype="0" fill="hold" grpId="0" nodeType="withEffect">
                                  <p:stCondLst>
                                    <p:cond delay="180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23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animBg="1"/>
      <p:bldP spid="10" grpId="0" animBg="1"/>
      <p:bldP spid="12" grpId="0" animBg="1"/>
      <p:bldP spid="13" grpId="0" animBg="1"/>
      <p:bldP spid="14" grpId="0" animBg="1"/>
      <p:bldP spid="15" grpId="0" animBg="1"/>
      <p:bldP spid="16" grpId="0"/>
      <p:bldP spid="17" grpId="0"/>
      <p:bldP spid="18" grpId="0"/>
      <p:bldP spid="19" grpId="0"/>
      <p:bldP spid="24"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30</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CC00"/>
                </a:solidFill>
                <a:latin typeface="Arial Narrow" panose="020B0606020202030204" pitchFamily="34" charset="0"/>
              </a:rPr>
              <a:t>MODULE PAGE</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CANVAS</a:t>
            </a:r>
            <a:endParaRPr lang="en-US" sz="4000" u="sng" dirty="0">
              <a:solidFill>
                <a:srgbClr val="D60093"/>
              </a:solidFill>
              <a:latin typeface="Arial Narrow" panose="020B0606020202030204" pitchFamily="34" charset="0"/>
            </a:endParaRPr>
          </a:p>
        </p:txBody>
      </p:sp>
      <p:pic>
        <p:nvPicPr>
          <p:cNvPr id="2" name="Picture 1">
            <a:extLst>
              <a:ext uri="{FF2B5EF4-FFF2-40B4-BE49-F238E27FC236}">
                <a16:creationId xmlns:a16="http://schemas.microsoft.com/office/drawing/2014/main" id="{D4189321-F397-4BC1-A0AE-9764281222A9}"/>
              </a:ext>
            </a:extLst>
          </p:cNvPr>
          <p:cNvPicPr>
            <a:picLocks noChangeAspect="1"/>
          </p:cNvPicPr>
          <p:nvPr/>
        </p:nvPicPr>
        <p:blipFill rotWithShape="1">
          <a:blip r:embed="rId4"/>
          <a:srcRect l="625" t="9135" r="74027" b="19660"/>
          <a:stretch/>
        </p:blipFill>
        <p:spPr>
          <a:xfrm>
            <a:off x="4021627" y="1554253"/>
            <a:ext cx="3750773" cy="5926762"/>
          </a:xfrm>
          <a:prstGeom prst="rect">
            <a:avLst/>
          </a:prstGeom>
        </p:spPr>
      </p:pic>
      <p:sp>
        <p:nvSpPr>
          <p:cNvPr id="19" name="Speech Bubble: Rectangle 18">
            <a:extLst>
              <a:ext uri="{FF2B5EF4-FFF2-40B4-BE49-F238E27FC236}">
                <a16:creationId xmlns:a16="http://schemas.microsoft.com/office/drawing/2014/main" id="{02D90D38-9213-48A5-91FA-2CD909667334}"/>
              </a:ext>
            </a:extLst>
          </p:cNvPr>
          <p:cNvSpPr/>
          <p:nvPr/>
        </p:nvSpPr>
        <p:spPr>
          <a:xfrm>
            <a:off x="1056905" y="3854715"/>
            <a:ext cx="2581036" cy="999861"/>
          </a:xfrm>
          <a:prstGeom prst="wedgeRectCallout">
            <a:avLst>
              <a:gd name="adj1" fmla="val 65499"/>
              <a:gd name="adj2" fmla="val -41739"/>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cs typeface="Arial" panose="020B0604020202020204" pitchFamily="34" charset="0"/>
              </a:rPr>
              <a:t>‘COURSES’=</a:t>
            </a:r>
            <a:br>
              <a:rPr lang="en-US" b="1" dirty="0">
                <a:latin typeface="Arial Narrow" panose="020B0606020202030204" pitchFamily="34" charset="0"/>
                <a:cs typeface="Arial" panose="020B0604020202020204" pitchFamily="34" charset="0"/>
              </a:rPr>
            </a:br>
            <a:r>
              <a:rPr lang="en-US" b="1" dirty="0">
                <a:latin typeface="Arial Narrow" panose="020B0606020202030204" pitchFamily="34" charset="0"/>
                <a:cs typeface="Arial" panose="020B0604020202020204" pitchFamily="34" charset="0"/>
              </a:rPr>
              <a:t>COURSE SPECIFIC PAGE</a:t>
            </a:r>
            <a:endParaRPr lang="nl-NL"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574205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CC00"/>
                </a:solidFill>
                <a:latin typeface="Arial Narrow" panose="020B0606020202030204" pitchFamily="34" charset="0"/>
              </a:rPr>
              <a:t>OVERVIEW</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CANVAS</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A5817BF8-604A-CAAA-0A91-7BEEFD157F4E}"/>
              </a:ext>
            </a:extLst>
          </p:cNvPr>
          <p:cNvPicPr>
            <a:picLocks noChangeAspect="1"/>
          </p:cNvPicPr>
          <p:nvPr/>
        </p:nvPicPr>
        <p:blipFill rotWithShape="1">
          <a:blip r:embed="rId4"/>
          <a:srcRect t="13325" r="22508" b="7310"/>
          <a:stretch/>
        </p:blipFill>
        <p:spPr bwMode="auto">
          <a:xfrm>
            <a:off x="3474550" y="1215586"/>
            <a:ext cx="8184092" cy="4714875"/>
          </a:xfrm>
          <a:prstGeom prst="rect">
            <a:avLst/>
          </a:prstGeom>
          <a:ln>
            <a:noFill/>
          </a:ln>
          <a:extLst>
            <a:ext uri="{53640926-AAD7-44D8-BBD7-CCE9431645EC}">
              <a14:shadowObscured xmlns:a14="http://schemas.microsoft.com/office/drawing/2010/main"/>
            </a:ext>
          </a:extLst>
        </p:spPr>
      </p:pic>
      <p:sp>
        <p:nvSpPr>
          <p:cNvPr id="6" name="Speech Bubble: Rectangle 5">
            <a:extLst>
              <a:ext uri="{FF2B5EF4-FFF2-40B4-BE49-F238E27FC236}">
                <a16:creationId xmlns:a16="http://schemas.microsoft.com/office/drawing/2014/main" id="{E06C4F37-E1E4-5E8D-9F67-E68315629F4B}"/>
              </a:ext>
            </a:extLst>
          </p:cNvPr>
          <p:cNvSpPr/>
          <p:nvPr/>
        </p:nvSpPr>
        <p:spPr>
          <a:xfrm>
            <a:off x="533358" y="2941786"/>
            <a:ext cx="2840594" cy="1325357"/>
          </a:xfrm>
          <a:prstGeom prst="wedgeRectCallout">
            <a:avLst>
              <a:gd name="adj1" fmla="val 82799"/>
              <a:gd name="adj2" fmla="val -83029"/>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Keep up to date with </a:t>
            </a:r>
            <a:r>
              <a:rPr kumimoji="0" lang="en-US" sz="1800" b="1" i="0" u="none" strike="noStrike" kern="1200" cap="none" spc="0" normalizeH="0" baseline="0" noProof="0" dirty="0">
                <a:ln>
                  <a:noFill/>
                </a:ln>
                <a:solidFill>
                  <a:srgbClr val="00CC00"/>
                </a:solidFill>
                <a:effectLst/>
                <a:uLnTx/>
                <a:uFillTx/>
                <a:latin typeface="Arial Narrow" panose="020B0606020202030204" pitchFamily="34" charset="0"/>
                <a:ea typeface="+mn-ea"/>
                <a:cs typeface="Arial" panose="020B0604020202020204" pitchFamily="34" charset="0"/>
              </a:rPr>
              <a:t>ANNOUNCEMENTS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Messages from teachers</a:t>
            </a:r>
            <a:endParaRPr kumimoji="0" lang="nl-N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314276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CC00"/>
                </a:solidFill>
                <a:latin typeface="Arial Narrow" panose="020B0606020202030204" pitchFamily="34" charset="0"/>
              </a:rPr>
              <a:t>OVERVIEW</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CANVAS</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95489BD9-64BF-A995-BDEA-E0754ACC4E03}"/>
              </a:ext>
            </a:extLst>
          </p:cNvPr>
          <p:cNvPicPr>
            <a:picLocks noChangeAspect="1"/>
          </p:cNvPicPr>
          <p:nvPr/>
        </p:nvPicPr>
        <p:blipFill rotWithShape="1">
          <a:blip r:embed="rId4"/>
          <a:srcRect t="13325" r="22508" b="7310"/>
          <a:stretch/>
        </p:blipFill>
        <p:spPr bwMode="auto">
          <a:xfrm>
            <a:off x="3779349" y="1306450"/>
            <a:ext cx="8184092" cy="4714875"/>
          </a:xfrm>
          <a:prstGeom prst="rect">
            <a:avLst/>
          </a:prstGeom>
          <a:ln>
            <a:noFill/>
          </a:ln>
          <a:extLst>
            <a:ext uri="{53640926-AAD7-44D8-BBD7-CCE9431645EC}">
              <a14:shadowObscured xmlns:a14="http://schemas.microsoft.com/office/drawing/2010/main"/>
            </a:ext>
          </a:extLst>
        </p:spPr>
      </p:pic>
      <p:sp>
        <p:nvSpPr>
          <p:cNvPr id="4" name="Speech Bubble: Rectangle 3">
            <a:extLst>
              <a:ext uri="{FF2B5EF4-FFF2-40B4-BE49-F238E27FC236}">
                <a16:creationId xmlns:a16="http://schemas.microsoft.com/office/drawing/2014/main" id="{C1D0A020-5004-E43D-EB14-E158FA240356}"/>
              </a:ext>
            </a:extLst>
          </p:cNvPr>
          <p:cNvSpPr/>
          <p:nvPr/>
        </p:nvSpPr>
        <p:spPr>
          <a:xfrm>
            <a:off x="710196" y="2553388"/>
            <a:ext cx="2840594" cy="2055749"/>
          </a:xfrm>
          <a:prstGeom prst="wedgeRectCallout">
            <a:avLst>
              <a:gd name="adj1" fmla="val 83976"/>
              <a:gd name="adj2" fmla="val 34747"/>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Check your sub/partial results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C00"/>
                </a:solidFill>
                <a:effectLst/>
                <a:uLnTx/>
                <a:uFillTx/>
                <a:latin typeface="Arial Narrow" panose="020B0606020202030204" pitchFamily="34" charset="0"/>
                <a:ea typeface="+mn-ea"/>
                <a:cs typeface="Arial" panose="020B0604020202020204" pitchFamily="34" charset="0"/>
              </a:rPr>
              <a:t>GRADES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All grades per sub exam or assignment </a:t>
            </a: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Wingdings" panose="05000000000000000000" pitchFamily="2" charset="2"/>
              </a:rPr>
              <a:t> Some will also only be uploaded in OSIRIS</a:t>
            </a:r>
            <a:endParaRPr kumimoji="0" lang="nl-NL"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294256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FA015D2-93DF-4F7A-B0BD-BDF784275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68836" y="-3917492"/>
            <a:ext cx="7106002" cy="13651482"/>
          </a:xfrm>
          <a:prstGeom prst="rect">
            <a:avLst/>
          </a:prstGeom>
        </p:spPr>
      </p:pic>
      <p:pic>
        <p:nvPicPr>
          <p:cNvPr id="14" name="Picture 13">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15" name="Picture 14">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6" y="6148828"/>
            <a:ext cx="1355136" cy="479239"/>
          </a:xfrm>
          <a:prstGeom prst="rect">
            <a:avLst/>
          </a:prstGeom>
        </p:spPr>
      </p:pic>
      <p:sp>
        <p:nvSpPr>
          <p:cNvPr id="16" name="Rectangle 15"/>
          <p:cNvSpPr/>
          <p:nvPr/>
        </p:nvSpPr>
        <p:spPr>
          <a:xfrm>
            <a:off x="10231323" y="5950118"/>
            <a:ext cx="450764" cy="784702"/>
          </a:xfrm>
          <a:prstGeom prst="rect">
            <a:avLst/>
          </a:prstGeom>
        </p:spPr>
        <p:txBody>
          <a:bodyPr wrap="none">
            <a:spAutoFit/>
          </a:bodyPr>
          <a:lstStyle/>
          <a:p>
            <a:r>
              <a:rPr lang="en-US" sz="4499" dirty="0">
                <a:solidFill>
                  <a:schemeClr val="bg1"/>
                </a:solidFill>
              </a:rPr>
              <a:t>|</a:t>
            </a:r>
            <a:endParaRPr lang="en-US" sz="2002" dirty="0">
              <a:solidFill>
                <a:schemeClr val="bg1"/>
              </a:solidFill>
              <a:latin typeface="Arial Narrow" panose="020B0606020202030204" pitchFamily="34" charset="0"/>
            </a:endParaRPr>
          </a:p>
        </p:txBody>
      </p:sp>
      <p:sp>
        <p:nvSpPr>
          <p:cNvPr id="26" name="Text Placeholder 6">
            <a:extLst>
              <a:ext uri="{FF2B5EF4-FFF2-40B4-BE49-F238E27FC236}">
                <a16:creationId xmlns:a16="http://schemas.microsoft.com/office/drawing/2014/main" id="{E1E1E246-0E3E-4AB3-AB79-490CD82067AE}"/>
              </a:ext>
            </a:extLst>
          </p:cNvPr>
          <p:cNvSpPr txBox="1">
            <a:spLocks/>
          </p:cNvSpPr>
          <p:nvPr/>
        </p:nvSpPr>
        <p:spPr>
          <a:xfrm>
            <a:off x="1933645" y="9746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CC00"/>
                </a:solidFill>
                <a:latin typeface="Arial Narrow" panose="020B0606020202030204" pitchFamily="34" charset="0"/>
              </a:rPr>
              <a:t>WHAT IS IT FOR?</a:t>
            </a:r>
          </a:p>
        </p:txBody>
      </p:sp>
      <p:sp>
        <p:nvSpPr>
          <p:cNvPr id="28" name="Text Placeholder 5">
            <a:extLst>
              <a:ext uri="{FF2B5EF4-FFF2-40B4-BE49-F238E27FC236}">
                <a16:creationId xmlns:a16="http://schemas.microsoft.com/office/drawing/2014/main" id="{E5B82A0E-CFC7-40E8-920E-613E416B76A4}"/>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CANVAS</a:t>
            </a:r>
            <a:endParaRPr lang="en-US" sz="4000" u="sng" dirty="0">
              <a:solidFill>
                <a:srgbClr val="D60093"/>
              </a:solidFill>
              <a:latin typeface="Arial Narrow" panose="020B0606020202030204" pitchFamily="34" charset="0"/>
            </a:endParaRPr>
          </a:p>
        </p:txBody>
      </p:sp>
      <p:grpSp>
        <p:nvGrpSpPr>
          <p:cNvPr id="4" name="Group 3">
            <a:extLst>
              <a:ext uri="{FF2B5EF4-FFF2-40B4-BE49-F238E27FC236}">
                <a16:creationId xmlns:a16="http://schemas.microsoft.com/office/drawing/2014/main" id="{81169CEC-5D60-4C68-8F7A-C7407D1C2CFD}"/>
              </a:ext>
            </a:extLst>
          </p:cNvPr>
          <p:cNvGrpSpPr/>
          <p:nvPr/>
        </p:nvGrpSpPr>
        <p:grpSpPr>
          <a:xfrm>
            <a:off x="592747" y="2850499"/>
            <a:ext cx="3107759" cy="2190098"/>
            <a:chOff x="592747" y="2850499"/>
            <a:chExt cx="3107759" cy="2190098"/>
          </a:xfrm>
        </p:grpSpPr>
        <p:sp>
          <p:nvSpPr>
            <p:cNvPr id="25" name="Rectangle 24">
              <a:extLst>
                <a:ext uri="{FF2B5EF4-FFF2-40B4-BE49-F238E27FC236}">
                  <a16:creationId xmlns:a16="http://schemas.microsoft.com/office/drawing/2014/main" id="{CB65EE21-A21F-4DDD-AE74-44441F241638}"/>
                </a:ext>
              </a:extLst>
            </p:cNvPr>
            <p:cNvSpPr/>
            <p:nvPr/>
          </p:nvSpPr>
          <p:spPr>
            <a:xfrm rot="18900000">
              <a:off x="1040815"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tangle 26"/>
            <p:cNvSpPr/>
            <p:nvPr/>
          </p:nvSpPr>
          <p:spPr>
            <a:xfrm>
              <a:off x="592747" y="3651269"/>
              <a:ext cx="3107759" cy="830997"/>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MODULE INFORMATION </a:t>
              </a:r>
            </a:p>
            <a:p>
              <a:pPr algn="ctr"/>
              <a:r>
                <a:rPr lang="en-US" sz="1600" b="1" dirty="0">
                  <a:solidFill>
                    <a:schemeClr val="bg1"/>
                  </a:solidFill>
                  <a:latin typeface="Arial Narrow" panose="020B0606020202030204" pitchFamily="34" charset="0"/>
                </a:rPr>
                <a:t>(SUCH AS SYLLABUS, LECTURE SHEETS, ETC)</a:t>
              </a:r>
              <a:endParaRPr lang="en-US" sz="1600" b="1" dirty="0">
                <a:solidFill>
                  <a:srgbClr val="52B6E7"/>
                </a:solidFill>
                <a:latin typeface="Arial Narrow" panose="020B0606020202030204" pitchFamily="34" charset="0"/>
              </a:endParaRPr>
            </a:p>
          </p:txBody>
        </p:sp>
      </p:grpSp>
      <p:grpSp>
        <p:nvGrpSpPr>
          <p:cNvPr id="7" name="Group 6">
            <a:extLst>
              <a:ext uri="{FF2B5EF4-FFF2-40B4-BE49-F238E27FC236}">
                <a16:creationId xmlns:a16="http://schemas.microsoft.com/office/drawing/2014/main" id="{44E34CF5-AF1C-40B8-A270-3ADFDFCC9D8D}"/>
              </a:ext>
            </a:extLst>
          </p:cNvPr>
          <p:cNvGrpSpPr/>
          <p:nvPr/>
        </p:nvGrpSpPr>
        <p:grpSpPr>
          <a:xfrm>
            <a:off x="2789072" y="1843145"/>
            <a:ext cx="2906732" cy="2190098"/>
            <a:chOff x="2789072" y="1843145"/>
            <a:chExt cx="2906732" cy="2190098"/>
          </a:xfrm>
        </p:grpSpPr>
        <p:sp>
          <p:nvSpPr>
            <p:cNvPr id="31" name="Rectangle 30">
              <a:extLst>
                <a:ext uri="{FF2B5EF4-FFF2-40B4-BE49-F238E27FC236}">
                  <a16:creationId xmlns:a16="http://schemas.microsoft.com/office/drawing/2014/main" id="{2290B31D-0324-47E1-A3E0-4F39F28A12D1}"/>
                </a:ext>
              </a:extLst>
            </p:cNvPr>
            <p:cNvSpPr/>
            <p:nvPr/>
          </p:nvSpPr>
          <p:spPr>
            <a:xfrm rot="18900000">
              <a:off x="3119660" y="1843145"/>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8"/>
            <p:cNvSpPr/>
            <p:nvPr/>
          </p:nvSpPr>
          <p:spPr>
            <a:xfrm>
              <a:off x="2789072" y="2780019"/>
              <a:ext cx="2906732" cy="338554"/>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GROUP ALLOCATION</a:t>
              </a:r>
              <a:endParaRPr lang="en-US" sz="1600" b="1" dirty="0">
                <a:solidFill>
                  <a:srgbClr val="52B6E7"/>
                </a:solidFill>
                <a:latin typeface="Arial Narrow" panose="020B0606020202030204" pitchFamily="34" charset="0"/>
              </a:endParaRPr>
            </a:p>
          </p:txBody>
        </p:sp>
      </p:grpSp>
      <p:grpSp>
        <p:nvGrpSpPr>
          <p:cNvPr id="10" name="Group 9">
            <a:extLst>
              <a:ext uri="{FF2B5EF4-FFF2-40B4-BE49-F238E27FC236}">
                <a16:creationId xmlns:a16="http://schemas.microsoft.com/office/drawing/2014/main" id="{25E12234-D122-44BD-B4B0-EFED025D0179}"/>
              </a:ext>
            </a:extLst>
          </p:cNvPr>
          <p:cNvGrpSpPr/>
          <p:nvPr/>
        </p:nvGrpSpPr>
        <p:grpSpPr>
          <a:xfrm>
            <a:off x="4914406" y="2873229"/>
            <a:ext cx="2732846" cy="2190098"/>
            <a:chOff x="4914406" y="2873229"/>
            <a:chExt cx="2732846" cy="2190098"/>
          </a:xfrm>
        </p:grpSpPr>
        <p:sp>
          <p:nvSpPr>
            <p:cNvPr id="32" name="Rectangle 31">
              <a:extLst>
                <a:ext uri="{FF2B5EF4-FFF2-40B4-BE49-F238E27FC236}">
                  <a16:creationId xmlns:a16="http://schemas.microsoft.com/office/drawing/2014/main" id="{575DF9DC-FEF2-407A-BB94-AB6862A745BB}"/>
                </a:ext>
              </a:extLst>
            </p:cNvPr>
            <p:cNvSpPr/>
            <p:nvPr/>
          </p:nvSpPr>
          <p:spPr>
            <a:xfrm rot="18900000">
              <a:off x="5193514" y="287322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1B132A4B-82B5-4DB2-ABB8-6E557144880F}"/>
                </a:ext>
              </a:extLst>
            </p:cNvPr>
            <p:cNvSpPr/>
            <p:nvPr/>
          </p:nvSpPr>
          <p:spPr>
            <a:xfrm>
              <a:off x="4914406" y="3675890"/>
              <a:ext cx="2732846" cy="584775"/>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(SUB) RESULTS/GRADES FOR EXAMS AND ASSIGNMENTS</a:t>
              </a:r>
              <a:endParaRPr lang="en-US" sz="1600" b="1" dirty="0">
                <a:solidFill>
                  <a:srgbClr val="52B6E7"/>
                </a:solidFill>
                <a:latin typeface="Arial Narrow" panose="020B0606020202030204" pitchFamily="34" charset="0"/>
              </a:endParaRPr>
            </a:p>
          </p:txBody>
        </p:sp>
      </p:grpSp>
      <p:grpSp>
        <p:nvGrpSpPr>
          <p:cNvPr id="12" name="Group 11">
            <a:extLst>
              <a:ext uri="{FF2B5EF4-FFF2-40B4-BE49-F238E27FC236}">
                <a16:creationId xmlns:a16="http://schemas.microsoft.com/office/drawing/2014/main" id="{F4F24051-44AA-405A-98CA-B67637698B1F}"/>
              </a:ext>
            </a:extLst>
          </p:cNvPr>
          <p:cNvGrpSpPr/>
          <p:nvPr/>
        </p:nvGrpSpPr>
        <p:grpSpPr>
          <a:xfrm>
            <a:off x="6818774" y="1813967"/>
            <a:ext cx="3097269" cy="2190098"/>
            <a:chOff x="6818774" y="1813967"/>
            <a:chExt cx="3097269" cy="2190098"/>
          </a:xfrm>
        </p:grpSpPr>
        <p:sp>
          <p:nvSpPr>
            <p:cNvPr id="24" name="Rectangle 23">
              <a:extLst>
                <a:ext uri="{FF2B5EF4-FFF2-40B4-BE49-F238E27FC236}">
                  <a16:creationId xmlns:a16="http://schemas.microsoft.com/office/drawing/2014/main" id="{845AD1A6-C6CD-4485-9BE7-F84B714D4CB7}"/>
                </a:ext>
              </a:extLst>
            </p:cNvPr>
            <p:cNvSpPr/>
            <p:nvPr/>
          </p:nvSpPr>
          <p:spPr>
            <a:xfrm rot="18900000">
              <a:off x="7211909" y="1813967"/>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a:extLst>
                <a:ext uri="{FF2B5EF4-FFF2-40B4-BE49-F238E27FC236}">
                  <a16:creationId xmlns:a16="http://schemas.microsoft.com/office/drawing/2014/main" id="{3771B139-436B-40B6-8DF6-21473851658C}"/>
                </a:ext>
              </a:extLst>
            </p:cNvPr>
            <p:cNvSpPr/>
            <p:nvPr/>
          </p:nvSpPr>
          <p:spPr>
            <a:xfrm>
              <a:off x="6818774" y="2544318"/>
              <a:ext cx="3097269" cy="830997"/>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CONTACT WITH AND ANNOUNCEMENTS FROM TEACHERS</a:t>
              </a:r>
              <a:endParaRPr lang="en-US" sz="1600" b="1" dirty="0">
                <a:solidFill>
                  <a:srgbClr val="52B6E7"/>
                </a:solidFill>
                <a:latin typeface="Arial Narrow" panose="020B0606020202030204" pitchFamily="34" charset="0"/>
              </a:endParaRPr>
            </a:p>
          </p:txBody>
        </p:sp>
      </p:grpSp>
      <p:sp>
        <p:nvSpPr>
          <p:cNvPr id="33" name="Rectangle 32">
            <a:extLst>
              <a:ext uri="{FF2B5EF4-FFF2-40B4-BE49-F238E27FC236}">
                <a16:creationId xmlns:a16="http://schemas.microsoft.com/office/drawing/2014/main" id="{C2847D3D-C421-4146-BAD4-817BB9EED64D}"/>
              </a:ext>
            </a:extLst>
          </p:cNvPr>
          <p:cNvSpPr/>
          <p:nvPr/>
        </p:nvSpPr>
        <p:spPr>
          <a:xfrm rot="18900000">
            <a:off x="9285764" y="2850499"/>
            <a:ext cx="2190098" cy="2190098"/>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tangle 39">
            <a:extLst>
              <a:ext uri="{FF2B5EF4-FFF2-40B4-BE49-F238E27FC236}">
                <a16:creationId xmlns:a16="http://schemas.microsoft.com/office/drawing/2014/main" id="{5347356D-7F21-40C5-8691-65E0FB83193B}"/>
              </a:ext>
            </a:extLst>
          </p:cNvPr>
          <p:cNvSpPr/>
          <p:nvPr/>
        </p:nvSpPr>
        <p:spPr>
          <a:xfrm rot="18900000">
            <a:off x="9285765" y="2850500"/>
            <a:ext cx="2190098" cy="2190098"/>
          </a:xfrm>
          <a:prstGeom prst="rect">
            <a:avLst/>
          </a:prstGeom>
          <a:solidFill>
            <a:schemeClr val="tx1"/>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22">
            <a:extLst>
              <a:ext uri="{FF2B5EF4-FFF2-40B4-BE49-F238E27FC236}">
                <a16:creationId xmlns:a16="http://schemas.microsoft.com/office/drawing/2014/main" id="{4EC3053B-D613-46A3-B8A2-4E002734432E}"/>
              </a:ext>
            </a:extLst>
          </p:cNvPr>
          <p:cNvSpPr/>
          <p:nvPr/>
        </p:nvSpPr>
        <p:spPr>
          <a:xfrm>
            <a:off x="8818618" y="3614463"/>
            <a:ext cx="3097268" cy="830997"/>
          </a:xfrm>
          <a:prstGeom prst="rect">
            <a:avLst/>
          </a:prstGeom>
        </p:spPr>
        <p:txBody>
          <a:bodyPr wrap="square">
            <a:spAutoFit/>
          </a:bodyPr>
          <a:lstStyle/>
          <a:p>
            <a:pPr algn="ctr"/>
            <a:r>
              <a:rPr lang="en-US" sz="1600" b="1" dirty="0">
                <a:solidFill>
                  <a:schemeClr val="bg1"/>
                </a:solidFill>
                <a:latin typeface="Arial Narrow" panose="020B0606020202030204" pitchFamily="34" charset="0"/>
              </a:rPr>
              <a:t>COMMUNICATION GENERAL RELEVANT INFORMATION STUDY PROGRAMME</a:t>
            </a:r>
            <a:endParaRPr lang="en-US" sz="1600" b="1" dirty="0">
              <a:solidFill>
                <a:srgbClr val="52B6E7"/>
              </a:solidFill>
              <a:latin typeface="Arial Narrow" panose="020B0606020202030204" pitchFamily="34" charset="0"/>
            </a:endParaRPr>
          </a:p>
        </p:txBody>
      </p:sp>
      <p:sp>
        <p:nvSpPr>
          <p:cNvPr id="29" name="Oval 28">
            <a:hlinkClick r:id="rId6" action="ppaction://hlinksldjump"/>
            <a:extLst>
              <a:ext uri="{FF2B5EF4-FFF2-40B4-BE49-F238E27FC236}">
                <a16:creationId xmlns:a16="http://schemas.microsoft.com/office/drawing/2014/main" id="{3A30C4BC-EA5D-419A-9754-CE92B0A38312}"/>
              </a:ext>
            </a:extLst>
          </p:cNvPr>
          <p:cNvSpPr/>
          <p:nvPr/>
        </p:nvSpPr>
        <p:spPr>
          <a:xfrm>
            <a:off x="9892747" y="6174559"/>
            <a:ext cx="426594" cy="426594"/>
          </a:xfrm>
          <a:prstGeom prst="ellipse">
            <a:avLst/>
          </a:prstGeom>
          <a:solidFill>
            <a:schemeClr val="tx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Narrow" panose="020B0606020202030204" pitchFamily="34" charset="0"/>
              </a:rPr>
              <a:t>3</a:t>
            </a:r>
            <a:endParaRPr lang="nl-NL" sz="1350" dirty="0">
              <a:latin typeface="Arial Narrow" panose="020B0606020202030204" pitchFamily="34" charset="0"/>
            </a:endParaRPr>
          </a:p>
        </p:txBody>
      </p:sp>
    </p:spTree>
    <p:extLst>
      <p:ext uri="{BB962C8B-B14F-4D97-AF65-F5344CB8AC3E}">
        <p14:creationId xmlns:p14="http://schemas.microsoft.com/office/powerpoint/2010/main" val="33254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8"/>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34</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CC00"/>
                </a:solidFill>
                <a:latin typeface="Arial Narrow" panose="020B0606020202030204" pitchFamily="34" charset="0"/>
              </a:rPr>
              <a:t>REGISTER for CANVAS COURSE</a:t>
            </a:r>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TO DO 4. - </a:t>
            </a:r>
            <a:r>
              <a:rPr lang="nl-NL" dirty="0" err="1">
                <a:solidFill>
                  <a:schemeClr val="bg1"/>
                </a:solidFill>
                <a:latin typeface="Arial Narrow" panose="020B0606020202030204" pitchFamily="34" charset="0"/>
              </a:rPr>
              <a:t>CANvAS</a:t>
            </a:r>
            <a:endParaRPr lang="en-US" sz="4000" u="sng" dirty="0">
              <a:solidFill>
                <a:srgbClr val="D60093"/>
              </a:solidFill>
              <a:latin typeface="Arial Narrow" panose="020B0606020202030204" pitchFamily="34" charset="0"/>
            </a:endParaRPr>
          </a:p>
        </p:txBody>
      </p:sp>
      <p:sp>
        <p:nvSpPr>
          <p:cNvPr id="2" name="Rectangle 1">
            <a:extLst>
              <a:ext uri="{FF2B5EF4-FFF2-40B4-BE49-F238E27FC236}">
                <a16:creationId xmlns:a16="http://schemas.microsoft.com/office/drawing/2014/main" id="{E325320A-613B-415C-B89A-D30DC5C73F4A}"/>
              </a:ext>
            </a:extLst>
          </p:cNvPr>
          <p:cNvSpPr/>
          <p:nvPr/>
        </p:nvSpPr>
        <p:spPr>
          <a:xfrm>
            <a:off x="6061890" y="1921935"/>
            <a:ext cx="3920310" cy="339803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altLang="en-US" sz="2400" dirty="0">
                <a:solidFill>
                  <a:schemeClr val="bg1"/>
                </a:solidFill>
                <a:latin typeface="Arial Narrow" panose="020B0606020202030204" pitchFamily="34" charset="0"/>
                <a:cs typeface="Arial" panose="020B0604020202020204" pitchFamily="34" charset="0"/>
              </a:rPr>
              <a:t>CANVAS NAME:</a:t>
            </a:r>
          </a:p>
          <a:p>
            <a:pPr algn="r">
              <a:defRPr/>
            </a:pPr>
            <a:r>
              <a:rPr lang="en-US" altLang="en-US" sz="2400" b="1" dirty="0">
                <a:solidFill>
                  <a:srgbClr val="00CC00"/>
                </a:solidFill>
                <a:latin typeface="Arial Narrow" panose="020B0606020202030204" pitchFamily="34" charset="0"/>
                <a:cs typeface="Arial" panose="020B0604020202020204" pitchFamily="34" charset="0"/>
              </a:rPr>
              <a:t>(Pre-)Master’s </a:t>
            </a:r>
            <a:r>
              <a:rPr lang="en-US" altLang="en-US" sz="2400" b="1" dirty="0" err="1">
                <a:solidFill>
                  <a:srgbClr val="00CC00"/>
                </a:solidFill>
                <a:latin typeface="Arial Narrow" panose="020B0606020202030204" pitchFamily="34" charset="0"/>
                <a:cs typeface="Arial" panose="020B0604020202020204" pitchFamily="34" charset="0"/>
              </a:rPr>
              <a:t>programme</a:t>
            </a:r>
            <a:r>
              <a:rPr lang="en-US" altLang="en-US" sz="2400" b="1" dirty="0">
                <a:solidFill>
                  <a:srgbClr val="00CC00"/>
                </a:solidFill>
                <a:latin typeface="Arial Narrow" panose="020B0606020202030204" pitchFamily="34" charset="0"/>
                <a:cs typeface="Arial" panose="020B0604020202020204" pitchFamily="34" charset="0"/>
              </a:rPr>
              <a:t> PSY</a:t>
            </a:r>
          </a:p>
          <a:p>
            <a:pPr algn="r">
              <a:defRPr/>
            </a:pPr>
            <a:endParaRPr lang="en-US" altLang="en-US" sz="2400" dirty="0">
              <a:solidFill>
                <a:schemeClr val="bg1"/>
              </a:solidFill>
              <a:latin typeface="Arial Narrow" panose="020B0606020202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790813D-E54E-40E9-BAE8-298354D8AFF7}"/>
              </a:ext>
            </a:extLst>
          </p:cNvPr>
          <p:cNvSpPr/>
          <p:nvPr/>
        </p:nvSpPr>
        <p:spPr>
          <a:xfrm rot="18900000">
            <a:off x="3359011" y="2655384"/>
            <a:ext cx="2190098" cy="2190098"/>
          </a:xfrm>
          <a:prstGeom prst="rect">
            <a:avLst/>
          </a:prstGeom>
          <a:solidFill>
            <a:schemeClr val="tx1"/>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58DA8888-2DFB-4374-BC82-27C11F6F1FD8}"/>
              </a:ext>
            </a:extLst>
          </p:cNvPr>
          <p:cNvSpPr/>
          <p:nvPr/>
        </p:nvSpPr>
        <p:spPr>
          <a:xfrm>
            <a:off x="2988241" y="2955026"/>
            <a:ext cx="3107759" cy="1569660"/>
          </a:xfrm>
          <a:prstGeom prst="rect">
            <a:avLst/>
          </a:prstGeom>
          <a:noFill/>
          <a:ln>
            <a:noFill/>
          </a:ln>
        </p:spPr>
        <p:txBody>
          <a:bodyPr wrap="square">
            <a:spAutoFit/>
          </a:bodyPr>
          <a:lstStyle/>
          <a:p>
            <a:pPr algn="ctr"/>
            <a:r>
              <a:rPr lang="en-US" sz="9600" b="1" dirty="0">
                <a:solidFill>
                  <a:srgbClr val="00CC00"/>
                </a:solidFill>
                <a:latin typeface="Arial Narrow" panose="020B0606020202030204" pitchFamily="34" charset="0"/>
              </a:rPr>
              <a:t>4.</a:t>
            </a:r>
          </a:p>
        </p:txBody>
      </p:sp>
    </p:spTree>
    <p:extLst>
      <p:ext uri="{BB962C8B-B14F-4D97-AF65-F5344CB8AC3E}">
        <p14:creationId xmlns:p14="http://schemas.microsoft.com/office/powerpoint/2010/main" val="179157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CC00"/>
                </a:solidFill>
                <a:latin typeface="Arial Narrow" panose="020B0606020202030204" pitchFamily="34" charset="0"/>
              </a:rPr>
              <a:t>Register for ‘(pre-)master’s </a:t>
            </a:r>
            <a:r>
              <a:rPr lang="en-US" b="1" dirty="0" err="1">
                <a:solidFill>
                  <a:srgbClr val="00CC00"/>
                </a:solidFill>
                <a:latin typeface="Arial Narrow" panose="020B0606020202030204" pitchFamily="34" charset="0"/>
              </a:rPr>
              <a:t>programme</a:t>
            </a:r>
            <a:r>
              <a:rPr lang="en-US" b="1" dirty="0">
                <a:solidFill>
                  <a:srgbClr val="00CC00"/>
                </a:solidFill>
                <a:latin typeface="Arial Narrow" panose="020B0606020202030204" pitchFamily="34" charset="0"/>
              </a:rPr>
              <a:t> PSY’ </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CANVAS</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pic>
        <p:nvPicPr>
          <p:cNvPr id="14" name="Picture 13">
            <a:extLst>
              <a:ext uri="{FF2B5EF4-FFF2-40B4-BE49-F238E27FC236}">
                <a16:creationId xmlns:a16="http://schemas.microsoft.com/office/drawing/2014/main" id="{7912B633-FC17-2380-4959-AF4BEF5301E2}"/>
              </a:ext>
            </a:extLst>
          </p:cNvPr>
          <p:cNvPicPr>
            <a:picLocks noChangeAspect="1"/>
          </p:cNvPicPr>
          <p:nvPr/>
        </p:nvPicPr>
        <p:blipFill>
          <a:blip r:embed="rId4"/>
          <a:stretch>
            <a:fillRect/>
          </a:stretch>
        </p:blipFill>
        <p:spPr>
          <a:xfrm>
            <a:off x="1828800" y="1664724"/>
            <a:ext cx="10443001" cy="5193276"/>
          </a:xfrm>
          <a:prstGeom prst="rect">
            <a:avLst/>
          </a:prstGeom>
        </p:spPr>
      </p:pic>
      <p:sp>
        <p:nvSpPr>
          <p:cNvPr id="15" name="Rectangle 14">
            <a:extLst>
              <a:ext uri="{FF2B5EF4-FFF2-40B4-BE49-F238E27FC236}">
                <a16:creationId xmlns:a16="http://schemas.microsoft.com/office/drawing/2014/main" id="{8E3DB16E-E5CC-6B7D-339E-D621E6E21C79}"/>
              </a:ext>
            </a:extLst>
          </p:cNvPr>
          <p:cNvSpPr/>
          <p:nvPr/>
        </p:nvSpPr>
        <p:spPr>
          <a:xfrm>
            <a:off x="2565912" y="3411679"/>
            <a:ext cx="9705889" cy="3446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D62781A-DEE0-85AB-C41D-0F8A340822A4}"/>
              </a:ext>
            </a:extLst>
          </p:cNvPr>
          <p:cNvSpPr/>
          <p:nvPr/>
        </p:nvSpPr>
        <p:spPr>
          <a:xfrm>
            <a:off x="1594721" y="3821241"/>
            <a:ext cx="1124607" cy="525517"/>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EF55E0C-F49C-0E7A-2F5C-87867F463877}"/>
              </a:ext>
            </a:extLst>
          </p:cNvPr>
          <p:cNvSpPr txBox="1"/>
          <p:nvPr/>
        </p:nvSpPr>
        <p:spPr>
          <a:xfrm>
            <a:off x="2590297" y="5919945"/>
            <a:ext cx="2607171"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NOT LINKED TO OSIRIS (AS IT IS NOT A MODULE)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Speech Bubble: Rectangle 20">
            <a:extLst>
              <a:ext uri="{FF2B5EF4-FFF2-40B4-BE49-F238E27FC236}">
                <a16:creationId xmlns:a16="http://schemas.microsoft.com/office/drawing/2014/main" id="{CFFE5800-3868-C99F-1FB3-3EB3E3F27142}"/>
              </a:ext>
            </a:extLst>
          </p:cNvPr>
          <p:cNvSpPr/>
          <p:nvPr/>
        </p:nvSpPr>
        <p:spPr>
          <a:xfrm>
            <a:off x="3893882" y="3663150"/>
            <a:ext cx="2424622" cy="1540488"/>
          </a:xfrm>
          <a:prstGeom prst="wedgeRectCallout">
            <a:avLst>
              <a:gd name="adj1" fmla="val -101618"/>
              <a:gd name="adj2" fmla="val -23107"/>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Click </a:t>
            </a:r>
            <a:r>
              <a:rPr lang="en-GB" sz="2400" dirty="0">
                <a:solidFill>
                  <a:schemeClr val="tx1"/>
                </a:solidFill>
                <a:latin typeface="Arial Narrow" panose="020B0606020202030204" pitchFamily="34" charset="0"/>
              </a:rPr>
              <a:t>on ‘Courses’, then click on ‘all courses’</a:t>
            </a:r>
            <a:endParaRPr kumimoji="0" lang="nl-NL" sz="2400" b="1"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772258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00CC00"/>
                </a:solidFill>
                <a:latin typeface="Arial Narrow" panose="020B0606020202030204" pitchFamily="34" charset="0"/>
              </a:rPr>
              <a:t>OVERVIEW</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CANVAS</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pic>
        <p:nvPicPr>
          <p:cNvPr id="9" name="Picture 8">
            <a:extLst>
              <a:ext uri="{FF2B5EF4-FFF2-40B4-BE49-F238E27FC236}">
                <a16:creationId xmlns:a16="http://schemas.microsoft.com/office/drawing/2014/main" id="{D2EB8277-5838-E1E4-A905-F9F30CC46E2B}"/>
              </a:ext>
            </a:extLst>
          </p:cNvPr>
          <p:cNvPicPr>
            <a:picLocks noChangeAspect="1"/>
          </p:cNvPicPr>
          <p:nvPr/>
        </p:nvPicPr>
        <p:blipFill>
          <a:blip r:embed="rId5"/>
          <a:stretch>
            <a:fillRect/>
          </a:stretch>
        </p:blipFill>
        <p:spPr>
          <a:xfrm>
            <a:off x="1828800" y="1699791"/>
            <a:ext cx="10363200" cy="5167445"/>
          </a:xfrm>
          <a:prstGeom prst="rect">
            <a:avLst/>
          </a:prstGeom>
        </p:spPr>
      </p:pic>
      <p:sp>
        <p:nvSpPr>
          <p:cNvPr id="11" name="Speech Bubble: Rectangle 10">
            <a:extLst>
              <a:ext uri="{FF2B5EF4-FFF2-40B4-BE49-F238E27FC236}">
                <a16:creationId xmlns:a16="http://schemas.microsoft.com/office/drawing/2014/main" id="{75C9C324-B443-8AFA-B6E7-2214099EADE7}"/>
              </a:ext>
            </a:extLst>
          </p:cNvPr>
          <p:cNvSpPr/>
          <p:nvPr/>
        </p:nvSpPr>
        <p:spPr>
          <a:xfrm>
            <a:off x="4832959" y="2320741"/>
            <a:ext cx="2024746" cy="884471"/>
          </a:xfrm>
          <a:prstGeom prst="wedgeRectCallout">
            <a:avLst>
              <a:gd name="adj1" fmla="val -87166"/>
              <a:gd name="adj2" fmla="val -4706"/>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Click to search</a:t>
            </a:r>
            <a:endParaRPr kumimoji="0" lang="nl-NL"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25973297-768C-741B-C822-23884A10EBD5}"/>
              </a:ext>
            </a:extLst>
          </p:cNvPr>
          <p:cNvSpPr/>
          <p:nvPr/>
        </p:nvSpPr>
        <p:spPr>
          <a:xfrm>
            <a:off x="2603241" y="3420163"/>
            <a:ext cx="9588760" cy="358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8AF18A7-4DFA-5190-3079-EFD29C806EA4}"/>
              </a:ext>
            </a:extLst>
          </p:cNvPr>
          <p:cNvSpPr txBox="1"/>
          <p:nvPr/>
        </p:nvSpPr>
        <p:spPr>
          <a:xfrm>
            <a:off x="2594004" y="5929181"/>
            <a:ext cx="2607171"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NOT LINKED TO OSIRIS (AS IT IS NOT A MODULE)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5040B3D-94D5-037A-4A7A-0C6C00550197}"/>
              </a:ext>
            </a:extLst>
          </p:cNvPr>
          <p:cNvSpPr/>
          <p:nvPr/>
        </p:nvSpPr>
        <p:spPr>
          <a:xfrm>
            <a:off x="1584495" y="3829593"/>
            <a:ext cx="1124607" cy="525517"/>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855923"/>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sz="2400">
              <a:solidFill>
                <a:prstClr val="white"/>
              </a:solidFill>
              <a:latin typeface="Calibri" panose="020F0502020204030204"/>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7" y="-3340338"/>
            <a:ext cx="7208423" cy="13848244"/>
          </a:xfrm>
          <a:prstGeom prst="rect">
            <a:avLst/>
          </a:prstGeom>
        </p:spPr>
      </p:pic>
      <p:sp>
        <p:nvSpPr>
          <p:cNvPr id="5" name="Slide Number Placeholder 4"/>
          <p:cNvSpPr>
            <a:spLocks noGrp="1"/>
          </p:cNvSpPr>
          <p:nvPr>
            <p:ph type="sldNum" sz="quarter" idx="12"/>
          </p:nvPr>
        </p:nvSpPr>
        <p:spPr/>
        <p:txBody>
          <a:bodyPr/>
          <a:lstStyle/>
          <a:p>
            <a:pPr defTabSz="914377">
              <a:defRPr/>
            </a:pPr>
            <a:fld id="{13C9CC7F-86E1-48DE-82DC-E9AC50D04532}" type="slidenum">
              <a:rPr lang="nl-NL">
                <a:solidFill>
                  <a:prstClr val="black">
                    <a:tint val="75000"/>
                  </a:prstClr>
                </a:solidFill>
                <a:latin typeface="Calibri" panose="020F0502020204030204"/>
              </a:rPr>
              <a:pPr defTabSz="914377">
                <a:defRPr/>
              </a:pPr>
              <a:t>37</a:t>
            </a:fld>
            <a:endParaRPr lang="nl-NL" dirty="0">
              <a:solidFill>
                <a:prstClr val="black">
                  <a:tint val="75000"/>
                </a:prstClr>
              </a:solidFill>
              <a:latin typeface="Calibri" panose="020F0502020204030204"/>
            </a:endParaRPr>
          </a:p>
        </p:txBody>
      </p:sp>
      <p:sp>
        <p:nvSpPr>
          <p:cNvPr id="7" name="Text Placeholder 6"/>
          <p:cNvSpPr>
            <a:spLocks noGrp="1"/>
          </p:cNvSpPr>
          <p:nvPr>
            <p:ph type="body" sz="quarter" idx="14"/>
          </p:nvPr>
        </p:nvSpPr>
        <p:spPr>
          <a:xfrm>
            <a:off x="1981201" y="973668"/>
            <a:ext cx="9982241" cy="304800"/>
          </a:xfrm>
        </p:spPr>
        <p:txBody>
          <a:bodyPr>
            <a:normAutofit lnSpcReduction="10000"/>
          </a:bodyPr>
          <a:lstStyle/>
          <a:p>
            <a:r>
              <a:rPr lang="en-US" b="1" dirty="0">
                <a:solidFill>
                  <a:srgbClr val="00CC00"/>
                </a:solidFill>
              </a:rPr>
              <a:t>OVERVIEW</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2"/>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nl-NL" dirty="0">
                <a:solidFill>
                  <a:prstClr val="white"/>
                </a:solidFill>
                <a:latin typeface="Calibri" panose="020F0502020204030204"/>
              </a:rPr>
              <a:t>CANVAS</a:t>
            </a:r>
            <a:endParaRPr lang="en-US" sz="4000" u="sng" dirty="0">
              <a:solidFill>
                <a:srgbClr val="D60093"/>
              </a:solidFill>
              <a:latin typeface="Calibri" panose="020F0502020204030204"/>
            </a:endParaRPr>
          </a:p>
        </p:txBody>
      </p:sp>
      <p:pic>
        <p:nvPicPr>
          <p:cNvPr id="2" name="Picture 1">
            <a:extLst>
              <a:ext uri="{FF2B5EF4-FFF2-40B4-BE49-F238E27FC236}">
                <a16:creationId xmlns:a16="http://schemas.microsoft.com/office/drawing/2014/main" id="{01999C86-26B0-4BC5-8728-0BE73B198295}"/>
              </a:ext>
            </a:extLst>
          </p:cNvPr>
          <p:cNvPicPr>
            <a:picLocks noChangeAspect="1"/>
          </p:cNvPicPr>
          <p:nvPr/>
        </p:nvPicPr>
        <p:blipFill rotWithShape="1">
          <a:blip r:embed="rId4"/>
          <a:srcRect t="9731" b="4815"/>
          <a:stretch/>
        </p:blipFill>
        <p:spPr>
          <a:xfrm>
            <a:off x="1474389" y="1713113"/>
            <a:ext cx="10715297" cy="5150579"/>
          </a:xfrm>
          <a:prstGeom prst="rect">
            <a:avLst/>
          </a:prstGeom>
        </p:spPr>
      </p:pic>
      <p:sp>
        <p:nvSpPr>
          <p:cNvPr id="3" name="Rectangle 2">
            <a:extLst>
              <a:ext uri="{FF2B5EF4-FFF2-40B4-BE49-F238E27FC236}">
                <a16:creationId xmlns:a16="http://schemas.microsoft.com/office/drawing/2014/main" id="{CF0D9627-0C47-41AC-B1D5-27B9E74CFFB1}"/>
              </a:ext>
            </a:extLst>
          </p:cNvPr>
          <p:cNvSpPr/>
          <p:nvPr/>
        </p:nvSpPr>
        <p:spPr>
          <a:xfrm>
            <a:off x="2228193" y="3268717"/>
            <a:ext cx="9837683" cy="3259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panose="020F0502020204030204"/>
            </a:endParaRPr>
          </a:p>
        </p:txBody>
      </p:sp>
      <p:sp>
        <p:nvSpPr>
          <p:cNvPr id="13" name="Speech Bubble: Rectangle 12">
            <a:extLst>
              <a:ext uri="{FF2B5EF4-FFF2-40B4-BE49-F238E27FC236}">
                <a16:creationId xmlns:a16="http://schemas.microsoft.com/office/drawing/2014/main" id="{59EACD24-DFA9-4B5B-8AE6-065048C04F4C}"/>
              </a:ext>
            </a:extLst>
          </p:cNvPr>
          <p:cNvSpPr/>
          <p:nvPr/>
        </p:nvSpPr>
        <p:spPr>
          <a:xfrm>
            <a:off x="8555013" y="2893582"/>
            <a:ext cx="2024747" cy="884471"/>
          </a:xfrm>
          <a:prstGeom prst="wedgeRectCallout">
            <a:avLst>
              <a:gd name="adj1" fmla="val 52423"/>
              <a:gd name="adj2" fmla="val -73629"/>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2400" b="1" dirty="0">
                <a:solidFill>
                  <a:prstClr val="black"/>
                </a:solidFill>
                <a:latin typeface="Arial Narrow" panose="020B0606020202030204" pitchFamily="34" charset="0"/>
                <a:cs typeface="Arial" panose="020B0604020202020204" pitchFamily="34" charset="0"/>
              </a:rPr>
              <a:t>Click to search for site</a:t>
            </a:r>
            <a:endParaRPr lang="nl-NL" sz="2400" b="1" dirty="0">
              <a:solidFill>
                <a:prstClr val="black"/>
              </a:solidFill>
              <a:latin typeface="Arial Narrow" panose="020B0606020202030204" pitchFamily="34" charset="0"/>
              <a:cs typeface="Arial" panose="020B0604020202020204" pitchFamily="34" charset="0"/>
            </a:endParaRPr>
          </a:p>
        </p:txBody>
      </p:sp>
      <p:sp>
        <p:nvSpPr>
          <p:cNvPr id="4" name="Oval 3">
            <a:extLst>
              <a:ext uri="{FF2B5EF4-FFF2-40B4-BE49-F238E27FC236}">
                <a16:creationId xmlns:a16="http://schemas.microsoft.com/office/drawing/2014/main" id="{23AACBFD-59A4-4256-9109-1064353BF1E3}"/>
              </a:ext>
            </a:extLst>
          </p:cNvPr>
          <p:cNvSpPr/>
          <p:nvPr/>
        </p:nvSpPr>
        <p:spPr>
          <a:xfrm>
            <a:off x="1198181" y="3268718"/>
            <a:ext cx="1124607" cy="525517"/>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panose="020F0502020204030204"/>
            </a:endParaRPr>
          </a:p>
        </p:txBody>
      </p:sp>
      <p:sp>
        <p:nvSpPr>
          <p:cNvPr id="6" name="TextBox 5">
            <a:extLst>
              <a:ext uri="{FF2B5EF4-FFF2-40B4-BE49-F238E27FC236}">
                <a16:creationId xmlns:a16="http://schemas.microsoft.com/office/drawing/2014/main" id="{D0FFD1CB-99D3-4F83-82DA-E35F790E5323}"/>
              </a:ext>
            </a:extLst>
          </p:cNvPr>
          <p:cNvSpPr txBox="1"/>
          <p:nvPr/>
        </p:nvSpPr>
        <p:spPr>
          <a:xfrm>
            <a:off x="1627377" y="5996145"/>
            <a:ext cx="2607171" cy="646331"/>
          </a:xfrm>
          <a:prstGeom prst="rect">
            <a:avLst/>
          </a:prstGeom>
          <a:solidFill>
            <a:schemeClr val="tx1"/>
          </a:solidFill>
        </p:spPr>
        <p:txBody>
          <a:bodyPr wrap="square" rtlCol="0">
            <a:spAutoFit/>
          </a:bodyPr>
          <a:lstStyle/>
          <a:p>
            <a:pPr defTabSz="914377">
              <a:defRPr/>
            </a:pPr>
            <a:r>
              <a:rPr lang="en-US" dirty="0">
                <a:solidFill>
                  <a:prstClr val="white"/>
                </a:solidFill>
                <a:latin typeface="Calibri" panose="020F0502020204030204"/>
              </a:rPr>
              <a:t>NOT LINKED TO OSIRIS (AS IT IS NOT A MODULE)</a:t>
            </a:r>
            <a:endParaRPr lang="nl-NL" dirty="0">
              <a:solidFill>
                <a:prstClr val="white"/>
              </a:solidFill>
              <a:latin typeface="Calibri" panose="020F0502020204030204"/>
            </a:endParaRPr>
          </a:p>
        </p:txBody>
      </p:sp>
      <p:pic>
        <p:nvPicPr>
          <p:cNvPr id="10" name="Afbeelding 9">
            <a:extLst>
              <a:ext uri="{FF2B5EF4-FFF2-40B4-BE49-F238E27FC236}">
                <a16:creationId xmlns:a16="http://schemas.microsoft.com/office/drawing/2014/main" id="{D854DD3C-FFEC-4B42-BA63-D61A9F85767E}"/>
              </a:ext>
            </a:extLst>
          </p:cNvPr>
          <p:cNvPicPr>
            <a:picLocks noChangeAspect="1"/>
          </p:cNvPicPr>
          <p:nvPr/>
        </p:nvPicPr>
        <p:blipFill>
          <a:blip r:embed="rId5"/>
          <a:stretch>
            <a:fillRect/>
          </a:stretch>
        </p:blipFill>
        <p:spPr>
          <a:xfrm>
            <a:off x="2165648" y="1756025"/>
            <a:ext cx="9900227" cy="4046445"/>
          </a:xfrm>
          <a:prstGeom prst="rect">
            <a:avLst/>
          </a:prstGeom>
        </p:spPr>
      </p:pic>
      <p:sp>
        <p:nvSpPr>
          <p:cNvPr id="15" name="Speech Bubble: Rectangle 17">
            <a:extLst>
              <a:ext uri="{FF2B5EF4-FFF2-40B4-BE49-F238E27FC236}">
                <a16:creationId xmlns:a16="http://schemas.microsoft.com/office/drawing/2014/main" id="{C096CFA5-EB34-460B-AA90-718F856475ED}"/>
              </a:ext>
            </a:extLst>
          </p:cNvPr>
          <p:cNvSpPr/>
          <p:nvPr/>
        </p:nvSpPr>
        <p:spPr>
          <a:xfrm>
            <a:off x="4493408" y="1374094"/>
            <a:ext cx="2699661" cy="1179295"/>
          </a:xfrm>
          <a:prstGeom prst="wedgeRectCallout">
            <a:avLst>
              <a:gd name="adj1" fmla="val -87125"/>
              <a:gd name="adj2" fmla="val 61780"/>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defTabSz="1219170" fontAlgn="base">
              <a:spcBef>
                <a:spcPct val="0"/>
              </a:spcBef>
              <a:spcAft>
                <a:spcPct val="0"/>
              </a:spcAft>
              <a:defRPr/>
            </a:pPr>
            <a:r>
              <a:rPr lang="en-US" sz="2400" b="1" dirty="0">
                <a:solidFill>
                  <a:prstClr val="black"/>
                </a:solidFill>
                <a:latin typeface="Arial Narrow" panose="020B0606020202030204" pitchFamily="34" charset="0"/>
                <a:cs typeface="Arial" panose="020B0604020202020204" pitchFamily="34" charset="0"/>
              </a:rPr>
              <a:t>Fill in name</a:t>
            </a:r>
            <a:endParaRPr lang="nl-NL" sz="2400" dirty="0">
              <a:solidFill>
                <a:prstClr val="black"/>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06033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sz="2400">
              <a:solidFill>
                <a:prstClr val="white"/>
              </a:solidFill>
              <a:latin typeface="Calibri" panose="020F0502020204030204"/>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7" y="-3340338"/>
            <a:ext cx="7208423" cy="13848244"/>
          </a:xfrm>
          <a:prstGeom prst="rect">
            <a:avLst/>
          </a:prstGeom>
        </p:spPr>
      </p:pic>
      <p:sp>
        <p:nvSpPr>
          <p:cNvPr id="5" name="Slide Number Placeholder 4"/>
          <p:cNvSpPr>
            <a:spLocks noGrp="1"/>
          </p:cNvSpPr>
          <p:nvPr>
            <p:ph type="sldNum" sz="quarter" idx="12"/>
          </p:nvPr>
        </p:nvSpPr>
        <p:spPr/>
        <p:txBody>
          <a:bodyPr/>
          <a:lstStyle/>
          <a:p>
            <a:pPr defTabSz="914377">
              <a:defRPr/>
            </a:pPr>
            <a:fld id="{13C9CC7F-86E1-48DE-82DC-E9AC50D04532}" type="slidenum">
              <a:rPr lang="nl-NL">
                <a:solidFill>
                  <a:prstClr val="black">
                    <a:tint val="75000"/>
                  </a:prstClr>
                </a:solidFill>
                <a:latin typeface="Calibri" panose="020F0502020204030204"/>
              </a:rPr>
              <a:pPr defTabSz="914377">
                <a:defRPr/>
              </a:pPr>
              <a:t>38</a:t>
            </a:fld>
            <a:endParaRPr lang="nl-NL" dirty="0">
              <a:solidFill>
                <a:prstClr val="black">
                  <a:tint val="75000"/>
                </a:prstClr>
              </a:solidFill>
              <a:latin typeface="Calibri" panose="020F0502020204030204"/>
            </a:endParaRPr>
          </a:p>
        </p:txBody>
      </p:sp>
      <p:sp>
        <p:nvSpPr>
          <p:cNvPr id="7" name="Text Placeholder 6"/>
          <p:cNvSpPr>
            <a:spLocks noGrp="1"/>
          </p:cNvSpPr>
          <p:nvPr>
            <p:ph type="body" sz="quarter" idx="14"/>
          </p:nvPr>
        </p:nvSpPr>
        <p:spPr>
          <a:xfrm>
            <a:off x="1981201" y="973668"/>
            <a:ext cx="9982241" cy="304800"/>
          </a:xfrm>
        </p:spPr>
        <p:txBody>
          <a:bodyPr>
            <a:normAutofit lnSpcReduction="10000"/>
          </a:bodyPr>
          <a:lstStyle/>
          <a:p>
            <a:r>
              <a:rPr lang="en-US" b="1" dirty="0">
                <a:solidFill>
                  <a:srgbClr val="00CC00"/>
                </a:solidFill>
              </a:rPr>
              <a:t>OVERVIEW</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2"/>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nl-NL" dirty="0">
                <a:solidFill>
                  <a:prstClr val="white"/>
                </a:solidFill>
                <a:latin typeface="Calibri" panose="020F0502020204030204"/>
              </a:rPr>
              <a:t>CANVAS</a:t>
            </a:r>
            <a:endParaRPr lang="en-US" sz="4000" u="sng" dirty="0">
              <a:solidFill>
                <a:srgbClr val="D60093"/>
              </a:solidFill>
              <a:latin typeface="Calibri" panose="020F0502020204030204"/>
            </a:endParaRPr>
          </a:p>
        </p:txBody>
      </p:sp>
      <p:pic>
        <p:nvPicPr>
          <p:cNvPr id="2" name="Picture 1">
            <a:extLst>
              <a:ext uri="{FF2B5EF4-FFF2-40B4-BE49-F238E27FC236}">
                <a16:creationId xmlns:a16="http://schemas.microsoft.com/office/drawing/2014/main" id="{01999C86-26B0-4BC5-8728-0BE73B198295}"/>
              </a:ext>
            </a:extLst>
          </p:cNvPr>
          <p:cNvPicPr>
            <a:picLocks noChangeAspect="1"/>
          </p:cNvPicPr>
          <p:nvPr/>
        </p:nvPicPr>
        <p:blipFill rotWithShape="1">
          <a:blip r:embed="rId4"/>
          <a:srcRect t="9731" b="4815"/>
          <a:stretch/>
        </p:blipFill>
        <p:spPr>
          <a:xfrm>
            <a:off x="1474389" y="1713113"/>
            <a:ext cx="10715297" cy="5150579"/>
          </a:xfrm>
          <a:prstGeom prst="rect">
            <a:avLst/>
          </a:prstGeom>
        </p:spPr>
      </p:pic>
      <p:sp>
        <p:nvSpPr>
          <p:cNvPr id="3" name="Rectangle 2">
            <a:extLst>
              <a:ext uri="{FF2B5EF4-FFF2-40B4-BE49-F238E27FC236}">
                <a16:creationId xmlns:a16="http://schemas.microsoft.com/office/drawing/2014/main" id="{CF0D9627-0C47-41AC-B1D5-27B9E74CFFB1}"/>
              </a:ext>
            </a:extLst>
          </p:cNvPr>
          <p:cNvSpPr/>
          <p:nvPr/>
        </p:nvSpPr>
        <p:spPr>
          <a:xfrm>
            <a:off x="2228193" y="3268717"/>
            <a:ext cx="9837683" cy="3259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panose="020F0502020204030204"/>
            </a:endParaRPr>
          </a:p>
        </p:txBody>
      </p:sp>
      <p:sp>
        <p:nvSpPr>
          <p:cNvPr id="13" name="Speech Bubble: Rectangle 12">
            <a:extLst>
              <a:ext uri="{FF2B5EF4-FFF2-40B4-BE49-F238E27FC236}">
                <a16:creationId xmlns:a16="http://schemas.microsoft.com/office/drawing/2014/main" id="{59EACD24-DFA9-4B5B-8AE6-065048C04F4C}"/>
              </a:ext>
            </a:extLst>
          </p:cNvPr>
          <p:cNvSpPr/>
          <p:nvPr/>
        </p:nvSpPr>
        <p:spPr>
          <a:xfrm>
            <a:off x="8555013" y="2893582"/>
            <a:ext cx="2024747" cy="884471"/>
          </a:xfrm>
          <a:prstGeom prst="wedgeRectCallout">
            <a:avLst>
              <a:gd name="adj1" fmla="val 52423"/>
              <a:gd name="adj2" fmla="val -73629"/>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2400" b="1" dirty="0">
                <a:solidFill>
                  <a:prstClr val="black"/>
                </a:solidFill>
                <a:latin typeface="Arial Narrow" panose="020B0606020202030204" pitchFamily="34" charset="0"/>
                <a:cs typeface="Arial" panose="020B0604020202020204" pitchFamily="34" charset="0"/>
              </a:rPr>
              <a:t>Click to search for site</a:t>
            </a:r>
            <a:endParaRPr lang="nl-NL" sz="2400" b="1" dirty="0">
              <a:solidFill>
                <a:prstClr val="black"/>
              </a:solidFill>
              <a:latin typeface="Arial Narrow" panose="020B0606020202030204" pitchFamily="34" charset="0"/>
              <a:cs typeface="Arial" panose="020B0604020202020204" pitchFamily="34" charset="0"/>
            </a:endParaRPr>
          </a:p>
        </p:txBody>
      </p:sp>
      <p:sp>
        <p:nvSpPr>
          <p:cNvPr id="4" name="Oval 3">
            <a:extLst>
              <a:ext uri="{FF2B5EF4-FFF2-40B4-BE49-F238E27FC236}">
                <a16:creationId xmlns:a16="http://schemas.microsoft.com/office/drawing/2014/main" id="{23AACBFD-59A4-4256-9109-1064353BF1E3}"/>
              </a:ext>
            </a:extLst>
          </p:cNvPr>
          <p:cNvSpPr/>
          <p:nvPr/>
        </p:nvSpPr>
        <p:spPr>
          <a:xfrm>
            <a:off x="1198181" y="3268718"/>
            <a:ext cx="1124607" cy="525517"/>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panose="020F0502020204030204"/>
            </a:endParaRPr>
          </a:p>
        </p:txBody>
      </p:sp>
      <p:sp>
        <p:nvSpPr>
          <p:cNvPr id="6" name="TextBox 5">
            <a:extLst>
              <a:ext uri="{FF2B5EF4-FFF2-40B4-BE49-F238E27FC236}">
                <a16:creationId xmlns:a16="http://schemas.microsoft.com/office/drawing/2014/main" id="{D0FFD1CB-99D3-4F83-82DA-E35F790E5323}"/>
              </a:ext>
            </a:extLst>
          </p:cNvPr>
          <p:cNvSpPr txBox="1"/>
          <p:nvPr/>
        </p:nvSpPr>
        <p:spPr>
          <a:xfrm>
            <a:off x="1627377" y="5996145"/>
            <a:ext cx="2607171" cy="646331"/>
          </a:xfrm>
          <a:prstGeom prst="rect">
            <a:avLst/>
          </a:prstGeom>
          <a:solidFill>
            <a:schemeClr val="tx1"/>
          </a:solidFill>
        </p:spPr>
        <p:txBody>
          <a:bodyPr wrap="square" rtlCol="0">
            <a:spAutoFit/>
          </a:bodyPr>
          <a:lstStyle/>
          <a:p>
            <a:pPr defTabSz="914377">
              <a:defRPr/>
            </a:pPr>
            <a:r>
              <a:rPr lang="en-US" dirty="0">
                <a:solidFill>
                  <a:prstClr val="white"/>
                </a:solidFill>
                <a:latin typeface="Calibri" panose="020F0502020204030204"/>
              </a:rPr>
              <a:t>NOT LINKED TO OSIRIS (AS IT IS NOT A MODULE)</a:t>
            </a:r>
            <a:endParaRPr lang="nl-NL" dirty="0">
              <a:solidFill>
                <a:prstClr val="white"/>
              </a:solidFill>
              <a:latin typeface="Calibri" panose="020F0502020204030204"/>
            </a:endParaRPr>
          </a:p>
        </p:txBody>
      </p:sp>
      <p:pic>
        <p:nvPicPr>
          <p:cNvPr id="10" name="Afbeelding 9">
            <a:extLst>
              <a:ext uri="{FF2B5EF4-FFF2-40B4-BE49-F238E27FC236}">
                <a16:creationId xmlns:a16="http://schemas.microsoft.com/office/drawing/2014/main" id="{D854DD3C-FFEC-4B42-BA63-D61A9F85767E}"/>
              </a:ext>
            </a:extLst>
          </p:cNvPr>
          <p:cNvPicPr>
            <a:picLocks noChangeAspect="1"/>
          </p:cNvPicPr>
          <p:nvPr/>
        </p:nvPicPr>
        <p:blipFill>
          <a:blip r:embed="rId5"/>
          <a:stretch>
            <a:fillRect/>
          </a:stretch>
        </p:blipFill>
        <p:spPr>
          <a:xfrm>
            <a:off x="2556089" y="1884455"/>
            <a:ext cx="9273960" cy="4046445"/>
          </a:xfrm>
          <a:prstGeom prst="rect">
            <a:avLst/>
          </a:prstGeom>
        </p:spPr>
      </p:pic>
      <p:sp>
        <p:nvSpPr>
          <p:cNvPr id="15" name="Speech Bubble: Rectangle 17">
            <a:extLst>
              <a:ext uri="{FF2B5EF4-FFF2-40B4-BE49-F238E27FC236}">
                <a16:creationId xmlns:a16="http://schemas.microsoft.com/office/drawing/2014/main" id="{C096CFA5-EB34-460B-AA90-718F856475ED}"/>
              </a:ext>
            </a:extLst>
          </p:cNvPr>
          <p:cNvSpPr/>
          <p:nvPr/>
        </p:nvSpPr>
        <p:spPr>
          <a:xfrm>
            <a:off x="4493408" y="1374094"/>
            <a:ext cx="2699661" cy="1179295"/>
          </a:xfrm>
          <a:prstGeom prst="wedgeRectCallout">
            <a:avLst>
              <a:gd name="adj1" fmla="val -87125"/>
              <a:gd name="adj2" fmla="val 61780"/>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defTabSz="1219170" fontAlgn="base">
              <a:spcBef>
                <a:spcPct val="0"/>
              </a:spcBef>
              <a:spcAft>
                <a:spcPct val="0"/>
              </a:spcAft>
              <a:defRPr/>
            </a:pPr>
            <a:r>
              <a:rPr lang="en-US" sz="2400" b="1" dirty="0">
                <a:solidFill>
                  <a:prstClr val="black"/>
                </a:solidFill>
                <a:latin typeface="Arial Narrow" panose="020B0606020202030204" pitchFamily="34" charset="0"/>
                <a:cs typeface="Arial" panose="020B0604020202020204" pitchFamily="34" charset="0"/>
              </a:rPr>
              <a:t>Fill in name</a:t>
            </a:r>
            <a:endParaRPr lang="nl-NL" sz="2400" dirty="0">
              <a:solidFill>
                <a:prstClr val="black"/>
              </a:solidFill>
              <a:latin typeface="Arial Narrow" panose="020B0606020202030204" pitchFamily="34" charset="0"/>
              <a:cs typeface="Arial" panose="020B0604020202020204" pitchFamily="34" charset="0"/>
            </a:endParaRPr>
          </a:p>
        </p:txBody>
      </p:sp>
      <p:sp>
        <p:nvSpPr>
          <p:cNvPr id="16" name="Speech Bubble: Rectangle 17">
            <a:extLst>
              <a:ext uri="{FF2B5EF4-FFF2-40B4-BE49-F238E27FC236}">
                <a16:creationId xmlns:a16="http://schemas.microsoft.com/office/drawing/2014/main" id="{5F7FE876-6DC4-4DB8-B6BE-BD7721D14A90}"/>
              </a:ext>
            </a:extLst>
          </p:cNvPr>
          <p:cNvSpPr/>
          <p:nvPr/>
        </p:nvSpPr>
        <p:spPr>
          <a:xfrm>
            <a:off x="5610531" y="5406498"/>
            <a:ext cx="2699661" cy="1179295"/>
          </a:xfrm>
          <a:prstGeom prst="wedgeRectCallout">
            <a:avLst>
              <a:gd name="adj1" fmla="val -70298"/>
              <a:gd name="adj2" fmla="val -48675"/>
            </a:avLst>
          </a:prstGeom>
          <a:solidFill>
            <a:schemeClr val="bg1">
              <a:lumMod val="95000"/>
            </a:schemeClr>
          </a:solidFill>
          <a:ln w="38100">
            <a:solidFill>
              <a:srgbClr val="00CC00"/>
            </a:solidFill>
          </a:ln>
        </p:spPr>
        <p:style>
          <a:lnRef idx="2">
            <a:schemeClr val="dk1"/>
          </a:lnRef>
          <a:fillRef idx="1">
            <a:schemeClr val="lt1"/>
          </a:fillRef>
          <a:effectRef idx="0">
            <a:schemeClr val="dk1"/>
          </a:effectRef>
          <a:fontRef idx="minor">
            <a:schemeClr val="dk1"/>
          </a:fontRef>
        </p:style>
        <p:txBody>
          <a:bodyPr rtlCol="0" anchor="ctr"/>
          <a:lstStyle/>
          <a:p>
            <a:pPr algn="ctr" defTabSz="1219170" fontAlgn="base">
              <a:spcBef>
                <a:spcPct val="0"/>
              </a:spcBef>
              <a:spcAft>
                <a:spcPct val="0"/>
              </a:spcAft>
              <a:defRPr/>
            </a:pPr>
            <a:r>
              <a:rPr lang="en-US" sz="2400" b="1" dirty="0">
                <a:solidFill>
                  <a:prstClr val="black"/>
                </a:solidFill>
                <a:latin typeface="Arial Narrow" panose="020B0606020202030204" pitchFamily="34" charset="0"/>
                <a:cs typeface="Arial" panose="020B0604020202020204" pitchFamily="34" charset="0"/>
              </a:rPr>
              <a:t>Click to join</a:t>
            </a:r>
            <a:endParaRPr lang="nl-NL" sz="2400" dirty="0">
              <a:solidFill>
                <a:prstClr val="black"/>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9826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57043" y="-3287014"/>
            <a:ext cx="7106002" cy="13651482"/>
          </a:xfrm>
          <a:prstGeom prst="rect">
            <a:avLst/>
          </a:prstGeom>
        </p:spPr>
      </p:pic>
      <p:sp>
        <p:nvSpPr>
          <p:cNvPr id="6" name="TextBox 5"/>
          <p:cNvSpPr txBox="1"/>
          <p:nvPr/>
        </p:nvSpPr>
        <p:spPr>
          <a:xfrm>
            <a:off x="1746670" y="181807"/>
            <a:ext cx="5422226" cy="784702"/>
          </a:xfrm>
          <a:prstGeom prst="rect">
            <a:avLst/>
          </a:prstGeom>
          <a:noFill/>
        </p:spPr>
        <p:txBody>
          <a:bodyPr wrap="square" rtlCol="0">
            <a:spAutoFit/>
          </a:bodyPr>
          <a:lstStyle/>
          <a:p>
            <a:r>
              <a:rPr lang="en-US" sz="4499" b="1" dirty="0">
                <a:solidFill>
                  <a:schemeClr val="bg1"/>
                </a:solidFill>
                <a:latin typeface="Arial Narrow" panose="020B0606020202030204" pitchFamily="34" charset="0"/>
              </a:rPr>
              <a:t>TO DO 5 - TIMETABLE</a:t>
            </a: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93617">
            <a:off x="9310922" y="3034108"/>
            <a:ext cx="244211" cy="17004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93617">
            <a:off x="8354612" y="1834852"/>
            <a:ext cx="741759" cy="2809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93617">
            <a:off x="7849339" y="1651795"/>
            <a:ext cx="263345" cy="18434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93617">
            <a:off x="7883567" y="2435370"/>
            <a:ext cx="131673" cy="14922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93617">
            <a:off x="8322560" y="2692677"/>
            <a:ext cx="482800" cy="21067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493617">
            <a:off x="9192161" y="3790163"/>
            <a:ext cx="232621" cy="25017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74352">
            <a:off x="8711771" y="1325965"/>
            <a:ext cx="625748" cy="460109"/>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493617">
            <a:off x="4774885" y="1747713"/>
            <a:ext cx="1022658" cy="1268447"/>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493617">
            <a:off x="5806746" y="4114481"/>
            <a:ext cx="258956" cy="276512"/>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493617">
            <a:off x="6389028" y="3128519"/>
            <a:ext cx="2238436" cy="1645909"/>
          </a:xfrm>
          <a:prstGeom prst="rect">
            <a:avLst/>
          </a:prstGeom>
        </p:spPr>
      </p:pic>
      <p:sp>
        <p:nvSpPr>
          <p:cNvPr id="2" name="Rectangle 1">
            <a:extLst>
              <a:ext uri="{FF2B5EF4-FFF2-40B4-BE49-F238E27FC236}">
                <a16:creationId xmlns:a16="http://schemas.microsoft.com/office/drawing/2014/main" id="{7919A821-B2B0-C880-2E57-538F57691EBF}"/>
              </a:ext>
            </a:extLst>
          </p:cNvPr>
          <p:cNvSpPr/>
          <p:nvPr/>
        </p:nvSpPr>
        <p:spPr>
          <a:xfrm rot="18900000">
            <a:off x="1573896" y="2566856"/>
            <a:ext cx="2190098" cy="2190098"/>
          </a:xfrm>
          <a:prstGeom prst="rect">
            <a:avLst/>
          </a:prstGeom>
          <a:solidFill>
            <a:schemeClr val="tx1"/>
          </a:solidFill>
          <a:ln w="381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60093"/>
              </a:solidFill>
            </a:endParaRPr>
          </a:p>
        </p:txBody>
      </p:sp>
      <p:sp>
        <p:nvSpPr>
          <p:cNvPr id="4" name="TextBox 3">
            <a:extLst>
              <a:ext uri="{FF2B5EF4-FFF2-40B4-BE49-F238E27FC236}">
                <a16:creationId xmlns:a16="http://schemas.microsoft.com/office/drawing/2014/main" id="{2808B9C8-DF91-79F3-2EFE-154D0706E96C}"/>
              </a:ext>
            </a:extLst>
          </p:cNvPr>
          <p:cNvSpPr txBox="1"/>
          <p:nvPr/>
        </p:nvSpPr>
        <p:spPr>
          <a:xfrm>
            <a:off x="2254787" y="2798015"/>
            <a:ext cx="1320281" cy="1569660"/>
          </a:xfrm>
          <a:prstGeom prst="rect">
            <a:avLst/>
          </a:prstGeom>
          <a:noFill/>
        </p:spPr>
        <p:txBody>
          <a:bodyPr wrap="square">
            <a:spAutoFit/>
          </a:bodyPr>
          <a:lstStyle/>
          <a:p>
            <a:r>
              <a:rPr lang="en-US" sz="9600" b="1" dirty="0">
                <a:solidFill>
                  <a:srgbClr val="D60093"/>
                </a:solidFill>
                <a:latin typeface="Arial Narrow" panose="020B0606020202030204" pitchFamily="34" charset="0"/>
              </a:rPr>
              <a:t>5.</a:t>
            </a:r>
            <a:endParaRPr lang="nl-NL" sz="9600" dirty="0">
              <a:solidFill>
                <a:srgbClr val="D60093"/>
              </a:solidFill>
            </a:endParaRPr>
          </a:p>
        </p:txBody>
      </p:sp>
      <p:sp>
        <p:nvSpPr>
          <p:cNvPr id="5" name="Text Placeholder 6">
            <a:extLst>
              <a:ext uri="{FF2B5EF4-FFF2-40B4-BE49-F238E27FC236}">
                <a16:creationId xmlns:a16="http://schemas.microsoft.com/office/drawing/2014/main" id="{74285EE3-AA27-AE57-42B4-346D1F02CFED}"/>
              </a:ext>
            </a:extLst>
          </p:cNvPr>
          <p:cNvSpPr txBox="1">
            <a:spLocks/>
          </p:cNvSpPr>
          <p:nvPr/>
        </p:nvSpPr>
        <p:spPr>
          <a:xfrm>
            <a:off x="1981199" y="1042943"/>
            <a:ext cx="9982241" cy="30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D60093"/>
                </a:solidFill>
                <a:latin typeface="Arial Narrow" panose="020B0606020202030204" pitchFamily="34" charset="0"/>
              </a:rPr>
              <a:t>YOUR PERSONAL TIMETABLE</a:t>
            </a:r>
            <a:endParaRPr lang="en-US" sz="2400" b="1" dirty="0">
              <a:solidFill>
                <a:srgbClr val="D60093"/>
              </a:solidFill>
              <a:latin typeface="Arial Narrow" panose="020B0606020202030204" pitchFamily="34" charset="0"/>
            </a:endParaRPr>
          </a:p>
        </p:txBody>
      </p:sp>
    </p:spTree>
    <p:extLst>
      <p:ext uri="{BB962C8B-B14F-4D97-AF65-F5344CB8AC3E}">
        <p14:creationId xmlns:p14="http://schemas.microsoft.com/office/powerpoint/2010/main" val="8782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4</a:t>
            </a:fld>
            <a:endParaRPr lang="nl-NL"/>
          </a:p>
        </p:txBody>
      </p:sp>
      <p:sp>
        <p:nvSpPr>
          <p:cNvPr id="4" name="Rectangle 3">
            <a:extLst>
              <a:ext uri="{FF2B5EF4-FFF2-40B4-BE49-F238E27FC236}">
                <a16:creationId xmlns:a16="http://schemas.microsoft.com/office/drawing/2014/main" id="{D4B1586C-6BC5-4507-BD6E-3F5436663AB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 Placeholder 10">
            <a:extLst>
              <a:ext uri="{FF2B5EF4-FFF2-40B4-BE49-F238E27FC236}">
                <a16:creationId xmlns:a16="http://schemas.microsoft.com/office/drawing/2014/main" id="{DF8A32BD-E2AB-426F-A015-49CA1F539CFD}"/>
              </a:ext>
            </a:extLst>
          </p:cNvPr>
          <p:cNvSpPr>
            <a:spLocks noGrp="1"/>
          </p:cNvSpPr>
          <p:nvPr>
            <p:ph type="body" sz="quarter" idx="14"/>
          </p:nvPr>
        </p:nvSpPr>
        <p:spPr/>
        <p:txBody>
          <a:bodyPr>
            <a:normAutofit lnSpcReduction="10000"/>
          </a:bodyPr>
          <a:lstStyle/>
          <a:p>
            <a:endParaRPr lang="nl-NL"/>
          </a:p>
        </p:txBody>
      </p:sp>
      <p:pic>
        <p:nvPicPr>
          <p:cNvPr id="14" name="Picture 13" descr="Graphical user interface, text, application, letter, email&#10;&#10;Description automatically generated">
            <a:extLst>
              <a:ext uri="{FF2B5EF4-FFF2-40B4-BE49-F238E27FC236}">
                <a16:creationId xmlns:a16="http://schemas.microsoft.com/office/drawing/2014/main" id="{09C4982B-7E96-4817-8A61-9CCE7167DB40}"/>
              </a:ext>
            </a:extLst>
          </p:cNvPr>
          <p:cNvPicPr>
            <a:picLocks noChangeAspect="1"/>
          </p:cNvPicPr>
          <p:nvPr/>
        </p:nvPicPr>
        <p:blipFill rotWithShape="1">
          <a:blip r:embed="rId4">
            <a:extLst>
              <a:ext uri="{28A0092B-C50C-407E-A947-70E740481C1C}">
                <a14:useLocalDpi xmlns:a14="http://schemas.microsoft.com/office/drawing/2010/main" val="0"/>
              </a:ext>
            </a:extLst>
          </a:blip>
          <a:srcRect l="25967" r="16346"/>
          <a:stretch/>
        </p:blipFill>
        <p:spPr>
          <a:xfrm>
            <a:off x="572876" y="-287951"/>
            <a:ext cx="7674856" cy="5396491"/>
          </a:xfrm>
          <a:prstGeom prst="rect">
            <a:avLst/>
          </a:prstGeom>
        </p:spPr>
      </p:pic>
      <p:sp>
        <p:nvSpPr>
          <p:cNvPr id="9" name="TextBox 8">
            <a:extLst>
              <a:ext uri="{FF2B5EF4-FFF2-40B4-BE49-F238E27FC236}">
                <a16:creationId xmlns:a16="http://schemas.microsoft.com/office/drawing/2014/main" id="{6C7D02A0-7C94-4625-A36C-8F575C7106C0}"/>
              </a:ext>
            </a:extLst>
          </p:cNvPr>
          <p:cNvSpPr txBox="1"/>
          <p:nvPr/>
        </p:nvSpPr>
        <p:spPr>
          <a:xfrm>
            <a:off x="4263390" y="4959736"/>
            <a:ext cx="7674856" cy="810543"/>
          </a:xfrm>
          <a:prstGeom prst="rect">
            <a:avLst/>
          </a:prstGeom>
          <a:solidFill>
            <a:schemeClr val="tx1"/>
          </a:solidFill>
        </p:spPr>
        <p:txBody>
          <a:bodyPr wrap="square" rtlCol="0">
            <a:spAutoFit/>
          </a:bodyPr>
          <a:lstStyle/>
          <a:p>
            <a:pPr>
              <a:buClr>
                <a:schemeClr val="tx1"/>
              </a:buClr>
              <a:defRPr/>
            </a:pPr>
            <a:r>
              <a:rPr lang="en-US" sz="2667" b="1" dirty="0">
                <a:solidFill>
                  <a:srgbClr val="FFC000"/>
                </a:solidFill>
                <a:latin typeface="Arial Narrow" panose="020B0606020202030204" pitchFamily="34" charset="0"/>
              </a:rPr>
              <a:t>HAVE A WORKING LAPTOP + INTERNET CONNECTION</a:t>
            </a:r>
          </a:p>
          <a:p>
            <a:pPr>
              <a:buClr>
                <a:schemeClr val="tx1"/>
              </a:buClr>
              <a:defRPr/>
            </a:pPr>
            <a:r>
              <a:rPr lang="en-US" sz="2000" b="1" dirty="0">
                <a:solidFill>
                  <a:schemeClr val="bg1"/>
                </a:solidFill>
                <a:latin typeface="Arial Narrow" panose="020B0606020202030204" pitchFamily="34" charset="0"/>
              </a:rPr>
              <a:t>ON CAMPUS WIFI: EDUROAM</a:t>
            </a:r>
            <a:endParaRPr lang="en-US" dirty="0">
              <a:solidFill>
                <a:schemeClr val="bg1"/>
              </a:solidFill>
              <a:latin typeface="Arial Narrow" panose="020B0606020202030204" pitchFamily="34" charset="0"/>
            </a:endParaRPr>
          </a:p>
        </p:txBody>
      </p:sp>
      <p:sp>
        <p:nvSpPr>
          <p:cNvPr id="13" name="TextBox 12">
            <a:extLst>
              <a:ext uri="{FF2B5EF4-FFF2-40B4-BE49-F238E27FC236}">
                <a16:creationId xmlns:a16="http://schemas.microsoft.com/office/drawing/2014/main" id="{AA7A74C4-0EC0-4DED-9EF2-A5C32E6F5BC9}"/>
              </a:ext>
            </a:extLst>
          </p:cNvPr>
          <p:cNvSpPr txBox="1"/>
          <p:nvPr/>
        </p:nvSpPr>
        <p:spPr>
          <a:xfrm>
            <a:off x="4263390" y="5956240"/>
            <a:ext cx="7674856" cy="400110"/>
          </a:xfrm>
          <a:prstGeom prst="rect">
            <a:avLst/>
          </a:prstGeom>
          <a:solidFill>
            <a:schemeClr val="tx1"/>
          </a:solidFill>
        </p:spPr>
        <p:txBody>
          <a:bodyPr wrap="square" rtlCol="0">
            <a:spAutoFit/>
          </a:bodyPr>
          <a:lstStyle/>
          <a:p>
            <a:pPr>
              <a:spcBef>
                <a:spcPts val="800"/>
              </a:spcBef>
              <a:defRPr/>
            </a:pPr>
            <a:r>
              <a:rPr lang="en-US" sz="2000" b="1" i="1" dirty="0">
                <a:solidFill>
                  <a:schemeClr val="bg1"/>
                </a:solidFill>
                <a:latin typeface="Arial Narrow" panose="020B0606020202030204" pitchFamily="34" charset="0"/>
                <a:sym typeface="Wingdings" panose="05000000000000000000" pitchFamily="2" charset="2"/>
              </a:rPr>
              <a:t>New laptop? </a:t>
            </a:r>
            <a:r>
              <a:rPr lang="en-US" sz="2000" i="1" dirty="0">
                <a:solidFill>
                  <a:schemeClr val="bg1"/>
                </a:solidFill>
                <a:latin typeface="Arial Narrow" panose="020B0606020202030204" pitchFamily="34" charset="0"/>
                <a:sym typeface="Wingdings" panose="05000000000000000000" pitchFamily="2" charset="2"/>
              </a:rPr>
              <a:t>https://www.utwente.nl/en/nsc/</a:t>
            </a:r>
            <a:endParaRPr lang="en-US" sz="2000"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061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timetable</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sp>
        <p:nvSpPr>
          <p:cNvPr id="12" name="Rectangle 11">
            <a:extLst>
              <a:ext uri="{FF2B5EF4-FFF2-40B4-BE49-F238E27FC236}">
                <a16:creationId xmlns:a16="http://schemas.microsoft.com/office/drawing/2014/main" id="{AFF06964-40AC-4195-AD02-F679FDFABF92}"/>
              </a:ext>
            </a:extLst>
          </p:cNvPr>
          <p:cNvSpPr/>
          <p:nvPr/>
        </p:nvSpPr>
        <p:spPr>
          <a:xfrm>
            <a:off x="1981200" y="921121"/>
            <a:ext cx="9950245"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WHERE? </a:t>
            </a:r>
            <a:r>
              <a:rPr lang="en-US" altLang="en-US" sz="2400" dirty="0">
                <a:solidFill>
                  <a:prstClr val="white"/>
                </a:solidFill>
                <a:latin typeface="Arial Narrow" panose="020B0606020202030204" pitchFamily="34" charset="0"/>
                <a:cs typeface="Arial" panose="020B0604020202020204" pitchFamily="34" charset="0"/>
              </a:rPr>
              <a:t>TIMETABLE</a:t>
            </a:r>
            <a:r>
              <a:rPr kumimoji="0" lang="en-US"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.UTWENTE.NL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HOW? 	</a:t>
            </a:r>
            <a:r>
              <a:rPr kumimoji="0" lang="nl-NL" altLang="en-US" sz="2800" b="0" i="0" u="none" strike="noStrike" kern="1200" cap="none" spc="0" normalizeH="0" baseline="0" noProof="0" dirty="0">
                <a:ln>
                  <a:noFill/>
                </a:ln>
                <a:solidFill>
                  <a:prstClr val="white"/>
                </a:solidFill>
                <a:effectLst/>
                <a:uLnTx/>
                <a:uFillTx/>
                <a:latin typeface="Arial Narrow" panose="020B0606020202030204" pitchFamily="34" charset="0"/>
              </a:rPr>
              <a:t>SUBSCRIBE TO OWN TIMETABLE </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Google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apple</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endPar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rPr>
              <a:t>	</a:t>
            </a:r>
            <a:r>
              <a:rPr lang="en-US" sz="2400" dirty="0" err="1">
                <a:hlinkClick r:id="rId4"/>
              </a:rPr>
              <a:t>TimeEdit</a:t>
            </a:r>
            <a:r>
              <a:rPr lang="en-US" sz="2400" dirty="0">
                <a:hlinkClick r:id="rId4"/>
              </a:rPr>
              <a:t> | Home EDU systems (utwente.nl)</a:t>
            </a:r>
            <a:endParaRPr kumimoji="0" lang="nl-NL"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2966D216-DB51-96C1-77CA-3AF19BC3894B}"/>
              </a:ext>
            </a:extLst>
          </p:cNvPr>
          <p:cNvPicPr>
            <a:picLocks noChangeAspect="1"/>
          </p:cNvPicPr>
          <p:nvPr/>
        </p:nvPicPr>
        <p:blipFill>
          <a:blip r:embed="rId5"/>
          <a:stretch>
            <a:fillRect/>
          </a:stretch>
        </p:blipFill>
        <p:spPr>
          <a:xfrm>
            <a:off x="1117640" y="2400988"/>
            <a:ext cx="10586680" cy="4247350"/>
          </a:xfrm>
          <a:prstGeom prst="rect">
            <a:avLst/>
          </a:prstGeom>
        </p:spPr>
      </p:pic>
    </p:spTree>
    <p:extLst>
      <p:ext uri="{BB962C8B-B14F-4D97-AF65-F5344CB8AC3E}">
        <p14:creationId xmlns:p14="http://schemas.microsoft.com/office/powerpoint/2010/main" val="895737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E95E8-A780-8013-0E77-E1612349EB9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D951049-95E8-0159-282B-DEB57E49ACC8}"/>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082EFA-903E-6B3F-AEC8-A3DB20342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a:extLst>
              <a:ext uri="{FF2B5EF4-FFF2-40B4-BE49-F238E27FC236}">
                <a16:creationId xmlns:a16="http://schemas.microsoft.com/office/drawing/2014/main" id="{B4A1C5E2-B908-9DBF-3C96-88051562B3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 Placeholder 19">
            <a:extLst>
              <a:ext uri="{FF2B5EF4-FFF2-40B4-BE49-F238E27FC236}">
                <a16:creationId xmlns:a16="http://schemas.microsoft.com/office/drawing/2014/main" id="{2D021670-D56D-AEB0-43A6-99397FC72AD2}"/>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D79E55F3-E725-0109-8349-978FAA6771B3}"/>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timetable</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sp>
        <p:nvSpPr>
          <p:cNvPr id="12" name="Rectangle 11">
            <a:extLst>
              <a:ext uri="{FF2B5EF4-FFF2-40B4-BE49-F238E27FC236}">
                <a16:creationId xmlns:a16="http://schemas.microsoft.com/office/drawing/2014/main" id="{490FD025-4A67-6647-5D92-8298D0EE6776}"/>
              </a:ext>
            </a:extLst>
          </p:cNvPr>
          <p:cNvSpPr/>
          <p:nvPr/>
        </p:nvSpPr>
        <p:spPr>
          <a:xfrm>
            <a:off x="1981200" y="921121"/>
            <a:ext cx="9950245"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WHERE? </a:t>
            </a:r>
            <a:r>
              <a:rPr lang="en-US" altLang="en-US" sz="2400" dirty="0">
                <a:solidFill>
                  <a:prstClr val="white"/>
                </a:solidFill>
                <a:latin typeface="Arial Narrow" panose="020B0606020202030204" pitchFamily="34" charset="0"/>
                <a:cs typeface="Arial" panose="020B0604020202020204" pitchFamily="34" charset="0"/>
              </a:rPr>
              <a:t>TIMETABLE</a:t>
            </a:r>
            <a:r>
              <a:rPr kumimoji="0" lang="en-US"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.UTWENTE.NL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HOW? 	</a:t>
            </a:r>
            <a:r>
              <a:rPr kumimoji="0" lang="nl-NL" altLang="en-US" sz="2800" b="0" i="0" u="none" strike="noStrike" kern="1200" cap="none" spc="0" normalizeH="0" baseline="0" noProof="0" dirty="0">
                <a:ln>
                  <a:noFill/>
                </a:ln>
                <a:solidFill>
                  <a:prstClr val="white"/>
                </a:solidFill>
                <a:effectLst/>
                <a:uLnTx/>
                <a:uFillTx/>
                <a:latin typeface="Arial Narrow" panose="020B0606020202030204" pitchFamily="34" charset="0"/>
              </a:rPr>
              <a:t>SUBSCRIBE TO OWN TIMETABLE </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Google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apple</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endPar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rPr>
              <a:t>	</a:t>
            </a:r>
            <a:r>
              <a:rPr lang="en-US" sz="2400" dirty="0" err="1">
                <a:hlinkClick r:id="rId4"/>
              </a:rPr>
              <a:t>TimeEdit</a:t>
            </a:r>
            <a:r>
              <a:rPr lang="en-US" sz="2400" dirty="0">
                <a:hlinkClick r:id="rId4"/>
              </a:rPr>
              <a:t> | Home EDU systems (utwente.nl)</a:t>
            </a:r>
            <a:endParaRPr kumimoji="0" lang="nl-NL"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4B8C4BB2-8E0E-A250-468E-19EDCEB5B8CE}"/>
              </a:ext>
            </a:extLst>
          </p:cNvPr>
          <p:cNvPicPr>
            <a:picLocks noChangeAspect="1"/>
          </p:cNvPicPr>
          <p:nvPr/>
        </p:nvPicPr>
        <p:blipFill>
          <a:blip r:embed="rId5"/>
          <a:stretch>
            <a:fillRect/>
          </a:stretch>
        </p:blipFill>
        <p:spPr>
          <a:xfrm>
            <a:off x="2314556" y="2418080"/>
            <a:ext cx="2839801" cy="4439920"/>
          </a:xfrm>
          <a:prstGeom prst="rect">
            <a:avLst/>
          </a:prstGeom>
        </p:spPr>
      </p:pic>
      <p:pic>
        <p:nvPicPr>
          <p:cNvPr id="7" name="Afbeelding 6">
            <a:extLst>
              <a:ext uri="{FF2B5EF4-FFF2-40B4-BE49-F238E27FC236}">
                <a16:creationId xmlns:a16="http://schemas.microsoft.com/office/drawing/2014/main" id="{1E3F4BBC-940F-1329-B35C-AEB64B2A9972}"/>
              </a:ext>
            </a:extLst>
          </p:cNvPr>
          <p:cNvPicPr>
            <a:picLocks noChangeAspect="1"/>
          </p:cNvPicPr>
          <p:nvPr/>
        </p:nvPicPr>
        <p:blipFill>
          <a:blip r:embed="rId6"/>
          <a:stretch>
            <a:fillRect/>
          </a:stretch>
        </p:blipFill>
        <p:spPr>
          <a:xfrm>
            <a:off x="6956322" y="2400988"/>
            <a:ext cx="3122302" cy="4429585"/>
          </a:xfrm>
          <a:prstGeom prst="rect">
            <a:avLst/>
          </a:prstGeom>
        </p:spPr>
      </p:pic>
    </p:spTree>
    <p:extLst>
      <p:ext uri="{BB962C8B-B14F-4D97-AF65-F5344CB8AC3E}">
        <p14:creationId xmlns:p14="http://schemas.microsoft.com/office/powerpoint/2010/main" val="365587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6617-0F34-090D-DC16-DFA40D872DA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18F5576F-83A6-ED7B-8DB0-B1928AC6DE4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0B79E0C-03B0-467E-B86A-FFCB71116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a:extLst>
              <a:ext uri="{FF2B5EF4-FFF2-40B4-BE49-F238E27FC236}">
                <a16:creationId xmlns:a16="http://schemas.microsoft.com/office/drawing/2014/main" id="{CAC17A6F-FB38-2560-A786-D6F85AF0CA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 Placeholder 19">
            <a:extLst>
              <a:ext uri="{FF2B5EF4-FFF2-40B4-BE49-F238E27FC236}">
                <a16:creationId xmlns:a16="http://schemas.microsoft.com/office/drawing/2014/main" id="{AE56AA99-66E0-FEC1-8298-2B31B7E0AD03}"/>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C4B5B12C-6FFC-37F9-2B9A-BDAEE7A8AFFF}"/>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timetable</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sp>
        <p:nvSpPr>
          <p:cNvPr id="12" name="Rectangle 11">
            <a:extLst>
              <a:ext uri="{FF2B5EF4-FFF2-40B4-BE49-F238E27FC236}">
                <a16:creationId xmlns:a16="http://schemas.microsoft.com/office/drawing/2014/main" id="{8B477D1E-1ED3-4634-3F01-AB1EECB04F8B}"/>
              </a:ext>
            </a:extLst>
          </p:cNvPr>
          <p:cNvSpPr/>
          <p:nvPr/>
        </p:nvSpPr>
        <p:spPr>
          <a:xfrm>
            <a:off x="1981200" y="921121"/>
            <a:ext cx="9950245"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WHERE? </a:t>
            </a:r>
            <a:r>
              <a:rPr lang="en-US" altLang="en-US" sz="2400" dirty="0">
                <a:solidFill>
                  <a:prstClr val="white"/>
                </a:solidFill>
                <a:latin typeface="Arial Narrow" panose="020B0606020202030204" pitchFamily="34" charset="0"/>
                <a:cs typeface="Arial" panose="020B0604020202020204" pitchFamily="34" charset="0"/>
              </a:rPr>
              <a:t>TIMETABLE</a:t>
            </a:r>
            <a:r>
              <a:rPr kumimoji="0" lang="en-US"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.UTWENTE.NL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HOW? 	</a:t>
            </a:r>
            <a:r>
              <a:rPr kumimoji="0" lang="nl-NL" altLang="en-US" sz="2800" b="0" i="0" u="none" strike="noStrike" kern="1200" cap="none" spc="0" normalizeH="0" baseline="0" noProof="0" dirty="0">
                <a:ln>
                  <a:noFill/>
                </a:ln>
                <a:solidFill>
                  <a:prstClr val="white"/>
                </a:solidFill>
                <a:effectLst/>
                <a:uLnTx/>
                <a:uFillTx/>
                <a:latin typeface="Arial Narrow" panose="020B0606020202030204" pitchFamily="34" charset="0"/>
              </a:rPr>
              <a:t>SUBSCRIBE TO OWN TIMETABLE </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Google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apple</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endPar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rPr>
              <a:t>	</a:t>
            </a:r>
            <a:r>
              <a:rPr lang="en-US" sz="2400" dirty="0" err="1">
                <a:hlinkClick r:id="rId4"/>
              </a:rPr>
              <a:t>TimeEdit</a:t>
            </a:r>
            <a:r>
              <a:rPr lang="en-US" sz="2400" dirty="0">
                <a:hlinkClick r:id="rId4"/>
              </a:rPr>
              <a:t> | Home EDU systems (utwente.nl)</a:t>
            </a:r>
            <a:endParaRPr kumimoji="0" lang="nl-NL"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96FD850C-6A0D-285D-BF11-B7C45AFFB934}"/>
              </a:ext>
            </a:extLst>
          </p:cNvPr>
          <p:cNvPicPr>
            <a:picLocks noChangeAspect="1"/>
          </p:cNvPicPr>
          <p:nvPr/>
        </p:nvPicPr>
        <p:blipFill>
          <a:blip r:embed="rId5"/>
          <a:stretch>
            <a:fillRect/>
          </a:stretch>
        </p:blipFill>
        <p:spPr>
          <a:xfrm>
            <a:off x="838200" y="2149518"/>
            <a:ext cx="10393680" cy="4479843"/>
          </a:xfrm>
          <a:prstGeom prst="rect">
            <a:avLst/>
          </a:prstGeom>
        </p:spPr>
      </p:pic>
    </p:spTree>
    <p:extLst>
      <p:ext uri="{BB962C8B-B14F-4D97-AF65-F5344CB8AC3E}">
        <p14:creationId xmlns:p14="http://schemas.microsoft.com/office/powerpoint/2010/main" val="301332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timetable</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sp>
        <p:nvSpPr>
          <p:cNvPr id="12" name="Rectangle 11">
            <a:extLst>
              <a:ext uri="{FF2B5EF4-FFF2-40B4-BE49-F238E27FC236}">
                <a16:creationId xmlns:a16="http://schemas.microsoft.com/office/drawing/2014/main" id="{AFF06964-40AC-4195-AD02-F679FDFABF92}"/>
              </a:ext>
            </a:extLst>
          </p:cNvPr>
          <p:cNvSpPr/>
          <p:nvPr/>
        </p:nvSpPr>
        <p:spPr>
          <a:xfrm>
            <a:off x="1981200" y="921121"/>
            <a:ext cx="9950245"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WHERE? </a:t>
            </a:r>
            <a:r>
              <a:rPr lang="en-US" altLang="en-US" sz="2400" dirty="0">
                <a:solidFill>
                  <a:prstClr val="white"/>
                </a:solidFill>
                <a:latin typeface="Arial Narrow" panose="020B0606020202030204" pitchFamily="34" charset="0"/>
                <a:cs typeface="Arial" panose="020B0604020202020204" pitchFamily="34" charset="0"/>
              </a:rPr>
              <a:t>TIMETABLE</a:t>
            </a:r>
            <a:r>
              <a:rPr kumimoji="0" lang="en-US"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.UTWENTE.NL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HOW? 	</a:t>
            </a:r>
            <a:r>
              <a:rPr kumimoji="0" lang="nl-NL" altLang="en-US" sz="2800" b="0" i="0" u="none" strike="noStrike" kern="1200" cap="none" spc="0" normalizeH="0" baseline="0" noProof="0" dirty="0">
                <a:ln>
                  <a:noFill/>
                </a:ln>
                <a:solidFill>
                  <a:prstClr val="white"/>
                </a:solidFill>
                <a:effectLst/>
                <a:uLnTx/>
                <a:uFillTx/>
                <a:latin typeface="Arial Narrow" panose="020B0606020202030204" pitchFamily="34" charset="0"/>
              </a:rPr>
              <a:t>SUBSCRIBE TO OWN TIMETABLE </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Google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apple</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endPar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rPr>
              <a:t>	</a:t>
            </a:r>
            <a:r>
              <a:rPr lang="en-US" sz="2400" dirty="0" err="1">
                <a:hlinkClick r:id="rId4"/>
              </a:rPr>
              <a:t>TimeEdit</a:t>
            </a:r>
            <a:r>
              <a:rPr lang="en-US" sz="2400" dirty="0">
                <a:hlinkClick r:id="rId4"/>
              </a:rPr>
              <a:t> | Home EDU systems (utwente.nl)</a:t>
            </a:r>
            <a:endParaRPr kumimoji="0" lang="nl-NL"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1B55639-EA06-5F7C-5F89-551ED9081BB2}"/>
              </a:ext>
            </a:extLst>
          </p:cNvPr>
          <p:cNvPicPr>
            <a:picLocks noChangeAspect="1"/>
          </p:cNvPicPr>
          <p:nvPr/>
        </p:nvPicPr>
        <p:blipFill>
          <a:blip r:embed="rId5"/>
          <a:stretch>
            <a:fillRect/>
          </a:stretch>
        </p:blipFill>
        <p:spPr>
          <a:xfrm>
            <a:off x="1508760" y="2269333"/>
            <a:ext cx="8714254" cy="4258466"/>
          </a:xfrm>
          <a:prstGeom prst="rect">
            <a:avLst/>
          </a:prstGeom>
        </p:spPr>
      </p:pic>
      <p:sp>
        <p:nvSpPr>
          <p:cNvPr id="6" name="Speech Bubble: Rectangle 13">
            <a:extLst>
              <a:ext uri="{FF2B5EF4-FFF2-40B4-BE49-F238E27FC236}">
                <a16:creationId xmlns:a16="http://schemas.microsoft.com/office/drawing/2014/main" id="{047124CB-039B-3031-5F30-742CC813705A}"/>
              </a:ext>
            </a:extLst>
          </p:cNvPr>
          <p:cNvSpPr/>
          <p:nvPr/>
        </p:nvSpPr>
        <p:spPr>
          <a:xfrm>
            <a:off x="5410200" y="4235700"/>
            <a:ext cx="2146222" cy="1023763"/>
          </a:xfrm>
          <a:prstGeom prst="wedgeRectCallout">
            <a:avLst>
              <a:gd name="adj1" fmla="val 105009"/>
              <a:gd name="adj2" fmla="val -114479"/>
            </a:avLst>
          </a:prstGeom>
          <a:solidFill>
            <a:schemeClr val="bg1">
              <a:lumMod val="95000"/>
            </a:schemeClr>
          </a:solidFill>
          <a:ln w="38100">
            <a:solidFill>
              <a:srgbClr val="D60093"/>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Filter the courses that are part</a:t>
            </a:r>
            <a:r>
              <a:rPr kumimoji="0" lang="en-US" sz="1800" b="1" i="0" u="none" strike="noStrike" kern="1200" cap="none" spc="0" normalizeH="0" noProof="0" dirty="0">
                <a:ln>
                  <a:noFill/>
                </a:ln>
                <a:solidFill>
                  <a:prstClr val="black"/>
                </a:solidFill>
                <a:effectLst/>
                <a:uLnTx/>
                <a:uFillTx/>
                <a:latin typeface="Arial Narrow" panose="020B0606020202030204" pitchFamily="34" charset="0"/>
                <a:ea typeface="+mn-ea"/>
                <a:cs typeface="Arial" panose="020B0604020202020204" pitchFamily="34" charset="0"/>
              </a:rPr>
              <a:t> of your (pre)-master’s </a:t>
            </a:r>
            <a:r>
              <a:rPr kumimoji="0" lang="en-US" sz="1800" b="1" i="0" u="none" strike="noStrike" kern="1200" cap="none" spc="0" normalizeH="0" noProof="0" dirty="0" err="1">
                <a:ln>
                  <a:noFill/>
                </a:ln>
                <a:solidFill>
                  <a:prstClr val="black"/>
                </a:solidFill>
                <a:effectLst/>
                <a:uLnTx/>
                <a:uFillTx/>
                <a:latin typeface="Arial Narrow" panose="020B0606020202030204" pitchFamily="34" charset="0"/>
                <a:ea typeface="+mn-ea"/>
                <a:cs typeface="Arial" panose="020B0604020202020204" pitchFamily="34" charset="0"/>
              </a:rPr>
              <a:t>programme</a:t>
            </a:r>
            <a:endParaRPr kumimoji="0" lang="nl-N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3464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99006" y="-3312907"/>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timetable</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sp>
        <p:nvSpPr>
          <p:cNvPr id="12" name="Rectangle 11">
            <a:extLst>
              <a:ext uri="{FF2B5EF4-FFF2-40B4-BE49-F238E27FC236}">
                <a16:creationId xmlns:a16="http://schemas.microsoft.com/office/drawing/2014/main" id="{AFF06964-40AC-4195-AD02-F679FDFABF92}"/>
              </a:ext>
            </a:extLst>
          </p:cNvPr>
          <p:cNvSpPr/>
          <p:nvPr/>
        </p:nvSpPr>
        <p:spPr>
          <a:xfrm>
            <a:off x="1981200" y="921121"/>
            <a:ext cx="9950245"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WHERE? </a:t>
            </a:r>
            <a:r>
              <a:rPr lang="en-US" altLang="en-US" sz="2400" dirty="0">
                <a:solidFill>
                  <a:prstClr val="white"/>
                </a:solidFill>
                <a:latin typeface="Arial Narrow" panose="020B0606020202030204" pitchFamily="34" charset="0"/>
                <a:cs typeface="Arial" panose="020B0604020202020204" pitchFamily="34" charset="0"/>
              </a:rPr>
              <a:t>TIMETABLE</a:t>
            </a:r>
            <a:r>
              <a:rPr kumimoji="0" lang="en-US"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.UTWENTE.NL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HOW? 	</a:t>
            </a:r>
            <a:r>
              <a:rPr kumimoji="0" lang="nl-NL" altLang="en-US" sz="2800" b="0" i="0" u="none" strike="noStrike" kern="1200" cap="none" spc="0" normalizeH="0" baseline="0" noProof="0" dirty="0">
                <a:ln>
                  <a:noFill/>
                </a:ln>
                <a:solidFill>
                  <a:prstClr val="white"/>
                </a:solidFill>
                <a:effectLst/>
                <a:uLnTx/>
                <a:uFillTx/>
                <a:latin typeface="Arial Narrow" panose="020B0606020202030204" pitchFamily="34" charset="0"/>
              </a:rPr>
              <a:t>SUBSCRIBE TO OWN TIMETABLE </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Google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apple</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endPar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rPr>
              <a:t>	</a:t>
            </a:r>
            <a:r>
              <a:rPr lang="en-US" sz="2400" dirty="0" err="1">
                <a:hlinkClick r:id="rId4"/>
              </a:rPr>
              <a:t>TimeEdit</a:t>
            </a:r>
            <a:r>
              <a:rPr lang="en-US" sz="2400" dirty="0">
                <a:hlinkClick r:id="rId4"/>
              </a:rPr>
              <a:t> | Home EDU systems (utwente.nl)</a:t>
            </a:r>
            <a:endParaRPr kumimoji="0" lang="nl-NL"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36AF0B-7063-F912-9C6A-C15B5550BD39}"/>
              </a:ext>
            </a:extLst>
          </p:cNvPr>
          <p:cNvPicPr>
            <a:picLocks noChangeAspect="1"/>
          </p:cNvPicPr>
          <p:nvPr/>
        </p:nvPicPr>
        <p:blipFill>
          <a:blip r:embed="rId5"/>
          <a:stretch>
            <a:fillRect/>
          </a:stretch>
        </p:blipFill>
        <p:spPr>
          <a:xfrm>
            <a:off x="1111889" y="2149518"/>
            <a:ext cx="10143744" cy="4588325"/>
          </a:xfrm>
          <a:prstGeom prst="rect">
            <a:avLst/>
          </a:prstGeom>
        </p:spPr>
      </p:pic>
      <p:sp>
        <p:nvSpPr>
          <p:cNvPr id="6" name="Speech Bubble: Rectangle 13">
            <a:extLst>
              <a:ext uri="{FF2B5EF4-FFF2-40B4-BE49-F238E27FC236}">
                <a16:creationId xmlns:a16="http://schemas.microsoft.com/office/drawing/2014/main" id="{047124CB-039B-3031-5F30-742CC813705A}"/>
              </a:ext>
            </a:extLst>
          </p:cNvPr>
          <p:cNvSpPr/>
          <p:nvPr/>
        </p:nvSpPr>
        <p:spPr>
          <a:xfrm>
            <a:off x="6005869" y="3991877"/>
            <a:ext cx="2146222" cy="1023763"/>
          </a:xfrm>
          <a:prstGeom prst="wedgeRectCallout">
            <a:avLst>
              <a:gd name="adj1" fmla="val 105009"/>
              <a:gd name="adj2" fmla="val -114479"/>
            </a:avLst>
          </a:prstGeom>
          <a:solidFill>
            <a:schemeClr val="bg1">
              <a:lumMod val="95000"/>
            </a:schemeClr>
          </a:solidFill>
          <a:ln w="38100">
            <a:solidFill>
              <a:srgbClr val="D60093"/>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Filter the courses that are part</a:t>
            </a:r>
            <a:r>
              <a:rPr kumimoji="0" lang="en-US" sz="1800" b="1" i="0" u="none" strike="noStrike" kern="1200" cap="none" spc="0" normalizeH="0" noProof="0" dirty="0">
                <a:ln>
                  <a:noFill/>
                </a:ln>
                <a:solidFill>
                  <a:prstClr val="black"/>
                </a:solidFill>
                <a:effectLst/>
                <a:uLnTx/>
                <a:uFillTx/>
                <a:latin typeface="Arial Narrow" panose="020B0606020202030204" pitchFamily="34" charset="0"/>
                <a:ea typeface="+mn-ea"/>
                <a:cs typeface="Arial" panose="020B0604020202020204" pitchFamily="34" charset="0"/>
              </a:rPr>
              <a:t> of your master’s </a:t>
            </a:r>
            <a:r>
              <a:rPr kumimoji="0" lang="en-US" sz="1800" b="1" i="0" u="none" strike="noStrike" kern="1200" cap="none" spc="0" normalizeH="0" noProof="0" dirty="0" err="1">
                <a:ln>
                  <a:noFill/>
                </a:ln>
                <a:solidFill>
                  <a:prstClr val="black"/>
                </a:solidFill>
                <a:effectLst/>
                <a:uLnTx/>
                <a:uFillTx/>
                <a:latin typeface="Arial Narrow" panose="020B0606020202030204" pitchFamily="34" charset="0"/>
                <a:ea typeface="+mn-ea"/>
                <a:cs typeface="Arial" panose="020B0604020202020204" pitchFamily="34" charset="0"/>
              </a:rPr>
              <a:t>programme</a:t>
            </a:r>
            <a:endParaRPr kumimoji="0" lang="nl-N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22650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99006" y="-3312907"/>
            <a:ext cx="7208423" cy="138482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9CC7F-86E1-48DE-82DC-E9AC50D04532}"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467" b="1" i="0" u="none" strike="noStrike" kern="1200" cap="all" spc="0" normalizeH="0" baseline="0" noProof="0" dirty="0">
                <a:ln>
                  <a:noFill/>
                </a:ln>
                <a:solidFill>
                  <a:prstClr val="white"/>
                </a:solidFill>
                <a:effectLst/>
                <a:uLnTx/>
                <a:uFillTx/>
                <a:latin typeface="Arial Narrow" panose="020B0606020202030204" pitchFamily="34" charset="0"/>
              </a:rPr>
              <a:t>timetable</a:t>
            </a:r>
            <a:endParaRPr kumimoji="0" lang="en-US" sz="4000" b="1" i="0" u="sng" strike="noStrike" kern="1200" cap="all" spc="0" normalizeH="0" baseline="0" noProof="0" dirty="0">
              <a:ln>
                <a:noFill/>
              </a:ln>
              <a:solidFill>
                <a:srgbClr val="D60093"/>
              </a:solidFill>
              <a:effectLst/>
              <a:uLnTx/>
              <a:uFillTx/>
              <a:latin typeface="Arial Narrow" panose="020B0606020202030204" pitchFamily="34" charset="0"/>
            </a:endParaRPr>
          </a:p>
        </p:txBody>
      </p:sp>
      <p:sp>
        <p:nvSpPr>
          <p:cNvPr id="12" name="Rectangle 11">
            <a:extLst>
              <a:ext uri="{FF2B5EF4-FFF2-40B4-BE49-F238E27FC236}">
                <a16:creationId xmlns:a16="http://schemas.microsoft.com/office/drawing/2014/main" id="{AFF06964-40AC-4195-AD02-F679FDFABF92}"/>
              </a:ext>
            </a:extLst>
          </p:cNvPr>
          <p:cNvSpPr/>
          <p:nvPr/>
        </p:nvSpPr>
        <p:spPr>
          <a:xfrm>
            <a:off x="1981200" y="921121"/>
            <a:ext cx="9950245"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WHERE? </a:t>
            </a:r>
            <a:r>
              <a:rPr lang="en-US" altLang="en-US" sz="2400" dirty="0">
                <a:solidFill>
                  <a:prstClr val="white"/>
                </a:solidFill>
                <a:latin typeface="Arial Narrow" panose="020B0606020202030204" pitchFamily="34" charset="0"/>
                <a:cs typeface="Arial" panose="020B0604020202020204" pitchFamily="34" charset="0"/>
              </a:rPr>
              <a:t>TIMETABLE</a:t>
            </a:r>
            <a:r>
              <a:rPr kumimoji="0" lang="en-US"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.UTWENTE.NL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D60093"/>
                </a:solidFill>
                <a:effectLst/>
                <a:uLnTx/>
                <a:uFillTx/>
                <a:latin typeface="Arial Narrow" panose="020B0606020202030204" pitchFamily="34" charset="0"/>
                <a:cs typeface="Arial" panose="020B0604020202020204" pitchFamily="34" charset="0"/>
              </a:rPr>
              <a:t>HOW? 	</a:t>
            </a:r>
            <a:r>
              <a:rPr kumimoji="0" lang="nl-NL" altLang="en-US" sz="2800" b="0" i="0" u="none" strike="noStrike" kern="1200" cap="none" spc="0" normalizeH="0" baseline="0" noProof="0" dirty="0">
                <a:ln>
                  <a:noFill/>
                </a:ln>
                <a:solidFill>
                  <a:prstClr val="white"/>
                </a:solidFill>
                <a:effectLst/>
                <a:uLnTx/>
                <a:uFillTx/>
                <a:latin typeface="Arial Narrow" panose="020B0606020202030204" pitchFamily="34" charset="0"/>
              </a:rPr>
              <a:t>SUBSCRIBE TO OWN TIMETABLE </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Google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apple</a:t>
            </a:r>
            <a:r>
              <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rPr>
              <a:t> </a:t>
            </a:r>
            <a:r>
              <a:rPr kumimoji="0" lang="nl-NL" altLang="en-US" sz="2400" b="0" i="1" u="none" strike="noStrike" kern="1200" cap="none" spc="0" normalizeH="0" baseline="0" noProof="0" dirty="0" err="1">
                <a:ln>
                  <a:noFill/>
                </a:ln>
                <a:solidFill>
                  <a:prstClr val="white"/>
                </a:solidFill>
                <a:effectLst/>
                <a:uLnTx/>
                <a:uFillTx/>
                <a:latin typeface="Arial Narrow" panose="020B0606020202030204" pitchFamily="34" charset="0"/>
              </a:rPr>
              <a:t>calendar</a:t>
            </a:r>
            <a:endParaRPr kumimoji="0" lang="nl-NL" altLang="en-US" sz="2400" b="0" i="1"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rPr>
              <a:t>	</a:t>
            </a:r>
            <a:r>
              <a:rPr lang="en-US" sz="2400" dirty="0" err="1">
                <a:hlinkClick r:id="rId4"/>
              </a:rPr>
              <a:t>TimeEdit</a:t>
            </a:r>
            <a:r>
              <a:rPr lang="en-US" sz="2400" dirty="0">
                <a:hlinkClick r:id="rId4"/>
              </a:rPr>
              <a:t> | Home EDU systems (utwente.nl)</a:t>
            </a:r>
            <a:endParaRPr kumimoji="0" lang="nl-NL" altLang="en-US" sz="24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36AF0B-7063-F912-9C6A-C15B5550BD39}"/>
              </a:ext>
            </a:extLst>
          </p:cNvPr>
          <p:cNvPicPr>
            <a:picLocks noChangeAspect="1"/>
          </p:cNvPicPr>
          <p:nvPr/>
        </p:nvPicPr>
        <p:blipFill>
          <a:blip r:embed="rId5"/>
          <a:stretch>
            <a:fillRect/>
          </a:stretch>
        </p:blipFill>
        <p:spPr>
          <a:xfrm>
            <a:off x="1111889" y="2149518"/>
            <a:ext cx="10143744" cy="4588325"/>
          </a:xfrm>
          <a:prstGeom prst="rect">
            <a:avLst/>
          </a:prstGeom>
        </p:spPr>
      </p:pic>
      <p:sp>
        <p:nvSpPr>
          <p:cNvPr id="6" name="Speech Bubble: Rectangle 13">
            <a:extLst>
              <a:ext uri="{FF2B5EF4-FFF2-40B4-BE49-F238E27FC236}">
                <a16:creationId xmlns:a16="http://schemas.microsoft.com/office/drawing/2014/main" id="{047124CB-039B-3031-5F30-742CC813705A}"/>
              </a:ext>
            </a:extLst>
          </p:cNvPr>
          <p:cNvSpPr/>
          <p:nvPr/>
        </p:nvSpPr>
        <p:spPr>
          <a:xfrm>
            <a:off x="6005869" y="3991877"/>
            <a:ext cx="2146222" cy="1023763"/>
          </a:xfrm>
          <a:prstGeom prst="wedgeRectCallout">
            <a:avLst>
              <a:gd name="adj1" fmla="val 105009"/>
              <a:gd name="adj2" fmla="val -114479"/>
            </a:avLst>
          </a:prstGeom>
          <a:solidFill>
            <a:schemeClr val="bg1">
              <a:lumMod val="95000"/>
            </a:schemeClr>
          </a:solidFill>
          <a:ln w="38100">
            <a:solidFill>
              <a:srgbClr val="D60093"/>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Filter the courses that are part</a:t>
            </a:r>
            <a:r>
              <a:rPr kumimoji="0" lang="en-US" sz="1800" b="1" i="0" u="none" strike="noStrike" kern="1200" cap="none" spc="0" normalizeH="0" noProof="0" dirty="0">
                <a:ln>
                  <a:noFill/>
                </a:ln>
                <a:solidFill>
                  <a:prstClr val="black"/>
                </a:solidFill>
                <a:effectLst/>
                <a:uLnTx/>
                <a:uFillTx/>
                <a:latin typeface="Arial Narrow" panose="020B0606020202030204" pitchFamily="34" charset="0"/>
                <a:ea typeface="+mn-ea"/>
                <a:cs typeface="Arial" panose="020B0604020202020204" pitchFamily="34" charset="0"/>
              </a:rPr>
              <a:t> of your master’s </a:t>
            </a:r>
            <a:r>
              <a:rPr kumimoji="0" lang="en-US" sz="1800" b="1" i="0" u="none" strike="noStrike" kern="1200" cap="none" spc="0" normalizeH="0" noProof="0" dirty="0" err="1">
                <a:ln>
                  <a:noFill/>
                </a:ln>
                <a:solidFill>
                  <a:prstClr val="black"/>
                </a:solidFill>
                <a:effectLst/>
                <a:uLnTx/>
                <a:uFillTx/>
                <a:latin typeface="Arial Narrow" panose="020B0606020202030204" pitchFamily="34" charset="0"/>
                <a:ea typeface="+mn-ea"/>
                <a:cs typeface="Arial" panose="020B0604020202020204" pitchFamily="34" charset="0"/>
              </a:rPr>
              <a:t>programme</a:t>
            </a:r>
            <a:endParaRPr kumimoji="0" lang="nl-NL"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 name="Oval 1">
            <a:extLst>
              <a:ext uri="{FF2B5EF4-FFF2-40B4-BE49-F238E27FC236}">
                <a16:creationId xmlns:a16="http://schemas.microsoft.com/office/drawing/2014/main" id="{853D1753-DF21-50B7-5247-7753350ABAC8}"/>
              </a:ext>
            </a:extLst>
          </p:cNvPr>
          <p:cNvSpPr/>
          <p:nvPr/>
        </p:nvSpPr>
        <p:spPr>
          <a:xfrm>
            <a:off x="8336595" y="2459736"/>
            <a:ext cx="886968" cy="365125"/>
          </a:xfrm>
          <a:prstGeom prst="ellipse">
            <a:avLst/>
          </a:prstGeom>
          <a:noFill/>
          <a:ln w="38100">
            <a:solidFill>
              <a:srgbClr val="D60093"/>
            </a:solidFill>
          </a:ln>
        </p:spPr>
        <p:style>
          <a:lnRef idx="2">
            <a:schemeClr val="dk1"/>
          </a:lnRef>
          <a:fillRef idx="1">
            <a:schemeClr val="lt1"/>
          </a:fillRef>
          <a:effectRef idx="0">
            <a:schemeClr val="dk1"/>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243816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46</a:t>
            </a:fld>
            <a:endParaRPr lang="nl-NL"/>
          </a:p>
        </p:txBody>
      </p:sp>
      <p:sp>
        <p:nvSpPr>
          <p:cNvPr id="7" name="Text Placeholder 6"/>
          <p:cNvSpPr>
            <a:spLocks noGrp="1"/>
          </p:cNvSpPr>
          <p:nvPr>
            <p:ph type="body" sz="quarter" idx="14"/>
          </p:nvPr>
        </p:nvSpPr>
        <p:spPr>
          <a:xfrm>
            <a:off x="1981199" y="973668"/>
            <a:ext cx="9982241" cy="304800"/>
          </a:xfrm>
        </p:spPr>
        <p:txBody>
          <a:bodyPr>
            <a:normAutofit lnSpcReduction="10000"/>
          </a:bodyPr>
          <a:lstStyle/>
          <a:p>
            <a:r>
              <a:rPr lang="en-US" b="1" dirty="0">
                <a:solidFill>
                  <a:srgbClr val="D60093"/>
                </a:solidFill>
              </a:rPr>
              <a:t>Individual schedule</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mn-lt"/>
              </a:rPr>
              <a:t>timetable</a:t>
            </a:r>
            <a:endParaRPr lang="en-US" sz="4000" u="sng" dirty="0">
              <a:solidFill>
                <a:srgbClr val="D60093"/>
              </a:solidFill>
              <a:latin typeface="+mn-lt"/>
            </a:endParaRPr>
          </a:p>
        </p:txBody>
      </p:sp>
      <p:sp>
        <p:nvSpPr>
          <p:cNvPr id="12" name="Rectangle 11">
            <a:extLst>
              <a:ext uri="{FF2B5EF4-FFF2-40B4-BE49-F238E27FC236}">
                <a16:creationId xmlns:a16="http://schemas.microsoft.com/office/drawing/2014/main" id="{AFF06964-40AC-4195-AD02-F679FDFABF92}"/>
              </a:ext>
            </a:extLst>
          </p:cNvPr>
          <p:cNvSpPr/>
          <p:nvPr/>
        </p:nvSpPr>
        <p:spPr>
          <a:xfrm>
            <a:off x="1943118" y="2154471"/>
            <a:ext cx="5029201" cy="12283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nl-NL" altLang="en-US" sz="2400" dirty="0">
              <a:solidFill>
                <a:schemeClr val="bg1"/>
              </a:solidFill>
              <a:latin typeface="Arial Narrow" panose="020B060602020203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8AAC24E4-DC04-440B-A64F-79622B151F90}"/>
              </a:ext>
            </a:extLst>
          </p:cNvPr>
          <p:cNvGraphicFramePr>
            <a:graphicFrameLocks noGrp="1"/>
          </p:cNvGraphicFramePr>
          <p:nvPr>
            <p:extLst>
              <p:ext uri="{D42A27DB-BD31-4B8C-83A1-F6EECF244321}">
                <p14:modId xmlns:p14="http://schemas.microsoft.com/office/powerpoint/2010/main" val="4163443878"/>
              </p:ext>
            </p:extLst>
          </p:nvPr>
        </p:nvGraphicFramePr>
        <p:xfrm>
          <a:off x="7511026" y="1415044"/>
          <a:ext cx="3841751" cy="5253560"/>
        </p:xfrm>
        <a:graphic>
          <a:graphicData uri="http://schemas.openxmlformats.org/drawingml/2006/table">
            <a:tbl>
              <a:tblPr firstRow="1" bandRow="1">
                <a:tableStyleId>{D7AC3CCA-C797-4891-BE02-D94E43425B78}</a:tableStyleId>
              </a:tblPr>
              <a:tblGrid>
                <a:gridCol w="1280583">
                  <a:extLst>
                    <a:ext uri="{9D8B030D-6E8A-4147-A177-3AD203B41FA5}">
                      <a16:colId xmlns:a16="http://schemas.microsoft.com/office/drawing/2014/main" val="20000"/>
                    </a:ext>
                  </a:extLst>
                </a:gridCol>
                <a:gridCol w="2561168">
                  <a:extLst>
                    <a:ext uri="{9D8B030D-6E8A-4147-A177-3AD203B41FA5}">
                      <a16:colId xmlns:a16="http://schemas.microsoft.com/office/drawing/2014/main" val="20001"/>
                    </a:ext>
                  </a:extLst>
                </a:gridCol>
              </a:tblGrid>
              <a:tr h="404120">
                <a:tc>
                  <a:txBody>
                    <a:bodyPr/>
                    <a:lstStyle/>
                    <a:p>
                      <a:r>
                        <a:rPr lang="nl-NL" sz="1300" dirty="0" err="1"/>
                        <a:t>Abbreviation</a:t>
                      </a:r>
                      <a:endParaRPr lang="nl-NL" sz="1300" dirty="0"/>
                    </a:p>
                  </a:txBody>
                  <a:tcPr marL="121963" marR="121963" marT="60973" marB="60973"/>
                </a:tc>
                <a:tc>
                  <a:txBody>
                    <a:bodyPr/>
                    <a:lstStyle/>
                    <a:p>
                      <a:r>
                        <a:rPr lang="nl-NL" sz="1300" dirty="0"/>
                        <a:t>Building</a:t>
                      </a:r>
                    </a:p>
                  </a:txBody>
                  <a:tcPr marL="121963" marR="121963" marT="60973" marB="60973"/>
                </a:tc>
                <a:extLst>
                  <a:ext uri="{0D108BD9-81ED-4DB2-BD59-A6C34878D82A}">
                    <a16:rowId xmlns:a16="http://schemas.microsoft.com/office/drawing/2014/main" val="10000"/>
                  </a:ext>
                </a:extLst>
              </a:tr>
              <a:tr h="404120">
                <a:tc>
                  <a:txBody>
                    <a:bodyPr/>
                    <a:lstStyle/>
                    <a:p>
                      <a:r>
                        <a:rPr lang="nl-NL" sz="1300" dirty="0"/>
                        <a:t>RA</a:t>
                      </a:r>
                    </a:p>
                  </a:txBody>
                  <a:tcPr marL="121963" marR="121963" marT="60973" marB="60973"/>
                </a:tc>
                <a:tc>
                  <a:txBody>
                    <a:bodyPr/>
                    <a:lstStyle/>
                    <a:p>
                      <a:r>
                        <a:rPr lang="nl-NL" sz="1300" dirty="0" err="1"/>
                        <a:t>Ravelijn</a:t>
                      </a:r>
                      <a:endParaRPr lang="nl-NL" sz="1300" dirty="0"/>
                    </a:p>
                  </a:txBody>
                  <a:tcPr marL="121963" marR="121963" marT="60973" marB="60973"/>
                </a:tc>
                <a:extLst>
                  <a:ext uri="{0D108BD9-81ED-4DB2-BD59-A6C34878D82A}">
                    <a16:rowId xmlns:a16="http://schemas.microsoft.com/office/drawing/2014/main" val="10001"/>
                  </a:ext>
                </a:extLst>
              </a:tr>
              <a:tr h="404120">
                <a:tc>
                  <a:txBody>
                    <a:bodyPr/>
                    <a:lstStyle/>
                    <a:p>
                      <a:r>
                        <a:rPr lang="nl-NL" sz="1300" dirty="0"/>
                        <a:t>ZI</a:t>
                      </a:r>
                    </a:p>
                  </a:txBody>
                  <a:tcPr marL="121963" marR="121963" marT="60973" marB="60973"/>
                </a:tc>
                <a:tc>
                  <a:txBody>
                    <a:bodyPr/>
                    <a:lstStyle/>
                    <a:p>
                      <a:r>
                        <a:rPr lang="nl-NL" sz="1300" dirty="0"/>
                        <a:t>Zilverling</a:t>
                      </a:r>
                    </a:p>
                  </a:txBody>
                  <a:tcPr marL="121963" marR="121963" marT="60973" marB="60973"/>
                </a:tc>
                <a:extLst>
                  <a:ext uri="{0D108BD9-81ED-4DB2-BD59-A6C34878D82A}">
                    <a16:rowId xmlns:a16="http://schemas.microsoft.com/office/drawing/2014/main" val="10002"/>
                  </a:ext>
                </a:extLst>
              </a:tr>
              <a:tr h="404120">
                <a:tc>
                  <a:txBody>
                    <a:bodyPr/>
                    <a:lstStyle/>
                    <a:p>
                      <a:r>
                        <a:rPr lang="nl-NL" sz="1300" dirty="0"/>
                        <a:t>WA</a:t>
                      </a:r>
                    </a:p>
                  </a:txBody>
                  <a:tcPr marL="121963" marR="121963" marT="60973" marB="60973"/>
                </a:tc>
                <a:tc>
                  <a:txBody>
                    <a:bodyPr/>
                    <a:lstStyle/>
                    <a:p>
                      <a:r>
                        <a:rPr lang="nl-NL" sz="1300" dirty="0"/>
                        <a:t>Waaier</a:t>
                      </a:r>
                    </a:p>
                  </a:txBody>
                  <a:tcPr marL="121963" marR="121963" marT="60973" marB="60973"/>
                </a:tc>
                <a:extLst>
                  <a:ext uri="{0D108BD9-81ED-4DB2-BD59-A6C34878D82A}">
                    <a16:rowId xmlns:a16="http://schemas.microsoft.com/office/drawing/2014/main" val="10003"/>
                  </a:ext>
                </a:extLst>
              </a:tr>
              <a:tr h="404120">
                <a:tc>
                  <a:txBody>
                    <a:bodyPr/>
                    <a:lstStyle/>
                    <a:p>
                      <a:r>
                        <a:rPr lang="nl-NL" sz="1300" dirty="0"/>
                        <a:t>HB</a:t>
                      </a:r>
                    </a:p>
                  </a:txBody>
                  <a:tcPr marL="121963" marR="121963" marT="60973" marB="60973"/>
                </a:tc>
                <a:tc>
                  <a:txBody>
                    <a:bodyPr/>
                    <a:lstStyle/>
                    <a:p>
                      <a:r>
                        <a:rPr lang="nl-NL" sz="1300" dirty="0"/>
                        <a:t>Hal B</a:t>
                      </a:r>
                    </a:p>
                  </a:txBody>
                  <a:tcPr marL="121963" marR="121963" marT="60973" marB="60973"/>
                </a:tc>
                <a:extLst>
                  <a:ext uri="{0D108BD9-81ED-4DB2-BD59-A6C34878D82A}">
                    <a16:rowId xmlns:a16="http://schemas.microsoft.com/office/drawing/2014/main" val="10004"/>
                  </a:ext>
                </a:extLst>
              </a:tr>
              <a:tr h="404120">
                <a:tc>
                  <a:txBody>
                    <a:bodyPr/>
                    <a:lstStyle/>
                    <a:p>
                      <a:r>
                        <a:rPr lang="nl-NL" sz="1300" dirty="0"/>
                        <a:t>CR</a:t>
                      </a:r>
                    </a:p>
                  </a:txBody>
                  <a:tcPr marL="121963" marR="121963" marT="60973" marB="60973"/>
                </a:tc>
                <a:tc>
                  <a:txBody>
                    <a:bodyPr/>
                    <a:lstStyle/>
                    <a:p>
                      <a:r>
                        <a:rPr lang="nl-NL" sz="1300" dirty="0"/>
                        <a:t>Carré</a:t>
                      </a:r>
                    </a:p>
                  </a:txBody>
                  <a:tcPr marL="121963" marR="121963" marT="60973" marB="60973"/>
                </a:tc>
                <a:extLst>
                  <a:ext uri="{0D108BD9-81ED-4DB2-BD59-A6C34878D82A}">
                    <a16:rowId xmlns:a16="http://schemas.microsoft.com/office/drawing/2014/main" val="10005"/>
                  </a:ext>
                </a:extLst>
              </a:tr>
              <a:tr h="404120">
                <a:tc>
                  <a:txBody>
                    <a:bodyPr/>
                    <a:lstStyle/>
                    <a:p>
                      <a:r>
                        <a:rPr lang="nl-NL" sz="1300" dirty="0"/>
                        <a:t>HR</a:t>
                      </a:r>
                    </a:p>
                  </a:txBody>
                  <a:tcPr marL="121963" marR="121963" marT="60973" marB="60973"/>
                </a:tc>
                <a:tc>
                  <a:txBody>
                    <a:bodyPr/>
                    <a:lstStyle/>
                    <a:p>
                      <a:r>
                        <a:rPr lang="nl-NL" sz="1300" dirty="0"/>
                        <a:t>Horstring</a:t>
                      </a:r>
                    </a:p>
                  </a:txBody>
                  <a:tcPr marL="121963" marR="121963" marT="60973" marB="60973"/>
                </a:tc>
                <a:extLst>
                  <a:ext uri="{0D108BD9-81ED-4DB2-BD59-A6C34878D82A}">
                    <a16:rowId xmlns:a16="http://schemas.microsoft.com/office/drawing/2014/main" val="10006"/>
                  </a:ext>
                </a:extLst>
              </a:tr>
              <a:tr h="404120">
                <a:tc>
                  <a:txBody>
                    <a:bodyPr/>
                    <a:lstStyle/>
                    <a:p>
                      <a:r>
                        <a:rPr lang="nl-NL" sz="1300" dirty="0"/>
                        <a:t>CU</a:t>
                      </a:r>
                    </a:p>
                  </a:txBody>
                  <a:tcPr marL="121963" marR="121963" marT="60973" marB="60973"/>
                </a:tc>
                <a:tc>
                  <a:txBody>
                    <a:bodyPr/>
                    <a:lstStyle/>
                    <a:p>
                      <a:r>
                        <a:rPr lang="nl-NL" sz="1300" dirty="0"/>
                        <a:t>Cubicus</a:t>
                      </a:r>
                    </a:p>
                  </a:txBody>
                  <a:tcPr marL="121963" marR="121963" marT="60973" marB="60973"/>
                </a:tc>
                <a:extLst>
                  <a:ext uri="{0D108BD9-81ED-4DB2-BD59-A6C34878D82A}">
                    <a16:rowId xmlns:a16="http://schemas.microsoft.com/office/drawing/2014/main" val="10007"/>
                  </a:ext>
                </a:extLst>
              </a:tr>
              <a:tr h="404120">
                <a:tc>
                  <a:txBody>
                    <a:bodyPr/>
                    <a:lstStyle/>
                    <a:p>
                      <a:r>
                        <a:rPr lang="nl-NL" sz="1300" dirty="0"/>
                        <a:t>VR</a:t>
                      </a:r>
                    </a:p>
                  </a:txBody>
                  <a:tcPr marL="121963" marR="121963" marT="60973" marB="60973"/>
                </a:tc>
                <a:tc>
                  <a:txBody>
                    <a:bodyPr/>
                    <a:lstStyle/>
                    <a:p>
                      <a:r>
                        <a:rPr lang="nl-NL" sz="1300" dirty="0"/>
                        <a:t>Vrijhof</a:t>
                      </a:r>
                    </a:p>
                  </a:txBody>
                  <a:tcPr marL="121963" marR="121963" marT="60973" marB="60973"/>
                </a:tc>
                <a:extLst>
                  <a:ext uri="{0D108BD9-81ED-4DB2-BD59-A6C34878D82A}">
                    <a16:rowId xmlns:a16="http://schemas.microsoft.com/office/drawing/2014/main" val="10008"/>
                  </a:ext>
                </a:extLst>
              </a:tr>
              <a:tr h="404120">
                <a:tc>
                  <a:txBody>
                    <a:bodyPr/>
                    <a:lstStyle/>
                    <a:p>
                      <a:r>
                        <a:rPr lang="nl-NL" sz="1300" dirty="0"/>
                        <a:t>BA</a:t>
                      </a:r>
                    </a:p>
                  </a:txBody>
                  <a:tcPr marL="121963" marR="121963" marT="60973" marB="60973"/>
                </a:tc>
                <a:tc>
                  <a:txBody>
                    <a:bodyPr/>
                    <a:lstStyle/>
                    <a:p>
                      <a:r>
                        <a:rPr lang="nl-NL" sz="1300" dirty="0"/>
                        <a:t>Bastille</a:t>
                      </a:r>
                    </a:p>
                  </a:txBody>
                  <a:tcPr marL="121963" marR="121963" marT="60973" marB="60973"/>
                </a:tc>
                <a:extLst>
                  <a:ext uri="{0D108BD9-81ED-4DB2-BD59-A6C34878D82A}">
                    <a16:rowId xmlns:a16="http://schemas.microsoft.com/office/drawing/2014/main" val="10009"/>
                  </a:ext>
                </a:extLst>
              </a:tr>
              <a:tr h="404120">
                <a:tc>
                  <a:txBody>
                    <a:bodyPr/>
                    <a:lstStyle/>
                    <a:p>
                      <a:r>
                        <a:rPr lang="nl-NL" sz="1300" dirty="0"/>
                        <a:t>SC</a:t>
                      </a:r>
                    </a:p>
                  </a:txBody>
                  <a:tcPr marL="121963" marR="121963" marT="60973" marB="60973"/>
                </a:tc>
                <a:tc>
                  <a:txBody>
                    <a:bodyPr/>
                    <a:lstStyle/>
                    <a:p>
                      <a:r>
                        <a:rPr lang="nl-NL" sz="1300" dirty="0"/>
                        <a:t>Sportcentrum</a:t>
                      </a:r>
                    </a:p>
                  </a:txBody>
                  <a:tcPr marL="121963" marR="121963" marT="60973" marB="60973"/>
                </a:tc>
                <a:extLst>
                  <a:ext uri="{0D108BD9-81ED-4DB2-BD59-A6C34878D82A}">
                    <a16:rowId xmlns:a16="http://schemas.microsoft.com/office/drawing/2014/main" val="10010"/>
                  </a:ext>
                </a:extLst>
              </a:tr>
              <a:tr h="404120">
                <a:tc>
                  <a:txBody>
                    <a:bodyPr/>
                    <a:lstStyle/>
                    <a:p>
                      <a:r>
                        <a:rPr lang="nl-NL" sz="1300" b="0" dirty="0"/>
                        <a:t>SP</a:t>
                      </a:r>
                    </a:p>
                  </a:txBody>
                  <a:tcPr marL="121963" marR="121963" marT="60973" marB="60973"/>
                </a:tc>
                <a:tc>
                  <a:txBody>
                    <a:bodyPr/>
                    <a:lstStyle/>
                    <a:p>
                      <a:r>
                        <a:rPr lang="nl-NL" sz="1300" b="0" dirty="0"/>
                        <a:t>Spiegel</a:t>
                      </a:r>
                    </a:p>
                  </a:txBody>
                  <a:tcPr marL="121963" marR="121963" marT="60973" marB="60973"/>
                </a:tc>
                <a:extLst>
                  <a:ext uri="{0D108BD9-81ED-4DB2-BD59-A6C34878D82A}">
                    <a16:rowId xmlns:a16="http://schemas.microsoft.com/office/drawing/2014/main" val="10011"/>
                  </a:ext>
                </a:extLst>
              </a:tr>
              <a:tr h="404120">
                <a:tc>
                  <a:txBody>
                    <a:bodyPr/>
                    <a:lstStyle/>
                    <a:p>
                      <a:r>
                        <a:rPr lang="nl-NL" sz="1300" b="0" dirty="0"/>
                        <a:t>CI</a:t>
                      </a:r>
                    </a:p>
                  </a:txBody>
                  <a:tcPr marL="121963" marR="121963" marT="60973" marB="60973"/>
                </a:tc>
                <a:tc>
                  <a:txBody>
                    <a:bodyPr/>
                    <a:lstStyle/>
                    <a:p>
                      <a:r>
                        <a:rPr lang="nl-NL" sz="1300" b="0" dirty="0"/>
                        <a:t>Citadel</a:t>
                      </a:r>
                    </a:p>
                  </a:txBody>
                  <a:tcPr marL="121963" marR="121963" marT="60973" marB="60973"/>
                </a:tc>
                <a:extLst>
                  <a:ext uri="{0D108BD9-81ED-4DB2-BD59-A6C34878D82A}">
                    <a16:rowId xmlns:a16="http://schemas.microsoft.com/office/drawing/2014/main" val="10012"/>
                  </a:ext>
                </a:extLst>
              </a:tr>
            </a:tbl>
          </a:graphicData>
        </a:graphic>
      </p:graphicFrame>
      <p:sp>
        <p:nvSpPr>
          <p:cNvPr id="3" name="TextBox 2">
            <a:extLst>
              <a:ext uri="{FF2B5EF4-FFF2-40B4-BE49-F238E27FC236}">
                <a16:creationId xmlns:a16="http://schemas.microsoft.com/office/drawing/2014/main" id="{48819475-7894-42DF-A6B8-C20E884C869E}"/>
              </a:ext>
            </a:extLst>
          </p:cNvPr>
          <p:cNvSpPr txBox="1"/>
          <p:nvPr/>
        </p:nvSpPr>
        <p:spPr>
          <a:xfrm>
            <a:off x="1828800" y="2447965"/>
            <a:ext cx="3841751" cy="1754326"/>
          </a:xfrm>
          <a:prstGeom prst="rect">
            <a:avLst/>
          </a:prstGeom>
          <a:solidFill>
            <a:schemeClr val="tx1"/>
          </a:solidFill>
        </p:spPr>
        <p:txBody>
          <a:bodyPr wrap="square" rtlCol="0">
            <a:spAutoFit/>
          </a:bodyPr>
          <a:lstStyle/>
          <a:p>
            <a:pPr>
              <a:defRPr/>
            </a:pPr>
            <a:r>
              <a:rPr lang="en-US" dirty="0">
                <a:solidFill>
                  <a:srgbClr val="EF8221"/>
                </a:solidFill>
              </a:rPr>
              <a:t>ACADEMIC CALENDAR :</a:t>
            </a:r>
          </a:p>
          <a:p>
            <a:pPr marL="0" indent="0" eaLnBrk="1" hangingPunct="1">
              <a:buFont typeface="Wingdings" panose="05000000000000000000" pitchFamily="2" charset="2"/>
              <a:buNone/>
              <a:defRPr/>
            </a:pPr>
            <a:r>
              <a:rPr lang="en-US" dirty="0">
                <a:solidFill>
                  <a:schemeClr val="bg1"/>
                </a:solidFill>
              </a:rPr>
              <a:t>www.utwente.nl/ces/planning-roosters/en/academic-calendar/calendars</a:t>
            </a:r>
          </a:p>
          <a:p>
            <a:endParaRPr lang="nl-NL" dirty="0"/>
          </a:p>
          <a:p>
            <a:endParaRPr lang="nl-NL" dirty="0">
              <a:solidFill>
                <a:schemeClr val="bg1"/>
              </a:solidFill>
            </a:endParaRPr>
          </a:p>
        </p:txBody>
      </p:sp>
    </p:spTree>
    <p:extLst>
      <p:ext uri="{BB962C8B-B14F-4D97-AF65-F5344CB8AC3E}">
        <p14:creationId xmlns:p14="http://schemas.microsoft.com/office/powerpoint/2010/main" val="3418507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2748054" y="-3948665"/>
            <a:ext cx="7106002" cy="13651482"/>
          </a:xfrm>
          <a:prstGeom prst="rect">
            <a:avLst/>
          </a:prstGeom>
        </p:spPr>
      </p:pic>
      <p:sp>
        <p:nvSpPr>
          <p:cNvPr id="6" name="TextBox 5"/>
          <p:cNvSpPr txBox="1"/>
          <p:nvPr/>
        </p:nvSpPr>
        <p:spPr>
          <a:xfrm>
            <a:off x="499801" y="2932883"/>
            <a:ext cx="7959402" cy="1477071"/>
          </a:xfrm>
          <a:prstGeom prst="rect">
            <a:avLst/>
          </a:prstGeom>
          <a:noFill/>
        </p:spPr>
        <p:txBody>
          <a:bodyPr wrap="square" rtlCol="0">
            <a:spAutoFit/>
          </a:bodyPr>
          <a:lstStyle/>
          <a:p>
            <a:r>
              <a:rPr lang="en-US" sz="4499" b="1" dirty="0">
                <a:solidFill>
                  <a:schemeClr val="bg1"/>
                </a:solidFill>
                <a:latin typeface="Arial Narrow" panose="020B0606020202030204" pitchFamily="34" charset="0"/>
              </a:rPr>
              <a:t>CAMPUS APP</a:t>
            </a:r>
          </a:p>
          <a:p>
            <a:endParaRPr lang="en-US" sz="4499" b="1" dirty="0">
              <a:solidFill>
                <a:srgbClr val="EF008C"/>
              </a:solidFill>
              <a:latin typeface="Arial Narrow" panose="020B0606020202030204" pitchFamily="34" charset="0"/>
            </a:endParaRP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3279" y="5887917"/>
            <a:ext cx="1355139" cy="4792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56593">
            <a:off x="7270698" y="1577680"/>
            <a:ext cx="3751574" cy="393122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156593">
            <a:off x="7239534" y="1630510"/>
            <a:ext cx="3751574" cy="393122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624287">
            <a:off x="10499528" y="4311993"/>
            <a:ext cx="2178631" cy="950026"/>
          </a:xfrm>
          <a:prstGeom prst="rect">
            <a:avLst/>
          </a:prstGeom>
        </p:spPr>
      </p:pic>
    </p:spTree>
    <p:extLst>
      <p:ext uri="{BB962C8B-B14F-4D97-AF65-F5344CB8AC3E}">
        <p14:creationId xmlns:p14="http://schemas.microsoft.com/office/powerpoint/2010/main" val="4038617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5" name="Slide Number Placeholder 4"/>
          <p:cNvSpPr>
            <a:spLocks noGrp="1"/>
          </p:cNvSpPr>
          <p:nvPr>
            <p:ph type="sldNum" sz="quarter" idx="12"/>
          </p:nvPr>
        </p:nvSpPr>
        <p:spPr/>
        <p:txBody>
          <a:bodyPr/>
          <a:lstStyle/>
          <a:p>
            <a:fld id="{13C9CC7F-86E1-48DE-82DC-E9AC50D04532}" type="slidenum">
              <a:rPr lang="nl-NL" smtClean="0"/>
              <a:pPr/>
              <a:t>48</a:t>
            </a:fld>
            <a:endParaRPr lang="nl-NL"/>
          </a:p>
        </p:txBody>
      </p:sp>
      <p:sp>
        <p:nvSpPr>
          <p:cNvPr id="7" name="Text Placeholder 6"/>
          <p:cNvSpPr>
            <a:spLocks noGrp="1"/>
          </p:cNvSpPr>
          <p:nvPr>
            <p:ph type="body" sz="quarter" idx="14"/>
          </p:nvPr>
        </p:nvSpPr>
        <p:spPr>
          <a:xfrm>
            <a:off x="1828800" y="1148173"/>
            <a:ext cx="9982241" cy="304800"/>
          </a:xfrm>
          <a:ln>
            <a:noFill/>
          </a:ln>
        </p:spPr>
        <p:txBody>
          <a:bodyPr>
            <a:normAutofit lnSpcReduction="10000"/>
          </a:bodyPr>
          <a:lstStyle/>
          <a:p>
            <a:r>
              <a:rPr lang="en-US" b="1" dirty="0">
                <a:solidFill>
                  <a:srgbClr val="FF6600"/>
                </a:solidFill>
                <a:latin typeface="Arial Narrow" panose="020B0606020202030204" pitchFamily="34" charset="0"/>
              </a:rPr>
              <a:t>FIND YOUR WAY</a:t>
            </a:r>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Arial Narrow" panose="020B0606020202030204" pitchFamily="34" charset="0"/>
              </a:rPr>
              <a:t>MY UT</a:t>
            </a:r>
            <a:r>
              <a:rPr lang="nl-NL" dirty="0">
                <a:solidFill>
                  <a:schemeClr val="bg1"/>
                </a:solidFill>
                <a:latin typeface="+mn-lt"/>
              </a:rPr>
              <a:t> </a:t>
            </a:r>
            <a:r>
              <a:rPr lang="nl-NL" dirty="0">
                <a:solidFill>
                  <a:schemeClr val="bg1"/>
                </a:solidFill>
                <a:latin typeface="Arial Narrow" panose="020B0606020202030204" pitchFamily="34" charset="0"/>
              </a:rPr>
              <a:t>APP</a:t>
            </a:r>
            <a:endParaRPr lang="en-US" sz="4000" u="sng" dirty="0">
              <a:solidFill>
                <a:srgbClr val="D60093"/>
              </a:solidFill>
              <a:latin typeface="Arial Narrow" panose="020B0606020202030204" pitchFamily="34" charset="0"/>
            </a:endParaRPr>
          </a:p>
        </p:txBody>
      </p:sp>
      <p:sp>
        <p:nvSpPr>
          <p:cNvPr id="6" name="TextBox 5">
            <a:extLst>
              <a:ext uri="{FF2B5EF4-FFF2-40B4-BE49-F238E27FC236}">
                <a16:creationId xmlns:a16="http://schemas.microsoft.com/office/drawing/2014/main" id="{8D37C494-822F-4E25-BA80-91814D738B99}"/>
              </a:ext>
            </a:extLst>
          </p:cNvPr>
          <p:cNvSpPr txBox="1"/>
          <p:nvPr/>
        </p:nvSpPr>
        <p:spPr>
          <a:xfrm>
            <a:off x="1828800" y="1595588"/>
            <a:ext cx="3924886" cy="3046988"/>
          </a:xfrm>
          <a:prstGeom prst="rect">
            <a:avLst/>
          </a:prstGeom>
          <a:solidFill>
            <a:schemeClr val="tx1"/>
          </a:solid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rial Narrow" panose="020B0606020202030204" pitchFamily="34" charset="0"/>
              </a:rPr>
              <a:t>PERSONAL TIMETABLE</a:t>
            </a:r>
          </a:p>
          <a:p>
            <a:pPr marL="342900" indent="-342900">
              <a:buFont typeface="Arial" panose="020B0604020202020204" pitchFamily="34" charset="0"/>
              <a:buChar char="•"/>
            </a:pPr>
            <a:r>
              <a:rPr lang="en-US" sz="2400" dirty="0">
                <a:solidFill>
                  <a:schemeClr val="bg1"/>
                </a:solidFill>
                <a:latin typeface="Arial Narrow" panose="020B0606020202030204" pitchFamily="34" charset="0"/>
              </a:rPr>
              <a:t>NAVIGATION ON CAMPUS (BUILDING TO BUILDING)</a:t>
            </a:r>
          </a:p>
          <a:p>
            <a:pPr marL="342900" indent="-342900">
              <a:buFont typeface="Arial" panose="020B0604020202020204" pitchFamily="34" charset="0"/>
              <a:buChar char="•"/>
            </a:pPr>
            <a:r>
              <a:rPr lang="en-US" sz="2400" dirty="0">
                <a:solidFill>
                  <a:schemeClr val="bg1"/>
                </a:solidFill>
                <a:latin typeface="Arial Narrow" panose="020B0606020202030204" pitchFamily="34" charset="0"/>
              </a:rPr>
              <a:t>DISCOVER THE CAMPUS WITH POINTS OF INTEREST</a:t>
            </a:r>
          </a:p>
          <a:p>
            <a:pPr marL="342900" indent="-342900">
              <a:buFont typeface="Arial" panose="020B0604020202020204" pitchFamily="34" charset="0"/>
              <a:buChar char="•"/>
            </a:pPr>
            <a:r>
              <a:rPr lang="en-US" sz="2400" dirty="0">
                <a:solidFill>
                  <a:schemeClr val="bg1"/>
                </a:solidFill>
                <a:latin typeface="Arial Narrow" panose="020B0606020202030204" pitchFamily="34" charset="0"/>
              </a:rPr>
              <a:t>EVENTS ON CAMPUS</a:t>
            </a:r>
          </a:p>
          <a:p>
            <a:pPr marL="342900" indent="-342900">
              <a:buFont typeface="Arial" panose="020B0604020202020204" pitchFamily="34" charset="0"/>
              <a:buChar char="•"/>
            </a:pPr>
            <a:r>
              <a:rPr lang="en-US" sz="2400" dirty="0">
                <a:solidFill>
                  <a:schemeClr val="bg1"/>
                </a:solidFill>
                <a:latin typeface="Arial Narrow" panose="020B0606020202030204" pitchFamily="34" charset="0"/>
              </a:rPr>
              <a:t>TO DO’S</a:t>
            </a:r>
          </a:p>
          <a:p>
            <a:pPr marL="342900" indent="-342900">
              <a:buFont typeface="Arial" panose="020B0604020202020204" pitchFamily="34" charset="0"/>
              <a:buChar char="•"/>
            </a:pPr>
            <a:r>
              <a:rPr lang="en-US" sz="2400" dirty="0">
                <a:solidFill>
                  <a:schemeClr val="bg1"/>
                </a:solidFill>
                <a:latin typeface="Arial Narrow" panose="020B0606020202030204" pitchFamily="34" charset="0"/>
              </a:rPr>
              <a:t>CONTACT</a:t>
            </a:r>
            <a:endParaRPr lang="nl-NL" sz="2400" dirty="0">
              <a:solidFill>
                <a:schemeClr val="bg1"/>
              </a:solidFill>
              <a:latin typeface="Arial Narrow" panose="020B0606020202030204" pitchFamily="34" charset="0"/>
            </a:endParaRPr>
          </a:p>
        </p:txBody>
      </p:sp>
      <p:pic>
        <p:nvPicPr>
          <p:cNvPr id="9" name="Picture 8">
            <a:extLst>
              <a:ext uri="{FF2B5EF4-FFF2-40B4-BE49-F238E27FC236}">
                <a16:creationId xmlns:a16="http://schemas.microsoft.com/office/drawing/2014/main" id="{B12D6CE5-B0EA-4D6F-9E36-AF7AE75B53EC}"/>
              </a:ext>
            </a:extLst>
          </p:cNvPr>
          <p:cNvPicPr>
            <a:picLocks noChangeAspect="1"/>
          </p:cNvPicPr>
          <p:nvPr/>
        </p:nvPicPr>
        <p:blipFill rotWithShape="1">
          <a:blip r:embed="rId4">
            <a:extLst>
              <a:ext uri="{28A0092B-C50C-407E-A947-70E740481C1C}">
                <a14:useLocalDpi xmlns:a14="http://schemas.microsoft.com/office/drawing/2010/main" val="0"/>
              </a:ext>
            </a:extLst>
          </a:blip>
          <a:srcRect l="1898" r="1898"/>
          <a:stretch/>
        </p:blipFill>
        <p:spPr>
          <a:xfrm>
            <a:off x="6885472" y="656548"/>
            <a:ext cx="4925568" cy="5854470"/>
          </a:xfrm>
          <a:prstGeom prst="rect">
            <a:avLst/>
          </a:prstGeom>
        </p:spPr>
      </p:pic>
      <p:pic>
        <p:nvPicPr>
          <p:cNvPr id="3" name="Afbeelding 2">
            <a:extLst>
              <a:ext uri="{FF2B5EF4-FFF2-40B4-BE49-F238E27FC236}">
                <a16:creationId xmlns:a16="http://schemas.microsoft.com/office/drawing/2014/main" id="{17BC639A-0A72-0FB2-C0CB-E39B9B1B5D0A}"/>
              </a:ext>
            </a:extLst>
          </p:cNvPr>
          <p:cNvPicPr>
            <a:picLocks noChangeAspect="1"/>
          </p:cNvPicPr>
          <p:nvPr/>
        </p:nvPicPr>
        <p:blipFill>
          <a:blip r:embed="rId5"/>
          <a:stretch>
            <a:fillRect/>
          </a:stretch>
        </p:blipFill>
        <p:spPr>
          <a:xfrm>
            <a:off x="4654296" y="4825755"/>
            <a:ext cx="2231176" cy="1645690"/>
          </a:xfrm>
          <a:prstGeom prst="rect">
            <a:avLst/>
          </a:prstGeom>
        </p:spPr>
      </p:pic>
    </p:spTree>
    <p:extLst>
      <p:ext uri="{BB962C8B-B14F-4D97-AF65-F5344CB8AC3E}">
        <p14:creationId xmlns:p14="http://schemas.microsoft.com/office/powerpoint/2010/main" val="1693437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593DF0-CABC-4AF3-B2E6-84A5A0C22D18}"/>
              </a:ext>
            </a:extLst>
          </p:cNvPr>
          <p:cNvPicPr>
            <a:picLocks noChangeAspect="1"/>
          </p:cNvPicPr>
          <p:nvPr/>
        </p:nvPicPr>
        <p:blipFill rotWithShape="1">
          <a:blip r:embed="rId3"/>
          <a:srcRect l="22280" t="41236" r="17674" b="12249"/>
          <a:stretch/>
        </p:blipFill>
        <p:spPr>
          <a:xfrm>
            <a:off x="-973989" y="0"/>
            <a:ext cx="12810884" cy="6858000"/>
          </a:xfrm>
          <a:prstGeom prst="rect">
            <a:avLst/>
          </a:prstGeom>
        </p:spPr>
      </p:pic>
      <p:sp>
        <p:nvSpPr>
          <p:cNvPr id="9" name="TextBox 8">
            <a:extLst>
              <a:ext uri="{FF2B5EF4-FFF2-40B4-BE49-F238E27FC236}">
                <a16:creationId xmlns:a16="http://schemas.microsoft.com/office/drawing/2014/main" id="{CCEDA2EA-1B98-4DBA-9FEC-698DC54C1CB3}"/>
              </a:ext>
            </a:extLst>
          </p:cNvPr>
          <p:cNvSpPr txBox="1"/>
          <p:nvPr/>
        </p:nvSpPr>
        <p:spPr>
          <a:xfrm>
            <a:off x="239348" y="4869161"/>
            <a:ext cx="10724574" cy="1556067"/>
          </a:xfrm>
          <a:prstGeom prst="rect">
            <a:avLst/>
          </a:prstGeom>
          <a:solidFill>
            <a:schemeClr val="tx1"/>
          </a:solidFill>
        </p:spPr>
        <p:txBody>
          <a:bodyPr wrap="square" rtlCol="0">
            <a:spAutoFit/>
          </a:bodyPr>
          <a:lstStyle/>
          <a:p>
            <a:pPr>
              <a:buClr>
                <a:schemeClr val="tx1"/>
              </a:buClr>
              <a:defRPr/>
            </a:pPr>
            <a:r>
              <a:rPr lang="en-US" sz="3556" b="1" dirty="0">
                <a:solidFill>
                  <a:srgbClr val="FF6600"/>
                </a:solidFill>
                <a:latin typeface="Arial Narrow" panose="020B0606020202030204" pitchFamily="34" charset="0"/>
              </a:rPr>
              <a:t>HOW TO FIND YOUR WAY AROUND? USE MAZEMAPP APP </a:t>
            </a:r>
          </a:p>
          <a:p>
            <a:pPr>
              <a:buClr>
                <a:schemeClr val="tx1"/>
              </a:buClr>
              <a:defRPr/>
            </a:pPr>
            <a:r>
              <a:rPr lang="en-US" sz="2400" b="1" i="1" dirty="0">
                <a:solidFill>
                  <a:srgbClr val="FF6600"/>
                </a:solidFill>
                <a:latin typeface="Arial Narrow" panose="020B0606020202030204" pitchFamily="34" charset="0"/>
              </a:rPr>
              <a:t>MOST COMMON LECTURE HALLS</a:t>
            </a:r>
          </a:p>
          <a:p>
            <a:pPr>
              <a:buClr>
                <a:schemeClr val="tx1"/>
              </a:buClr>
              <a:defRPr/>
            </a:pPr>
            <a:r>
              <a:rPr lang="en-US" sz="3556" b="1" dirty="0">
                <a:solidFill>
                  <a:schemeClr val="bg1"/>
                </a:solidFill>
                <a:latin typeface="Arial Narrow" panose="020B0606020202030204" pitchFamily="34" charset="0"/>
              </a:rPr>
              <a:t>WAAIER, CARRE, RAVELIJN, SPIEGEL</a:t>
            </a:r>
          </a:p>
        </p:txBody>
      </p:sp>
    </p:spTree>
    <p:extLst>
      <p:ext uri="{BB962C8B-B14F-4D97-AF65-F5344CB8AC3E}">
        <p14:creationId xmlns:p14="http://schemas.microsoft.com/office/powerpoint/2010/main" val="30359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F845590-D346-4A81-BC39-8955380AD709}"/>
              </a:ext>
            </a:extLst>
          </p:cNvPr>
          <p:cNvSpPr txBox="1"/>
          <p:nvPr/>
        </p:nvSpPr>
        <p:spPr>
          <a:xfrm>
            <a:off x="1981200" y="2212647"/>
            <a:ext cx="7581169" cy="1984967"/>
          </a:xfrm>
          <a:prstGeom prst="rect">
            <a:avLst/>
          </a:prstGeom>
          <a:solidFill>
            <a:schemeClr val="tx1"/>
          </a:solidFill>
          <a:ln>
            <a:solidFill>
              <a:srgbClr val="0070C0"/>
            </a:solidFill>
          </a:ln>
        </p:spPr>
        <p:txBody>
          <a:bodyPr wrap="square" lIns="91440" tIns="45720" rIns="91440" bIns="45720" rtlCol="0" anchor="t">
            <a:spAutoFit/>
          </a:bodyPr>
          <a:lstStyle/>
          <a:p>
            <a:pPr>
              <a:lnSpc>
                <a:spcPct val="150000"/>
              </a:lnSpc>
            </a:pPr>
            <a:endParaRPr lang="nl-NL" sz="1100" dirty="0">
              <a:solidFill>
                <a:schemeClr val="bg1"/>
              </a:solidFill>
              <a:latin typeface="Arial Narrow" panose="020B0606020202030204" pitchFamily="34" charset="0"/>
            </a:endParaRPr>
          </a:p>
          <a:p>
            <a:pPr>
              <a:lnSpc>
                <a:spcPct val="150000"/>
              </a:lnSpc>
            </a:pPr>
            <a:r>
              <a:rPr lang="nl-NL" sz="2800" dirty="0">
                <a:solidFill>
                  <a:schemeClr val="bg1"/>
                </a:solidFill>
                <a:latin typeface="Arial Narrow"/>
              </a:rPr>
              <a:t>2. Click on </a:t>
            </a:r>
            <a:r>
              <a:rPr lang="nl-NL" sz="2800" dirty="0" err="1">
                <a:solidFill>
                  <a:schemeClr val="bg1"/>
                </a:solidFill>
                <a:latin typeface="Arial Narrow"/>
              </a:rPr>
              <a:t>Eduroam</a:t>
            </a:r>
            <a:endParaRPr lang="nl-NL" sz="2800" dirty="0" err="1">
              <a:solidFill>
                <a:schemeClr val="bg1"/>
              </a:solidFill>
              <a:latin typeface="Arial Narrow" panose="020B0606020202030204" pitchFamily="34" charset="0"/>
            </a:endParaRPr>
          </a:p>
          <a:p>
            <a:pPr>
              <a:lnSpc>
                <a:spcPct val="150000"/>
              </a:lnSpc>
            </a:pPr>
            <a:r>
              <a:rPr lang="nl-NL" sz="2800" dirty="0">
                <a:solidFill>
                  <a:schemeClr val="bg1"/>
                </a:solidFill>
                <a:latin typeface="Arial Narrow"/>
              </a:rPr>
              <a:t>3. </a:t>
            </a:r>
            <a:r>
              <a:rPr lang="en-US" sz="2800" dirty="0">
                <a:solidFill>
                  <a:schemeClr val="bg1"/>
                </a:solidFill>
                <a:latin typeface="Arial Narrow"/>
              </a:rPr>
              <a:t>LOG IN: UT e-mail address and your password</a:t>
            </a:r>
            <a:endParaRPr lang="nl-NL" sz="2800" i="1" dirty="0">
              <a:solidFill>
                <a:schemeClr val="bg1"/>
              </a:solidFill>
              <a:latin typeface="Arial Narrow" panose="020B0606020202030204" pitchFamily="34" charset="0"/>
            </a:endParaRPr>
          </a:p>
          <a:p>
            <a:pPr>
              <a:lnSpc>
                <a:spcPct val="150000"/>
              </a:lnSpc>
            </a:pPr>
            <a:endParaRPr lang="nl-NL" sz="800" dirty="0">
              <a:solidFill>
                <a:schemeClr val="bg1"/>
              </a:solidFill>
              <a:latin typeface="Arial Narrow" panose="020B0606020202030204" pitchFamily="34" charset="0"/>
            </a:endParaRPr>
          </a:p>
          <a:p>
            <a:pPr>
              <a:lnSpc>
                <a:spcPct val="150000"/>
              </a:lnSpc>
            </a:pPr>
            <a:endParaRPr lang="nl-NL" sz="800" dirty="0">
              <a:solidFill>
                <a:schemeClr val="bg1"/>
              </a:solidFill>
              <a:latin typeface="Arial Narrow" panose="020B0606020202030204" pitchFamily="34" charset="0"/>
            </a:endParaRPr>
          </a:p>
        </p:txBody>
      </p:sp>
      <p:sp>
        <p:nvSpPr>
          <p:cNvPr id="8" name="TextBox 7">
            <a:extLst>
              <a:ext uri="{FF2B5EF4-FFF2-40B4-BE49-F238E27FC236}">
                <a16:creationId xmlns:a16="http://schemas.microsoft.com/office/drawing/2014/main" id="{E25C443D-0CC5-451D-BC62-23407654EED3}"/>
              </a:ext>
            </a:extLst>
          </p:cNvPr>
          <p:cNvSpPr txBox="1"/>
          <p:nvPr/>
        </p:nvSpPr>
        <p:spPr>
          <a:xfrm>
            <a:off x="1998909" y="1480751"/>
            <a:ext cx="7581168" cy="657168"/>
          </a:xfrm>
          <a:prstGeom prst="rect">
            <a:avLst/>
          </a:prstGeom>
          <a:solidFill>
            <a:schemeClr val="tx1"/>
          </a:solidFill>
          <a:ln>
            <a:solidFill>
              <a:srgbClr val="0070C0"/>
            </a:solidFill>
          </a:ln>
        </p:spPr>
        <p:txBody>
          <a:bodyPr wrap="square" lIns="91440" tIns="45720" rIns="91440" bIns="45720" rtlCol="0" anchor="t">
            <a:spAutoFit/>
          </a:bodyPr>
          <a:lstStyle/>
          <a:p>
            <a:pPr>
              <a:lnSpc>
                <a:spcPct val="150000"/>
              </a:lnSpc>
            </a:pPr>
            <a:r>
              <a:rPr lang="nl-NL" sz="2800" dirty="0">
                <a:solidFill>
                  <a:schemeClr val="bg1"/>
                </a:solidFill>
                <a:latin typeface="Arial Narrow"/>
              </a:rPr>
              <a:t>1. Click on Wifi-</a:t>
            </a:r>
            <a:r>
              <a:rPr lang="nl-NL" sz="2800" dirty="0" err="1">
                <a:solidFill>
                  <a:schemeClr val="bg1"/>
                </a:solidFill>
                <a:latin typeface="Arial Narrow"/>
              </a:rPr>
              <a:t>Sign</a:t>
            </a:r>
            <a:r>
              <a:rPr lang="nl-NL" sz="2800" dirty="0">
                <a:solidFill>
                  <a:schemeClr val="bg1"/>
                </a:solidFill>
                <a:latin typeface="Arial Narrow"/>
              </a:rPr>
              <a:t> (right </a:t>
            </a:r>
            <a:r>
              <a:rPr lang="nl-NL" sz="2800" dirty="0" err="1">
                <a:solidFill>
                  <a:schemeClr val="bg1"/>
                </a:solidFill>
                <a:latin typeface="Arial Narrow"/>
              </a:rPr>
              <a:t>bottom</a:t>
            </a:r>
            <a:r>
              <a:rPr lang="nl-NL" sz="2800" dirty="0">
                <a:solidFill>
                  <a:schemeClr val="bg1"/>
                </a:solidFill>
                <a:latin typeface="Arial Narrow"/>
              </a:rPr>
              <a:t> on laptop)</a:t>
            </a:r>
          </a:p>
        </p:txBody>
      </p:sp>
      <p:sp>
        <p:nvSpPr>
          <p:cNvPr id="14" name="Text Placeholder 6">
            <a:extLst>
              <a:ext uri="{FF2B5EF4-FFF2-40B4-BE49-F238E27FC236}">
                <a16:creationId xmlns:a16="http://schemas.microsoft.com/office/drawing/2014/main" id="{961B963E-1FF8-43F3-AD5D-858D9D10E48E}"/>
              </a:ext>
            </a:extLst>
          </p:cNvPr>
          <p:cNvSpPr txBox="1">
            <a:spLocks/>
          </p:cNvSpPr>
          <p:nvPr/>
        </p:nvSpPr>
        <p:spPr>
          <a:xfrm>
            <a:off x="1884216" y="1060065"/>
            <a:ext cx="9982241" cy="304800"/>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cap="all"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solidFill>
                <a:srgbClr val="00B0F0"/>
              </a:solidFill>
            </a:endParaRPr>
          </a:p>
        </p:txBody>
      </p:sp>
      <p:sp>
        <p:nvSpPr>
          <p:cNvPr id="16" name="Text Placeholder 5">
            <a:extLst>
              <a:ext uri="{FF2B5EF4-FFF2-40B4-BE49-F238E27FC236}">
                <a16:creationId xmlns:a16="http://schemas.microsoft.com/office/drawing/2014/main" id="{7929D8D1-CD5C-4310-AE78-65DBA8664F5B}"/>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600" dirty="0">
                <a:solidFill>
                  <a:srgbClr val="00B0F0"/>
                </a:solidFill>
                <a:latin typeface="Arial Narrow" panose="020B0606020202030204" pitchFamily="34" charset="0"/>
              </a:rPr>
              <a:t>Get </a:t>
            </a:r>
            <a:r>
              <a:rPr lang="nl-NL" sz="3600" dirty="0" err="1">
                <a:solidFill>
                  <a:srgbClr val="00B0F0"/>
                </a:solidFill>
                <a:latin typeface="Arial Narrow" panose="020B0606020202030204" pitchFamily="34" charset="0"/>
              </a:rPr>
              <a:t>connected</a:t>
            </a:r>
            <a:r>
              <a:rPr lang="nl-NL" sz="3600" dirty="0">
                <a:solidFill>
                  <a:srgbClr val="00B0F0"/>
                </a:solidFill>
                <a:latin typeface="Arial Narrow" panose="020B0606020202030204" pitchFamily="34" charset="0"/>
              </a:rPr>
              <a:t> </a:t>
            </a:r>
            <a:r>
              <a:rPr lang="nl-NL" sz="3600" dirty="0" err="1">
                <a:solidFill>
                  <a:srgbClr val="00B0F0"/>
                </a:solidFill>
                <a:latin typeface="Arial Narrow" panose="020B0606020202030204" pitchFamily="34" charset="0"/>
              </a:rPr>
              <a:t>to</a:t>
            </a:r>
            <a:r>
              <a:rPr lang="nl-NL" sz="3600" dirty="0">
                <a:solidFill>
                  <a:srgbClr val="00B0F0"/>
                </a:solidFill>
                <a:latin typeface="Arial Narrow" panose="020B0606020202030204" pitchFamily="34" charset="0"/>
              </a:rPr>
              <a:t> Wifi @UT</a:t>
            </a:r>
            <a:endParaRPr lang="en-US" sz="3600" u="sng" dirty="0">
              <a:solidFill>
                <a:srgbClr val="00B0F0"/>
              </a:solidFill>
              <a:latin typeface="Arial Narrow" panose="020B0606020202030204" pitchFamily="34" charset="0"/>
            </a:endParaRPr>
          </a:p>
        </p:txBody>
      </p:sp>
    </p:spTree>
    <p:extLst>
      <p:ext uri="{BB962C8B-B14F-4D97-AF65-F5344CB8AC3E}">
        <p14:creationId xmlns:p14="http://schemas.microsoft.com/office/powerpoint/2010/main" val="2692393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endParaRPr lang="en-US"/>
          </a:p>
        </p:txBody>
      </p:sp>
      <p:sp>
        <p:nvSpPr>
          <p:cNvPr id="3" name="Picture Placeholder 2"/>
          <p:cNvSpPr>
            <a:spLocks noGrp="1"/>
          </p:cNvSpPr>
          <p:nvPr>
            <p:ph type="pic" sz="quarter" idx="13"/>
          </p:nvPr>
        </p:nvSpPr>
        <p:spPr/>
        <p:txBody>
          <a:bodyPr/>
          <a:lstStyle/>
          <a:p>
            <a:endParaRPr lang="en-NL"/>
          </a:p>
        </p:txBody>
      </p:sp>
      <p:sp>
        <p:nvSpPr>
          <p:cNvPr id="4" name="Date Placeholder 3"/>
          <p:cNvSpPr>
            <a:spLocks noGrp="1"/>
          </p:cNvSpPr>
          <p:nvPr>
            <p:ph type="dt" sz="half" idx="10"/>
          </p:nvPr>
        </p:nvSpPr>
        <p:spPr/>
        <p:txBody>
          <a:bodyPr/>
          <a:lstStyle/>
          <a:p>
            <a:fld id="{B06A7C6E-D0A1-B343-B591-BEF971A17FB1}" type="datetime1">
              <a:rPr lang="en-US" smtClean="0"/>
              <a:t>1/31/2025</a:t>
            </a:fld>
            <a:endParaRPr lang="nl-NL"/>
          </a:p>
        </p:txBody>
      </p:sp>
      <p:sp>
        <p:nvSpPr>
          <p:cNvPr id="5" name="Footer Placeholder 4"/>
          <p:cNvSpPr>
            <a:spLocks noGrp="1"/>
          </p:cNvSpPr>
          <p:nvPr>
            <p:ph type="ftr" sz="quarter" idx="11"/>
          </p:nvPr>
        </p:nvSpPr>
        <p:spPr/>
        <p:txBody>
          <a:bodyPr/>
          <a:lstStyle/>
          <a:p>
            <a:r>
              <a:rPr lang="nl-NL"/>
              <a:t>Footer text: to modify choose ‘Insert’ (or ‘View’ for office 2003 or earlier) then ‘Header and Footer’</a:t>
            </a:r>
          </a:p>
        </p:txBody>
      </p:sp>
      <p:sp>
        <p:nvSpPr>
          <p:cNvPr id="6" name="Slide Number Placeholder 5"/>
          <p:cNvSpPr>
            <a:spLocks noGrp="1"/>
          </p:cNvSpPr>
          <p:nvPr>
            <p:ph type="sldNum" sz="quarter" idx="12"/>
          </p:nvPr>
        </p:nvSpPr>
        <p:spPr/>
        <p:txBody>
          <a:bodyPr/>
          <a:lstStyle/>
          <a:p>
            <a:fld id="{13C9CC7F-86E1-48DE-82DC-E9AC50D04532}" type="slidenum">
              <a:rPr lang="nl-NL" smtClean="0"/>
              <a:pPr/>
              <a:t>50</a:t>
            </a:fld>
            <a:endParaRPr lang="nl-NL"/>
          </a:p>
        </p:txBody>
      </p:sp>
      <p:sp>
        <p:nvSpPr>
          <p:cNvPr id="7" name="Text Placeholder 6"/>
          <p:cNvSpPr>
            <a:spLocks noGrp="1"/>
          </p:cNvSpPr>
          <p:nvPr>
            <p:ph type="body" sz="quarter" idx="17"/>
          </p:nvPr>
        </p:nvSpPr>
        <p:spPr/>
        <p:txBody>
          <a:bodyPr/>
          <a:lstStyle/>
          <a:p>
            <a:endParaRPr lang="en-US"/>
          </a:p>
        </p:txBody>
      </p:sp>
      <p:sp>
        <p:nvSpPr>
          <p:cNvPr id="8" name="Text Placeholder 7"/>
          <p:cNvSpPr>
            <a:spLocks noGrp="1"/>
          </p:cNvSpPr>
          <p:nvPr>
            <p:ph type="body" sz="quarter" idx="14"/>
          </p:nvPr>
        </p:nvSpPr>
        <p:spPr/>
        <p:txBody>
          <a:bodyPr>
            <a:normAutofit fontScale="92500" lnSpcReduction="10000"/>
          </a:bodyPr>
          <a:lstStyle/>
          <a:p>
            <a:endParaRPr lang="en-US"/>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DC70071-5893-4A00-9B71-392022FC5D99}"/>
              </a:ext>
            </a:extLst>
          </p:cNvPr>
          <p:cNvSpPr/>
          <p:nvPr/>
        </p:nvSpPr>
        <p:spPr>
          <a:xfrm>
            <a:off x="524690" y="4395993"/>
            <a:ext cx="5159052" cy="15998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11">
            <a:extLst>
              <a:ext uri="{FF2B5EF4-FFF2-40B4-BE49-F238E27FC236}">
                <a16:creationId xmlns:a16="http://schemas.microsoft.com/office/drawing/2014/main" id="{A6FDC08A-DDEB-406B-8A26-13283E312E95}"/>
              </a:ext>
            </a:extLst>
          </p:cNvPr>
          <p:cNvSpPr/>
          <p:nvPr/>
        </p:nvSpPr>
        <p:spPr>
          <a:xfrm>
            <a:off x="686187" y="4508732"/>
            <a:ext cx="2886496" cy="830997"/>
          </a:xfrm>
          <a:prstGeom prst="rect">
            <a:avLst/>
          </a:prstGeom>
        </p:spPr>
        <p:txBody>
          <a:bodyPr wrap="none">
            <a:spAutoFit/>
          </a:bodyPr>
          <a:lstStyle/>
          <a:p>
            <a:r>
              <a:rPr lang="en-US" sz="4800" dirty="0">
                <a:solidFill>
                  <a:schemeClr val="bg1"/>
                </a:solidFill>
                <a:latin typeface="Arial Narrow" panose="020B0606020202030204" pitchFamily="34" charset="0"/>
              </a:rPr>
              <a:t>PSY STAFF</a:t>
            </a:r>
            <a:endParaRPr lang="nl-NL" sz="4800" dirty="0"/>
          </a:p>
        </p:txBody>
      </p:sp>
      <p:sp>
        <p:nvSpPr>
          <p:cNvPr id="13" name="Rectangle 12">
            <a:extLst>
              <a:ext uri="{FF2B5EF4-FFF2-40B4-BE49-F238E27FC236}">
                <a16:creationId xmlns:a16="http://schemas.microsoft.com/office/drawing/2014/main" id="{C5ED0B11-B5A1-426E-B90A-C2BEAA3FE35F}"/>
              </a:ext>
            </a:extLst>
          </p:cNvPr>
          <p:cNvSpPr/>
          <p:nvPr/>
        </p:nvSpPr>
        <p:spPr>
          <a:xfrm>
            <a:off x="771293" y="5066302"/>
            <a:ext cx="4644220" cy="830997"/>
          </a:xfrm>
          <a:prstGeom prst="rect">
            <a:avLst/>
          </a:prstGeom>
        </p:spPr>
        <p:txBody>
          <a:bodyPr wrap="none">
            <a:spAutoFit/>
          </a:bodyPr>
          <a:lstStyle/>
          <a:p>
            <a:r>
              <a:rPr lang="en-US" sz="4800" dirty="0">
                <a:solidFill>
                  <a:schemeClr val="bg1"/>
                </a:solidFill>
                <a:latin typeface="Arial Narrow" panose="020B0606020202030204" pitchFamily="34" charset="0"/>
              </a:rPr>
              <a:t>WELCOMES </a:t>
            </a:r>
            <a:r>
              <a:rPr lang="en-US" sz="4800" b="1" dirty="0">
                <a:solidFill>
                  <a:srgbClr val="0079BD"/>
                </a:solidFill>
                <a:latin typeface="Arial Narrow" panose="020B0606020202030204" pitchFamily="34" charset="0"/>
              </a:rPr>
              <a:t>YOU. </a:t>
            </a:r>
          </a:p>
        </p:txBody>
      </p:sp>
    </p:spTree>
    <p:extLst>
      <p:ext uri="{BB962C8B-B14F-4D97-AF65-F5344CB8AC3E}">
        <p14:creationId xmlns:p14="http://schemas.microsoft.com/office/powerpoint/2010/main" val="207956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EBDCC74-FAC2-4C88-A746-07A55012321D}"/>
              </a:ext>
            </a:extLst>
          </p:cNvPr>
          <p:cNvSpPr txBox="1"/>
          <p:nvPr/>
        </p:nvSpPr>
        <p:spPr>
          <a:xfrm>
            <a:off x="1452446" y="217868"/>
            <a:ext cx="9185528" cy="769441"/>
          </a:xfrm>
          <a:prstGeom prst="rect">
            <a:avLst/>
          </a:prstGeom>
          <a:noFill/>
        </p:spPr>
        <p:txBody>
          <a:bodyPr wrap="none" lIns="91440" tIns="45720" rIns="91440" bIns="45720" rtlCol="0" anchor="t">
            <a:spAutoFit/>
          </a:bodyPr>
          <a:lstStyle/>
          <a:p>
            <a:r>
              <a:rPr lang="en-US" sz="4400" b="1" dirty="0">
                <a:solidFill>
                  <a:srgbClr val="00B0F0"/>
                </a:solidFill>
                <a:latin typeface="Arial Narrow"/>
              </a:rPr>
              <a:t>HOW TO CONNECT WITH YOUR PHONE!</a:t>
            </a:r>
            <a:endParaRPr lang="nl-NL" sz="4400" b="1" dirty="0">
              <a:solidFill>
                <a:srgbClr val="00B0F0"/>
              </a:solidFill>
              <a:latin typeface="Arial Narrow"/>
            </a:endParaRPr>
          </a:p>
        </p:txBody>
      </p:sp>
      <p:pic>
        <p:nvPicPr>
          <p:cNvPr id="6" name="Grafik 5" descr="Ein Bild, das Text, Screenshot, Schrift enthält.&#10;&#10;Beschreibung automatisch generiert.">
            <a:extLst>
              <a:ext uri="{FF2B5EF4-FFF2-40B4-BE49-F238E27FC236}">
                <a16:creationId xmlns:a16="http://schemas.microsoft.com/office/drawing/2014/main" id="{C0573ADC-F40F-40AA-B8CE-B5556DED73F0}"/>
              </a:ext>
            </a:extLst>
          </p:cNvPr>
          <p:cNvPicPr>
            <a:picLocks noChangeAspect="1"/>
          </p:cNvPicPr>
          <p:nvPr/>
        </p:nvPicPr>
        <p:blipFill>
          <a:blip r:embed="rId3"/>
          <a:stretch>
            <a:fillRect/>
          </a:stretch>
        </p:blipFill>
        <p:spPr>
          <a:xfrm>
            <a:off x="232611" y="1765314"/>
            <a:ext cx="5269831" cy="3768531"/>
          </a:xfrm>
          <a:prstGeom prst="rect">
            <a:avLst/>
          </a:prstGeom>
        </p:spPr>
      </p:pic>
      <p:sp>
        <p:nvSpPr>
          <p:cNvPr id="7" name="Speech Bubble: Rectangle 11">
            <a:extLst>
              <a:ext uri="{FF2B5EF4-FFF2-40B4-BE49-F238E27FC236}">
                <a16:creationId xmlns:a16="http://schemas.microsoft.com/office/drawing/2014/main" id="{53542CFC-4398-4060-BB91-CCE28286B3D4}"/>
              </a:ext>
            </a:extLst>
          </p:cNvPr>
          <p:cNvSpPr/>
          <p:nvPr/>
        </p:nvSpPr>
        <p:spPr>
          <a:xfrm>
            <a:off x="2580775" y="5486533"/>
            <a:ext cx="2524145" cy="1196690"/>
          </a:xfrm>
          <a:prstGeom prst="wedgeRectCallout">
            <a:avLst>
              <a:gd name="adj1" fmla="val 57813"/>
              <a:gd name="adj2" fmla="val 21989"/>
            </a:avLst>
          </a:prstGeom>
          <a:solidFill>
            <a:schemeClr val="bg1">
              <a:lumMod val="95000"/>
            </a:schemeClr>
          </a:solidFill>
          <a:ln w="5715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latin typeface="Arial Narrow" panose="020B0606020202030204" pitchFamily="34" charset="0"/>
              </a:rPr>
              <a:t>Explanation how to connect to the </a:t>
            </a:r>
            <a:r>
              <a:rPr lang="en-US" sz="2000" b="1" dirty="0" err="1">
                <a:latin typeface="Arial Narrow" panose="020B0606020202030204" pitchFamily="34" charset="0"/>
              </a:rPr>
              <a:t>WiFi</a:t>
            </a:r>
            <a:endParaRPr lang="nl-NL" sz="2000" dirty="0">
              <a:latin typeface="Arial Narrow" panose="020B0606020202030204" pitchFamily="34" charset="0"/>
            </a:endParaRPr>
          </a:p>
        </p:txBody>
      </p:sp>
      <p:pic>
        <p:nvPicPr>
          <p:cNvPr id="5" name="Afbeelding 4">
            <a:extLst>
              <a:ext uri="{FF2B5EF4-FFF2-40B4-BE49-F238E27FC236}">
                <a16:creationId xmlns:a16="http://schemas.microsoft.com/office/drawing/2014/main" id="{664ED823-64ED-F1A0-D623-9A563E75DE38}"/>
              </a:ext>
            </a:extLst>
          </p:cNvPr>
          <p:cNvPicPr>
            <a:picLocks noChangeAspect="1"/>
          </p:cNvPicPr>
          <p:nvPr/>
        </p:nvPicPr>
        <p:blipFill>
          <a:blip r:embed="rId4"/>
          <a:stretch>
            <a:fillRect/>
          </a:stretch>
        </p:blipFill>
        <p:spPr>
          <a:xfrm>
            <a:off x="5697202" y="2344129"/>
            <a:ext cx="6660516" cy="4795897"/>
          </a:xfrm>
          <a:prstGeom prst="rect">
            <a:avLst/>
          </a:prstGeom>
        </p:spPr>
      </p:pic>
    </p:spTree>
    <p:extLst>
      <p:ext uri="{BB962C8B-B14F-4D97-AF65-F5344CB8AC3E}">
        <p14:creationId xmlns:p14="http://schemas.microsoft.com/office/powerpoint/2010/main" val="76440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206560" y="-3262868"/>
            <a:ext cx="7106002" cy="13651482"/>
          </a:xfrm>
          <a:prstGeom prst="rect">
            <a:avLst/>
          </a:prstGeom>
        </p:spPr>
      </p:pic>
      <p:sp>
        <p:nvSpPr>
          <p:cNvPr id="6" name="TextBox 5"/>
          <p:cNvSpPr txBox="1"/>
          <p:nvPr/>
        </p:nvSpPr>
        <p:spPr>
          <a:xfrm>
            <a:off x="511336" y="3084811"/>
            <a:ext cx="8921691" cy="784702"/>
          </a:xfrm>
          <a:prstGeom prst="rect">
            <a:avLst/>
          </a:prstGeom>
          <a:noFill/>
        </p:spPr>
        <p:txBody>
          <a:bodyPr wrap="square" rtlCol="0">
            <a:spAutoFit/>
          </a:bodyPr>
          <a:lstStyle/>
          <a:p>
            <a:r>
              <a:rPr lang="en-US" sz="4499" b="1" dirty="0">
                <a:solidFill>
                  <a:schemeClr val="bg1"/>
                </a:solidFill>
                <a:latin typeface="Arial Narrow" panose="020B0606020202030204" pitchFamily="34" charset="0"/>
              </a:rPr>
              <a:t>WEBSITE PSY</a:t>
            </a: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045" y="6148828"/>
            <a:ext cx="1355139" cy="4792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93617">
            <a:off x="9310922" y="3034108"/>
            <a:ext cx="244211" cy="17004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93617">
            <a:off x="8354612" y="1834852"/>
            <a:ext cx="741759" cy="2809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93617">
            <a:off x="7849339" y="1651795"/>
            <a:ext cx="263345" cy="18434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93617">
            <a:off x="7883567" y="2435370"/>
            <a:ext cx="131673" cy="14922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93617">
            <a:off x="8322560" y="2692677"/>
            <a:ext cx="482800" cy="21067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493617">
            <a:off x="9192161" y="3790163"/>
            <a:ext cx="232621" cy="25017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74352">
            <a:off x="8711771" y="1325965"/>
            <a:ext cx="625748" cy="460109"/>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493617">
            <a:off x="4774885" y="1747713"/>
            <a:ext cx="1022658" cy="1268447"/>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493617">
            <a:off x="5806746" y="4114481"/>
            <a:ext cx="258956" cy="276512"/>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493617">
            <a:off x="6389028" y="3128519"/>
            <a:ext cx="2238436" cy="1645909"/>
          </a:xfrm>
          <a:prstGeom prst="rect">
            <a:avLst/>
          </a:prstGeom>
        </p:spPr>
      </p:pic>
    </p:spTree>
    <p:extLst>
      <p:ext uri="{BB962C8B-B14F-4D97-AF65-F5344CB8AC3E}">
        <p14:creationId xmlns:p14="http://schemas.microsoft.com/office/powerpoint/2010/main" val="365631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3164766" y="-3340339"/>
            <a:ext cx="7208423" cy="13848244"/>
          </a:xfrm>
          <a:prstGeom prst="rect">
            <a:avLst/>
          </a:prstGeom>
        </p:spPr>
      </p:pic>
      <p:sp>
        <p:nvSpPr>
          <p:cNvPr id="3" name="Date Placeholder 2"/>
          <p:cNvSpPr>
            <a:spLocks noGrp="1"/>
          </p:cNvSpPr>
          <p:nvPr>
            <p:ph type="dt" sz="half" idx="10"/>
          </p:nvPr>
        </p:nvSpPr>
        <p:spPr/>
        <p:txBody>
          <a:bodyPr/>
          <a:lstStyle/>
          <a:p>
            <a:fld id="{533BDA62-0053-504F-AEAA-9ADCEAD8D44B}" type="datetime1">
              <a:rPr lang="en-US" smtClean="0"/>
              <a:t>1/31/2025</a:t>
            </a:fld>
            <a:endParaRPr lang="nl-NL"/>
          </a:p>
        </p:txBody>
      </p:sp>
      <p:sp>
        <p:nvSpPr>
          <p:cNvPr id="5" name="Slide Number Placeholder 4"/>
          <p:cNvSpPr>
            <a:spLocks noGrp="1"/>
          </p:cNvSpPr>
          <p:nvPr>
            <p:ph type="sldNum" sz="quarter" idx="12"/>
          </p:nvPr>
        </p:nvSpPr>
        <p:spPr/>
        <p:txBody>
          <a:bodyPr/>
          <a:lstStyle/>
          <a:p>
            <a:fld id="{13C9CC7F-86E1-48DE-82DC-E9AC50D04532}" type="slidenum">
              <a:rPr lang="nl-NL" smtClean="0"/>
              <a:pPr/>
              <a:t>8</a:t>
            </a:fld>
            <a:endParaRPr lang="nl-NL"/>
          </a:p>
        </p:txBody>
      </p:sp>
      <p:sp>
        <p:nvSpPr>
          <p:cNvPr id="7" name="Text Placeholder 6"/>
          <p:cNvSpPr>
            <a:spLocks noGrp="1"/>
          </p:cNvSpPr>
          <p:nvPr>
            <p:ph type="body" sz="quarter" idx="14"/>
          </p:nvPr>
        </p:nvSpPr>
        <p:spPr/>
        <p:txBody>
          <a:bodyPr>
            <a:normAutofit lnSpcReduction="10000"/>
          </a:bodyPr>
          <a:lstStyle/>
          <a:p>
            <a:endParaRPr lang="en-US" dirty="0"/>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mn-lt"/>
              </a:rPr>
              <a:t>WEBSITE PSY</a:t>
            </a:r>
            <a:r>
              <a:rPr lang="nl-NL" dirty="0">
                <a:solidFill>
                  <a:schemeClr val="bg1"/>
                </a:solidFill>
                <a:latin typeface="+mn-lt"/>
                <a:sym typeface="Wingdings" panose="05000000000000000000" pitchFamily="2" charset="2"/>
              </a:rPr>
              <a:t>: </a:t>
            </a:r>
            <a:r>
              <a:rPr lang="en-US" sz="4000" u="sng" dirty="0">
                <a:solidFill>
                  <a:srgbClr val="0070C0"/>
                </a:solidFill>
                <a:latin typeface="+mn-lt"/>
                <a:hlinkClick r:id="rId4"/>
              </a:rPr>
              <a:t>utwente.nl/</a:t>
            </a:r>
            <a:r>
              <a:rPr lang="en-US" sz="4000" u="sng" dirty="0" err="1">
                <a:solidFill>
                  <a:srgbClr val="0070C0"/>
                </a:solidFill>
                <a:latin typeface="+mn-lt"/>
                <a:hlinkClick r:id="rId4"/>
              </a:rPr>
              <a:t>psy</a:t>
            </a:r>
            <a:endParaRPr lang="en-US" sz="4000" u="sng" dirty="0">
              <a:solidFill>
                <a:srgbClr val="0070C0"/>
              </a:solidFill>
              <a:latin typeface="+mn-lt"/>
            </a:endParaRPr>
          </a:p>
        </p:txBody>
      </p:sp>
      <p:pic>
        <p:nvPicPr>
          <p:cNvPr id="10" name="Picture 9">
            <a:extLst>
              <a:ext uri="{FF2B5EF4-FFF2-40B4-BE49-F238E27FC236}">
                <a16:creationId xmlns:a16="http://schemas.microsoft.com/office/drawing/2014/main" id="{A0D70693-7A8C-20A5-DECD-393291832F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6827" y="1536440"/>
            <a:ext cx="11414504" cy="5096892"/>
          </a:xfrm>
          <a:prstGeom prst="rect">
            <a:avLst/>
          </a:prstGeom>
        </p:spPr>
      </p:pic>
    </p:spTree>
    <p:extLst>
      <p:ext uri="{BB962C8B-B14F-4D97-AF65-F5344CB8AC3E}">
        <p14:creationId xmlns:p14="http://schemas.microsoft.com/office/powerpoint/2010/main" val="414672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Afbeelding 5">
            <a:extLst>
              <a:ext uri="{FF2B5EF4-FFF2-40B4-BE49-F238E27FC236}">
                <a16:creationId xmlns:a16="http://schemas.microsoft.com/office/drawing/2014/main" id="{EE94D90A-268D-BB8C-6FC1-31D5885A943C}"/>
              </a:ext>
            </a:extLst>
          </p:cNvPr>
          <p:cNvPicPr>
            <a:picLocks noChangeAspect="1"/>
          </p:cNvPicPr>
          <p:nvPr/>
        </p:nvPicPr>
        <p:blipFill>
          <a:blip r:embed="rId3"/>
          <a:stretch>
            <a:fillRect/>
          </a:stretch>
        </p:blipFill>
        <p:spPr>
          <a:xfrm>
            <a:off x="553720" y="1492136"/>
            <a:ext cx="11084560" cy="5229339"/>
          </a:xfrm>
          <a:prstGeom prst="rect">
            <a:avLst/>
          </a:prstGeom>
        </p:spPr>
      </p:pic>
      <p:sp>
        <p:nvSpPr>
          <p:cNvPr id="3" name="Date Placeholder 2"/>
          <p:cNvSpPr>
            <a:spLocks noGrp="1"/>
          </p:cNvSpPr>
          <p:nvPr>
            <p:ph type="dt" sz="half" idx="10"/>
          </p:nvPr>
        </p:nvSpPr>
        <p:spPr/>
        <p:txBody>
          <a:bodyPr/>
          <a:lstStyle/>
          <a:p>
            <a:fld id="{533BDA62-0053-504F-AEAA-9ADCEAD8D44B}" type="datetime1">
              <a:rPr lang="en-US" smtClean="0"/>
              <a:t>1/31/2025</a:t>
            </a:fld>
            <a:endParaRPr lang="nl-NL"/>
          </a:p>
        </p:txBody>
      </p:sp>
      <p:sp>
        <p:nvSpPr>
          <p:cNvPr id="5" name="Slide Number Placeholder 4"/>
          <p:cNvSpPr>
            <a:spLocks noGrp="1"/>
          </p:cNvSpPr>
          <p:nvPr>
            <p:ph type="sldNum" sz="quarter" idx="12"/>
          </p:nvPr>
        </p:nvSpPr>
        <p:spPr/>
        <p:txBody>
          <a:bodyPr/>
          <a:lstStyle/>
          <a:p>
            <a:fld id="{13C9CC7F-86E1-48DE-82DC-E9AC50D04532}" type="slidenum">
              <a:rPr lang="nl-NL" smtClean="0"/>
              <a:pPr/>
              <a:t>9</a:t>
            </a:fld>
            <a:endParaRPr lang="nl-NL"/>
          </a:p>
        </p:txBody>
      </p:sp>
      <p:sp>
        <p:nvSpPr>
          <p:cNvPr id="7" name="Text Placeholder 6"/>
          <p:cNvSpPr>
            <a:spLocks noGrp="1"/>
          </p:cNvSpPr>
          <p:nvPr>
            <p:ph type="body" sz="quarter" idx="14"/>
          </p:nvPr>
        </p:nvSpPr>
        <p:spPr/>
        <p:txBody>
          <a:bodyPr>
            <a:normAutofit lnSpcReduction="10000"/>
          </a:bodyPr>
          <a:lstStyle/>
          <a:p>
            <a:endParaRPr lang="en-US" dirty="0"/>
          </a:p>
        </p:txBody>
      </p:sp>
      <p:sp>
        <p:nvSpPr>
          <p:cNvPr id="20" name="Text Placeholder 19">
            <a:extLst>
              <a:ext uri="{FF2B5EF4-FFF2-40B4-BE49-F238E27FC236}">
                <a16:creationId xmlns:a16="http://schemas.microsoft.com/office/drawing/2014/main" id="{D56242D8-5CFE-4A11-B842-B973015363D4}"/>
              </a:ext>
            </a:extLst>
          </p:cNvPr>
          <p:cNvSpPr>
            <a:spLocks noGrp="1"/>
          </p:cNvSpPr>
          <p:nvPr>
            <p:ph type="body" sz="quarter" idx="13"/>
          </p:nvPr>
        </p:nvSpPr>
        <p:spPr/>
        <p:txBody>
          <a:bodyPr/>
          <a:lstStyle/>
          <a:p>
            <a:endParaRPr lang="nl-NL" dirty="0"/>
          </a:p>
        </p:txBody>
      </p:sp>
      <p:sp>
        <p:nvSpPr>
          <p:cNvPr id="31" name="Text Placeholder 5">
            <a:extLst>
              <a:ext uri="{FF2B5EF4-FFF2-40B4-BE49-F238E27FC236}">
                <a16:creationId xmlns:a16="http://schemas.microsoft.com/office/drawing/2014/main" id="{860FDEA9-4F33-4F7C-8F87-07BFF903DF59}"/>
              </a:ext>
            </a:extLst>
          </p:cNvPr>
          <p:cNvSpPr txBox="1">
            <a:spLocks/>
          </p:cNvSpPr>
          <p:nvPr/>
        </p:nvSpPr>
        <p:spPr>
          <a:xfrm>
            <a:off x="1981200" y="330201"/>
            <a:ext cx="9982240" cy="732985"/>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cap="all"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450" err="1">
                <a:solidFill>
                  <a:schemeClr val="bg1"/>
                </a:solidFill>
                <a:latin typeface="+mn-lt"/>
              </a:rPr>
              <a:t>Psychology</a:t>
            </a:r>
            <a:r>
              <a:rPr lang="nl-NL" sz="3450">
                <a:solidFill>
                  <a:schemeClr val="bg1"/>
                </a:solidFill>
                <a:latin typeface="+mn-lt"/>
              </a:rPr>
              <a:t> website</a:t>
            </a:r>
            <a:r>
              <a:rPr lang="nl-NL" sz="3450">
                <a:solidFill>
                  <a:schemeClr val="bg1"/>
                </a:solidFill>
                <a:latin typeface="+mn-lt"/>
                <a:sym typeface="Wingdings" panose="05000000000000000000" pitchFamily="2" charset="2"/>
              </a:rPr>
              <a:t>: </a:t>
            </a:r>
            <a:r>
              <a:rPr lang="en-US" sz="4000" u="sng" dirty="0">
                <a:solidFill>
                  <a:srgbClr val="0070C0"/>
                </a:solidFill>
                <a:latin typeface="+mn-lt"/>
                <a:hlinkClick r:id="rId4"/>
              </a:rPr>
              <a:t>utwente.nl/psy</a:t>
            </a:r>
            <a:endParaRPr lang="en-US" sz="4000" u="sng" dirty="0">
              <a:solidFill>
                <a:srgbClr val="0070C0"/>
              </a:solidFill>
              <a:latin typeface="+mn-lt"/>
            </a:endParaRPr>
          </a:p>
        </p:txBody>
      </p:sp>
      <p:sp>
        <p:nvSpPr>
          <p:cNvPr id="9" name="Speech Bubble: Rectangle 10">
            <a:extLst>
              <a:ext uri="{FF2B5EF4-FFF2-40B4-BE49-F238E27FC236}">
                <a16:creationId xmlns:a16="http://schemas.microsoft.com/office/drawing/2014/main" id="{1C440887-1C82-E1D7-2B66-9AF118F27F26}"/>
              </a:ext>
            </a:extLst>
          </p:cNvPr>
          <p:cNvSpPr/>
          <p:nvPr/>
        </p:nvSpPr>
        <p:spPr>
          <a:xfrm>
            <a:off x="2803050" y="2281973"/>
            <a:ext cx="3676261" cy="1196690"/>
          </a:xfrm>
          <a:prstGeom prst="wedgeRectCallout">
            <a:avLst>
              <a:gd name="adj1" fmla="val -66668"/>
              <a:gd name="adj2" fmla="val 49326"/>
            </a:avLst>
          </a:prstGeom>
          <a:solidFill>
            <a:schemeClr val="bg1">
              <a:lumMod val="95000"/>
            </a:schemeClr>
          </a:solidFill>
          <a:ln w="5715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rPr>
              <a:t>Relevant information: </a:t>
            </a:r>
            <a:br>
              <a:rPr lang="en-US" b="1" dirty="0">
                <a:latin typeface="Arial Narrow" panose="020B0606020202030204" pitchFamily="34" charset="0"/>
              </a:rPr>
            </a:br>
            <a:r>
              <a:rPr lang="en-US" dirty="0">
                <a:latin typeface="Arial Narrow" panose="020B0606020202030204" pitchFamily="34" charset="0"/>
              </a:rPr>
              <a:t>Overview </a:t>
            </a:r>
            <a:r>
              <a:rPr lang="en-US" dirty="0" err="1">
                <a:latin typeface="Arial Narrow" panose="020B0606020202030204" pitchFamily="34" charset="0"/>
              </a:rPr>
              <a:t>programme</a:t>
            </a:r>
            <a:r>
              <a:rPr lang="en-US" dirty="0">
                <a:latin typeface="Arial Narrow" panose="020B0606020202030204" pitchFamily="34" charset="0"/>
              </a:rPr>
              <a:t>, rules pre-master, master Internship &amp; thesis</a:t>
            </a:r>
            <a:endParaRPr lang="nl-NL" dirty="0">
              <a:latin typeface="Arial Narrow" panose="020B0606020202030204" pitchFamily="34" charset="0"/>
            </a:endParaRPr>
          </a:p>
        </p:txBody>
      </p:sp>
      <p:sp>
        <p:nvSpPr>
          <p:cNvPr id="13" name="Speech Bubble: Rectangle 11">
            <a:extLst>
              <a:ext uri="{FF2B5EF4-FFF2-40B4-BE49-F238E27FC236}">
                <a16:creationId xmlns:a16="http://schemas.microsoft.com/office/drawing/2014/main" id="{4F9F9BD6-F0E9-92BE-831D-F9B6F022AA01}"/>
              </a:ext>
            </a:extLst>
          </p:cNvPr>
          <p:cNvSpPr/>
          <p:nvPr/>
        </p:nvSpPr>
        <p:spPr>
          <a:xfrm>
            <a:off x="3228650" y="3658229"/>
            <a:ext cx="3250661" cy="1196690"/>
          </a:xfrm>
          <a:prstGeom prst="wedgeRectCallout">
            <a:avLst>
              <a:gd name="adj1" fmla="val -83541"/>
              <a:gd name="adj2" fmla="val -5123"/>
            </a:avLst>
          </a:prstGeom>
          <a:solidFill>
            <a:schemeClr val="bg1">
              <a:lumMod val="95000"/>
            </a:schemeClr>
          </a:solidFill>
          <a:ln w="5715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rPr>
              <a:t>Rules and regulations: </a:t>
            </a:r>
          </a:p>
          <a:p>
            <a:pPr algn="ctr"/>
            <a:r>
              <a:rPr lang="en-US" dirty="0">
                <a:latin typeface="Arial Narrow" panose="020B0606020202030204" pitchFamily="34" charset="0"/>
              </a:rPr>
              <a:t>Cum Laude, Student’s Charter, transitional arrangements</a:t>
            </a:r>
            <a:endParaRPr lang="nl-NL" dirty="0">
              <a:latin typeface="Arial Narrow" panose="020B0606020202030204" pitchFamily="34" charset="0"/>
            </a:endParaRPr>
          </a:p>
        </p:txBody>
      </p:sp>
      <p:sp>
        <p:nvSpPr>
          <p:cNvPr id="14" name="Speech Bubble: Rectangle 12">
            <a:extLst>
              <a:ext uri="{FF2B5EF4-FFF2-40B4-BE49-F238E27FC236}">
                <a16:creationId xmlns:a16="http://schemas.microsoft.com/office/drawing/2014/main" id="{2362A103-F885-647B-24B8-30977959EBEA}"/>
              </a:ext>
            </a:extLst>
          </p:cNvPr>
          <p:cNvSpPr/>
          <p:nvPr/>
        </p:nvSpPr>
        <p:spPr>
          <a:xfrm>
            <a:off x="3008529" y="5002642"/>
            <a:ext cx="3265302" cy="803525"/>
          </a:xfrm>
          <a:prstGeom prst="wedgeRectCallout">
            <a:avLst>
              <a:gd name="adj1" fmla="val -88195"/>
              <a:gd name="adj2" fmla="val 1829"/>
            </a:avLst>
          </a:prstGeom>
          <a:solidFill>
            <a:schemeClr val="bg1">
              <a:lumMod val="95000"/>
            </a:schemeClr>
          </a:solidFill>
          <a:ln w="5715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Arial Narrow" panose="020B0606020202030204" pitchFamily="34" charset="0"/>
              </a:rPr>
              <a:t>Who’s who: </a:t>
            </a:r>
          </a:p>
          <a:p>
            <a:pPr algn="ctr"/>
            <a:r>
              <a:rPr lang="en-US" dirty="0">
                <a:latin typeface="Arial Narrow" panose="020B0606020202030204" pitchFamily="34" charset="0"/>
              </a:rPr>
              <a:t>PSY staff and committees</a:t>
            </a:r>
            <a:endParaRPr lang="nl-NL" dirty="0">
              <a:latin typeface="Arial Narrow" panose="020B0606020202030204" pitchFamily="34" charset="0"/>
            </a:endParaRPr>
          </a:p>
        </p:txBody>
      </p:sp>
    </p:spTree>
    <p:extLst>
      <p:ext uri="{BB962C8B-B14F-4D97-AF65-F5344CB8AC3E}">
        <p14:creationId xmlns:p14="http://schemas.microsoft.com/office/powerpoint/2010/main" val="55489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38100">
          <a:solidFill>
            <a:srgbClr val="D60093"/>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9BDB448F01F74EB924A5D925AF2E13" ma:contentTypeVersion="5" ma:contentTypeDescription="Een nieuw document maken." ma:contentTypeScope="" ma:versionID="ea81e7abe33ddb5239305441e7b74476">
  <xsd:schema xmlns:xsd="http://www.w3.org/2001/XMLSchema" xmlns:xs="http://www.w3.org/2001/XMLSchema" xmlns:p="http://schemas.microsoft.com/office/2006/metadata/properties" xmlns:ns2="676baf74-91b9-45c8-9634-854810568e64" xmlns:ns3="46d2300f-614e-419a-aa75-c65b178075e7" targetNamespace="http://schemas.microsoft.com/office/2006/metadata/properties" ma:root="true" ma:fieldsID="6a4e12ccb056fb76693d978a721d4f36" ns2:_="" ns3:_="">
    <xsd:import namespace="676baf74-91b9-45c8-9634-854810568e64"/>
    <xsd:import namespace="46d2300f-614e-419a-aa75-c65b178075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baf74-91b9-45c8-9634-854810568e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d2300f-614e-419a-aa75-c65b178075e7"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D185C6-FBAC-49AD-B393-2DB3DADEE1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6baf74-91b9-45c8-9634-854810568e64"/>
    <ds:schemaRef ds:uri="46d2300f-614e-419a-aa75-c65b178075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1EF9E5-670A-4573-AC5A-2B5F204EFE56}">
  <ds:schemaRefs>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46d2300f-614e-419a-aa75-c65b178075e7"/>
    <ds:schemaRef ds:uri="676baf74-91b9-45c8-9634-854810568e64"/>
  </ds:schemaRefs>
</ds:datastoreItem>
</file>

<file path=customXml/itemProps3.xml><?xml version="1.0" encoding="utf-8"?>
<ds:datastoreItem xmlns:ds="http://schemas.openxmlformats.org/officeDocument/2006/customXml" ds:itemID="{F661B0E5-B1EC-4319-93E0-79E293DD41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2486</TotalTime>
  <Words>6850</Words>
  <Application>Microsoft Office PowerPoint</Application>
  <PresentationFormat>Breedbeeld</PresentationFormat>
  <Paragraphs>553</Paragraphs>
  <Slides>50</Slides>
  <Notes>50</Notes>
  <HiddenSlides>1</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50</vt:i4>
      </vt:variant>
    </vt:vector>
  </HeadingPairs>
  <TitlesOfParts>
    <vt:vector size="58" baseType="lpstr">
      <vt:lpstr>Arial</vt:lpstr>
      <vt:lpstr>Arial Narrow</vt:lpstr>
      <vt:lpstr>Calibri</vt:lpstr>
      <vt:lpstr>Calibri Light</vt:lpstr>
      <vt:lpstr>Roboto</vt:lpstr>
      <vt:lpstr>Univers Next W02</vt:lpstr>
      <vt:lpstr>Wingdings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Vaarwerk, M.C. te (BMS)</dc:creator>
  <cp:lastModifiedBy>Olde Keizer, Romee (UT-BMS)</cp:lastModifiedBy>
  <cp:revision>595</cp:revision>
  <cp:lastPrinted>2020-08-21T11:28:26Z</cp:lastPrinted>
  <dcterms:created xsi:type="dcterms:W3CDTF">2018-07-31T08:02:40Z</dcterms:created>
  <dcterms:modified xsi:type="dcterms:W3CDTF">2025-01-31T14:37:35Z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0x0101003B9BDB448F01F74EB924A5D925AF2E13</vt:lpwstr>
  </property>
  <property fmtid="{D5CDD505-2E9C-101B-9397-08002B2CF9AE}" pid="3" name="Order">
    <vt:lpwstr>1300.00000000000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