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7" r:id="rId2"/>
    <p:sldId id="4975" r:id="rId3"/>
    <p:sldId id="4909" r:id="rId4"/>
    <p:sldId id="4976" r:id="rId5"/>
    <p:sldId id="4981" r:id="rId6"/>
    <p:sldId id="4982" r:id="rId7"/>
    <p:sldId id="4983" r:id="rId8"/>
    <p:sldId id="4980" r:id="rId9"/>
    <p:sldId id="3749" r:id="rId10"/>
    <p:sldId id="3751" r:id="rId11"/>
    <p:sldId id="3755" r:id="rId12"/>
    <p:sldId id="3756" r:id="rId13"/>
    <p:sldId id="3758" r:id="rId14"/>
    <p:sldId id="3759" r:id="rId15"/>
    <p:sldId id="3757" r:id="rId16"/>
    <p:sldId id="4984" r:id="rId17"/>
    <p:sldId id="4977" r:id="rId18"/>
    <p:sldId id="4978" r:id="rId19"/>
    <p:sldId id="4985" r:id="rId20"/>
    <p:sldId id="3791" r:id="rId21"/>
    <p:sldId id="4974" r:id="rId22"/>
    <p:sldId id="4986" r:id="rId23"/>
    <p:sldId id="4987" r:id="rId24"/>
    <p:sldId id="4988" r:id="rId25"/>
    <p:sldId id="4990" r:id="rId26"/>
    <p:sldId id="4989" r:id="rId27"/>
    <p:sldId id="4966" r:id="rId28"/>
    <p:sldId id="4969" r:id="rId29"/>
    <p:sldId id="4971" r:id="rId30"/>
    <p:sldId id="4967" r:id="rId31"/>
    <p:sldId id="4970" r:id="rId32"/>
    <p:sldId id="4968" r:id="rId33"/>
    <p:sldId id="4973" r:id="rId34"/>
    <p:sldId id="4796" r:id="rId35"/>
    <p:sldId id="4928" r:id="rId36"/>
    <p:sldId id="3792" r:id="rId37"/>
    <p:sldId id="4290" r:id="rId38"/>
    <p:sldId id="4706" r:id="rId39"/>
    <p:sldId id="4917" r:id="rId40"/>
    <p:sldId id="2391" r:id="rId41"/>
    <p:sldId id="4747" r:id="rId42"/>
    <p:sldId id="4748" r:id="rId43"/>
    <p:sldId id="4929" r:id="rId44"/>
    <p:sldId id="2647" r:id="rId45"/>
    <p:sldId id="4534" r:id="rId46"/>
    <p:sldId id="4930" r:id="rId47"/>
    <p:sldId id="4931" r:id="rId48"/>
    <p:sldId id="4509" r:id="rId49"/>
    <p:sldId id="4932" r:id="rId50"/>
    <p:sldId id="4933" r:id="rId51"/>
    <p:sldId id="4934" r:id="rId52"/>
    <p:sldId id="4935" r:id="rId53"/>
    <p:sldId id="4708" r:id="rId54"/>
    <p:sldId id="4936" r:id="rId55"/>
    <p:sldId id="4797" r:id="rId56"/>
    <p:sldId id="4937" r:id="rId57"/>
    <p:sldId id="4938" r:id="rId58"/>
    <p:sldId id="4939" r:id="rId59"/>
    <p:sldId id="4940" r:id="rId60"/>
    <p:sldId id="4941" r:id="rId61"/>
    <p:sldId id="4942" r:id="rId62"/>
    <p:sldId id="4943" r:id="rId63"/>
    <p:sldId id="4944" r:id="rId64"/>
    <p:sldId id="4945" r:id="rId65"/>
    <p:sldId id="4946" r:id="rId66"/>
    <p:sldId id="4947" r:id="rId67"/>
    <p:sldId id="4948" r:id="rId68"/>
    <p:sldId id="4949" r:id="rId69"/>
    <p:sldId id="4950" r:id="rId70"/>
    <p:sldId id="4951" r:id="rId7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40D7D870-4181-CF4B-9940-E54B276DB7ED}">
          <p14:sldIdLst>
            <p14:sldId id="257"/>
            <p14:sldId id="4975"/>
            <p14:sldId id="4909"/>
            <p14:sldId id="4976"/>
            <p14:sldId id="4981"/>
            <p14:sldId id="4982"/>
            <p14:sldId id="4983"/>
            <p14:sldId id="4980"/>
            <p14:sldId id="3749"/>
            <p14:sldId id="3751"/>
            <p14:sldId id="3755"/>
            <p14:sldId id="3756"/>
            <p14:sldId id="3758"/>
            <p14:sldId id="3759"/>
            <p14:sldId id="3757"/>
            <p14:sldId id="4984"/>
            <p14:sldId id="4977"/>
            <p14:sldId id="4978"/>
            <p14:sldId id="4985"/>
            <p14:sldId id="3791"/>
            <p14:sldId id="4974"/>
            <p14:sldId id="4986"/>
            <p14:sldId id="4987"/>
            <p14:sldId id="4988"/>
            <p14:sldId id="4990"/>
            <p14:sldId id="4989"/>
          </p14:sldIdLst>
        </p14:section>
        <p14:section name="Test-effect" id="{1B832279-70A1-3E40-9B19-0902F18E5771}">
          <p14:sldIdLst/>
        </p14:section>
        <p14:section name="PT &amp; FA" id="{94EF1854-EE00-3E46-97E7-6049838444EC}">
          <p14:sldIdLst>
            <p14:sldId id="4966"/>
            <p14:sldId id="4969"/>
            <p14:sldId id="4971"/>
            <p14:sldId id="4967"/>
            <p14:sldId id="4970"/>
            <p14:sldId id="4968"/>
            <p14:sldId id="4973"/>
            <p14:sldId id="4796"/>
            <p14:sldId id="4928"/>
            <p14:sldId id="3792"/>
            <p14:sldId id="4290"/>
            <p14:sldId id="4706"/>
            <p14:sldId id="4917"/>
            <p14:sldId id="2391"/>
            <p14:sldId id="4747"/>
            <p14:sldId id="4748"/>
          </p14:sldIdLst>
        </p14:section>
        <p14:section name="Standaardsectie" id="{DC3DE87B-95D5-5D4C-B49A-B77E982C2143}">
          <p14:sldIdLst>
            <p14:sldId id="4929"/>
            <p14:sldId id="2647"/>
            <p14:sldId id="4534"/>
            <p14:sldId id="4930"/>
          </p14:sldIdLst>
        </p14:section>
        <p14:section name="Uitleg" id="{CDE360EE-9924-A041-8C36-C47C18E869CD}">
          <p14:sldIdLst>
            <p14:sldId id="4931"/>
            <p14:sldId id="4509"/>
            <p14:sldId id="4932"/>
            <p14:sldId id="4933"/>
            <p14:sldId id="4934"/>
            <p14:sldId id="4935"/>
          </p14:sldIdLst>
        </p14:section>
        <p14:section name="Opdracht" id="{B89A5C5E-C1E3-6049-BEB5-E0C408AB0A2D}">
          <p14:sldIdLst>
            <p14:sldId id="4708"/>
            <p14:sldId id="4936"/>
            <p14:sldId id="4797"/>
          </p14:sldIdLst>
        </p14:section>
        <p14:section name="FB geletterdheid" id="{AF1A870C-54B3-F746-9837-7BBC8124D257}">
          <p14:sldIdLst>
            <p14:sldId id="4937"/>
            <p14:sldId id="4938"/>
            <p14:sldId id="4939"/>
            <p14:sldId id="4940"/>
            <p14:sldId id="4941"/>
            <p14:sldId id="4942"/>
            <p14:sldId id="4943"/>
            <p14:sldId id="4944"/>
            <p14:sldId id="4945"/>
            <p14:sldId id="4946"/>
            <p14:sldId id="4947"/>
          </p14:sldIdLst>
        </p14:section>
        <p14:section name="Overig" id="{39FE21A7-A279-C142-9F3A-B2538C8F5390}">
          <p14:sldIdLst>
            <p14:sldId id="4948"/>
            <p14:sldId id="4949"/>
            <p14:sldId id="4950"/>
            <p14:sldId id="49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/>
    <p:restoredTop sz="94558"/>
  </p:normalViewPr>
  <p:slideViewPr>
    <p:cSldViewPr snapToGrid="0" snapToObjects="1">
      <p:cViewPr varScale="1">
        <p:scale>
          <a:sx n="102" d="100"/>
          <a:sy n="102" d="100"/>
        </p:scale>
        <p:origin x="20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061ED-7BD2-8D4B-A14E-849691BE8EDB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4A813-B030-2E4A-A460-3992836CA7C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14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422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8839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928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13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53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8303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0B037-F420-1B4D-8408-3076ACEFA52C}" type="slidenum">
              <a:rPr lang="en-NL" smtClean="0"/>
              <a:t>33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5875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BE48-ED08-10F1-7911-080E205AC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14BB4B-7FAB-9F2D-179B-149C28858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64DA5A-87D3-0362-434C-466FE0EA3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34CF44-EB6C-BE79-CC22-A178634B45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500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483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zult groen en rood steeds nodig hebben om blauw te kunnen organiseren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0B037-F420-1B4D-8408-3076ACEFA52C}" type="slidenum">
              <a:rPr lang="en-NL" smtClean="0"/>
              <a:t>39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4438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6155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43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6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het model van Carless en Boud (2018) wordt feedbackgeletterdheid uitgewerkt in vier kenmerken: waarderen van feedback, oordelen (over eigen werk en de feedback), emoties reguleren, en overgaan tot actie (zie figuur 1).</a:t>
            </a:r>
            <a:endParaRPr/>
          </a:p>
        </p:txBody>
      </p:sp>
      <p:sp>
        <p:nvSpPr>
          <p:cNvPr id="299" name="Google Shape;299;p6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749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8930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/>
              <a:t>Kunnen beoordelen wanneer iets van hoge, middelmatige of lage kwaliteit 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84596-8BAE-C74D-8688-283BABA8F470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1516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29850-7FF8-D906-9D2E-DC9B8642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1ADD3A-4FC9-03C7-2411-168234B88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B10C9B-B59D-77EC-38C5-4749F6483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34A60B-3E59-32D3-E9E5-686C8B250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87D9C-6F60-47F7-973F-A0D61746DF24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074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247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9973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204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BE48-ED08-10F1-7911-080E205AC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914BB4B-7FAB-9F2D-179B-149C28858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64DA5A-87D3-0362-434C-466FE0EA3E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34CF44-EB6C-BE79-CC22-A178634B45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138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83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29850-7FF8-D906-9D2E-DC9B8642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31ADD3A-4FC9-03C7-2411-168234B88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B10C9B-B59D-77EC-38C5-4749F6483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34A60B-3E59-32D3-E9E5-686C8B250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87D9C-6F60-47F7-973F-A0D61746DF2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4468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FA4810-1E9A-F540-9F4F-70220E473B35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4083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8616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062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531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 zult groen en rood steeds nodig hebben om blauw te kunnen organiseren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0B037-F420-1B4D-8408-3076ACEFA52C}" type="slidenum">
              <a:rPr lang="en-NL" smtClean="0"/>
              <a:t>70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4438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929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78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730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27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924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dirty="0"/>
              <a:t>Thijs</a:t>
            </a:r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22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57227-0AC6-8F46-AFB2-54222C129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1895707-5617-9546-B9C4-8E3B1E16A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EE5B4F-DC1A-9341-AA11-FC90E1F7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C1A8CE-2D27-744D-A08B-5C8116BD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326364-E300-9044-8B7A-C4F3E605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179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E075E-CD6C-FA4B-93AA-D17C3FB82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E79F60-EE87-9847-9235-D780FB9F9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505F3D-3D55-1D45-B7C0-466956283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1A48A4-E06B-3F4A-AF78-222FAA850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05AE50-27ED-E743-8DDE-9B9F6F55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28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F875AAB-1115-4543-9ED4-EF972062A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7946E3-D72C-B641-B4ED-8FDEE4757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2C628F-6C49-264F-B7AE-6C01239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50B194E-5BBD-6B44-8E52-D7F92974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24B38E4-1230-1C49-BB72-84965AEFA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6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FF1C0542-6160-4583-BB2A-C2F4C433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680321"/>
            <a:ext cx="10895215" cy="1010371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120638CC-D3E2-48D1-9F32-4666676428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3" y="1770611"/>
            <a:ext cx="10895214" cy="45224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EBD0FEF-5CE0-874F-9DBA-CFC51C9AD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r="-20980" b="1553"/>
          <a:stretch/>
        </p:blipFill>
        <p:spPr>
          <a:xfrm>
            <a:off x="8473517" y="5875453"/>
            <a:ext cx="4599016" cy="982547"/>
          </a:xfrm>
          <a:prstGeom prst="rect">
            <a:avLst/>
          </a:prstGeom>
          <a:noFill/>
          <a:effectLst/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9261D-4A01-0D42-A789-9173239FE59E}"/>
              </a:ext>
            </a:extLst>
          </p:cNvPr>
          <p:cNvSpPr/>
          <p:nvPr userDrawn="1"/>
        </p:nvSpPr>
        <p:spPr>
          <a:xfrm>
            <a:off x="9292280" y="6160503"/>
            <a:ext cx="2254851" cy="5484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8" name="Afbeelding 6">
            <a:extLst>
              <a:ext uri="{FF2B5EF4-FFF2-40B4-BE49-F238E27FC236}">
                <a16:creationId xmlns:a16="http://schemas.microsoft.com/office/drawing/2014/main" id="{773201F7-EEF8-CD4B-A414-FC8CEA9BCE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2883" y="6223010"/>
            <a:ext cx="1945931" cy="42348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6F031B4-2174-6047-B753-969EC9120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b="1553"/>
          <a:stretch/>
        </p:blipFill>
        <p:spPr>
          <a:xfrm>
            <a:off x="1" y="5875453"/>
            <a:ext cx="5399902" cy="982547"/>
          </a:xfrm>
          <a:prstGeom prst="rect">
            <a:avLst/>
          </a:prstGeom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E319840-E02D-424B-B290-0CE685CF5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b="1553"/>
          <a:stretch/>
        </p:blipFill>
        <p:spPr>
          <a:xfrm flipH="1">
            <a:off x="5399902" y="5875453"/>
            <a:ext cx="3073615" cy="9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7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inhoud 18">
            <a:extLst>
              <a:ext uri="{FF2B5EF4-FFF2-40B4-BE49-F238E27FC236}">
                <a16:creationId xmlns:a16="http://schemas.microsoft.com/office/drawing/2014/main" id="{2D29B151-7E03-42CE-BD32-A17A59F0A3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8393" y="1845051"/>
            <a:ext cx="10895215" cy="21118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FF1C0542-6160-4583-BB2A-C2F4C433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680321"/>
            <a:ext cx="10895215" cy="1010371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120638CC-D3E2-48D1-9F32-4666676428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3" y="4090237"/>
            <a:ext cx="10895214" cy="2202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623F7C4-8439-D44F-AFA0-690BE71DC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r="-20980" b="1553"/>
          <a:stretch/>
        </p:blipFill>
        <p:spPr>
          <a:xfrm>
            <a:off x="8473517" y="5875453"/>
            <a:ext cx="4599016" cy="982547"/>
          </a:xfrm>
          <a:prstGeom prst="rect">
            <a:avLst/>
          </a:prstGeom>
          <a:noFill/>
          <a:effectLst/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773BA7-2CA4-4944-BC11-310540DC48D4}"/>
              </a:ext>
            </a:extLst>
          </p:cNvPr>
          <p:cNvSpPr/>
          <p:nvPr userDrawn="1"/>
        </p:nvSpPr>
        <p:spPr>
          <a:xfrm>
            <a:off x="9292280" y="6160503"/>
            <a:ext cx="2254851" cy="5484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9" name="Afbeelding 6">
            <a:extLst>
              <a:ext uri="{FF2B5EF4-FFF2-40B4-BE49-F238E27FC236}">
                <a16:creationId xmlns:a16="http://schemas.microsoft.com/office/drawing/2014/main" id="{D8FE7939-612C-8E46-9071-8BEC613501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2883" y="6223010"/>
            <a:ext cx="1945931" cy="42348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05AC39B-1F79-084E-BC69-F9DF232BC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b="1553"/>
          <a:stretch/>
        </p:blipFill>
        <p:spPr>
          <a:xfrm>
            <a:off x="1" y="5875453"/>
            <a:ext cx="5399902" cy="982547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3699EBD-ADFF-4249-888C-520E8B534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" b="1553"/>
          <a:stretch/>
        </p:blipFill>
        <p:spPr>
          <a:xfrm flipH="1">
            <a:off x="5399902" y="5875453"/>
            <a:ext cx="3073615" cy="9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5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D4C00-B6DF-4944-B648-965B180BA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A700AC-E55B-3747-B530-64CCE9202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6E1AC2-E129-644C-8DAA-4A2EBA91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F454B3-0FB8-3849-B2D5-2A008685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54C224-D96B-054F-8BB8-1C6252AC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547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83693-9013-244B-9BE9-6B9CC583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B941EA-9C2F-A84A-915A-0CAC347E2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04183A-541C-5041-85E1-5275EFDB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42B51D-E6A4-9844-B481-A5E9E7D4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BF03B8-06B6-8741-85A1-CC1A2909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46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18A7B6-8B82-B948-9F10-280A7751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CC7191-81C8-C648-A6A8-70BBAD5FF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AF98D8-FE1D-0949-82BA-078E8C0F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19A978-00D4-C94F-BFFC-9681999AD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9582F4-6F5A-D647-8002-2B0D8837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B217B4-6062-C546-BEA6-1076333C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768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C54749-C4A2-A64B-A281-0BB9765D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356AC9-66B8-D441-B0C8-34750AC82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83EB03-CDD6-4441-B705-0EBC78EC4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0B5AC6A-CF06-FA42-A9A5-F7E36FF732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0742582-0146-3D44-B258-0030C8AAB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D3D5E11-23F1-274D-B7A2-54E0F0EB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27D7A1C-6028-B74C-984B-9CC3242B8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0DE8FB0-67E8-314C-819C-E8330541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8287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01282-AEFE-C54A-A70A-2A9BE945B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B1643AA-857E-B84E-92D7-F7A3E89C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9D08976-B4C1-C840-8B65-38CE03D1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4B7F3F-ABEA-6A47-B74F-D5FD5595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082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1022996-823D-F94B-B828-073D27BC2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6BE6A67-614D-0E4D-9C0F-56CE7EFA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E09E4A9-1634-C84B-A1D4-B9F71412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14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235BD-2DE2-3B4E-87A1-46A2247C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33F2B3-50E8-6F4D-836E-59775228F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1D8769-4375-BF4C-8631-867615BD4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F8BEC7-D60B-914C-8BBA-EC1647E5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2F63AFF-3C7E-D84D-81CA-91AD0602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F6B62F-C99F-324F-98C5-96CFF540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24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3E7B3-FFF3-D541-839C-BFD56405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162B243-2C12-8A4D-A4C2-3C416061CE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B7CBF7-E405-B149-9763-BE2E26BB6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E3C508-7196-9347-8E2A-0D7601C6F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861345-3554-EC42-9757-04097F45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47EBC2F-C90A-6845-ABEB-EECBFED7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126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FD8A27A-7F87-464E-98E1-28BCBAE1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AE1E93-6B15-714E-B50E-597270DC7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30348B-1B38-0243-B79B-4AE4E9B88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CCF77-6D8E-B24D-AFE8-2B9B539F0CCD}" type="datetimeFigureOut">
              <a:rPr lang="nl-NL" smtClean="0"/>
              <a:t>12-06-2024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DB6D24-7DEC-1F4B-9FFF-042F40C54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D013DA-2FDE-E046-B6DE-6DCD2A3F6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A93C5-B498-B743-812C-816349050F6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111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s://www.youtube.com/watch?v=UmhLgsBD1-I&amp;t=4s" TargetMode="Externa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vdevid/fa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3.png"/><Relationship Id="rId5" Type="http://schemas.openxmlformats.org/officeDocument/2006/relationships/image" Target="../media/image57.png"/><Relationship Id="rId10" Type="http://schemas.openxmlformats.org/officeDocument/2006/relationships/image" Target="../media/image46.png"/><Relationship Id="rId4" Type="http://schemas.openxmlformats.org/officeDocument/2006/relationships/image" Target="../media/image56.pn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dlet.com/vdevid/fa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isschien%20hebben%20jullie%20dit%20gemist%20op%20LinkedIN.%20Maar%20deze%20onderzoeker%20heeft%20ons%20uitgebreide/lange/standaard%20feedbackproces%20losgelaten%20op%20eerstejaarsstudenten%20tijdens%20lablessen%20bij%20de%20studie%20scheikunde.%20https:/www.sciencedirect.com/science/article/pii/S1749772824000095?ref=pdf_download&amp;fr=RR-9&amp;rr=885bc7d2aeb3012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70.png"/><Relationship Id="rId4" Type="http://schemas.openxmlformats.org/officeDocument/2006/relationships/image" Target="../media/image8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isschien%20hebben%20jullie%20dit%20gemist%20op%20LinkedIN.%20Maar%20deze%20onderzoeker%20heeft%20ons%20uitgebreide/lange/standaard%20feedbackproces%20losgelaten%20op%20eerstejaarsstudenten%20tijdens%20lablessen%20bij%20de%20studie%20scheikunde.%20https:/www.sciencedirect.com/science/article/pii/S1749772824000095?ref=pdf_download&amp;fr=RR-9&amp;rr=885bc7d2aeb3012e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vdevid/fa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83.emf"/><Relationship Id="rId4" Type="http://schemas.openxmlformats.org/officeDocument/2006/relationships/image" Target="../media/image5.png"/><Relationship Id="rId9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3.png"/><Relationship Id="rId5" Type="http://schemas.openxmlformats.org/officeDocument/2006/relationships/image" Target="../media/image57.png"/><Relationship Id="rId10" Type="http://schemas.openxmlformats.org/officeDocument/2006/relationships/image" Target="../media/image46.png"/><Relationship Id="rId4" Type="http://schemas.openxmlformats.org/officeDocument/2006/relationships/image" Target="../media/image56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 descr="Aspirations to be an astronaut"/>
          <p:cNvPicPr preferRelativeResize="0"/>
          <p:nvPr/>
        </p:nvPicPr>
        <p:blipFill rotWithShape="1">
          <a:blip r:embed="rId3">
            <a:alphaModFix/>
          </a:blip>
          <a:srcRect l="11750" r="21498" b="-2"/>
          <a:stretch/>
        </p:blipFill>
        <p:spPr>
          <a:xfrm>
            <a:off x="6929172" y="545689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 extrusionOk="0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218788F-4F04-114F-AF00-1945ED49F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665" y="-200362"/>
            <a:ext cx="6053959" cy="2582059"/>
          </a:xfrm>
        </p:spPr>
        <p:txBody>
          <a:bodyPr>
            <a:normAutofit fontScale="90000"/>
          </a:bodyPr>
          <a:lstStyle/>
          <a:p>
            <a:r>
              <a:rPr lang="nl-NL" sz="5400" spc="0" dirty="0" err="1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Formative</a:t>
            </a:r>
            <a:r>
              <a:rPr lang="nl-NL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 assessment </a:t>
            </a:r>
            <a:r>
              <a:rPr lang="nl-NL" sz="5400" spc="0" dirty="0" err="1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and</a:t>
            </a:r>
            <a:r>
              <a:rPr lang="nl-NL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 student engagement</a:t>
            </a:r>
            <a:endParaRPr lang="nl-NL" sz="4000" b="1" spc="0" dirty="0">
              <a:latin typeface="Source Sans Pro Black" panose="020B0503030403020204" pitchFamily="34" charset="0"/>
              <a:ea typeface="Source Sans Pro Black" panose="020B0503030403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AFAF29-BDEC-9B4A-A4F7-A1B1E4B94C77}"/>
              </a:ext>
            </a:extLst>
          </p:cNvPr>
          <p:cNvSpPr txBox="1">
            <a:spLocks/>
          </p:cNvSpPr>
          <p:nvPr/>
        </p:nvSpPr>
        <p:spPr>
          <a:xfrm>
            <a:off x="506665" y="545689"/>
            <a:ext cx="6053959" cy="25820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ea typeface="Source Sans Pro Black" panose="020B0503030403020204" pitchFamily="34" charset="0"/>
              </a:rPr>
              <a:t>René Kneyber</a:t>
            </a:r>
            <a:endParaRPr lang="nl-NL" sz="1600" dirty="0">
              <a:ea typeface="Source Sans Pro Black" panose="020B0503030403020204" pitchFamily="34" charset="0"/>
            </a:endParaRPr>
          </a:p>
        </p:txBody>
      </p:sp>
      <p:pic>
        <p:nvPicPr>
          <p:cNvPr id="3" name="Afbeelding 2" descr="Afbeelding met Graphics, grafische vormgeving, tekst, schermopname&#10;&#10;Automatisch gegenereerde beschrijving">
            <a:extLst>
              <a:ext uri="{FF2B5EF4-FFF2-40B4-BE49-F238E27FC236}">
                <a16:creationId xmlns:a16="http://schemas.microsoft.com/office/drawing/2014/main" id="{9247C1BA-928F-1248-8C69-D5493EC03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244" y="3730253"/>
            <a:ext cx="4622800" cy="1968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F528571-C3EF-8734-4B81-56DC96195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EF082A-97F7-DF4C-8D1C-C64F4FC31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22" y="0"/>
            <a:ext cx="11186556" cy="591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45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36D63CA-6D91-2E46-8941-093C7CB4C0E7}"/>
              </a:ext>
            </a:extLst>
          </p:cNvPr>
          <p:cNvSpPr txBox="1">
            <a:spLocks/>
          </p:cNvSpPr>
          <p:nvPr/>
        </p:nvSpPr>
        <p:spPr>
          <a:xfrm>
            <a:off x="838200" y="432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>
                <a:latin typeface="Source Sans Pro" panose="020B0503030403020204" pitchFamily="34" charset="77"/>
                <a:ea typeface="Source Sans Pro Black" panose="020B0503030403020204" pitchFamily="34" charset="0"/>
              </a:rPr>
              <a:t>How do we </a:t>
            </a:r>
            <a:r>
              <a:rPr lang="nl-NL" b="1" dirty="0" err="1">
                <a:latin typeface="Source Sans Pro" panose="020B0503030403020204" pitchFamily="34" charset="77"/>
                <a:ea typeface="Source Sans Pro Black" panose="020B0503030403020204" pitchFamily="34" charset="0"/>
              </a:rPr>
              <a:t>define</a:t>
            </a:r>
            <a:r>
              <a:rPr lang="nl-NL" b="1" dirty="0">
                <a:latin typeface="Source Sans Pro" panose="020B0503030403020204" pitchFamily="34" charset="77"/>
                <a:ea typeface="Source Sans Pro Black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77"/>
                <a:ea typeface="Source Sans Pro Black" panose="020B0503030403020204" pitchFamily="34" charset="0"/>
              </a:rPr>
              <a:t>quality</a:t>
            </a:r>
            <a:r>
              <a:rPr lang="nl-NL" b="1" dirty="0">
                <a:latin typeface="Source Sans Pro" panose="020B0503030403020204" pitchFamily="34" charset="77"/>
                <a:ea typeface="Source Sans Pro Black" panose="020B0503030403020204" pitchFamily="34" charset="0"/>
              </a:rPr>
              <a:t>?</a:t>
            </a:r>
            <a:endParaRPr lang="nl-NL" b="1" dirty="0">
              <a:latin typeface="Source Sans Pro" panose="020B0503030403020204" pitchFamily="34" charset="77"/>
            </a:endParaRPr>
          </a:p>
        </p:txBody>
      </p:sp>
      <p:pic>
        <p:nvPicPr>
          <p:cNvPr id="4" name="Picture 4" descr="A close up of a wine glass&#10;&#10;Description automatically generated">
            <a:extLst>
              <a:ext uri="{FF2B5EF4-FFF2-40B4-BE49-F238E27FC236}">
                <a16:creationId xmlns:a16="http://schemas.microsoft.com/office/drawing/2014/main" id="{708127A2-C907-454E-94C6-2535EE301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0" t="33633" r="3351" b="18999"/>
          <a:stretch/>
        </p:blipFill>
        <p:spPr>
          <a:xfrm>
            <a:off x="547482" y="2955435"/>
            <a:ext cx="5456946" cy="2091717"/>
          </a:xfrm>
          <a:prstGeom prst="rect">
            <a:avLst/>
          </a:prstGeom>
        </p:spPr>
      </p:pic>
      <p:pic>
        <p:nvPicPr>
          <p:cNvPr id="5" name="Afbeelding 4">
            <a:hlinkClick r:id="rId5"/>
            <a:extLst>
              <a:ext uri="{FF2B5EF4-FFF2-40B4-BE49-F238E27FC236}">
                <a16:creationId xmlns:a16="http://schemas.microsoft.com/office/drawing/2014/main" id="{58D9582E-0DD7-C24D-B689-036474CEE8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088"/>
          <a:stretch/>
        </p:blipFill>
        <p:spPr>
          <a:xfrm>
            <a:off x="7259780" y="2807732"/>
            <a:ext cx="4560497" cy="229371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804068C-3BD1-154A-8AC4-97EC3E94A59D}"/>
              </a:ext>
            </a:extLst>
          </p:cNvPr>
          <p:cNvSpPr txBox="1"/>
          <p:nvPr/>
        </p:nvSpPr>
        <p:spPr>
          <a:xfrm>
            <a:off x="1991789" y="1730514"/>
            <a:ext cx="2505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err="1"/>
              <a:t>Comparing</a:t>
            </a:r>
            <a:endParaRPr lang="nl-NL" sz="4000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2BDE504-E559-2649-9708-7D130576F5A1}"/>
              </a:ext>
            </a:extLst>
          </p:cNvPr>
          <p:cNvSpPr txBox="1"/>
          <p:nvPr/>
        </p:nvSpPr>
        <p:spPr>
          <a:xfrm>
            <a:off x="8229651" y="1730514"/>
            <a:ext cx="2526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err="1"/>
              <a:t>Modelling</a:t>
            </a:r>
            <a:r>
              <a:rPr lang="nl-NL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7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Graphic 2" descr="Checkbox Checked with solid fill">
            <a:extLst>
              <a:ext uri="{FF2B5EF4-FFF2-40B4-BE49-F238E27FC236}">
                <a16:creationId xmlns:a16="http://schemas.microsoft.com/office/drawing/2014/main" id="{C9C66614-14A6-B348-A5A9-BB7D65750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52663" y="2094948"/>
            <a:ext cx="914400" cy="914400"/>
          </a:xfrm>
          <a:prstGeom prst="rect">
            <a:avLst/>
          </a:prstGeom>
        </p:spPr>
      </p:pic>
      <p:pic>
        <p:nvPicPr>
          <p:cNvPr id="4" name="Graphic 3" descr="Checkbox Checked with solid fill">
            <a:extLst>
              <a:ext uri="{FF2B5EF4-FFF2-40B4-BE49-F238E27FC236}">
                <a16:creationId xmlns:a16="http://schemas.microsoft.com/office/drawing/2014/main" id="{CEEB6382-FBC1-5A4C-B1BE-D0EB59AE0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52663" y="2704548"/>
            <a:ext cx="914400" cy="914400"/>
          </a:xfrm>
          <a:prstGeom prst="rect">
            <a:avLst/>
          </a:prstGeom>
        </p:spPr>
      </p:pic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F25E4D7E-C95D-B948-AF91-950439663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3194" y="3352253"/>
            <a:ext cx="914400" cy="914400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2C2258E3-9A26-E044-A297-2F04DC56F636}"/>
              </a:ext>
            </a:extLst>
          </p:cNvPr>
          <p:cNvSpPr txBox="1"/>
          <p:nvPr/>
        </p:nvSpPr>
        <p:spPr>
          <a:xfrm>
            <a:off x="9099128" y="4317429"/>
            <a:ext cx="242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4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Bahij Myriad Arabic"/>
              </a:rPr>
              <a:t>C</a:t>
            </a:r>
            <a:r>
              <a:rPr lang="nl-NL" sz="2400" b="1" kern="12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Bahij Myriad Arabic"/>
              </a:rPr>
              <a:t>riteria</a:t>
            </a:r>
            <a:endParaRPr lang="en-US" sz="2400" b="1" kern="1200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Bahij Myriad Arabic"/>
            </a:endParaRP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E3D1C29D-6522-0E49-8D0D-EC4DBFE40E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309" y="2530199"/>
            <a:ext cx="966158" cy="1263098"/>
          </a:xfrm>
          <a:prstGeom prst="rect">
            <a:avLst/>
          </a:prstGeom>
        </p:spPr>
      </p:pic>
      <p:sp>
        <p:nvSpPr>
          <p:cNvPr id="9" name="TextBox 28">
            <a:extLst>
              <a:ext uri="{FF2B5EF4-FFF2-40B4-BE49-F238E27FC236}">
                <a16:creationId xmlns:a16="http://schemas.microsoft.com/office/drawing/2014/main" id="{CA2770E5-14CD-9842-9487-52BC7517A736}"/>
              </a:ext>
            </a:extLst>
          </p:cNvPr>
          <p:cNvSpPr txBox="1"/>
          <p:nvPr/>
        </p:nvSpPr>
        <p:spPr>
          <a:xfrm>
            <a:off x="246732" y="4317429"/>
            <a:ext cx="242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400" b="1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Bahij Myriad Arabic"/>
              </a:rPr>
              <a:t>Exemplars</a:t>
            </a:r>
            <a:endParaRPr lang="en-US" sz="2400" b="1" kern="1200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Bahij Myriad Arabic"/>
            </a:endParaRPr>
          </a:p>
        </p:txBody>
      </p:sp>
      <p:pic>
        <p:nvPicPr>
          <p:cNvPr id="10" name="Picture 27">
            <a:extLst>
              <a:ext uri="{FF2B5EF4-FFF2-40B4-BE49-F238E27FC236}">
                <a16:creationId xmlns:a16="http://schemas.microsoft.com/office/drawing/2014/main" id="{C124C9C8-61F9-D143-99EC-6AD533E3B1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608351" y="2672529"/>
            <a:ext cx="966158" cy="1263098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BEAFA0E-DEC9-CF4A-B43B-667CBC09CFA6}"/>
              </a:ext>
            </a:extLst>
          </p:cNvPr>
          <p:cNvSpPr txBox="1"/>
          <p:nvPr/>
        </p:nvSpPr>
        <p:spPr>
          <a:xfrm>
            <a:off x="3109308" y="4317430"/>
            <a:ext cx="285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Comparing</a:t>
            </a:r>
            <a:endParaRPr lang="nl-NL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nl-NL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nl-NL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8D1C36BD-67A2-5946-BEF7-AF40A940E2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732"/>
          <a:stretch/>
        </p:blipFill>
        <p:spPr>
          <a:xfrm>
            <a:off x="3750700" y="3203255"/>
            <a:ext cx="1543669" cy="788393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FE8B15D-205D-FE46-8844-603F5C481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541" y="2344887"/>
            <a:ext cx="630134" cy="788393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86E561F6-760C-8640-84B4-B53533F18616}"/>
              </a:ext>
            </a:extLst>
          </p:cNvPr>
          <p:cNvSpPr txBox="1"/>
          <p:nvPr/>
        </p:nvSpPr>
        <p:spPr>
          <a:xfrm>
            <a:off x="3570697" y="1976303"/>
            <a:ext cx="914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40%</a:t>
            </a:r>
            <a:endParaRPr lang="en-US" sz="2400" b="1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DAAAC8BB-FE51-C14D-B751-1081A693F259}"/>
              </a:ext>
            </a:extLst>
          </p:cNvPr>
          <p:cNvSpPr txBox="1"/>
          <p:nvPr/>
        </p:nvSpPr>
        <p:spPr>
          <a:xfrm>
            <a:off x="4569943" y="1883222"/>
            <a:ext cx="89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80%</a:t>
            </a:r>
            <a:endParaRPr lang="en-US" sz="2400" b="1" dirty="0">
              <a:solidFill>
                <a:srgbClr val="00B05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48FA1E67-82F5-784C-9894-7444C90D94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591" y="2414862"/>
            <a:ext cx="630134" cy="788393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383ECC19-99CF-974B-A210-67134269587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614374" y="2500062"/>
            <a:ext cx="1918283" cy="1552251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4C2E8BE0-AE2D-F64D-B92E-BD5DEE60D42B}"/>
              </a:ext>
            </a:extLst>
          </p:cNvPr>
          <p:cNvSpPr txBox="1"/>
          <p:nvPr/>
        </p:nvSpPr>
        <p:spPr>
          <a:xfrm>
            <a:off x="6473802" y="4317429"/>
            <a:ext cx="242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400" b="1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Bahij Myriad Arabic"/>
              </a:rPr>
              <a:t>Dialogue</a:t>
            </a:r>
            <a:endParaRPr lang="en-US" sz="2400" b="1" kern="1200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Bahij Myriad Arabic"/>
            </a:endParaRPr>
          </a:p>
        </p:txBody>
      </p:sp>
      <p:sp>
        <p:nvSpPr>
          <p:cNvPr id="19" name="Titel 19">
            <a:extLst>
              <a:ext uri="{FF2B5EF4-FFF2-40B4-BE49-F238E27FC236}">
                <a16:creationId xmlns:a16="http://schemas.microsoft.com/office/drawing/2014/main" id="{EA108C9C-482C-4443-9621-9061E7F866E7}"/>
              </a:ext>
            </a:extLst>
          </p:cNvPr>
          <p:cNvSpPr txBox="1">
            <a:spLocks/>
          </p:cNvSpPr>
          <p:nvPr/>
        </p:nvSpPr>
        <p:spPr>
          <a:xfrm>
            <a:off x="648393" y="680321"/>
            <a:ext cx="10895215" cy="10103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Comparing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94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4" grpId="0"/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Google Shape;409;p26">
            <a:extLst>
              <a:ext uri="{FF2B5EF4-FFF2-40B4-BE49-F238E27FC236}">
                <a16:creationId xmlns:a16="http://schemas.microsoft.com/office/drawing/2014/main" id="{4321F84D-2354-674F-B124-66268C413B5E}"/>
              </a:ext>
            </a:extLst>
          </p:cNvPr>
          <p:cNvSpPr txBox="1">
            <a:spLocks/>
          </p:cNvSpPr>
          <p:nvPr/>
        </p:nvSpPr>
        <p:spPr>
          <a:xfrm>
            <a:off x="676769" y="293241"/>
            <a:ext cx="10632362" cy="99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4000"/>
              <a:buFont typeface="Source Sans Pro Black"/>
              <a:buNone/>
            </a:pPr>
            <a:r>
              <a:rPr lang="nl-NL" sz="5400" kern="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Lay-out </a:t>
            </a:r>
            <a:r>
              <a:rPr lang="nl-NL" sz="5400" kern="0" dirty="0" err="1">
                <a:latin typeface="Source Sans Pro Black"/>
                <a:ea typeface="Source Sans Pro Black"/>
                <a:cs typeface="Source Sans Pro Black"/>
                <a:sym typeface="Source Sans Pro Black"/>
              </a:rPr>
              <a:t>quality</a:t>
            </a:r>
            <a:endParaRPr lang="nl-NL" sz="5400" kern="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539B9D-B935-7446-9B10-22828CE53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37" y="1310016"/>
            <a:ext cx="10296525" cy="452437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266E1F2-7659-7A4E-9282-F82068AC7C2E}"/>
              </a:ext>
            </a:extLst>
          </p:cNvPr>
          <p:cNvSpPr txBox="1"/>
          <p:nvPr/>
        </p:nvSpPr>
        <p:spPr>
          <a:xfrm>
            <a:off x="3200400" y="2687445"/>
            <a:ext cx="10705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>
                <a:latin typeface="Algerian" panose="020F0502020204030204" pitchFamily="34" charset="0"/>
                <a:cs typeface="Algerian" panose="020F0502020204030204" pitchFamily="34" charset="0"/>
              </a:rPr>
              <a:t>I’m</a:t>
            </a:r>
            <a:r>
              <a:rPr lang="nl-NL" sz="1400" dirty="0">
                <a:latin typeface="Algerian" panose="020F0502020204030204" pitchFamily="34" charset="0"/>
                <a:cs typeface="Algerian" panose="020F0502020204030204" pitchFamily="34" charset="0"/>
              </a:rPr>
              <a:t> fine, </a:t>
            </a:r>
            <a:r>
              <a:rPr lang="nl-NL" sz="1400" dirty="0" err="1">
                <a:latin typeface="Algerian" panose="020F0502020204030204" pitchFamily="34" charset="0"/>
                <a:cs typeface="Algerian" panose="020F0502020204030204" pitchFamily="34" charset="0"/>
              </a:rPr>
              <a:t>and</a:t>
            </a:r>
            <a:r>
              <a:rPr lang="nl-NL" sz="1400" dirty="0">
                <a:latin typeface="Algerian" panose="020F0502020204030204" pitchFamily="34" charset="0"/>
                <a:cs typeface="Algerian" panose="020F0502020204030204" pitchFamily="34" charset="0"/>
              </a:rPr>
              <a:t> </a:t>
            </a:r>
            <a:r>
              <a:rPr lang="nl-NL" sz="1400" dirty="0" err="1">
                <a:latin typeface="Algerian" panose="020F0502020204030204" pitchFamily="34" charset="0"/>
                <a:cs typeface="Algerian" panose="020F0502020204030204" pitchFamily="34" charset="0"/>
              </a:rPr>
              <a:t>you</a:t>
            </a:r>
            <a:r>
              <a:rPr lang="nl-NL" sz="1400" dirty="0">
                <a:latin typeface="Algerian" panose="020F0502020204030204" pitchFamily="34" charset="0"/>
                <a:cs typeface="Algerian" panose="020F0502020204030204" pitchFamily="34" charset="0"/>
              </a:rPr>
              <a:t>?</a:t>
            </a:r>
          </a:p>
          <a:p>
            <a:endParaRPr lang="nl-NL" sz="1400" dirty="0">
              <a:latin typeface="Algerian" panose="020F0502020204030204" pitchFamily="34" charset="0"/>
              <a:cs typeface="Algerian" panose="020F050202020403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3F7FCFF-ABD7-1447-B793-381A9D157D1F}"/>
              </a:ext>
            </a:extLst>
          </p:cNvPr>
          <p:cNvSpPr txBox="1"/>
          <p:nvPr/>
        </p:nvSpPr>
        <p:spPr>
          <a:xfrm>
            <a:off x="3100039" y="3590693"/>
            <a:ext cx="117087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Algerian" pitchFamily="82" charset="77"/>
              </a:rPr>
              <a:t>Hi, </a:t>
            </a:r>
            <a:r>
              <a:rPr lang="nl-NL" sz="1400" dirty="0" err="1">
                <a:latin typeface="Algerian" pitchFamily="82" charset="77"/>
              </a:rPr>
              <a:t>how</a:t>
            </a:r>
            <a:r>
              <a:rPr lang="nl-NL" sz="1400" dirty="0">
                <a:latin typeface="Algerian" pitchFamily="82" charset="77"/>
              </a:rPr>
              <a:t> are </a:t>
            </a:r>
            <a:r>
              <a:rPr lang="nl-NL" sz="1400" dirty="0" err="1">
                <a:latin typeface="Algerian" pitchFamily="82" charset="77"/>
              </a:rPr>
              <a:t>you</a:t>
            </a:r>
            <a:r>
              <a:rPr lang="nl-NL" sz="1400" dirty="0">
                <a:latin typeface="Algerian" pitchFamily="82" charset="77"/>
              </a:rPr>
              <a:t> </a:t>
            </a:r>
            <a:r>
              <a:rPr lang="nl-NL" sz="1400" dirty="0" err="1">
                <a:latin typeface="Algerian" pitchFamily="82" charset="77"/>
              </a:rPr>
              <a:t>today</a:t>
            </a:r>
            <a:r>
              <a:rPr lang="nl-NL" sz="1400" dirty="0">
                <a:latin typeface="Algerian" pitchFamily="82" charset="77"/>
              </a:rPr>
              <a:t>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C79C957-422F-5540-8FD7-C32005EA413A}"/>
              </a:ext>
            </a:extLst>
          </p:cNvPr>
          <p:cNvSpPr txBox="1"/>
          <p:nvPr/>
        </p:nvSpPr>
        <p:spPr>
          <a:xfrm>
            <a:off x="7743825" y="2270586"/>
            <a:ext cx="557214" cy="301163"/>
          </a:xfrm>
          <a:prstGeom prst="rect">
            <a:avLst/>
          </a:prstGeom>
          <a:solidFill>
            <a:schemeClr val="bg1"/>
          </a:solidFill>
        </p:spPr>
        <p:txBody>
          <a:bodyPr wrap="square" lIns="144000" rtlCol="0" anchor="ctr" anchorCtr="0">
            <a:normAutofit lnSpcReduction="10000"/>
          </a:bodyPr>
          <a:lstStyle/>
          <a:p>
            <a:r>
              <a:rPr lang="nl-NL" sz="1400" dirty="0"/>
              <a:t>Hi!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9F96ECB-2D1F-C746-89A0-20F2F00006A1}"/>
              </a:ext>
            </a:extLst>
          </p:cNvPr>
          <p:cNvSpPr txBox="1"/>
          <p:nvPr/>
        </p:nvSpPr>
        <p:spPr>
          <a:xfrm>
            <a:off x="9301163" y="2927261"/>
            <a:ext cx="9429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/>
              <a:t>How are </a:t>
            </a:r>
            <a:r>
              <a:rPr lang="nl-NL" sz="1200" dirty="0" err="1"/>
              <a:t>you</a:t>
            </a:r>
            <a:r>
              <a:rPr lang="nl-NL" sz="1200" dirty="0"/>
              <a:t> </a:t>
            </a:r>
            <a:r>
              <a:rPr lang="nl-NL" sz="1200" dirty="0" err="1"/>
              <a:t>today</a:t>
            </a:r>
            <a:r>
              <a:rPr lang="nl-NL" sz="1200" dirty="0"/>
              <a:t>?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B5EBED8-C7FD-EA45-8173-CE876FEF41DD}"/>
              </a:ext>
            </a:extLst>
          </p:cNvPr>
          <p:cNvSpPr txBox="1"/>
          <p:nvPr/>
        </p:nvSpPr>
        <p:spPr>
          <a:xfrm>
            <a:off x="7272337" y="3497874"/>
            <a:ext cx="8286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200" dirty="0" err="1"/>
              <a:t>I’m</a:t>
            </a:r>
            <a:r>
              <a:rPr lang="nl-NL" sz="1200" dirty="0"/>
              <a:t> fine, </a:t>
            </a:r>
            <a:r>
              <a:rPr lang="nl-NL" sz="1200" dirty="0" err="1"/>
              <a:t>and</a:t>
            </a:r>
            <a:r>
              <a:rPr lang="nl-NL" sz="1200" dirty="0"/>
              <a:t> </a:t>
            </a:r>
            <a:r>
              <a:rPr lang="nl-NL" sz="1200" dirty="0" err="1"/>
              <a:t>you</a:t>
            </a:r>
            <a:r>
              <a:rPr lang="nl-NL" sz="1200" dirty="0"/>
              <a:t>?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B614F03-1570-0641-8AD9-0B3521B11849}"/>
              </a:ext>
            </a:extLst>
          </p:cNvPr>
          <p:cNvSpPr txBox="1"/>
          <p:nvPr/>
        </p:nvSpPr>
        <p:spPr>
          <a:xfrm>
            <a:off x="882869" y="6195427"/>
            <a:ext cx="7998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https://www.storyboardthat.com/storyboards/nl-examples/layout-voorbeelden</a:t>
            </a:r>
          </a:p>
        </p:txBody>
      </p:sp>
    </p:spTree>
    <p:extLst>
      <p:ext uri="{BB962C8B-B14F-4D97-AF65-F5344CB8AC3E}">
        <p14:creationId xmlns:p14="http://schemas.microsoft.com/office/powerpoint/2010/main" val="2449932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92EC713-1EAB-0646-AF56-921F11B13437}"/>
              </a:ext>
            </a:extLst>
          </p:cNvPr>
          <p:cNvSpPr txBox="1"/>
          <p:nvPr/>
        </p:nvSpPr>
        <p:spPr>
          <a:xfrm>
            <a:off x="1407714" y="4407478"/>
            <a:ext cx="4615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Scene is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messy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and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hard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understand</a:t>
            </a:r>
            <a:endParaRPr lang="nl-N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wordclouds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overlap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Place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of word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clouds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not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sufficient</a:t>
            </a:r>
            <a:endParaRPr lang="nl-N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Text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isn’t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split up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Proportion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of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car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and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people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aren’t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right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6687127-61A2-9A49-8EA4-49E6C12A90E2}"/>
              </a:ext>
            </a:extLst>
          </p:cNvPr>
          <p:cNvSpPr txBox="1"/>
          <p:nvPr/>
        </p:nvSpPr>
        <p:spPr>
          <a:xfrm>
            <a:off x="6382891" y="4407478"/>
            <a:ext cx="5032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Scene is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calm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and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understandable</a:t>
            </a:r>
            <a:endParaRPr lang="nl-N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word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clouds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are split up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text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pleasant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read</a:t>
            </a:r>
            <a:endParaRPr lang="nl-N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Size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of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car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is in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proportion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with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people</a:t>
            </a:r>
            <a:endParaRPr lang="nl-N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Images are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better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spread in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cell</a:t>
            </a:r>
            <a:endParaRPr lang="nl-N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7EBE4B-8C18-BC49-91CD-D7AA2885D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84" y="318078"/>
            <a:ext cx="89662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67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1A2C437-3002-BC46-B6DA-AE5A73FD2B38}"/>
              </a:ext>
            </a:extLst>
          </p:cNvPr>
          <p:cNvSpPr txBox="1">
            <a:spLocks/>
          </p:cNvSpPr>
          <p:nvPr/>
        </p:nvSpPr>
        <p:spPr>
          <a:xfrm>
            <a:off x="648393" y="680321"/>
            <a:ext cx="10895215" cy="10103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err="1">
                <a:latin typeface="Source Sans Pro" panose="020B0503030403020204" pitchFamily="34" charset="77"/>
                <a:ea typeface="Source Sans Pro Black" panose="020B0503030403020204" pitchFamily="34" charset="0"/>
              </a:rPr>
              <a:t>Why</a:t>
            </a:r>
            <a:r>
              <a:rPr lang="nl-NL" b="1" dirty="0">
                <a:latin typeface="Source Sans Pro" panose="020B0503030403020204" pitchFamily="34" charset="77"/>
                <a:ea typeface="Source Sans Pro Black" panose="020B0503030403020204" pitchFamily="34" charset="0"/>
              </a:rPr>
              <a:t> does a sense </a:t>
            </a:r>
            <a:r>
              <a:rPr lang="nl-NL" b="1" dirty="0" err="1">
                <a:latin typeface="Source Sans Pro" panose="020B0503030403020204" pitchFamily="34" charset="77"/>
                <a:ea typeface="Source Sans Pro Black" panose="020B0503030403020204" pitchFamily="34" charset="0"/>
              </a:rPr>
              <a:t>for</a:t>
            </a:r>
            <a:r>
              <a:rPr lang="nl-NL" b="1" dirty="0">
                <a:latin typeface="Source Sans Pro" panose="020B0503030403020204" pitchFamily="34" charset="77"/>
                <a:ea typeface="Source Sans Pro Black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77"/>
                <a:ea typeface="Source Sans Pro Black" panose="020B0503030403020204" pitchFamily="34" charset="0"/>
              </a:rPr>
              <a:t>quality</a:t>
            </a:r>
            <a:r>
              <a:rPr lang="nl-NL" b="1" dirty="0">
                <a:latin typeface="Source Sans Pro" panose="020B0503030403020204" pitchFamily="34" charset="77"/>
                <a:ea typeface="Source Sans Pro Black" panose="020B0503030403020204" pitchFamily="34" charset="0"/>
              </a:rPr>
              <a:t> matter? </a:t>
            </a:r>
            <a:endParaRPr lang="nl-NL" b="1" dirty="0">
              <a:latin typeface="Source Sans Pro" panose="020B0503030403020204" pitchFamily="34" charset="77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627CD95-3D9B-FC44-AAC1-4016B2642B52}"/>
              </a:ext>
            </a:extLst>
          </p:cNvPr>
          <p:cNvSpPr txBox="1">
            <a:spLocks/>
          </p:cNvSpPr>
          <p:nvPr/>
        </p:nvSpPr>
        <p:spPr>
          <a:xfrm>
            <a:off x="329209" y="4606903"/>
            <a:ext cx="5383877" cy="1570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NL" dirty="0">
                <a:latin typeface="Source Sans Pro" panose="020B0503030403020204" pitchFamily="34" charset="77"/>
              </a:rPr>
              <a:t>It </a:t>
            </a:r>
            <a:r>
              <a:rPr lang="nl-NL" dirty="0" err="1">
                <a:latin typeface="Source Sans Pro" panose="020B0503030403020204" pitchFamily="34" charset="77"/>
              </a:rPr>
              <a:t>makes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dirty="0" err="1">
                <a:latin typeface="Source Sans Pro" panose="020B0503030403020204" pitchFamily="34" charset="77"/>
              </a:rPr>
              <a:t>students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b="1" dirty="0">
                <a:latin typeface="Source Sans Pro" panose="020B0503030403020204" pitchFamily="34" charset="77"/>
              </a:rPr>
              <a:t>independent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dirty="0" err="1">
                <a:latin typeface="Source Sans Pro" panose="020B0503030403020204" pitchFamily="34" charset="77"/>
              </a:rPr>
              <a:t>and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dirty="0" err="1">
                <a:latin typeface="Source Sans Pro" panose="020B0503030403020204" pitchFamily="34" charset="77"/>
              </a:rPr>
              <a:t>contributes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dirty="0" err="1">
                <a:latin typeface="Source Sans Pro" panose="020B0503030403020204" pitchFamily="34" charset="77"/>
              </a:rPr>
              <a:t>to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b="1" dirty="0" err="1">
                <a:latin typeface="Source Sans Pro" panose="020B0503030403020204" pitchFamily="34" charset="77"/>
              </a:rPr>
              <a:t>self</a:t>
            </a:r>
            <a:r>
              <a:rPr lang="nl-NL" b="1" dirty="0">
                <a:latin typeface="Source Sans Pro" panose="020B0503030403020204" pitchFamily="34" charset="77"/>
              </a:rPr>
              <a:t> </a:t>
            </a:r>
            <a:r>
              <a:rPr lang="nl-NL" b="1" dirty="0" err="1">
                <a:latin typeface="Source Sans Pro" panose="020B0503030403020204" pitchFamily="34" charset="77"/>
              </a:rPr>
              <a:t>regulation</a:t>
            </a:r>
            <a:endParaRPr lang="nl-NL" b="1" dirty="0">
              <a:latin typeface="Source Sans Pro" panose="020B0503030403020204" pitchFamily="34" charset="77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3200" b="1" i="1" dirty="0">
              <a:latin typeface="Source Sans Pro" panose="020B0503030403020204" pitchFamily="34" charset="77"/>
            </a:endParaRPr>
          </a:p>
          <a:p>
            <a:endParaRPr lang="nl-NL" sz="3200" dirty="0">
              <a:latin typeface="Source Sans Pro" panose="020B0503030403020204" pitchFamily="34" charset="77"/>
            </a:endParaRP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11A87189-4354-CD47-8CFD-82885EC12E49}"/>
              </a:ext>
            </a:extLst>
          </p:cNvPr>
          <p:cNvSpPr txBox="1">
            <a:spLocks/>
          </p:cNvSpPr>
          <p:nvPr/>
        </p:nvSpPr>
        <p:spPr>
          <a:xfrm>
            <a:off x="6096000" y="4406992"/>
            <a:ext cx="5383877" cy="745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5080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2800" dirty="0" err="1">
                <a:latin typeface="Source Sans Pro" panose="020B0503030403020204" pitchFamily="34" charset="77"/>
              </a:rPr>
              <a:t>Students</a:t>
            </a:r>
            <a:r>
              <a:rPr lang="nl-NL" sz="2800" dirty="0">
                <a:latin typeface="Source Sans Pro" panose="020B0503030403020204" pitchFamily="34" charset="77"/>
              </a:rPr>
              <a:t> </a:t>
            </a:r>
            <a:r>
              <a:rPr lang="nl-NL" sz="2800" dirty="0" err="1">
                <a:latin typeface="Source Sans Pro" panose="020B0503030403020204" pitchFamily="34" charset="77"/>
              </a:rPr>
              <a:t>see</a:t>
            </a:r>
            <a:r>
              <a:rPr lang="nl-NL" sz="2800" dirty="0">
                <a:latin typeface="Source Sans Pro" panose="020B0503030403020204" pitchFamily="34" charset="77"/>
              </a:rPr>
              <a:t> </a:t>
            </a:r>
            <a:r>
              <a:rPr lang="nl-NL" sz="2800" dirty="0" err="1">
                <a:latin typeface="Source Sans Pro" panose="020B0503030403020204" pitchFamily="34" charset="77"/>
              </a:rPr>
              <a:t>the</a:t>
            </a:r>
            <a:r>
              <a:rPr lang="nl-NL" dirty="0" err="1">
                <a:latin typeface="Source Sans Pro" panose="020B0503030403020204" pitchFamily="34" charset="77"/>
              </a:rPr>
              <a:t>y</a:t>
            </a:r>
            <a:r>
              <a:rPr lang="nl-NL" dirty="0">
                <a:latin typeface="Source Sans Pro" panose="020B0503030403020204" pitchFamily="34" charset="77"/>
              </a:rPr>
              <a:t> are </a:t>
            </a:r>
            <a:r>
              <a:rPr lang="nl-NL" b="1" dirty="0">
                <a:latin typeface="Source Sans Pro" panose="020B0503030403020204" pitchFamily="34" charset="77"/>
              </a:rPr>
              <a:t>on </a:t>
            </a:r>
            <a:r>
              <a:rPr lang="nl-NL" b="1" dirty="0" err="1">
                <a:latin typeface="Source Sans Pro" panose="020B0503030403020204" pitchFamily="34" charset="77"/>
              </a:rPr>
              <a:t>the</a:t>
            </a:r>
            <a:r>
              <a:rPr lang="nl-NL" b="1" dirty="0">
                <a:latin typeface="Source Sans Pro" panose="020B0503030403020204" pitchFamily="34" charset="77"/>
              </a:rPr>
              <a:t> right track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dirty="0" err="1">
                <a:latin typeface="Source Sans Pro" panose="020B0503030403020204" pitchFamily="34" charset="77"/>
              </a:rPr>
              <a:t>and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dirty="0" err="1">
                <a:latin typeface="Source Sans Pro" panose="020B0503030403020204" pitchFamily="34" charset="77"/>
              </a:rPr>
              <a:t>they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dirty="0" err="1">
                <a:latin typeface="Source Sans Pro" panose="020B0503030403020204" pitchFamily="34" charset="77"/>
              </a:rPr>
              <a:t>can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b="1" dirty="0" err="1">
                <a:latin typeface="Source Sans Pro" panose="020B0503030403020204" pitchFamily="34" charset="77"/>
              </a:rPr>
              <a:t>adress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b="1" dirty="0">
                <a:latin typeface="Source Sans Pro" panose="020B0503030403020204" pitchFamily="34" charset="77"/>
              </a:rPr>
              <a:t>feedback</a:t>
            </a:r>
            <a:r>
              <a:rPr lang="nl-NL" dirty="0">
                <a:latin typeface="Source Sans Pro" panose="020B0503030403020204" pitchFamily="34" charset="77"/>
              </a:rPr>
              <a:t> </a:t>
            </a:r>
            <a:r>
              <a:rPr lang="nl-NL" dirty="0" err="1">
                <a:latin typeface="Source Sans Pro" panose="020B0503030403020204" pitchFamily="34" charset="77"/>
              </a:rPr>
              <a:t>better</a:t>
            </a:r>
            <a:endParaRPr lang="nl-NL" sz="2800" dirty="0">
              <a:latin typeface="Source Sans Pro" panose="020B0503030403020204" pitchFamily="34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09B6E3-46EB-D74B-9FBF-9F6D4F9BA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92" b="24506"/>
          <a:stretch/>
        </p:blipFill>
        <p:spPr>
          <a:xfrm>
            <a:off x="6703195" y="1882259"/>
            <a:ext cx="4234685" cy="22307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2A23B8-F69F-7742-BD3A-F9110CB6C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120" y="1690692"/>
            <a:ext cx="3534057" cy="265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7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CE7D3268-770E-649A-DB75-85D26C09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1" y="5983941"/>
            <a:ext cx="2761529" cy="726139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6A2A309-ADD9-3E08-90FA-419C10E39410}"/>
              </a:ext>
            </a:extLst>
          </p:cNvPr>
          <p:cNvCxnSpPr>
            <a:cxnSpLocks/>
          </p:cNvCxnSpPr>
          <p:nvPr/>
        </p:nvCxnSpPr>
        <p:spPr>
          <a:xfrm>
            <a:off x="1240725" y="591669"/>
            <a:ext cx="9587753" cy="5688106"/>
          </a:xfrm>
          <a:prstGeom prst="straightConnector1">
            <a:avLst/>
          </a:prstGeom>
          <a:ln w="63500">
            <a:solidFill>
              <a:schemeClr val="accent4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C7A9261-D623-7D89-840C-0255110D5698}"/>
              </a:ext>
            </a:extLst>
          </p:cNvPr>
          <p:cNvCxnSpPr>
            <a:cxnSpLocks/>
          </p:cNvCxnSpPr>
          <p:nvPr/>
        </p:nvCxnSpPr>
        <p:spPr>
          <a:xfrm flipV="1">
            <a:off x="941293" y="591670"/>
            <a:ext cx="10529047" cy="5674659"/>
          </a:xfrm>
          <a:prstGeom prst="straightConnector1">
            <a:avLst/>
          </a:prstGeom>
          <a:ln w="63500">
            <a:solidFill>
              <a:schemeClr val="accent6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F64DD0F-B1E9-A889-CAC8-AEA554586641}"/>
              </a:ext>
            </a:extLst>
          </p:cNvPr>
          <p:cNvSpPr txBox="1"/>
          <p:nvPr/>
        </p:nvSpPr>
        <p:spPr>
          <a:xfrm rot="19927707">
            <a:off x="3144868" y="43300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E9371E-3371-2B64-CBCF-8E8276B431B9}"/>
              </a:ext>
            </a:extLst>
          </p:cNvPr>
          <p:cNvSpPr txBox="1"/>
          <p:nvPr/>
        </p:nvSpPr>
        <p:spPr>
          <a:xfrm rot="1826447">
            <a:off x="1509883" y="984923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Teacher’s support</a:t>
            </a: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6C7CD96A-DB3F-42E6-112A-1E95B73D7DC4}"/>
              </a:ext>
            </a:extLst>
          </p:cNvPr>
          <p:cNvSpPr/>
          <p:nvPr/>
        </p:nvSpPr>
        <p:spPr>
          <a:xfrm rot="20402057">
            <a:off x="1395150" y="401451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Draaiende pijl 14">
            <a:extLst>
              <a:ext uri="{FF2B5EF4-FFF2-40B4-BE49-F238E27FC236}">
                <a16:creationId xmlns:a16="http://schemas.microsoft.com/office/drawing/2014/main" id="{93E90EB6-8A95-2A27-A905-5E2EDD31F6C1}"/>
              </a:ext>
            </a:extLst>
          </p:cNvPr>
          <p:cNvSpPr/>
          <p:nvPr/>
        </p:nvSpPr>
        <p:spPr>
          <a:xfrm rot="20509209">
            <a:off x="3442564" y="288368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Draaiende pijl 15">
            <a:extLst>
              <a:ext uri="{FF2B5EF4-FFF2-40B4-BE49-F238E27FC236}">
                <a16:creationId xmlns:a16="http://schemas.microsoft.com/office/drawing/2014/main" id="{5612FAD3-6BF0-1795-EEF1-6BA69E2988B9}"/>
              </a:ext>
            </a:extLst>
          </p:cNvPr>
          <p:cNvSpPr/>
          <p:nvPr/>
        </p:nvSpPr>
        <p:spPr>
          <a:xfrm rot="20509209">
            <a:off x="5824981" y="1668340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Draaiende pijl 16">
            <a:extLst>
              <a:ext uri="{FF2B5EF4-FFF2-40B4-BE49-F238E27FC236}">
                <a16:creationId xmlns:a16="http://schemas.microsoft.com/office/drawing/2014/main" id="{5F8749D6-D4A1-46AF-07D6-D1D6131AE1AF}"/>
              </a:ext>
            </a:extLst>
          </p:cNvPr>
          <p:cNvSpPr/>
          <p:nvPr/>
        </p:nvSpPr>
        <p:spPr>
          <a:xfrm rot="20698727">
            <a:off x="7810345" y="613049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C263C33-E5AD-5337-DD56-78AEBAC3AD3C}"/>
              </a:ext>
            </a:extLst>
          </p:cNvPr>
          <p:cNvSpPr txBox="1"/>
          <p:nvPr/>
        </p:nvSpPr>
        <p:spPr>
          <a:xfrm>
            <a:off x="161908" y="5918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405D4-515E-5D71-2DA4-FD39E931C88C}"/>
              </a:ext>
            </a:extLst>
          </p:cNvPr>
          <p:cNvSpPr txBox="1"/>
          <p:nvPr/>
        </p:nvSpPr>
        <p:spPr>
          <a:xfrm>
            <a:off x="11036567" y="11087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43629E-C9E4-7974-DF68-3937FF70B2C8}"/>
              </a:ext>
            </a:extLst>
          </p:cNvPr>
          <p:cNvSpPr txBox="1"/>
          <p:nvPr/>
        </p:nvSpPr>
        <p:spPr>
          <a:xfrm rot="19950700">
            <a:off x="3666063" y="342498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5EA459-FD6D-9EFE-F3B6-3A7D7823E958}"/>
              </a:ext>
            </a:extLst>
          </p:cNvPr>
          <p:cNvSpPr txBox="1"/>
          <p:nvPr/>
        </p:nvSpPr>
        <p:spPr>
          <a:xfrm rot="19863644">
            <a:off x="6228653" y="2306636"/>
            <a:ext cx="96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D9BCF9-92F7-C90F-3F29-9A8A3926C294}"/>
              </a:ext>
            </a:extLst>
          </p:cNvPr>
          <p:cNvSpPr txBox="1"/>
          <p:nvPr/>
        </p:nvSpPr>
        <p:spPr>
          <a:xfrm rot="19863644">
            <a:off x="8376029" y="1199925"/>
            <a:ext cx="88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973F26-BA35-3447-7B57-C4135EC902C6}"/>
              </a:ext>
            </a:extLst>
          </p:cNvPr>
          <p:cNvSpPr txBox="1"/>
          <p:nvPr/>
        </p:nvSpPr>
        <p:spPr>
          <a:xfrm rot="19926477">
            <a:off x="1735384" y="453526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pic>
        <p:nvPicPr>
          <p:cNvPr id="25" name="Afbeelding 24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DFBD972D-CE85-7018-0C19-D758D69D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03" y="0"/>
            <a:ext cx="2615972" cy="7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41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ACD5DA-4580-3140-B9C2-B1B12BC8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29" y="831145"/>
            <a:ext cx="9365342" cy="602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36;p49">
            <a:extLst>
              <a:ext uri="{FF2B5EF4-FFF2-40B4-BE49-F238E27FC236}">
                <a16:creationId xmlns:a16="http://schemas.microsoft.com/office/drawing/2014/main" id="{F95B390E-5058-D54B-A553-8C4ADE62D02F}"/>
              </a:ext>
            </a:extLst>
          </p:cNvPr>
          <p:cNvSpPr txBox="1"/>
          <p:nvPr/>
        </p:nvSpPr>
        <p:spPr>
          <a:xfrm>
            <a:off x="1321374" y="61744"/>
            <a:ext cx="1070102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Black"/>
                <a:ea typeface="Source Sans Pro Black"/>
                <a:cs typeface="Source Sans Pro Black"/>
                <a:sym typeface="Source Sans Pro Black"/>
              </a:rPr>
              <a:t>WHOLE-GROUP FEEDBACK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391360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Google Shape;436;p49">
            <a:extLst>
              <a:ext uri="{FF2B5EF4-FFF2-40B4-BE49-F238E27FC236}">
                <a16:creationId xmlns:a16="http://schemas.microsoft.com/office/drawing/2014/main" id="{F301B243-6BF5-9D4A-80E0-C70F195EBE80}"/>
              </a:ext>
            </a:extLst>
          </p:cNvPr>
          <p:cNvSpPr txBox="1"/>
          <p:nvPr/>
        </p:nvSpPr>
        <p:spPr>
          <a:xfrm>
            <a:off x="410589" y="300574"/>
            <a:ext cx="1070102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Black"/>
                <a:ea typeface="Source Sans Pro Black"/>
                <a:cs typeface="Source Sans Pro Black"/>
                <a:sym typeface="Source Sans Pro Black"/>
              </a:rPr>
              <a:t>FEEDBACK FORM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23FC995-A8F7-344E-B3D6-33ED50FA3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61" y="1069975"/>
            <a:ext cx="11414164" cy="471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3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CE7D3268-770E-649A-DB75-85D26C09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1" y="5983941"/>
            <a:ext cx="2761529" cy="726139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6A2A309-ADD9-3E08-90FA-419C10E39410}"/>
              </a:ext>
            </a:extLst>
          </p:cNvPr>
          <p:cNvCxnSpPr>
            <a:cxnSpLocks/>
          </p:cNvCxnSpPr>
          <p:nvPr/>
        </p:nvCxnSpPr>
        <p:spPr>
          <a:xfrm>
            <a:off x="1240725" y="591669"/>
            <a:ext cx="9587753" cy="5688106"/>
          </a:xfrm>
          <a:prstGeom prst="straightConnector1">
            <a:avLst/>
          </a:prstGeom>
          <a:ln w="63500">
            <a:solidFill>
              <a:schemeClr val="accent4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C7A9261-D623-7D89-840C-0255110D5698}"/>
              </a:ext>
            </a:extLst>
          </p:cNvPr>
          <p:cNvCxnSpPr>
            <a:cxnSpLocks/>
          </p:cNvCxnSpPr>
          <p:nvPr/>
        </p:nvCxnSpPr>
        <p:spPr>
          <a:xfrm flipV="1">
            <a:off x="941293" y="591670"/>
            <a:ext cx="10529047" cy="5674659"/>
          </a:xfrm>
          <a:prstGeom prst="straightConnector1">
            <a:avLst/>
          </a:prstGeom>
          <a:ln w="63500">
            <a:solidFill>
              <a:schemeClr val="accent6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F64DD0F-B1E9-A889-CAC8-AEA554586641}"/>
              </a:ext>
            </a:extLst>
          </p:cNvPr>
          <p:cNvSpPr txBox="1"/>
          <p:nvPr/>
        </p:nvSpPr>
        <p:spPr>
          <a:xfrm rot="19927707">
            <a:off x="3144868" y="43300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E9371E-3371-2B64-CBCF-8E8276B431B9}"/>
              </a:ext>
            </a:extLst>
          </p:cNvPr>
          <p:cNvSpPr txBox="1"/>
          <p:nvPr/>
        </p:nvSpPr>
        <p:spPr>
          <a:xfrm rot="1826447">
            <a:off x="1509883" y="984923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Teacher’s support</a:t>
            </a: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6C7CD96A-DB3F-42E6-112A-1E95B73D7DC4}"/>
              </a:ext>
            </a:extLst>
          </p:cNvPr>
          <p:cNvSpPr/>
          <p:nvPr/>
        </p:nvSpPr>
        <p:spPr>
          <a:xfrm rot="20402057">
            <a:off x="1395150" y="401451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Draaiende pijl 14">
            <a:extLst>
              <a:ext uri="{FF2B5EF4-FFF2-40B4-BE49-F238E27FC236}">
                <a16:creationId xmlns:a16="http://schemas.microsoft.com/office/drawing/2014/main" id="{93E90EB6-8A95-2A27-A905-5E2EDD31F6C1}"/>
              </a:ext>
            </a:extLst>
          </p:cNvPr>
          <p:cNvSpPr/>
          <p:nvPr/>
        </p:nvSpPr>
        <p:spPr>
          <a:xfrm rot="20509209">
            <a:off x="3442564" y="288368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Draaiende pijl 15">
            <a:extLst>
              <a:ext uri="{FF2B5EF4-FFF2-40B4-BE49-F238E27FC236}">
                <a16:creationId xmlns:a16="http://schemas.microsoft.com/office/drawing/2014/main" id="{5612FAD3-6BF0-1795-EEF1-6BA69E2988B9}"/>
              </a:ext>
            </a:extLst>
          </p:cNvPr>
          <p:cNvSpPr/>
          <p:nvPr/>
        </p:nvSpPr>
        <p:spPr>
          <a:xfrm rot="20509209">
            <a:off x="5824981" y="1668340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Draaiende pijl 16">
            <a:extLst>
              <a:ext uri="{FF2B5EF4-FFF2-40B4-BE49-F238E27FC236}">
                <a16:creationId xmlns:a16="http://schemas.microsoft.com/office/drawing/2014/main" id="{5F8749D6-D4A1-46AF-07D6-D1D6131AE1AF}"/>
              </a:ext>
            </a:extLst>
          </p:cNvPr>
          <p:cNvSpPr/>
          <p:nvPr/>
        </p:nvSpPr>
        <p:spPr>
          <a:xfrm rot="20698727">
            <a:off x="7810345" y="613049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C263C33-E5AD-5337-DD56-78AEBAC3AD3C}"/>
              </a:ext>
            </a:extLst>
          </p:cNvPr>
          <p:cNvSpPr txBox="1"/>
          <p:nvPr/>
        </p:nvSpPr>
        <p:spPr>
          <a:xfrm>
            <a:off x="161908" y="5918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405D4-515E-5D71-2DA4-FD39E931C88C}"/>
              </a:ext>
            </a:extLst>
          </p:cNvPr>
          <p:cNvSpPr txBox="1"/>
          <p:nvPr/>
        </p:nvSpPr>
        <p:spPr>
          <a:xfrm>
            <a:off x="11036567" y="11087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43629E-C9E4-7974-DF68-3937FF70B2C8}"/>
              </a:ext>
            </a:extLst>
          </p:cNvPr>
          <p:cNvSpPr txBox="1"/>
          <p:nvPr/>
        </p:nvSpPr>
        <p:spPr>
          <a:xfrm rot="19950700">
            <a:off x="3666063" y="342498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5EA459-FD6D-9EFE-F3B6-3A7D7823E958}"/>
              </a:ext>
            </a:extLst>
          </p:cNvPr>
          <p:cNvSpPr txBox="1"/>
          <p:nvPr/>
        </p:nvSpPr>
        <p:spPr>
          <a:xfrm rot="19863644">
            <a:off x="6228653" y="2306636"/>
            <a:ext cx="96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D9BCF9-92F7-C90F-3F29-9A8A3926C294}"/>
              </a:ext>
            </a:extLst>
          </p:cNvPr>
          <p:cNvSpPr txBox="1"/>
          <p:nvPr/>
        </p:nvSpPr>
        <p:spPr>
          <a:xfrm rot="19863644">
            <a:off x="8376029" y="1199925"/>
            <a:ext cx="88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973F26-BA35-3447-7B57-C4135EC902C6}"/>
              </a:ext>
            </a:extLst>
          </p:cNvPr>
          <p:cNvSpPr txBox="1"/>
          <p:nvPr/>
        </p:nvSpPr>
        <p:spPr>
          <a:xfrm rot="19926477">
            <a:off x="1735384" y="453526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pic>
        <p:nvPicPr>
          <p:cNvPr id="25" name="Afbeelding 24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DFBD972D-CE85-7018-0C19-D758D69D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03" y="0"/>
            <a:ext cx="2615972" cy="7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2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6" name="Google Shape;204;p10">
            <a:extLst>
              <a:ext uri="{FF2B5EF4-FFF2-40B4-BE49-F238E27FC236}">
                <a16:creationId xmlns:a16="http://schemas.microsoft.com/office/drawing/2014/main" id="{D4471969-B48F-E141-869C-237E78C1E310}"/>
              </a:ext>
            </a:extLst>
          </p:cNvPr>
          <p:cNvSpPr txBox="1"/>
          <p:nvPr/>
        </p:nvSpPr>
        <p:spPr>
          <a:xfrm>
            <a:off x="371364" y="436669"/>
            <a:ext cx="11449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1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Feedback is information that will make you think before you act</a:t>
            </a:r>
            <a:endParaRPr lang="en-GB" sz="1400" b="1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A22833F6-C170-8EFD-6FB6-70AAB4998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87" y="2780928"/>
            <a:ext cx="98774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35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Google Shape;212;p33">
            <a:extLst>
              <a:ext uri="{FF2B5EF4-FFF2-40B4-BE49-F238E27FC236}">
                <a16:creationId xmlns:a16="http://schemas.microsoft.com/office/drawing/2014/main" id="{0DC2E93D-5ABF-1947-8B57-FCEB96AD1092}"/>
              </a:ext>
            </a:extLst>
          </p:cNvPr>
          <p:cNvSpPr txBox="1">
            <a:spLocks/>
          </p:cNvSpPr>
          <p:nvPr/>
        </p:nvSpPr>
        <p:spPr>
          <a:xfrm>
            <a:off x="648392" y="1081904"/>
            <a:ext cx="10895215" cy="10103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Source Sans Pro Black"/>
              <a:buNone/>
            </a:pPr>
            <a:r>
              <a:rPr lang="nl-NL" sz="32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PEER FEEDBACK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600"/>
              <a:buFont typeface="Source Sans Pro Black"/>
              <a:buNone/>
            </a:pPr>
            <a:r>
              <a:rPr lang="nl-NL" sz="32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(SINGLE POINT RUBRIC)</a:t>
            </a:r>
            <a:endParaRPr lang="nl-NL" sz="3200" dirty="0"/>
          </a:p>
        </p:txBody>
      </p:sp>
      <p:graphicFrame>
        <p:nvGraphicFramePr>
          <p:cNvPr id="4" name="Google Shape;213;p33">
            <a:extLst>
              <a:ext uri="{FF2B5EF4-FFF2-40B4-BE49-F238E27FC236}">
                <a16:creationId xmlns:a16="http://schemas.microsoft.com/office/drawing/2014/main" id="{B220C2E9-056F-E943-9914-6355722DF8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382731"/>
              </p:ext>
            </p:extLst>
          </p:nvPr>
        </p:nvGraphicFramePr>
        <p:xfrm>
          <a:off x="838200" y="2455820"/>
          <a:ext cx="10895214" cy="32271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3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1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1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800" b="1" i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Wat is </a:t>
                      </a: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good</a:t>
                      </a:r>
                      <a:r>
                        <a:rPr lang="nl-NL" sz="2800" b="1" i="0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already</a:t>
                      </a:r>
                      <a:r>
                        <a:rPr lang="en-NL" sz="2800" b="1" i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?</a:t>
                      </a:r>
                      <a:endParaRPr sz="2800" b="1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NL" sz="2800" b="1" i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Criterium</a:t>
                      </a:r>
                      <a:endParaRPr sz="2800" b="1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What</a:t>
                      </a:r>
                      <a:r>
                        <a:rPr lang="nl-NL" sz="2800" b="1" i="0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can</a:t>
                      </a:r>
                      <a:r>
                        <a:rPr lang="nl-NL" sz="2800" b="1" i="0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be</a:t>
                      </a:r>
                      <a:r>
                        <a:rPr lang="nl-NL" sz="2800" b="1" i="0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1" i="0" dirty="0" err="1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improved</a:t>
                      </a:r>
                      <a:r>
                        <a:rPr lang="nl-NL" sz="2800" b="1" i="0" dirty="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?</a:t>
                      </a:r>
                      <a:endParaRPr sz="28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2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i="0" dirty="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Does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the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article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 meet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the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 criteria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for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 a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clear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nl-NL" sz="2800" b="0" i="0" dirty="0" err="1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structure</a:t>
                      </a:r>
                      <a:r>
                        <a:rPr lang="nl-NL" sz="2800" b="0" i="0" dirty="0">
                          <a:solidFill>
                            <a:schemeClr val="dk1"/>
                          </a:solidFill>
                          <a:latin typeface="+mn-lt"/>
                          <a:ea typeface="Source Sans Pro"/>
                          <a:cs typeface="Source Sans Pro"/>
                          <a:sym typeface="Source Sans Pro"/>
                        </a:rPr>
                        <a:t>?</a:t>
                      </a:r>
                      <a:endParaRPr lang="nl-NL" sz="2800" b="0" i="0" dirty="0">
                        <a:latin typeface="+mn-lt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i="0" dirty="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CC2A94DA-2D55-A265-A77C-5FA089F32E2E}"/>
              </a:ext>
            </a:extLst>
          </p:cNvPr>
          <p:cNvSpPr txBox="1"/>
          <p:nvPr/>
        </p:nvSpPr>
        <p:spPr>
          <a:xfrm>
            <a:off x="52958" y="10473"/>
            <a:ext cx="9327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Peer feedback</a:t>
            </a:r>
          </a:p>
        </p:txBody>
      </p:sp>
    </p:spTree>
    <p:extLst>
      <p:ext uri="{BB962C8B-B14F-4D97-AF65-F5344CB8AC3E}">
        <p14:creationId xmlns:p14="http://schemas.microsoft.com/office/powerpoint/2010/main" val="344353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3EFD41E-DC50-9B47-B2DF-839F5C86D649}"/>
              </a:ext>
            </a:extLst>
          </p:cNvPr>
          <p:cNvSpPr txBox="1"/>
          <p:nvPr/>
        </p:nvSpPr>
        <p:spPr>
          <a:xfrm>
            <a:off x="3524055" y="3806720"/>
            <a:ext cx="2500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2. students 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compare</a:t>
            </a:r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their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produced work </a:t>
            </a:r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with another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source</a:t>
            </a:r>
            <a:endParaRPr lang="en-GB" sz="2400" b="1" dirty="0">
              <a:latin typeface="Source Sans Pro" panose="020B0503030403020204" pitchFamily="34" charset="77"/>
            </a:endParaRPr>
          </a:p>
        </p:txBody>
      </p:sp>
      <p:pic>
        <p:nvPicPr>
          <p:cNvPr id="4" name="Afbeelding 2">
            <a:extLst>
              <a:ext uri="{FF2B5EF4-FFF2-40B4-BE49-F238E27FC236}">
                <a16:creationId xmlns:a16="http://schemas.microsoft.com/office/drawing/2014/main" id="{0111F0A9-253B-0E48-9E67-F443AF7FF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44" y="1711538"/>
            <a:ext cx="2000104" cy="18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D5F774E-959B-2E42-ACDC-927DFE5A1667}"/>
              </a:ext>
            </a:extLst>
          </p:cNvPr>
          <p:cNvSpPr txBox="1"/>
          <p:nvPr/>
        </p:nvSpPr>
        <p:spPr>
          <a:xfrm>
            <a:off x="456517" y="3810124"/>
            <a:ext cx="274908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1. students make an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assignment</a:t>
            </a:r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that’s related to a specific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learning outcome</a:t>
            </a:r>
          </a:p>
          <a:p>
            <a:endParaRPr lang="en-GB" sz="2000" dirty="0">
              <a:latin typeface="Source Sans Pro" panose="020B0503030403020204" pitchFamily="34" charset="77"/>
            </a:endParaRPr>
          </a:p>
          <a:p>
            <a:endParaRPr lang="en-GB" dirty="0">
              <a:latin typeface="Source Sans Pro" panose="020B0503030403020204" pitchFamily="34" charset="77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7F7C18F-13A0-3246-A2D4-98749EED7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388" y="1879890"/>
            <a:ext cx="1539804" cy="153980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4E47040-AD67-3B4C-A458-EF8B75827D49}"/>
              </a:ext>
            </a:extLst>
          </p:cNvPr>
          <p:cNvSpPr txBox="1"/>
          <p:nvPr/>
        </p:nvSpPr>
        <p:spPr>
          <a:xfrm>
            <a:off x="9246575" y="3871679"/>
            <a:ext cx="2593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4. students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improve their work </a:t>
            </a:r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from a better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understanding</a:t>
            </a:r>
            <a:endParaRPr lang="en-GB" b="1" dirty="0">
              <a:latin typeface="Source Sans Pro" panose="020B0503030403020204" pitchFamily="34" charset="77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B0543FB-9520-EF4F-890B-DAF1EC752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1845" y="1778075"/>
            <a:ext cx="1758281" cy="178778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3257127-A181-BF44-80A1-11DFBAF9465D}"/>
              </a:ext>
            </a:extLst>
          </p:cNvPr>
          <p:cNvSpPr txBox="1"/>
          <p:nvPr/>
        </p:nvSpPr>
        <p:spPr>
          <a:xfrm>
            <a:off x="6342979" y="3835196"/>
            <a:ext cx="2500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3. students make feedback </a:t>
            </a:r>
            <a:r>
              <a:rPr lang="en-GB" sz="2400" b="1" dirty="0">
                <a:latin typeface="Source Sans Pro" panose="020B0503030403020204" pitchFamily="34" charset="77"/>
                <a:ea typeface="Source Sans Pro" panose="020B0503030403020204" pitchFamily="34" charset="0"/>
              </a:rPr>
              <a:t>explicit for themselves</a:t>
            </a:r>
            <a:endParaRPr lang="en-GB" sz="2400" b="1" dirty="0">
              <a:latin typeface="Source Sans Pro" panose="020B0503030403020204" pitchFamily="34" charset="77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EE2495F-8287-A245-B39A-6E3376A1B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6446" y="1655904"/>
            <a:ext cx="2445660" cy="2116319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B3BDD711-1F5B-784C-BC3C-253E3F5C876A}"/>
              </a:ext>
            </a:extLst>
          </p:cNvPr>
          <p:cNvSpPr txBox="1">
            <a:spLocks/>
          </p:cNvSpPr>
          <p:nvPr/>
        </p:nvSpPr>
        <p:spPr>
          <a:xfrm>
            <a:off x="648393" y="680321"/>
            <a:ext cx="10895215" cy="10103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>
                <a:latin typeface="Source Sans Pro" panose="020B0503030403020204" pitchFamily="34" charset="77"/>
              </a:rPr>
              <a:t>Inner feedback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FF90F78-7032-34F2-BDE3-A6622FB6094D}"/>
              </a:ext>
            </a:extLst>
          </p:cNvPr>
          <p:cNvSpPr txBox="1"/>
          <p:nvPr/>
        </p:nvSpPr>
        <p:spPr>
          <a:xfrm>
            <a:off x="52957" y="10473"/>
            <a:ext cx="11283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Source Sans Pro" panose="020B0503030403020204" pitchFamily="34" charset="77"/>
              </a:rPr>
              <a:t>You can use examples for peer feedback as well</a:t>
            </a:r>
          </a:p>
        </p:txBody>
      </p:sp>
    </p:spTree>
    <p:extLst>
      <p:ext uri="{BB962C8B-B14F-4D97-AF65-F5344CB8AC3E}">
        <p14:creationId xmlns:p14="http://schemas.microsoft.com/office/powerpoint/2010/main" val="3946958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D7280-6CB3-0FD3-91DB-1CAEB598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51" y="5394651"/>
            <a:ext cx="10537520" cy="1325563"/>
          </a:xfrm>
        </p:spPr>
        <p:txBody>
          <a:bodyPr/>
          <a:lstStyle/>
          <a:p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Daughter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(20) –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year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2 computer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science</a:t>
            </a:r>
            <a:endParaRPr lang="nl-NL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5D0B8816-4C55-E7D6-143B-0AFA10541742}"/>
              </a:ext>
            </a:extLst>
          </p:cNvPr>
          <p:cNvSpPr/>
          <p:nvPr/>
        </p:nvSpPr>
        <p:spPr>
          <a:xfrm>
            <a:off x="989556" y="365125"/>
            <a:ext cx="9870510" cy="4421687"/>
          </a:xfrm>
          <a:prstGeom prst="wedge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don’t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really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like peer review…</a:t>
            </a:r>
          </a:p>
          <a:p>
            <a:endParaRPr lang="nl-NL" sz="2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After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comparing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and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giving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feedback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work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of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other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,</a:t>
            </a:r>
          </a:p>
          <a:p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can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usually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tell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what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need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improve</a:t>
            </a:r>
            <a:endParaRPr lang="nl-NL" sz="2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nl-NL" sz="2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And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don’t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really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look at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feedback I have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received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anymore</a:t>
            </a:r>
            <a:endParaRPr lang="nl-NL" sz="2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nl-NL" sz="2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Which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doesn’t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feel like a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nice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thing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28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nl-NL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do </a:t>
            </a:r>
          </a:p>
        </p:txBody>
      </p:sp>
    </p:spTree>
    <p:extLst>
      <p:ext uri="{BB962C8B-B14F-4D97-AF65-F5344CB8AC3E}">
        <p14:creationId xmlns:p14="http://schemas.microsoft.com/office/powerpoint/2010/main" val="167243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CE7D3268-770E-649A-DB75-85D26C09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1" y="5983941"/>
            <a:ext cx="2761529" cy="726139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6A2A309-ADD9-3E08-90FA-419C10E39410}"/>
              </a:ext>
            </a:extLst>
          </p:cNvPr>
          <p:cNvCxnSpPr>
            <a:cxnSpLocks/>
          </p:cNvCxnSpPr>
          <p:nvPr/>
        </p:nvCxnSpPr>
        <p:spPr>
          <a:xfrm>
            <a:off x="1240725" y="591669"/>
            <a:ext cx="9587753" cy="5688106"/>
          </a:xfrm>
          <a:prstGeom prst="straightConnector1">
            <a:avLst/>
          </a:prstGeom>
          <a:ln w="63500">
            <a:solidFill>
              <a:schemeClr val="accent4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C7A9261-D623-7D89-840C-0255110D5698}"/>
              </a:ext>
            </a:extLst>
          </p:cNvPr>
          <p:cNvCxnSpPr>
            <a:cxnSpLocks/>
          </p:cNvCxnSpPr>
          <p:nvPr/>
        </p:nvCxnSpPr>
        <p:spPr>
          <a:xfrm flipV="1">
            <a:off x="941293" y="591670"/>
            <a:ext cx="10529047" cy="5674659"/>
          </a:xfrm>
          <a:prstGeom prst="straightConnector1">
            <a:avLst/>
          </a:prstGeom>
          <a:ln w="63500">
            <a:solidFill>
              <a:schemeClr val="accent6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F64DD0F-B1E9-A889-CAC8-AEA554586641}"/>
              </a:ext>
            </a:extLst>
          </p:cNvPr>
          <p:cNvSpPr txBox="1"/>
          <p:nvPr/>
        </p:nvSpPr>
        <p:spPr>
          <a:xfrm rot="19927707">
            <a:off x="3144868" y="43300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E9371E-3371-2B64-CBCF-8E8276B431B9}"/>
              </a:ext>
            </a:extLst>
          </p:cNvPr>
          <p:cNvSpPr txBox="1"/>
          <p:nvPr/>
        </p:nvSpPr>
        <p:spPr>
          <a:xfrm rot="1826447">
            <a:off x="1509883" y="984923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Teacher’s support</a:t>
            </a: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6C7CD96A-DB3F-42E6-112A-1E95B73D7DC4}"/>
              </a:ext>
            </a:extLst>
          </p:cNvPr>
          <p:cNvSpPr/>
          <p:nvPr/>
        </p:nvSpPr>
        <p:spPr>
          <a:xfrm rot="20402057">
            <a:off x="1395150" y="401451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Draaiende pijl 14">
            <a:extLst>
              <a:ext uri="{FF2B5EF4-FFF2-40B4-BE49-F238E27FC236}">
                <a16:creationId xmlns:a16="http://schemas.microsoft.com/office/drawing/2014/main" id="{93E90EB6-8A95-2A27-A905-5E2EDD31F6C1}"/>
              </a:ext>
            </a:extLst>
          </p:cNvPr>
          <p:cNvSpPr/>
          <p:nvPr/>
        </p:nvSpPr>
        <p:spPr>
          <a:xfrm rot="20509209">
            <a:off x="3442564" y="288368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Draaiende pijl 15">
            <a:extLst>
              <a:ext uri="{FF2B5EF4-FFF2-40B4-BE49-F238E27FC236}">
                <a16:creationId xmlns:a16="http://schemas.microsoft.com/office/drawing/2014/main" id="{5612FAD3-6BF0-1795-EEF1-6BA69E2988B9}"/>
              </a:ext>
            </a:extLst>
          </p:cNvPr>
          <p:cNvSpPr/>
          <p:nvPr/>
        </p:nvSpPr>
        <p:spPr>
          <a:xfrm rot="20509209">
            <a:off x="5824981" y="1668340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Draaiende pijl 16">
            <a:extLst>
              <a:ext uri="{FF2B5EF4-FFF2-40B4-BE49-F238E27FC236}">
                <a16:creationId xmlns:a16="http://schemas.microsoft.com/office/drawing/2014/main" id="{5F8749D6-D4A1-46AF-07D6-D1D6131AE1AF}"/>
              </a:ext>
            </a:extLst>
          </p:cNvPr>
          <p:cNvSpPr/>
          <p:nvPr/>
        </p:nvSpPr>
        <p:spPr>
          <a:xfrm rot="20698727">
            <a:off x="7810345" y="613049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C263C33-E5AD-5337-DD56-78AEBAC3AD3C}"/>
              </a:ext>
            </a:extLst>
          </p:cNvPr>
          <p:cNvSpPr txBox="1"/>
          <p:nvPr/>
        </p:nvSpPr>
        <p:spPr>
          <a:xfrm>
            <a:off x="161908" y="5918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405D4-515E-5D71-2DA4-FD39E931C88C}"/>
              </a:ext>
            </a:extLst>
          </p:cNvPr>
          <p:cNvSpPr txBox="1"/>
          <p:nvPr/>
        </p:nvSpPr>
        <p:spPr>
          <a:xfrm>
            <a:off x="11036567" y="11087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43629E-C9E4-7974-DF68-3937FF70B2C8}"/>
              </a:ext>
            </a:extLst>
          </p:cNvPr>
          <p:cNvSpPr txBox="1"/>
          <p:nvPr/>
        </p:nvSpPr>
        <p:spPr>
          <a:xfrm rot="19950700">
            <a:off x="3666063" y="342498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5EA459-FD6D-9EFE-F3B6-3A7D7823E958}"/>
              </a:ext>
            </a:extLst>
          </p:cNvPr>
          <p:cNvSpPr txBox="1"/>
          <p:nvPr/>
        </p:nvSpPr>
        <p:spPr>
          <a:xfrm rot="19863644">
            <a:off x="6228653" y="2306636"/>
            <a:ext cx="96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D9BCF9-92F7-C90F-3F29-9A8A3926C294}"/>
              </a:ext>
            </a:extLst>
          </p:cNvPr>
          <p:cNvSpPr txBox="1"/>
          <p:nvPr/>
        </p:nvSpPr>
        <p:spPr>
          <a:xfrm rot="19863644">
            <a:off x="8376029" y="1199925"/>
            <a:ext cx="88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973F26-BA35-3447-7B57-C4135EC902C6}"/>
              </a:ext>
            </a:extLst>
          </p:cNvPr>
          <p:cNvSpPr txBox="1"/>
          <p:nvPr/>
        </p:nvSpPr>
        <p:spPr>
          <a:xfrm rot="19926477">
            <a:off x="1735384" y="453526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pic>
        <p:nvPicPr>
          <p:cNvPr id="25" name="Afbeelding 24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DFBD972D-CE85-7018-0C19-D758D69D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03" y="0"/>
            <a:ext cx="2615972" cy="7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8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68FC-4B6A-0691-EBE4-ACE073CD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more feedback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from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teaching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staff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</p:txBody>
      </p:sp>
      <p:pic>
        <p:nvPicPr>
          <p:cNvPr id="8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C81DECB2-A7A3-BBC1-CA62-83EB36060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8181" b="79591"/>
          <a:stretch/>
        </p:blipFill>
        <p:spPr>
          <a:xfrm>
            <a:off x="851415" y="2912220"/>
            <a:ext cx="11340585" cy="3025117"/>
          </a:xfrm>
        </p:spPr>
      </p:pic>
    </p:spTree>
    <p:extLst>
      <p:ext uri="{BB962C8B-B14F-4D97-AF65-F5344CB8AC3E}">
        <p14:creationId xmlns:p14="http://schemas.microsoft.com/office/powerpoint/2010/main" val="1117500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CE7D3268-770E-649A-DB75-85D26C09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1" y="5983941"/>
            <a:ext cx="2761529" cy="726139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6A2A309-ADD9-3E08-90FA-419C10E39410}"/>
              </a:ext>
            </a:extLst>
          </p:cNvPr>
          <p:cNvCxnSpPr>
            <a:cxnSpLocks/>
          </p:cNvCxnSpPr>
          <p:nvPr/>
        </p:nvCxnSpPr>
        <p:spPr>
          <a:xfrm>
            <a:off x="1240725" y="591669"/>
            <a:ext cx="9587753" cy="5688106"/>
          </a:xfrm>
          <a:prstGeom prst="straightConnector1">
            <a:avLst/>
          </a:prstGeom>
          <a:ln w="63500">
            <a:solidFill>
              <a:schemeClr val="accent4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C7A9261-D623-7D89-840C-0255110D5698}"/>
              </a:ext>
            </a:extLst>
          </p:cNvPr>
          <p:cNvCxnSpPr>
            <a:cxnSpLocks/>
          </p:cNvCxnSpPr>
          <p:nvPr/>
        </p:nvCxnSpPr>
        <p:spPr>
          <a:xfrm flipV="1">
            <a:off x="941293" y="591670"/>
            <a:ext cx="10529047" cy="5674659"/>
          </a:xfrm>
          <a:prstGeom prst="straightConnector1">
            <a:avLst/>
          </a:prstGeom>
          <a:ln w="63500">
            <a:solidFill>
              <a:schemeClr val="accent6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F64DD0F-B1E9-A889-CAC8-AEA554586641}"/>
              </a:ext>
            </a:extLst>
          </p:cNvPr>
          <p:cNvSpPr txBox="1"/>
          <p:nvPr/>
        </p:nvSpPr>
        <p:spPr>
          <a:xfrm rot="19927707">
            <a:off x="3144868" y="43300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E9371E-3371-2B64-CBCF-8E8276B431B9}"/>
              </a:ext>
            </a:extLst>
          </p:cNvPr>
          <p:cNvSpPr txBox="1"/>
          <p:nvPr/>
        </p:nvSpPr>
        <p:spPr>
          <a:xfrm rot="1826447">
            <a:off x="1509883" y="984923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Teacher’s support</a:t>
            </a: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6C7CD96A-DB3F-42E6-112A-1E95B73D7DC4}"/>
              </a:ext>
            </a:extLst>
          </p:cNvPr>
          <p:cNvSpPr/>
          <p:nvPr/>
        </p:nvSpPr>
        <p:spPr>
          <a:xfrm rot="20402057">
            <a:off x="1395150" y="401451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Draaiende pijl 14">
            <a:extLst>
              <a:ext uri="{FF2B5EF4-FFF2-40B4-BE49-F238E27FC236}">
                <a16:creationId xmlns:a16="http://schemas.microsoft.com/office/drawing/2014/main" id="{93E90EB6-8A95-2A27-A905-5E2EDD31F6C1}"/>
              </a:ext>
            </a:extLst>
          </p:cNvPr>
          <p:cNvSpPr/>
          <p:nvPr/>
        </p:nvSpPr>
        <p:spPr>
          <a:xfrm rot="20509209">
            <a:off x="3442564" y="288368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Draaiende pijl 15">
            <a:extLst>
              <a:ext uri="{FF2B5EF4-FFF2-40B4-BE49-F238E27FC236}">
                <a16:creationId xmlns:a16="http://schemas.microsoft.com/office/drawing/2014/main" id="{5612FAD3-6BF0-1795-EEF1-6BA69E2988B9}"/>
              </a:ext>
            </a:extLst>
          </p:cNvPr>
          <p:cNvSpPr/>
          <p:nvPr/>
        </p:nvSpPr>
        <p:spPr>
          <a:xfrm rot="20509209">
            <a:off x="5824981" y="1668340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Draaiende pijl 16">
            <a:extLst>
              <a:ext uri="{FF2B5EF4-FFF2-40B4-BE49-F238E27FC236}">
                <a16:creationId xmlns:a16="http://schemas.microsoft.com/office/drawing/2014/main" id="{5F8749D6-D4A1-46AF-07D6-D1D6131AE1AF}"/>
              </a:ext>
            </a:extLst>
          </p:cNvPr>
          <p:cNvSpPr/>
          <p:nvPr/>
        </p:nvSpPr>
        <p:spPr>
          <a:xfrm rot="20698727">
            <a:off x="7810345" y="613049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C263C33-E5AD-5337-DD56-78AEBAC3AD3C}"/>
              </a:ext>
            </a:extLst>
          </p:cNvPr>
          <p:cNvSpPr txBox="1"/>
          <p:nvPr/>
        </p:nvSpPr>
        <p:spPr>
          <a:xfrm>
            <a:off x="161908" y="5918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405D4-515E-5D71-2DA4-FD39E931C88C}"/>
              </a:ext>
            </a:extLst>
          </p:cNvPr>
          <p:cNvSpPr txBox="1"/>
          <p:nvPr/>
        </p:nvSpPr>
        <p:spPr>
          <a:xfrm>
            <a:off x="11036567" y="11087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43629E-C9E4-7974-DF68-3937FF70B2C8}"/>
              </a:ext>
            </a:extLst>
          </p:cNvPr>
          <p:cNvSpPr txBox="1"/>
          <p:nvPr/>
        </p:nvSpPr>
        <p:spPr>
          <a:xfrm rot="19950700">
            <a:off x="3666063" y="342498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5EA459-FD6D-9EFE-F3B6-3A7D7823E958}"/>
              </a:ext>
            </a:extLst>
          </p:cNvPr>
          <p:cNvSpPr txBox="1"/>
          <p:nvPr/>
        </p:nvSpPr>
        <p:spPr>
          <a:xfrm rot="19863644">
            <a:off x="6228653" y="2306636"/>
            <a:ext cx="96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D9BCF9-92F7-C90F-3F29-9A8A3926C294}"/>
              </a:ext>
            </a:extLst>
          </p:cNvPr>
          <p:cNvSpPr txBox="1"/>
          <p:nvPr/>
        </p:nvSpPr>
        <p:spPr>
          <a:xfrm rot="19863644">
            <a:off x="8376029" y="1199925"/>
            <a:ext cx="88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973F26-BA35-3447-7B57-C4135EC902C6}"/>
              </a:ext>
            </a:extLst>
          </p:cNvPr>
          <p:cNvSpPr txBox="1"/>
          <p:nvPr/>
        </p:nvSpPr>
        <p:spPr>
          <a:xfrm rot="19926477">
            <a:off x="1735384" y="453526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pic>
        <p:nvPicPr>
          <p:cNvPr id="25" name="Afbeelding 24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DFBD972D-CE85-7018-0C19-D758D69D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03" y="0"/>
            <a:ext cx="2615972" cy="7008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68FAF4-2087-1315-F360-9B4720CC20D4}"/>
              </a:ext>
            </a:extLst>
          </p:cNvPr>
          <p:cNvSpPr/>
          <p:nvPr/>
        </p:nvSpPr>
        <p:spPr>
          <a:xfrm>
            <a:off x="7916449" y="0"/>
            <a:ext cx="4275551" cy="9039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4FC63-C348-EFB9-AFCF-5F15B592913D}"/>
              </a:ext>
            </a:extLst>
          </p:cNvPr>
          <p:cNvSpPr txBox="1"/>
          <p:nvPr/>
        </p:nvSpPr>
        <p:spPr>
          <a:xfrm>
            <a:off x="2678731" y="121935"/>
            <a:ext cx="5163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Start </a:t>
            </a:r>
            <a:r>
              <a:rPr lang="nl-NL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by</a:t>
            </a:r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stating</a:t>
            </a:r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</a:t>
            </a:r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end goal </a:t>
            </a:r>
          </a:p>
          <a:p>
            <a:pPr algn="r"/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nl-NL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</a:t>
            </a:r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should</a:t>
            </a:r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students</a:t>
            </a:r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</a:t>
            </a:r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able</a:t>
            </a:r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do </a:t>
            </a:r>
            <a:r>
              <a:rPr lang="nl-NL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independently</a:t>
            </a:r>
            <a:r>
              <a:rPr lang="nl-NL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8291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27ADED-7184-1C4B-8919-4ABAE185467B}"/>
              </a:ext>
            </a:extLst>
          </p:cNvPr>
          <p:cNvSpPr txBox="1"/>
          <p:nvPr/>
        </p:nvSpPr>
        <p:spPr>
          <a:xfrm>
            <a:off x="2404997" y="5185775"/>
            <a:ext cx="658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Ecourse.formative-action.com</a:t>
            </a:r>
            <a:endParaRPr lang="nl-NL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Picture 6" descr="A white sign with black text and red arrow&#10;&#10;Description automatically generated">
            <a:extLst>
              <a:ext uri="{FF2B5EF4-FFF2-40B4-BE49-F238E27FC236}">
                <a16:creationId xmlns:a16="http://schemas.microsoft.com/office/drawing/2014/main" id="{BFA79252-DE03-7BA1-8EA2-D4B6A2227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30690"/>
            <a:ext cx="7772400" cy="387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19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68FC-4B6A-0691-EBE4-ACE073CD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usual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questions</a:t>
            </a:r>
            <a:endParaRPr lang="nl-NL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CD264-3046-6AE1-C18A-EC2011C83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I’m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stuck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what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can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 do?</a:t>
            </a:r>
          </a:p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good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enough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)?</a:t>
            </a:r>
          </a:p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it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good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enough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)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now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  <a:p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Can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you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tell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me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everything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can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improve</a:t>
            </a:r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</a:p>
          <a:p>
            <a:endParaRPr lang="nl-NL" dirty="0"/>
          </a:p>
        </p:txBody>
      </p:sp>
      <p:pic>
        <p:nvPicPr>
          <p:cNvPr id="5" name="Picture 4" descr="A person with long curly hair smiling&#10;&#10;Description automatically generated">
            <a:extLst>
              <a:ext uri="{FF2B5EF4-FFF2-40B4-BE49-F238E27FC236}">
                <a16:creationId xmlns:a16="http://schemas.microsoft.com/office/drawing/2014/main" id="{3DF66B89-C2CA-DFA7-9281-F7220CB86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309" y="504496"/>
            <a:ext cx="3139491" cy="3599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790907-2DC5-8BAB-0790-93E2E0A29655}"/>
              </a:ext>
            </a:extLst>
          </p:cNvPr>
          <p:cNvSpPr txBox="1"/>
          <p:nvPr/>
        </p:nvSpPr>
        <p:spPr>
          <a:xfrm>
            <a:off x="8955117" y="4586628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Renske de Kleijn</a:t>
            </a:r>
          </a:p>
        </p:txBody>
      </p:sp>
    </p:spTree>
    <p:extLst>
      <p:ext uri="{BB962C8B-B14F-4D97-AF65-F5344CB8AC3E}">
        <p14:creationId xmlns:p14="http://schemas.microsoft.com/office/powerpoint/2010/main" val="3730022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F0DB-4684-B633-1EBD-589D1E53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0A885ADE-4E17-ADB0-CAF3-DF1CC3D4A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74" t="38358" r="-299" b="42726"/>
          <a:stretch/>
        </p:blipFill>
        <p:spPr>
          <a:xfrm>
            <a:off x="172424" y="913681"/>
            <a:ext cx="11847152" cy="32589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6D792-2220-0398-F083-FCCE7CB0DC59}"/>
              </a:ext>
            </a:extLst>
          </p:cNvPr>
          <p:cNvSpPr txBox="1"/>
          <p:nvPr/>
        </p:nvSpPr>
        <p:spPr>
          <a:xfrm>
            <a:off x="-1653436" y="26805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2512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F0DB-4684-B633-1EBD-589D1E53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0A885ADE-4E17-ADB0-CAF3-DF1CC3D4A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80" t="73398" r="4555" b="10229"/>
          <a:stretch/>
        </p:blipFill>
        <p:spPr>
          <a:xfrm>
            <a:off x="-154177" y="688934"/>
            <a:ext cx="11507977" cy="27400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6D792-2220-0398-F083-FCCE7CB0DC59}"/>
              </a:ext>
            </a:extLst>
          </p:cNvPr>
          <p:cNvSpPr txBox="1"/>
          <p:nvPr/>
        </p:nvSpPr>
        <p:spPr>
          <a:xfrm>
            <a:off x="-1653436" y="26805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992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71FF6-285E-6E87-8C61-C3467DF08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66F16-D0BB-30A0-1D5C-88A9198F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680321"/>
            <a:ext cx="10950941" cy="847984"/>
          </a:xfrm>
        </p:spPr>
        <p:txBody>
          <a:bodyPr>
            <a:normAutofit/>
          </a:bodyPr>
          <a:lstStyle/>
          <a:p>
            <a:r>
              <a:rPr lang="en-GB" b="1">
                <a:latin typeface="Source Sans Pro" panose="020B0503030403020204" pitchFamily="34" charset="0"/>
                <a:ea typeface="Source Sans Pro" panose="020B0503030403020204" pitchFamily="34" charset="0"/>
              </a:rPr>
              <a:t>Approach to organising feedback</a:t>
            </a:r>
            <a:endParaRPr lang="en-GB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6F70D9-1894-BF4F-A9D1-2B9D7A159F59}"/>
              </a:ext>
            </a:extLst>
          </p:cNvPr>
          <p:cNvSpPr txBox="1"/>
          <p:nvPr/>
        </p:nvSpPr>
        <p:spPr>
          <a:xfrm>
            <a:off x="3391572" y="4530536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Define the </a:t>
            </a:r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</a:t>
            </a:r>
            <a:endParaRPr lang="en-GB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C85F7EE-4465-139C-EF16-347E3933C752}"/>
              </a:ext>
            </a:extLst>
          </p:cNvPr>
          <p:cNvSpPr txBox="1"/>
          <p:nvPr/>
        </p:nvSpPr>
        <p:spPr>
          <a:xfrm>
            <a:off x="5671363" y="4538453"/>
            <a:ext cx="3450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Appropriate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feedback form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AF68102-C3B1-9692-0765-E357A2744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392" y="2438942"/>
            <a:ext cx="2028127" cy="202812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13E91-D0BA-E20A-576D-8CABC6130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022" y="2415311"/>
            <a:ext cx="2091219" cy="209121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C74789D-D9D7-6994-B1E3-03CF21ABDBC7}"/>
              </a:ext>
            </a:extLst>
          </p:cNvPr>
          <p:cNvSpPr txBox="1"/>
          <p:nvPr/>
        </p:nvSpPr>
        <p:spPr>
          <a:xfrm>
            <a:off x="129907" y="4506530"/>
            <a:ext cx="3104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Determine degree of </a:t>
            </a:r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independence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2946640-2035-A30D-1EF8-A7F3064F3D9F}"/>
              </a:ext>
            </a:extLst>
          </p:cNvPr>
          <p:cNvSpPr txBox="1"/>
          <p:nvPr/>
        </p:nvSpPr>
        <p:spPr>
          <a:xfrm>
            <a:off x="9045208" y="4506673"/>
            <a:ext cx="3007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Organise</a:t>
            </a:r>
          </a:p>
          <a:p>
            <a:pPr algn="ctr"/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landing spot (action)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6A265B-2F9A-6EDE-953D-6CB969C50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933" y="2446480"/>
            <a:ext cx="1965034" cy="1965034"/>
          </a:xfrm>
          <a:prstGeom prst="rect">
            <a:avLst/>
          </a:prstGeom>
        </p:spPr>
      </p:pic>
      <p:pic>
        <p:nvPicPr>
          <p:cNvPr id="12" name="Afbeelding 11" descr="Afbeelding met symbool, Lettertype, Graphics, schermopname&#10;&#10;Automatisch gegenereerde beschrijving">
            <a:extLst>
              <a:ext uri="{FF2B5EF4-FFF2-40B4-BE49-F238E27FC236}">
                <a16:creationId xmlns:a16="http://schemas.microsoft.com/office/drawing/2014/main" id="{143F03E7-63C1-0C14-52D4-5D6ED15B9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43" y="2554606"/>
            <a:ext cx="1885162" cy="18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12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F0DB-4684-B633-1EBD-589D1E53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0A885ADE-4E17-ADB0-CAF3-DF1CC3D4A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3" t="20021" r="1222" b="61063"/>
          <a:stretch/>
        </p:blipFill>
        <p:spPr>
          <a:xfrm>
            <a:off x="185682" y="713985"/>
            <a:ext cx="13797346" cy="3795386"/>
          </a:xfrm>
        </p:spPr>
      </p:pic>
    </p:spTree>
    <p:extLst>
      <p:ext uri="{BB962C8B-B14F-4D97-AF65-F5344CB8AC3E}">
        <p14:creationId xmlns:p14="http://schemas.microsoft.com/office/powerpoint/2010/main" val="647663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F0DB-4684-B633-1EBD-589D1E53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0A885ADE-4E17-ADB0-CAF3-DF1CC3D4A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33" t="54232" r="3408" b="26852"/>
          <a:stretch/>
        </p:blipFill>
        <p:spPr>
          <a:xfrm>
            <a:off x="185682" y="713985"/>
            <a:ext cx="13797346" cy="379538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6D792-2220-0398-F083-FCCE7CB0DC59}"/>
              </a:ext>
            </a:extLst>
          </p:cNvPr>
          <p:cNvSpPr txBox="1"/>
          <p:nvPr/>
        </p:nvSpPr>
        <p:spPr>
          <a:xfrm>
            <a:off x="-1653436" y="26805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9094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FB44-7410-4A28-7CD6-26A91B4D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128DBECA-C93B-E9A1-A667-4E8B6B631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102" y="181546"/>
            <a:ext cx="4593500" cy="649490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1E7BA3-26B5-37FA-1E23-C3A2D790FA71}"/>
              </a:ext>
            </a:extLst>
          </p:cNvPr>
          <p:cNvSpPr txBox="1"/>
          <p:nvPr/>
        </p:nvSpPr>
        <p:spPr>
          <a:xfrm>
            <a:off x="6217504" y="6246654"/>
            <a:ext cx="61001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https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://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toetsrevolutie.nl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/poster/poster-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better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ask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-feedback/</a:t>
            </a:r>
          </a:p>
        </p:txBody>
      </p:sp>
    </p:spTree>
    <p:extLst>
      <p:ext uri="{BB962C8B-B14F-4D97-AF65-F5344CB8AC3E}">
        <p14:creationId xmlns:p14="http://schemas.microsoft.com/office/powerpoint/2010/main" val="2430611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26BE650-795D-1A47-1264-61F650B9AA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4579" y="316320"/>
            <a:ext cx="11041996" cy="5310260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GB" sz="3600" b="1" spc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questions for this session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Why do we prefer  the term ‘formative action’ over ‘formative assessment’?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are the most common pitfalls that make feedback ineffective?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can we enjoy a </a:t>
            </a:r>
            <a:r>
              <a:rPr lang="en-GB" sz="2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more effective 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practice that </a:t>
            </a:r>
            <a:r>
              <a:rPr lang="en-GB" sz="2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reduces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 workload of teaching staff?</a:t>
            </a:r>
          </a:p>
          <a:p>
            <a:pPr marL="0" indent="0">
              <a:lnSpc>
                <a:spcPct val="200000"/>
              </a:lnSpc>
              <a:buNone/>
            </a:pP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28C60-60FD-424D-AF7F-56675E43FAAF}"/>
              </a:ext>
            </a:extLst>
          </p:cNvPr>
          <p:cNvSpPr/>
          <p:nvPr/>
        </p:nvSpPr>
        <p:spPr>
          <a:xfrm>
            <a:off x="5971607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  <a:endParaRPr lang="nl-NL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4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157D5E-18B8-DC2D-EE8F-D38F358B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A490B2F2-4611-D60A-8D52-D0C8FD02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67" y="2650313"/>
            <a:ext cx="775530" cy="775530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46A359DE-367B-F650-2772-A28E005DBC24}"/>
              </a:ext>
            </a:extLst>
          </p:cNvPr>
          <p:cNvSpPr txBox="1">
            <a:spLocks/>
          </p:cNvSpPr>
          <p:nvPr/>
        </p:nvSpPr>
        <p:spPr>
          <a:xfrm>
            <a:off x="6529257" y="205347"/>
            <a:ext cx="5389970" cy="1927712"/>
          </a:xfrm>
          <a:prstGeom prst="rect">
            <a:avLst/>
          </a:prstGeom>
          <a:ln w="88900">
            <a:solidFill>
              <a:srgbClr val="0070C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1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Classify feedback forms: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Fitting at the beginning of the learning process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Halfway through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Appropriate at the end of the learning process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39BAF14-7C51-7B60-4C0A-E8D96AE85AE4}"/>
              </a:ext>
            </a:extLst>
          </p:cNvPr>
          <p:cNvSpPr txBox="1"/>
          <p:nvPr/>
        </p:nvSpPr>
        <p:spPr>
          <a:xfrm>
            <a:off x="5498807" y="4916976"/>
            <a:ext cx="2722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Directive &amp;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corrective feedback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14BB0CD0-186D-6313-242E-E391EBD2A42F}"/>
              </a:ext>
            </a:extLst>
          </p:cNvPr>
          <p:cNvSpPr txBox="1"/>
          <p:nvPr/>
        </p:nvSpPr>
        <p:spPr>
          <a:xfrm>
            <a:off x="5620521" y="2998159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Source Sans Pro" panose="020B0503030403020204" pitchFamily="34" charset="77"/>
              </a:rPr>
              <a:t>Peer feedback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8E229067-0414-3E32-F140-47C3523F0F4E}"/>
              </a:ext>
            </a:extLst>
          </p:cNvPr>
          <p:cNvSpPr txBox="1"/>
          <p:nvPr/>
        </p:nvSpPr>
        <p:spPr>
          <a:xfrm>
            <a:off x="9920224" y="4916976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Feedback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question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090A040-9795-A465-1943-5DF04E265026}"/>
              </a:ext>
            </a:extLst>
          </p:cNvPr>
          <p:cNvSpPr txBox="1"/>
          <p:nvPr/>
        </p:nvSpPr>
        <p:spPr>
          <a:xfrm>
            <a:off x="9920224" y="3961632"/>
            <a:ext cx="207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Detective feedback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F0AE22C-89A5-CD3F-641D-9F6B28F4A860}"/>
              </a:ext>
            </a:extLst>
          </p:cNvPr>
          <p:cNvSpPr txBox="1"/>
          <p:nvPr/>
        </p:nvSpPr>
        <p:spPr>
          <a:xfrm>
            <a:off x="943689" y="5286308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with criteria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8E0B9E56-9D65-D0F2-7BA0-D7865DD186B9}"/>
              </a:ext>
            </a:extLst>
          </p:cNvPr>
          <p:cNvSpPr txBox="1"/>
          <p:nvPr/>
        </p:nvSpPr>
        <p:spPr>
          <a:xfrm>
            <a:off x="943689" y="4120645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Audio/video feedback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7AC828D-5989-9E4B-662A-68B9FEAA4409}"/>
              </a:ext>
            </a:extLst>
          </p:cNvPr>
          <p:cNvSpPr txBox="1"/>
          <p:nvPr/>
        </p:nvSpPr>
        <p:spPr>
          <a:xfrm>
            <a:off x="5489797" y="3961632"/>
            <a:ext cx="271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legend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5E2F3BD-0EF0-AB7B-AA50-6B2C8F885C0B}"/>
              </a:ext>
            </a:extLst>
          </p:cNvPr>
          <p:cNvSpPr txBox="1"/>
          <p:nvPr/>
        </p:nvSpPr>
        <p:spPr>
          <a:xfrm>
            <a:off x="9920224" y="2594846"/>
            <a:ext cx="227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Feedback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by comparison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4240D67-FA74-5AAE-6B07-EF2507A32666}"/>
              </a:ext>
            </a:extLst>
          </p:cNvPr>
          <p:cNvSpPr txBox="1">
            <a:spLocks/>
          </p:cNvSpPr>
          <p:nvPr/>
        </p:nvSpPr>
        <p:spPr>
          <a:xfrm>
            <a:off x="212967" y="218661"/>
            <a:ext cx="5646776" cy="1927712"/>
          </a:xfrm>
          <a:prstGeom prst="rect">
            <a:avLst/>
          </a:prstGeom>
          <a:ln w="88900">
            <a:solidFill>
              <a:srgbClr val="7030A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Decreasing support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level of difficulty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degree of independence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65B8BAF-3B7F-CB22-06A4-148D76514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99" y="3783235"/>
            <a:ext cx="830998" cy="830998"/>
          </a:xfrm>
          <a:prstGeom prst="rect">
            <a:avLst/>
          </a:prstGeom>
        </p:spPr>
      </p:pic>
      <p:sp>
        <p:nvSpPr>
          <p:cNvPr id="43" name="Tekstvak 42">
            <a:extLst>
              <a:ext uri="{FF2B5EF4-FFF2-40B4-BE49-F238E27FC236}">
                <a16:creationId xmlns:a16="http://schemas.microsoft.com/office/drawing/2014/main" id="{3602C6F7-6D83-D071-D63B-F33D8BEFAEA2}"/>
              </a:ext>
            </a:extLst>
          </p:cNvPr>
          <p:cNvSpPr txBox="1"/>
          <p:nvPr/>
        </p:nvSpPr>
        <p:spPr>
          <a:xfrm>
            <a:off x="988497" y="2998159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Whole group feedback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187C851-CFEB-1840-85A3-AE14232D2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45" y="4916975"/>
            <a:ext cx="830998" cy="83099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998498D-C031-D026-31B5-5EACC1220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297" y="2617691"/>
            <a:ext cx="840773" cy="84077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DEC2985-C3D9-12A4-871B-19B20FAF8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220" y="3735242"/>
            <a:ext cx="676166" cy="67616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D6456E6-5963-A7BA-BAB3-5AAF9B521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809" y="4858224"/>
            <a:ext cx="830998" cy="83099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A4A3459-EE3F-B28E-DB1F-F51F4E70DD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4763" y="2594846"/>
            <a:ext cx="855254" cy="85525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0BC0627E-FA46-A216-9DE5-61C3A728C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321" y="3625446"/>
            <a:ext cx="803696" cy="803696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2B045AE5-3B1F-10D1-8710-BBD51B80D8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4067" y="4906623"/>
            <a:ext cx="765950" cy="7659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4E49A25-8537-595C-D7C0-8FCC9C7F5E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79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FC6FCE3F-78DE-C166-D115-CC1A99290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926590"/>
            <a:ext cx="10479641" cy="48257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F36C01-157A-9C57-2C0F-BF71BA4F7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197435"/>
            <a:ext cx="10895215" cy="1010371"/>
          </a:xfrm>
        </p:spPr>
        <p:txBody>
          <a:bodyPr/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www.padlet.com/vdevid/fa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6" name="Pijl links 5">
            <a:extLst>
              <a:ext uri="{FF2B5EF4-FFF2-40B4-BE49-F238E27FC236}">
                <a16:creationId xmlns:a16="http://schemas.microsoft.com/office/drawing/2014/main" id="{D95253DA-043E-E63B-2CA7-44726D82B7A6}"/>
              </a:ext>
            </a:extLst>
          </p:cNvPr>
          <p:cNvSpPr/>
          <p:nvPr/>
        </p:nvSpPr>
        <p:spPr>
          <a:xfrm rot="15322495">
            <a:off x="3223165" y="3942314"/>
            <a:ext cx="1674687" cy="12226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285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2868AEE-C925-4443-9E32-0D41D59F4DC0}"/>
              </a:ext>
            </a:extLst>
          </p:cNvPr>
          <p:cNvSpPr txBox="1"/>
          <p:nvPr/>
        </p:nvSpPr>
        <p:spPr>
          <a:xfrm>
            <a:off x="142146" y="401041"/>
            <a:ext cx="1184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Where does feedback fit our model for formative action?</a:t>
            </a:r>
          </a:p>
        </p:txBody>
      </p:sp>
      <p:pic>
        <p:nvPicPr>
          <p:cNvPr id="4" name="Picture 6" descr="Diagram&#10;&#10;Description automatically generated">
            <a:extLst>
              <a:ext uri="{FF2B5EF4-FFF2-40B4-BE49-F238E27FC236}">
                <a16:creationId xmlns:a16="http://schemas.microsoft.com/office/drawing/2014/main" id="{579FDC9E-AAB9-1748-804B-E2B3DA128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" y="1263608"/>
            <a:ext cx="12111916" cy="4608576"/>
          </a:xfrm>
          <a:prstGeom prst="rect">
            <a:avLst/>
          </a:prstGeom>
        </p:spPr>
      </p:pic>
      <p:sp>
        <p:nvSpPr>
          <p:cNvPr id="2" name="Kader 1">
            <a:extLst>
              <a:ext uri="{FF2B5EF4-FFF2-40B4-BE49-F238E27FC236}">
                <a16:creationId xmlns:a16="http://schemas.microsoft.com/office/drawing/2014/main" id="{EF5B23A2-23C3-E24D-AE8D-512E0EAC3566}"/>
              </a:ext>
            </a:extLst>
          </p:cNvPr>
          <p:cNvSpPr/>
          <p:nvPr/>
        </p:nvSpPr>
        <p:spPr>
          <a:xfrm>
            <a:off x="4548249" y="985815"/>
            <a:ext cx="4916385" cy="5046849"/>
          </a:xfrm>
          <a:prstGeom prst="frame">
            <a:avLst>
              <a:gd name="adj1" fmla="val 26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4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60D584D-7B2B-7E75-D347-37C48BCD9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5AB2293-26A0-8198-7C68-900D74AD1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" panose="020B0503030403020204" pitchFamily="34" charset="77"/>
              </a:rPr>
              <a:t>Feedback literacy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8EE944-7AB5-3BD3-AA6B-6D39E350E7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2" y="1770611"/>
            <a:ext cx="10895215" cy="3812504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Using feedback is a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skill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Requires practice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of quality is essential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Importance of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dialogue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feedback &amp; emotion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Reflection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FE48F3-CB6C-5D6A-E1DB-0C25FC2F3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38"/>
          <a:stretch/>
        </p:blipFill>
        <p:spPr>
          <a:xfrm>
            <a:off x="8793019" y="1981456"/>
            <a:ext cx="3193934" cy="254436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0AFA08D-E75E-DFA0-67F0-9F44A455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2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C4C293B-B86C-87A1-E611-454BEB1859A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4196" y="1951560"/>
            <a:ext cx="11543608" cy="3612996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3 minutes thinking time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have you ever taught feedback to students/colleagues?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If not, think of as many ideas as possible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 minutes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exchange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5 minutes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then pick 1 idea and develop it further into an experiment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B598B7-D543-3340-2A5C-E69779237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234272"/>
            <a:ext cx="10895215" cy="1572225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as an important skill?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do you teach feedback literacy?</a:t>
            </a:r>
          </a:p>
        </p:txBody>
      </p:sp>
    </p:spTree>
    <p:extLst>
      <p:ext uri="{BB962C8B-B14F-4D97-AF65-F5344CB8AC3E}">
        <p14:creationId xmlns:p14="http://schemas.microsoft.com/office/powerpoint/2010/main" val="2704716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08CB7099-26E2-1BFD-07B4-ED47FA3BA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696" y="2322718"/>
            <a:ext cx="550617" cy="57221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662C010-2E18-E1E4-03FF-BB9F5CA61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837" y="3891224"/>
            <a:ext cx="550617" cy="57221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358D063-A400-E2FD-1104-F34B7B0B7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93" y="3057173"/>
            <a:ext cx="550617" cy="57221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D9E4379-9712-3DFE-D5F8-943D8BFC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655" y="5088480"/>
            <a:ext cx="550617" cy="572210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3E206846-2DDD-D86F-6E01-556316613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495" y="1358458"/>
            <a:ext cx="550617" cy="572210"/>
          </a:xfrm>
          <a:prstGeom prst="rect">
            <a:avLst/>
          </a:prstGeom>
        </p:spPr>
      </p:pic>
      <p:grpSp>
        <p:nvGrpSpPr>
          <p:cNvPr id="46" name="Groep 45">
            <a:extLst>
              <a:ext uri="{FF2B5EF4-FFF2-40B4-BE49-F238E27FC236}">
                <a16:creationId xmlns:a16="http://schemas.microsoft.com/office/drawing/2014/main" id="{F9C5BD24-C44C-089C-DB30-66E3A567AA20}"/>
              </a:ext>
            </a:extLst>
          </p:cNvPr>
          <p:cNvGrpSpPr/>
          <p:nvPr/>
        </p:nvGrpSpPr>
        <p:grpSpPr>
          <a:xfrm>
            <a:off x="845870" y="873204"/>
            <a:ext cx="8638721" cy="4813589"/>
            <a:chOff x="2664194" y="855502"/>
            <a:chExt cx="9993021" cy="5395950"/>
          </a:xfrm>
        </p:grpSpPr>
        <p:cxnSp>
          <p:nvCxnSpPr>
            <p:cNvPr id="4" name="Verbindingslijn: gekromd 3">
              <a:extLst>
                <a:ext uri="{FF2B5EF4-FFF2-40B4-BE49-F238E27FC236}">
                  <a16:creationId xmlns:a16="http://schemas.microsoft.com/office/drawing/2014/main" id="{8E600824-D332-ABF3-F999-7DD9827B42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194" y="855502"/>
              <a:ext cx="9977876" cy="5205607"/>
            </a:xfrm>
            <a:prstGeom prst="curvedConnector3">
              <a:avLst>
                <a:gd name="adj1" fmla="val 48193"/>
              </a:avLst>
            </a:prstGeom>
            <a:ln w="635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Verbindingslijn: gekromd 40">
              <a:extLst>
                <a:ext uri="{FF2B5EF4-FFF2-40B4-BE49-F238E27FC236}">
                  <a16:creationId xmlns:a16="http://schemas.microsoft.com/office/drawing/2014/main" id="{1B41B191-4942-EEC3-BC17-4C929244DB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194" y="1031556"/>
              <a:ext cx="9993021" cy="5219896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kstvak 44">
            <a:extLst>
              <a:ext uri="{FF2B5EF4-FFF2-40B4-BE49-F238E27FC236}">
                <a16:creationId xmlns:a16="http://schemas.microsoft.com/office/drawing/2014/main" id="{B71063C5-A7D0-02B9-9DEF-642EEECD8EA5}"/>
              </a:ext>
            </a:extLst>
          </p:cNvPr>
          <p:cNvSpPr txBox="1"/>
          <p:nvPr/>
        </p:nvSpPr>
        <p:spPr>
          <a:xfrm>
            <a:off x="-1688253" y="3052540"/>
            <a:ext cx="32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SBE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4EA60BB-95BA-BA31-3DC0-BA9AEA942113}"/>
              </a:ext>
            </a:extLst>
          </p:cNvPr>
          <p:cNvSpPr txBox="1"/>
          <p:nvPr/>
        </p:nvSpPr>
        <p:spPr>
          <a:xfrm>
            <a:off x="112148" y="79972"/>
            <a:ext cx="4133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Feedback process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pic>
        <p:nvPicPr>
          <p:cNvPr id="7" name="Picture 2" descr="finish Icon 4211321">
            <a:extLst>
              <a:ext uri="{FF2B5EF4-FFF2-40B4-BE49-F238E27FC236}">
                <a16:creationId xmlns:a16="http://schemas.microsoft.com/office/drawing/2014/main" id="{F4F50BDD-93BB-438E-6599-D2D08B63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39" y="600489"/>
            <a:ext cx="627524" cy="6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FEB9271F-D2AF-0C2F-5341-E82865F56E70}"/>
              </a:ext>
            </a:extLst>
          </p:cNvPr>
          <p:cNvSpPr txBox="1"/>
          <p:nvPr/>
        </p:nvSpPr>
        <p:spPr>
          <a:xfrm>
            <a:off x="4697247" y="5157458"/>
            <a:ext cx="251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Whole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grou</a:t>
            </a:r>
            <a:r>
              <a:rPr lang="en-GB" b="1" dirty="0">
                <a:solidFill>
                  <a:srgbClr val="0081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 feedback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847E9E09-FC8C-F03F-AED1-E23EB79D2624}"/>
              </a:ext>
            </a:extLst>
          </p:cNvPr>
          <p:cNvSpPr txBox="1"/>
          <p:nvPr/>
        </p:nvSpPr>
        <p:spPr>
          <a:xfrm>
            <a:off x="6114488" y="4118577"/>
            <a:ext cx="16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P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eer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 feedback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B2CE1923-D19D-271A-43BC-A263E3EE7F57}"/>
              </a:ext>
            </a:extLst>
          </p:cNvPr>
          <p:cNvSpPr txBox="1"/>
          <p:nvPr/>
        </p:nvSpPr>
        <p:spPr>
          <a:xfrm>
            <a:off x="6339423" y="3280163"/>
            <a:ext cx="224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Detective work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B8B86F37-965E-37FA-FE9C-C897F0D2C38B}"/>
              </a:ext>
            </a:extLst>
          </p:cNvPr>
          <p:cNvSpPr txBox="1"/>
          <p:nvPr/>
        </p:nvSpPr>
        <p:spPr>
          <a:xfrm>
            <a:off x="6729313" y="2365512"/>
            <a:ext cx="346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Feedback by the teacher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1400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(feedback question)</a:t>
            </a:r>
            <a:endParaRPr lang="en-GB" sz="1400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048EC91D-F178-8226-B78A-3BD4AF20A25A}"/>
              </a:ext>
            </a:extLst>
          </p:cNvPr>
          <p:cNvSpPr/>
          <p:nvPr/>
        </p:nvSpPr>
        <p:spPr>
          <a:xfrm>
            <a:off x="10027641" y="533194"/>
            <a:ext cx="2015379" cy="85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Summative assessment product</a:t>
            </a:r>
            <a:endParaRPr lang="en-GB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60D82A29-DEEB-0E79-E86A-E9876F8FB75B}"/>
              </a:ext>
            </a:extLst>
          </p:cNvPr>
          <p:cNvSpPr txBox="1"/>
          <p:nvPr/>
        </p:nvSpPr>
        <p:spPr>
          <a:xfrm>
            <a:off x="5285346" y="4014564"/>
            <a:ext cx="26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219E15BF-4145-E81B-5CD8-986D03E45C2E}"/>
              </a:ext>
            </a:extLst>
          </p:cNvPr>
          <p:cNvSpPr txBox="1"/>
          <p:nvPr/>
        </p:nvSpPr>
        <p:spPr>
          <a:xfrm>
            <a:off x="3962021" y="5248412"/>
            <a:ext cx="41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4647C6B9-E300-C3C9-F5C8-7680DA39C659}"/>
              </a:ext>
            </a:extLst>
          </p:cNvPr>
          <p:cNvSpPr txBox="1"/>
          <p:nvPr/>
        </p:nvSpPr>
        <p:spPr>
          <a:xfrm>
            <a:off x="5535611" y="3217558"/>
            <a:ext cx="3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BA79B9C2-61C4-FC35-E1F0-F6B969D4D62E}"/>
              </a:ext>
            </a:extLst>
          </p:cNvPr>
          <p:cNvSpPr txBox="1"/>
          <p:nvPr/>
        </p:nvSpPr>
        <p:spPr>
          <a:xfrm>
            <a:off x="5910102" y="2409973"/>
            <a:ext cx="277093" cy="3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3FC6596-122A-F249-43E7-E6C1975F229B}"/>
              </a:ext>
            </a:extLst>
          </p:cNvPr>
          <p:cNvSpPr txBox="1"/>
          <p:nvPr/>
        </p:nvSpPr>
        <p:spPr>
          <a:xfrm>
            <a:off x="48345" y="596312"/>
            <a:ext cx="4043243" cy="11614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Decreasing support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level of difficulty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degree of independence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A83ED7-6CAE-1A1F-4EB5-23FF6F573BE7}"/>
              </a:ext>
            </a:extLst>
          </p:cNvPr>
          <p:cNvSpPr txBox="1"/>
          <p:nvPr/>
        </p:nvSpPr>
        <p:spPr>
          <a:xfrm>
            <a:off x="-7426" y="4344747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Beginner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2FA580-B8B8-5A03-9B7F-6286A2EEE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615" y="3276190"/>
            <a:ext cx="923040" cy="92304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B0CA9D9-8852-AFC7-0B7A-A24180660942}"/>
              </a:ext>
            </a:extLst>
          </p:cNvPr>
          <p:cNvSpPr txBox="1"/>
          <p:nvPr/>
        </p:nvSpPr>
        <p:spPr>
          <a:xfrm>
            <a:off x="8502256" y="121461"/>
            <a:ext cx="297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Independent mastery goals</a:t>
            </a:r>
            <a:endParaRPr lang="en-GB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9BEFD7A-D6EB-2A8E-0BEC-BADA5DB92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13" y="450985"/>
            <a:ext cx="631191" cy="63119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FF92AC9-6076-44F3-58F0-433BD4DB9933}"/>
              </a:ext>
            </a:extLst>
          </p:cNvPr>
          <p:cNvSpPr txBox="1"/>
          <p:nvPr/>
        </p:nvSpPr>
        <p:spPr>
          <a:xfrm>
            <a:off x="61446" y="559989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9421B212-386C-12E3-C766-21FBCB13145C}"/>
              </a:ext>
            </a:extLst>
          </p:cNvPr>
          <p:cNvSpPr txBox="1"/>
          <p:nvPr/>
        </p:nvSpPr>
        <p:spPr>
          <a:xfrm>
            <a:off x="8622839" y="1569547"/>
            <a:ext cx="228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Feedback to oneself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A8574DE0-3E6A-7CBA-191E-46C7A7C02E83}"/>
              </a:ext>
            </a:extLst>
          </p:cNvPr>
          <p:cNvSpPr txBox="1"/>
          <p:nvPr/>
        </p:nvSpPr>
        <p:spPr>
          <a:xfrm>
            <a:off x="7733677" y="1441129"/>
            <a:ext cx="277093" cy="3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6</a:t>
            </a:r>
          </a:p>
        </p:txBody>
      </p:sp>
      <p:pic>
        <p:nvPicPr>
          <p:cNvPr id="93" name="Afbeelding 92">
            <a:extLst>
              <a:ext uri="{FF2B5EF4-FFF2-40B4-BE49-F238E27FC236}">
                <a16:creationId xmlns:a16="http://schemas.microsoft.com/office/drawing/2014/main" id="{EF3D202C-E1D9-7338-A020-0860E009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375" y="2280413"/>
            <a:ext cx="514634" cy="514634"/>
          </a:xfrm>
          <a:prstGeom prst="rect">
            <a:avLst/>
          </a:prstGeom>
        </p:spPr>
      </p:pic>
      <p:pic>
        <p:nvPicPr>
          <p:cNvPr id="94" name="Picture 18" descr="student Icon 3184903">
            <a:extLst>
              <a:ext uri="{FF2B5EF4-FFF2-40B4-BE49-F238E27FC236}">
                <a16:creationId xmlns:a16="http://schemas.microsoft.com/office/drawing/2014/main" id="{D8F09C7B-B3A2-594E-B530-C4B55EB0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286" y="1391844"/>
            <a:ext cx="680072" cy="6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 descr="student Icon 3184903">
            <a:extLst>
              <a:ext uri="{FF2B5EF4-FFF2-40B4-BE49-F238E27FC236}">
                <a16:creationId xmlns:a16="http://schemas.microsoft.com/office/drawing/2014/main" id="{ED071133-42CB-5B9B-DD38-72546E0E1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29" y="4714875"/>
            <a:ext cx="951120" cy="9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kstvak 101">
            <a:extLst>
              <a:ext uri="{FF2B5EF4-FFF2-40B4-BE49-F238E27FC236}">
                <a16:creationId xmlns:a16="http://schemas.microsoft.com/office/drawing/2014/main" id="{64AD4B78-03D8-E279-51BF-B8EA163E8008}"/>
              </a:ext>
            </a:extLst>
          </p:cNvPr>
          <p:cNvSpPr txBox="1"/>
          <p:nvPr/>
        </p:nvSpPr>
        <p:spPr>
          <a:xfrm>
            <a:off x="2494199" y="5869166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Sense of quality</a:t>
            </a:r>
          </a:p>
        </p:txBody>
      </p:sp>
      <p:sp>
        <p:nvSpPr>
          <p:cNvPr id="110" name="Tekstvak 109">
            <a:extLst>
              <a:ext uri="{FF2B5EF4-FFF2-40B4-BE49-F238E27FC236}">
                <a16:creationId xmlns:a16="http://schemas.microsoft.com/office/drawing/2014/main" id="{5FAC1C31-AE99-BE75-06CA-E9B3C9400F54}"/>
              </a:ext>
            </a:extLst>
          </p:cNvPr>
          <p:cNvSpPr txBox="1"/>
          <p:nvPr/>
        </p:nvSpPr>
        <p:spPr>
          <a:xfrm>
            <a:off x="1034339" y="4757677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Teacher-led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314A51FA-45E5-F1AE-DC2F-688C9FEEC0A1}"/>
              </a:ext>
            </a:extLst>
          </p:cNvPr>
          <p:cNvSpPr txBox="1"/>
          <p:nvPr/>
        </p:nvSpPr>
        <p:spPr>
          <a:xfrm>
            <a:off x="5546507" y="613167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(more)</a:t>
            </a:r>
            <a:r>
              <a:rPr lang="en-GB" sz="20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Student-led</a:t>
            </a:r>
            <a:endParaRPr lang="en-GB" sz="1400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2" name="Tekstvak 111">
            <a:extLst>
              <a:ext uri="{FF2B5EF4-FFF2-40B4-BE49-F238E27FC236}">
                <a16:creationId xmlns:a16="http://schemas.microsoft.com/office/drawing/2014/main" id="{1E2EDC15-7810-D8B7-C666-4F7511358AAF}"/>
              </a:ext>
            </a:extLst>
          </p:cNvPr>
          <p:cNvSpPr txBox="1"/>
          <p:nvPr/>
        </p:nvSpPr>
        <p:spPr>
          <a:xfrm>
            <a:off x="3348206" y="2703732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Co-regulation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2443F617-9EBE-DD51-863C-B4A3CDCF0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189" y="3120759"/>
            <a:ext cx="588291" cy="58829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E1FF3DE-1B7F-C14E-EDD3-04AD30D44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2327" y="3965976"/>
            <a:ext cx="840773" cy="84077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8E0980F-80F4-70AC-D5A2-BA352A60C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7185" y="5015472"/>
            <a:ext cx="775530" cy="775530"/>
          </a:xfrm>
          <a:prstGeom prst="rect">
            <a:avLst/>
          </a:prstGeom>
        </p:spPr>
      </p:pic>
      <p:cxnSp>
        <p:nvCxnSpPr>
          <p:cNvPr id="28" name="Verbindingslijn: gekromd 40">
            <a:extLst>
              <a:ext uri="{FF2B5EF4-FFF2-40B4-BE49-F238E27FC236}">
                <a16:creationId xmlns:a16="http://schemas.microsoft.com/office/drawing/2014/main" id="{02C355B3-B0F4-B294-81F3-398529C545F0}"/>
              </a:ext>
            </a:extLst>
          </p:cNvPr>
          <p:cNvCxnSpPr>
            <a:cxnSpLocks/>
          </p:cNvCxnSpPr>
          <p:nvPr/>
        </p:nvCxnSpPr>
        <p:spPr>
          <a:xfrm flipV="1">
            <a:off x="848939" y="1180647"/>
            <a:ext cx="8622560" cy="4705678"/>
          </a:xfrm>
          <a:prstGeom prst="curvedConnector3">
            <a:avLst>
              <a:gd name="adj1" fmla="val 51567"/>
            </a:avLst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C3837B48-DDCB-9533-BA27-C739BD7A5DBC}"/>
              </a:ext>
            </a:extLst>
          </p:cNvPr>
          <p:cNvCxnSpPr>
            <a:cxnSpLocks/>
          </p:cNvCxnSpPr>
          <p:nvPr/>
        </p:nvCxnSpPr>
        <p:spPr>
          <a:xfrm>
            <a:off x="4351960" y="1990792"/>
            <a:ext cx="3304309" cy="0"/>
          </a:xfrm>
          <a:prstGeom prst="line">
            <a:avLst/>
          </a:prstGeom>
          <a:ln w="603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kstvak 68">
            <a:extLst>
              <a:ext uri="{FF2B5EF4-FFF2-40B4-BE49-F238E27FC236}">
                <a16:creationId xmlns:a16="http://schemas.microsoft.com/office/drawing/2014/main" id="{27E29B60-B329-D5A1-D4CE-BC14D54C3AE0}"/>
              </a:ext>
            </a:extLst>
          </p:cNvPr>
          <p:cNvSpPr txBox="1"/>
          <p:nvPr/>
        </p:nvSpPr>
        <p:spPr>
          <a:xfrm>
            <a:off x="9859753" y="6611779"/>
            <a:ext cx="2358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Based on work by Dominique </a:t>
            </a:r>
            <a:r>
              <a:rPr lang="en-GB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Sluijsmans</a:t>
            </a:r>
            <a:endParaRPr lang="en-GB" sz="1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47AF4D3-FF11-7239-46DC-9E38DB123605}"/>
              </a:ext>
            </a:extLst>
          </p:cNvPr>
          <p:cNvSpPr txBox="1"/>
          <p:nvPr/>
        </p:nvSpPr>
        <p:spPr>
          <a:xfrm>
            <a:off x="2286447" y="5869166"/>
            <a:ext cx="41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1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62A27451-3768-0767-3F4F-73D94B37EAC7}"/>
              </a:ext>
            </a:extLst>
          </p:cNvPr>
          <p:cNvCxnSpPr>
            <a:cxnSpLocks/>
          </p:cNvCxnSpPr>
          <p:nvPr/>
        </p:nvCxnSpPr>
        <p:spPr>
          <a:xfrm>
            <a:off x="2593273" y="4625771"/>
            <a:ext cx="3304309" cy="0"/>
          </a:xfrm>
          <a:prstGeom prst="line">
            <a:avLst/>
          </a:prstGeom>
          <a:ln w="603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884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CE7D3268-770E-649A-DB75-85D26C09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1" y="5983941"/>
            <a:ext cx="2761529" cy="726139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6A2A309-ADD9-3E08-90FA-419C10E39410}"/>
              </a:ext>
            </a:extLst>
          </p:cNvPr>
          <p:cNvCxnSpPr>
            <a:cxnSpLocks/>
          </p:cNvCxnSpPr>
          <p:nvPr/>
        </p:nvCxnSpPr>
        <p:spPr>
          <a:xfrm>
            <a:off x="1240725" y="591669"/>
            <a:ext cx="9587753" cy="5688106"/>
          </a:xfrm>
          <a:prstGeom prst="straightConnector1">
            <a:avLst/>
          </a:prstGeom>
          <a:ln w="63500">
            <a:solidFill>
              <a:schemeClr val="accent4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C7A9261-D623-7D89-840C-0255110D5698}"/>
              </a:ext>
            </a:extLst>
          </p:cNvPr>
          <p:cNvCxnSpPr>
            <a:cxnSpLocks/>
          </p:cNvCxnSpPr>
          <p:nvPr/>
        </p:nvCxnSpPr>
        <p:spPr>
          <a:xfrm flipV="1">
            <a:off x="941293" y="591670"/>
            <a:ext cx="10529047" cy="5674659"/>
          </a:xfrm>
          <a:prstGeom prst="straightConnector1">
            <a:avLst/>
          </a:prstGeom>
          <a:ln w="63500">
            <a:solidFill>
              <a:schemeClr val="accent6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F64DD0F-B1E9-A889-CAC8-AEA554586641}"/>
              </a:ext>
            </a:extLst>
          </p:cNvPr>
          <p:cNvSpPr txBox="1"/>
          <p:nvPr/>
        </p:nvSpPr>
        <p:spPr>
          <a:xfrm rot="19927707">
            <a:off x="3144868" y="43300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E9371E-3371-2B64-CBCF-8E8276B431B9}"/>
              </a:ext>
            </a:extLst>
          </p:cNvPr>
          <p:cNvSpPr txBox="1"/>
          <p:nvPr/>
        </p:nvSpPr>
        <p:spPr>
          <a:xfrm rot="1826447">
            <a:off x="1509883" y="984923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Teacher’s support</a:t>
            </a: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6C7CD96A-DB3F-42E6-112A-1E95B73D7DC4}"/>
              </a:ext>
            </a:extLst>
          </p:cNvPr>
          <p:cNvSpPr/>
          <p:nvPr/>
        </p:nvSpPr>
        <p:spPr>
          <a:xfrm rot="20402057">
            <a:off x="1395150" y="401451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Draaiende pijl 14">
            <a:extLst>
              <a:ext uri="{FF2B5EF4-FFF2-40B4-BE49-F238E27FC236}">
                <a16:creationId xmlns:a16="http://schemas.microsoft.com/office/drawing/2014/main" id="{93E90EB6-8A95-2A27-A905-5E2EDD31F6C1}"/>
              </a:ext>
            </a:extLst>
          </p:cNvPr>
          <p:cNvSpPr/>
          <p:nvPr/>
        </p:nvSpPr>
        <p:spPr>
          <a:xfrm rot="20509209">
            <a:off x="3442564" y="288368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Draaiende pijl 15">
            <a:extLst>
              <a:ext uri="{FF2B5EF4-FFF2-40B4-BE49-F238E27FC236}">
                <a16:creationId xmlns:a16="http://schemas.microsoft.com/office/drawing/2014/main" id="{5612FAD3-6BF0-1795-EEF1-6BA69E2988B9}"/>
              </a:ext>
            </a:extLst>
          </p:cNvPr>
          <p:cNvSpPr/>
          <p:nvPr/>
        </p:nvSpPr>
        <p:spPr>
          <a:xfrm rot="20509209">
            <a:off x="5824981" y="1668340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Draaiende pijl 16">
            <a:extLst>
              <a:ext uri="{FF2B5EF4-FFF2-40B4-BE49-F238E27FC236}">
                <a16:creationId xmlns:a16="http://schemas.microsoft.com/office/drawing/2014/main" id="{5F8749D6-D4A1-46AF-07D6-D1D6131AE1AF}"/>
              </a:ext>
            </a:extLst>
          </p:cNvPr>
          <p:cNvSpPr/>
          <p:nvPr/>
        </p:nvSpPr>
        <p:spPr>
          <a:xfrm rot="20698727">
            <a:off x="7810345" y="613049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C263C33-E5AD-5337-DD56-78AEBAC3AD3C}"/>
              </a:ext>
            </a:extLst>
          </p:cNvPr>
          <p:cNvSpPr txBox="1"/>
          <p:nvPr/>
        </p:nvSpPr>
        <p:spPr>
          <a:xfrm>
            <a:off x="161908" y="5918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405D4-515E-5D71-2DA4-FD39E931C88C}"/>
              </a:ext>
            </a:extLst>
          </p:cNvPr>
          <p:cNvSpPr txBox="1"/>
          <p:nvPr/>
        </p:nvSpPr>
        <p:spPr>
          <a:xfrm>
            <a:off x="11036567" y="11087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43629E-C9E4-7974-DF68-3937FF70B2C8}"/>
              </a:ext>
            </a:extLst>
          </p:cNvPr>
          <p:cNvSpPr txBox="1"/>
          <p:nvPr/>
        </p:nvSpPr>
        <p:spPr>
          <a:xfrm rot="19950700">
            <a:off x="3666063" y="342498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5EA459-FD6D-9EFE-F3B6-3A7D7823E958}"/>
              </a:ext>
            </a:extLst>
          </p:cNvPr>
          <p:cNvSpPr txBox="1"/>
          <p:nvPr/>
        </p:nvSpPr>
        <p:spPr>
          <a:xfrm rot="19863644">
            <a:off x="6228653" y="2306636"/>
            <a:ext cx="96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D9BCF9-92F7-C90F-3F29-9A8A3926C294}"/>
              </a:ext>
            </a:extLst>
          </p:cNvPr>
          <p:cNvSpPr txBox="1"/>
          <p:nvPr/>
        </p:nvSpPr>
        <p:spPr>
          <a:xfrm rot="19863644">
            <a:off x="8376029" y="1199925"/>
            <a:ext cx="88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973F26-BA35-3447-7B57-C4135EC902C6}"/>
              </a:ext>
            </a:extLst>
          </p:cNvPr>
          <p:cNvSpPr txBox="1"/>
          <p:nvPr/>
        </p:nvSpPr>
        <p:spPr>
          <a:xfrm rot="19926477">
            <a:off x="1735384" y="453526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pic>
        <p:nvPicPr>
          <p:cNvPr id="25" name="Afbeelding 24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DFBD972D-CE85-7018-0C19-D758D69D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03" y="0"/>
            <a:ext cx="2615972" cy="7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44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B00AEF48-3D79-6BAA-8DAA-73C69FFDD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07" y="2082568"/>
            <a:ext cx="2026771" cy="2026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306110-1C50-1B47-BCFA-8A1A5D57DF49}"/>
              </a:ext>
            </a:extLst>
          </p:cNvPr>
          <p:cNvSpPr txBox="1"/>
          <p:nvPr/>
        </p:nvSpPr>
        <p:spPr>
          <a:xfrm>
            <a:off x="2530947" y="4496951"/>
            <a:ext cx="1691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 students </a:t>
            </a: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need to think</a:t>
            </a:r>
          </a:p>
        </p:txBody>
      </p:sp>
      <p:pic>
        <p:nvPicPr>
          <p:cNvPr id="60" name="Picture 5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5BF084A8-10D2-AB17-63BB-F3BB606F0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54" y="2334853"/>
            <a:ext cx="1766292" cy="176629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E9C3F5-D94E-308C-577D-E7ED0B663DD3}"/>
              </a:ext>
            </a:extLst>
          </p:cNvPr>
          <p:cNvSpPr txBox="1"/>
          <p:nvPr/>
        </p:nvSpPr>
        <p:spPr>
          <a:xfrm>
            <a:off x="4348949" y="4469955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Small working method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Quick interpretation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3" name="Picture 62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10835F4D-FADC-8942-EC4A-3BB01BBF7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133" y="2305266"/>
            <a:ext cx="1766292" cy="176629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8813971-2216-569A-502B-FA6BDF41C553}"/>
              </a:ext>
            </a:extLst>
          </p:cNvPr>
          <p:cNvSpPr txBox="1"/>
          <p:nvPr/>
        </p:nvSpPr>
        <p:spPr>
          <a:xfrm>
            <a:off x="7252517" y="4466825"/>
            <a:ext cx="1693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Quick follow-</a:t>
            </a: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Up step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2900862-734A-9676-3706-176B1BCBD657}"/>
              </a:ext>
            </a:extLst>
          </p:cNvPr>
          <p:cNvSpPr txBox="1"/>
          <p:nvPr/>
        </p:nvSpPr>
        <p:spPr>
          <a:xfrm>
            <a:off x="98736" y="4642645"/>
            <a:ext cx="266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Apply focus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FDFC20-FE2C-394C-C25A-12C97B1FF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10" y="2074374"/>
            <a:ext cx="2026771" cy="2026771"/>
          </a:xfrm>
          <a:prstGeom prst="rect">
            <a:avLst/>
          </a:prstGeom>
        </p:spPr>
      </p:pic>
      <p:sp>
        <p:nvSpPr>
          <p:cNvPr id="7" name="TextBox 63">
            <a:extLst>
              <a:ext uri="{FF2B5EF4-FFF2-40B4-BE49-F238E27FC236}">
                <a16:creationId xmlns:a16="http://schemas.microsoft.com/office/drawing/2014/main" id="{60D737EA-98BF-9505-4BC4-EC3E099F77F7}"/>
              </a:ext>
            </a:extLst>
          </p:cNvPr>
          <p:cNvSpPr txBox="1"/>
          <p:nvPr/>
        </p:nvSpPr>
        <p:spPr>
          <a:xfrm>
            <a:off x="9091690" y="4454117"/>
            <a:ext cx="2472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marking </a:t>
            </a: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administration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18BF4A3-B6F9-6614-A320-958E330A2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935" y="2403751"/>
            <a:ext cx="1707776" cy="170777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8779077-DF28-1B13-9BEE-54944D0B4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4400" y="2471866"/>
            <a:ext cx="1571546" cy="15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/>
      <p:bldP spid="64" grpId="0"/>
      <p:bldP spid="2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306110-1C50-1B47-BCFA-8A1A5D57DF49}"/>
              </a:ext>
            </a:extLst>
          </p:cNvPr>
          <p:cNvSpPr txBox="1"/>
          <p:nvPr/>
        </p:nvSpPr>
        <p:spPr>
          <a:xfrm>
            <a:off x="3418606" y="4495161"/>
            <a:ext cx="2791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Choose an appropriate strategy for your goal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E9C3F5-D94E-308C-577D-E7ED0B663DD3}"/>
              </a:ext>
            </a:extLst>
          </p:cNvPr>
          <p:cNvSpPr txBox="1"/>
          <p:nvPr/>
        </p:nvSpPr>
        <p:spPr>
          <a:xfrm>
            <a:off x="5953851" y="4495161"/>
            <a:ext cx="250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Prerequisite for feedback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813971-2216-569A-502B-FA6BDF41C553}"/>
              </a:ext>
            </a:extLst>
          </p:cNvPr>
          <p:cNvSpPr txBox="1"/>
          <p:nvPr/>
        </p:nvSpPr>
        <p:spPr>
          <a:xfrm>
            <a:off x="8187215" y="4497374"/>
            <a:ext cx="2297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If necessary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Repeat more often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2900862-734A-9676-3706-176B1BCBD657}"/>
              </a:ext>
            </a:extLst>
          </p:cNvPr>
          <p:cNvSpPr txBox="1"/>
          <p:nvPr/>
        </p:nvSpPr>
        <p:spPr>
          <a:xfrm>
            <a:off x="305813" y="4495161"/>
            <a:ext cx="308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 early as possible in the process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1068F6-A955-7E43-894F-A1178776E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06" y="2528431"/>
            <a:ext cx="1717870" cy="1717870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2A662852-1F31-6F8E-1FC7-A43AAA1B0406}"/>
              </a:ext>
            </a:extLst>
          </p:cNvPr>
          <p:cNvCxnSpPr>
            <a:cxnSpLocks/>
          </p:cNvCxnSpPr>
          <p:nvPr/>
        </p:nvCxnSpPr>
        <p:spPr>
          <a:xfrm>
            <a:off x="1384868" y="2174863"/>
            <a:ext cx="0" cy="682752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E1ACA5BC-0B97-A099-41B0-F7BEC995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422" y="2725953"/>
            <a:ext cx="1406093" cy="140609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B19BC82-1920-9CAF-0A7A-895ADCE43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294" y="2842421"/>
            <a:ext cx="1291838" cy="129183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A4810286-DF07-AC17-FEC8-3B04D39AC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242" y="2580253"/>
            <a:ext cx="1697494" cy="169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9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/>
      <p:bldP spid="64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306110-1C50-1B47-BCFA-8A1A5D57DF49}"/>
              </a:ext>
            </a:extLst>
          </p:cNvPr>
          <p:cNvSpPr txBox="1"/>
          <p:nvPr/>
        </p:nvSpPr>
        <p:spPr>
          <a:xfrm>
            <a:off x="3138204" y="4499484"/>
            <a:ext cx="2791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Matching feedback with focus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E9C3F5-D94E-308C-577D-E7ED0B663DD3}"/>
              </a:ext>
            </a:extLst>
          </p:cNvPr>
          <p:cNvSpPr txBox="1"/>
          <p:nvPr/>
        </p:nvSpPr>
        <p:spPr>
          <a:xfrm>
            <a:off x="5620217" y="4490241"/>
            <a:ext cx="250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Leaves plenty of food for thought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813971-2216-569A-502B-FA6BDF41C553}"/>
              </a:ext>
            </a:extLst>
          </p:cNvPr>
          <p:cNvSpPr txBox="1"/>
          <p:nvPr/>
        </p:nvSpPr>
        <p:spPr>
          <a:xfrm>
            <a:off x="8055139" y="4499484"/>
            <a:ext cx="2087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 following </a:t>
            </a: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</a:t>
            </a:r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92900862-734A-9676-3706-176B1BCBD657}"/>
              </a:ext>
            </a:extLst>
          </p:cNvPr>
          <p:cNvSpPr txBox="1"/>
          <p:nvPr/>
        </p:nvSpPr>
        <p:spPr>
          <a:xfrm>
            <a:off x="687363" y="4508727"/>
            <a:ext cx="308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Ensure sense </a:t>
            </a:r>
          </a:p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quality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C47BF4-8CD9-FA42-F376-59D95D4CF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35" y="2429836"/>
            <a:ext cx="1811545" cy="181154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C8AE92F-AC37-1276-E0AA-D077F9D19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751" y="2245668"/>
            <a:ext cx="2000633" cy="200063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D3C8B9-EB3C-41B8-7AD2-3AFF13A1E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67" y="2240748"/>
            <a:ext cx="2000633" cy="200063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3F16029-7505-E091-73C0-4CDD096E0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314" y="2486650"/>
            <a:ext cx="1893346" cy="18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1" grpId="0"/>
      <p:bldP spid="64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" descr="Aspirations to be an astronaut"/>
          <p:cNvPicPr preferRelativeResize="0"/>
          <p:nvPr/>
        </p:nvPicPr>
        <p:blipFill rotWithShape="1">
          <a:blip r:embed="rId3">
            <a:alphaModFix/>
          </a:blip>
          <a:srcRect l="11750" r="21498" b="-2"/>
          <a:stretch/>
        </p:blipFill>
        <p:spPr>
          <a:xfrm>
            <a:off x="6964205" y="515304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 extrusionOk="0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218788F-4F04-114F-AF00-1945ED49F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679" y="515304"/>
            <a:ext cx="7028502" cy="2869324"/>
          </a:xfrm>
        </p:spPr>
        <p:txBody>
          <a:bodyPr>
            <a:normAutofit/>
          </a:bodyPr>
          <a:lstStyle/>
          <a:p>
            <a:r>
              <a:rPr lang="en-GB" sz="540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F</a:t>
            </a:r>
            <a:r>
              <a:rPr lang="en-GB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ormative action,</a:t>
            </a:r>
            <a:br>
              <a:rPr lang="en-GB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r>
              <a:rPr lang="en-GB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  <a:t>organising feedback 2.0</a:t>
            </a:r>
            <a:br>
              <a:rPr lang="en-GB" sz="5400" spc="0" dirty="0">
                <a:latin typeface="Source Sans Pro Black" panose="020B0503030403020204" pitchFamily="34" charset="0"/>
                <a:ea typeface="Source Sans Pro Black" panose="020B0503030403020204" pitchFamily="34" charset="0"/>
              </a:rPr>
            </a:br>
            <a:endParaRPr lang="en-GB" sz="4000" b="1" spc="0" dirty="0">
              <a:latin typeface="Source Sans Pro Black" panose="020B0503030403020204" pitchFamily="34" charset="0"/>
              <a:ea typeface="Source Sans Pro Black" panose="020B0503030403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AFAF29-BDEC-9B4A-A4F7-A1B1E4B94C77}"/>
              </a:ext>
            </a:extLst>
          </p:cNvPr>
          <p:cNvSpPr txBox="1">
            <a:spLocks/>
          </p:cNvSpPr>
          <p:nvPr/>
        </p:nvSpPr>
        <p:spPr>
          <a:xfrm>
            <a:off x="388883" y="328343"/>
            <a:ext cx="6526094" cy="30112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ea typeface="Source Sans Pro Black" panose="020B0503030403020204" pitchFamily="34" charset="0"/>
              </a:rPr>
              <a:t>Valentina Devid</a:t>
            </a:r>
            <a:endParaRPr lang="nl-NL" sz="1600" dirty="0">
              <a:ea typeface="Source Sans Pro Black" panose="020B0503030403020204" pitchFamily="34" charset="0"/>
            </a:endParaRPr>
          </a:p>
        </p:txBody>
      </p:sp>
      <p:pic>
        <p:nvPicPr>
          <p:cNvPr id="3" name="Afbeelding 2" descr="Afbeelding met Graphics, grafische vormgeving, tekst, schermopname&#10;&#10;Automatisch gegenereerde beschrijving">
            <a:extLst>
              <a:ext uri="{FF2B5EF4-FFF2-40B4-BE49-F238E27FC236}">
                <a16:creationId xmlns:a16="http://schemas.microsoft.com/office/drawing/2014/main" id="{9247C1BA-928F-1248-8C69-D5493EC03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244" y="3987309"/>
            <a:ext cx="4622800" cy="1968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F528571-C3EF-8734-4B81-56DC96195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"/>
          <p:cNvSpPr txBox="1">
            <a:spLocks noGrp="1"/>
          </p:cNvSpPr>
          <p:nvPr>
            <p:ph type="title"/>
          </p:nvPr>
        </p:nvSpPr>
        <p:spPr>
          <a:xfrm>
            <a:off x="648393" y="145062"/>
            <a:ext cx="10895215" cy="1010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ource Sans Pro Black"/>
              <a:buNone/>
            </a:pPr>
            <a:r>
              <a:rPr lang="en-GB" sz="4400" dirty="0">
                <a:latin typeface="Source Sans Pro Black"/>
                <a:ea typeface="Source Sans Pro Black"/>
                <a:cs typeface="Source Sans Pro Black"/>
                <a:sym typeface="Source Sans Pro Black"/>
              </a:rPr>
              <a:t>Program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27F098-6FC0-D56C-A34B-1201A83BAC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2" y="1859621"/>
            <a:ext cx="10895215" cy="3818309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Retrieval practice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Sharing feedback experiences (peer-feedback)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literacy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When in the learning process do you use what type of feedback?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42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2AA975F-494E-1B47-2407-96028316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434279"/>
            <a:ext cx="10895215" cy="1010371"/>
          </a:xfrm>
        </p:spPr>
        <p:txBody>
          <a:bodyPr/>
          <a:lstStyle/>
          <a:p>
            <a:r>
              <a:rPr lang="en-GB">
                <a:latin typeface="Source Sans Pro" panose="020B0503030403020204" pitchFamily="34" charset="0"/>
                <a:ea typeface="Source Sans Pro" panose="020B0503030403020204" pitchFamily="34" charset="0"/>
              </a:rPr>
              <a:t>Retrieval practice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A1D315F-B4C1-4FD0-D11D-0151916C7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1" y="1444650"/>
            <a:ext cx="10895215" cy="4363716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are the 4 main reasons feedback often doesn't work?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do we make sure students use the feedback?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should not be missing when organising a feedback process?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is the purpose of organising feedback?</a:t>
            </a:r>
          </a:p>
        </p:txBody>
      </p:sp>
    </p:spTree>
    <p:extLst>
      <p:ext uri="{BB962C8B-B14F-4D97-AF65-F5344CB8AC3E}">
        <p14:creationId xmlns:p14="http://schemas.microsoft.com/office/powerpoint/2010/main" val="2329063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Menselijk gezicht, persoon&#10;&#10;Automatisch gegenereerde beschrijving">
            <a:extLst>
              <a:ext uri="{FF2B5EF4-FFF2-40B4-BE49-F238E27FC236}">
                <a16:creationId xmlns:a16="http://schemas.microsoft.com/office/drawing/2014/main" id="{53D6E0A3-34AC-AC4E-092F-9D87DB4D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3" y="844253"/>
            <a:ext cx="9962572" cy="551097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28AC000-AAA4-0F54-84AC-4793849DF333}"/>
              </a:ext>
            </a:extLst>
          </p:cNvPr>
          <p:cNvSpPr txBox="1">
            <a:spLocks/>
          </p:cNvSpPr>
          <p:nvPr/>
        </p:nvSpPr>
        <p:spPr>
          <a:xfrm>
            <a:off x="648391" y="175135"/>
            <a:ext cx="10895215" cy="1010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www.padlet.com/vdevid/fa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7" name="Pijl links 6">
            <a:extLst>
              <a:ext uri="{FF2B5EF4-FFF2-40B4-BE49-F238E27FC236}">
                <a16:creationId xmlns:a16="http://schemas.microsoft.com/office/drawing/2014/main" id="{81794EDF-CA3F-8CC5-1271-42B3C49EA7B9}"/>
              </a:ext>
            </a:extLst>
          </p:cNvPr>
          <p:cNvSpPr/>
          <p:nvPr/>
        </p:nvSpPr>
        <p:spPr>
          <a:xfrm rot="15322495">
            <a:off x="9537065" y="3588417"/>
            <a:ext cx="1674687" cy="12226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352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575AF2E7-DAE4-4A48-B0E6-888ADB7BE314}"/>
              </a:ext>
            </a:extLst>
          </p:cNvPr>
          <p:cNvSpPr txBox="1"/>
          <p:nvPr/>
        </p:nvSpPr>
        <p:spPr>
          <a:xfrm>
            <a:off x="3276390" y="3141301"/>
            <a:ext cx="275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FEEDBACK-OVERLOAD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providing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too much feedback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(can cause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cognitive overload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cs typeface="Arial"/>
              <a:sym typeface="Arial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E690B2B-5B76-CF43-9312-BA5C6071E379}"/>
              </a:ext>
            </a:extLst>
          </p:cNvPr>
          <p:cNvSpPr txBox="1"/>
          <p:nvPr/>
        </p:nvSpPr>
        <p:spPr>
          <a:xfrm>
            <a:off x="6259315" y="3097858"/>
            <a:ext cx="2827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GPS-FEEDBACK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improving students’ work 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(can lead to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over-reliance 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on the feedback and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lack of control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)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cs typeface="Arial"/>
              <a:sym typeface="Arial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BEDA4E8D-B362-5740-A52F-AE0D4767D0B1}"/>
              </a:ext>
            </a:extLst>
          </p:cNvPr>
          <p:cNvSpPr txBox="1"/>
          <p:nvPr/>
        </p:nvSpPr>
        <p:spPr>
          <a:xfrm>
            <a:off x="9361050" y="3080077"/>
            <a:ext cx="2618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NO FOLLOW-UP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no space 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to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process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feedback (allowing feedback to be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ignored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or even </a:t>
            </a: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discarded</a:t>
            </a:r>
            <a:r>
              <a:rPr lang="en-GB" sz="2000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cs typeface="Arial"/>
              <a:sym typeface="Arial"/>
            </a:endParaRP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E9A1F471-21D0-BA42-B252-8693D333C0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89" y="1594679"/>
            <a:ext cx="2323923" cy="1394354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CB13272-4CC3-8147-9795-8A9B0BFA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51" y="1564393"/>
            <a:ext cx="2151652" cy="130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7A1FFB9-F75B-B943-8934-98BEF0B4B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5941" y="1567958"/>
            <a:ext cx="2051488" cy="1330131"/>
          </a:xfrm>
          <a:prstGeom prst="rect">
            <a:avLst/>
          </a:prstGeom>
        </p:spPr>
      </p:pic>
      <p:pic>
        <p:nvPicPr>
          <p:cNvPr id="28" name="Picture 2" descr="verwarring - Oei voor Groei">
            <a:extLst>
              <a:ext uri="{FF2B5EF4-FFF2-40B4-BE49-F238E27FC236}">
                <a16:creationId xmlns:a16="http://schemas.microsoft.com/office/drawing/2014/main" id="{FA67827A-1DBB-954F-83AC-249EBB49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1" y="1565747"/>
            <a:ext cx="2151652" cy="13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1">
            <a:extLst>
              <a:ext uri="{FF2B5EF4-FFF2-40B4-BE49-F238E27FC236}">
                <a16:creationId xmlns:a16="http://schemas.microsoft.com/office/drawing/2014/main" id="{B869A71F-45FC-CA47-8C88-3AC486CF7CA3}"/>
              </a:ext>
            </a:extLst>
          </p:cNvPr>
          <p:cNvSpPr txBox="1"/>
          <p:nvPr/>
        </p:nvSpPr>
        <p:spPr>
          <a:xfrm>
            <a:off x="212858" y="3141301"/>
            <a:ext cx="275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b="1" kern="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NO SENSE OF QUALITY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Arial"/>
              <a:sym typeface="Arial"/>
            </a:endParaRPr>
          </a:p>
          <a:p>
            <a:pPr algn="ctr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Not </a:t>
            </a: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understanding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 intent, and therefore unable to </a:t>
            </a: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place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</a:t>
            </a:r>
          </a:p>
        </p:txBody>
      </p:sp>
      <p:sp>
        <p:nvSpPr>
          <p:cNvPr id="30" name="Google Shape;204;p10">
            <a:extLst>
              <a:ext uri="{FF2B5EF4-FFF2-40B4-BE49-F238E27FC236}">
                <a16:creationId xmlns:a16="http://schemas.microsoft.com/office/drawing/2014/main" id="{5C5EC62B-EFE0-2347-BCC1-C69CDA4CDD98}"/>
              </a:ext>
            </a:extLst>
          </p:cNvPr>
          <p:cNvSpPr txBox="1"/>
          <p:nvPr/>
        </p:nvSpPr>
        <p:spPr>
          <a:xfrm>
            <a:off x="414907" y="256728"/>
            <a:ext cx="114492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GB" sz="4800" b="1" u="none" strike="noStrike" cap="none" dirty="0">
                <a:solidFill>
                  <a:schemeClr val="dk1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Avenir"/>
              </a:rPr>
              <a:t>Why does feedback often don’t work?</a:t>
            </a:r>
            <a:endParaRPr lang="en-GB" sz="1400" b="1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6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68EED0-75D5-9C4F-BAA6-95DCF4FB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654260"/>
            <a:ext cx="10895215" cy="1010371"/>
          </a:xfrm>
        </p:spPr>
        <p:txBody>
          <a:bodyPr>
            <a:normAutofit/>
          </a:bodyPr>
          <a:lstStyle/>
          <a:p>
            <a:r>
              <a:rPr lang="en-GB" b="1" spc="0" dirty="0">
                <a:latin typeface="Source Sans Pro" panose="020B0503030403020204" pitchFamily="34" charset="77"/>
                <a:ea typeface="Source Sans Pro Black" panose="020B0503030403020204" pitchFamily="34" charset="0"/>
              </a:rPr>
              <a:t>Why is a sense of quality important?</a:t>
            </a:r>
            <a:endParaRPr lang="en-GB" b="1" dirty="0">
              <a:latin typeface="Source Sans Pro" panose="020B0503030403020204" pitchFamily="34" charset="77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B19438-0F46-D44C-8F2B-3A1302CCF607}"/>
              </a:ext>
            </a:extLst>
          </p:cNvPr>
          <p:cNvSpPr txBox="1">
            <a:spLocks/>
          </p:cNvSpPr>
          <p:nvPr/>
        </p:nvSpPr>
        <p:spPr>
          <a:xfrm>
            <a:off x="1393625" y="3422692"/>
            <a:ext cx="5418142" cy="2505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>
                <a:latin typeface="Source Sans Pro" panose="020B0503030403020204" pitchFamily="34" charset="77"/>
              </a:rPr>
              <a:t>Independence &amp; Self-regulated learning: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latin typeface="Source Sans Pro" panose="020B0503030403020204" pitchFamily="34" charset="77"/>
              </a:rPr>
              <a:t>Better self- assessment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latin typeface="Source Sans Pro" panose="020B0503030403020204" pitchFamily="34" charset="77"/>
              </a:rPr>
              <a:t>Better adjusting (asking for help)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latin typeface="Source Sans Pro" panose="020B0503030403020204" pitchFamily="34" charset="77"/>
              </a:rPr>
              <a:t>Better reflecting</a:t>
            </a:r>
            <a:endParaRPr lang="en-GB" sz="2000" i="1" dirty="0">
              <a:latin typeface="Source Sans Pro" panose="020B0503030403020204" pitchFamily="34" charset="77"/>
            </a:endParaRPr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6C6F9F66-630F-4B40-A54F-1422F0FE8890}"/>
              </a:ext>
            </a:extLst>
          </p:cNvPr>
          <p:cNvSpPr txBox="1">
            <a:spLocks/>
          </p:cNvSpPr>
          <p:nvPr/>
        </p:nvSpPr>
        <p:spPr>
          <a:xfrm>
            <a:off x="7109244" y="3422692"/>
            <a:ext cx="3689131" cy="145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5080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800" b="1" dirty="0">
                <a:latin typeface="Source Sans Pro" panose="020B0503030403020204" pitchFamily="34" charset="77"/>
              </a:rPr>
              <a:t>Feedback</a:t>
            </a:r>
            <a:r>
              <a:rPr lang="en-GB" sz="2800" dirty="0">
                <a:latin typeface="Source Sans Pro" panose="020B0503030403020204" pitchFamily="34" charset="77"/>
              </a:rPr>
              <a:t> </a:t>
            </a:r>
          </a:p>
          <a:p>
            <a:pPr marL="5080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800" dirty="0">
                <a:latin typeface="Source Sans Pro" panose="020B0503030403020204" pitchFamily="34" charset="77"/>
              </a:rPr>
              <a:t>understanding &amp; use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5D9AB6-0AE5-0E41-70B1-03EA194E1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832" y="1967659"/>
            <a:ext cx="1225107" cy="12251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FC889AF-6F25-6292-6A87-EF19A3E2E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56" y="1817694"/>
            <a:ext cx="1451935" cy="14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6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FD71FF6-285E-6E87-8C61-C3467DF08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66F16-D0BB-30A0-1D5C-88A9198F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7" y="680321"/>
            <a:ext cx="10950941" cy="847984"/>
          </a:xfrm>
        </p:spPr>
        <p:txBody>
          <a:bodyPr>
            <a:normAutofit/>
          </a:bodyPr>
          <a:lstStyle/>
          <a:p>
            <a:r>
              <a:rPr lang="en-GB" b="1">
                <a:latin typeface="Source Sans Pro" panose="020B0503030403020204" pitchFamily="34" charset="0"/>
                <a:ea typeface="Source Sans Pro" panose="020B0503030403020204" pitchFamily="34" charset="0"/>
              </a:rPr>
              <a:t>Approach to organising feedback</a:t>
            </a:r>
            <a:endParaRPr lang="en-GB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16F70D9-1894-BF4F-A9D1-2B9D7A159F59}"/>
              </a:ext>
            </a:extLst>
          </p:cNvPr>
          <p:cNvSpPr txBox="1"/>
          <p:nvPr/>
        </p:nvSpPr>
        <p:spPr>
          <a:xfrm>
            <a:off x="6453856" y="4506530"/>
            <a:ext cx="2287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Define the </a:t>
            </a:r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focus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(criteria)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C85F7EE-4465-139C-EF16-347E3933C752}"/>
              </a:ext>
            </a:extLst>
          </p:cNvPr>
          <p:cNvSpPr txBox="1"/>
          <p:nvPr/>
        </p:nvSpPr>
        <p:spPr>
          <a:xfrm>
            <a:off x="3051206" y="4506530"/>
            <a:ext cx="3450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Appropriate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feedback form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AF68102-C3B1-9692-0765-E357A2744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676" y="2414936"/>
            <a:ext cx="2028127" cy="202812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EF13E91-D0BA-E20A-576D-8CABC6130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865" y="2383388"/>
            <a:ext cx="2091219" cy="209121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C74789D-D9D7-6994-B1E3-03CF21ABDBC7}"/>
              </a:ext>
            </a:extLst>
          </p:cNvPr>
          <p:cNvSpPr txBox="1"/>
          <p:nvPr/>
        </p:nvSpPr>
        <p:spPr>
          <a:xfrm>
            <a:off x="129907" y="4506530"/>
            <a:ext cx="3104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Determine degree of </a:t>
            </a:r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independence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2946640-2035-A30D-1EF8-A7F3064F3D9F}"/>
              </a:ext>
            </a:extLst>
          </p:cNvPr>
          <p:cNvSpPr txBox="1"/>
          <p:nvPr/>
        </p:nvSpPr>
        <p:spPr>
          <a:xfrm>
            <a:off x="9045208" y="4506673"/>
            <a:ext cx="3007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latin typeface="Source Sans Pro" panose="020B0503030403020204" pitchFamily="34" charset="0"/>
                <a:ea typeface="Source Sans Pro" panose="020B0503030403020204" pitchFamily="34" charset="0"/>
              </a:rPr>
              <a:t>Organise</a:t>
            </a:r>
          </a:p>
          <a:p>
            <a:pPr algn="ctr"/>
            <a:r>
              <a:rPr lang="en-GB" sz="2400" b="1">
                <a:latin typeface="Source Sans Pro" panose="020B0503030403020204" pitchFamily="34" charset="0"/>
                <a:ea typeface="Source Sans Pro" panose="020B0503030403020204" pitchFamily="34" charset="0"/>
              </a:rPr>
              <a:t>landing spot (action)</a:t>
            </a:r>
            <a:endParaRPr lang="en-GB" sz="240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6A265B-2F9A-6EDE-953D-6CB969C50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933" y="2446480"/>
            <a:ext cx="1965034" cy="1965034"/>
          </a:xfrm>
          <a:prstGeom prst="rect">
            <a:avLst/>
          </a:prstGeom>
        </p:spPr>
      </p:pic>
      <p:pic>
        <p:nvPicPr>
          <p:cNvPr id="12" name="Afbeelding 11" descr="Afbeelding met symbool, Lettertype, Graphics, schermopname&#10;&#10;Automatisch gegenereerde beschrijving">
            <a:extLst>
              <a:ext uri="{FF2B5EF4-FFF2-40B4-BE49-F238E27FC236}">
                <a16:creationId xmlns:a16="http://schemas.microsoft.com/office/drawing/2014/main" id="{143F03E7-63C1-0C14-52D4-5D6ED15B9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43" y="2554606"/>
            <a:ext cx="1885162" cy="18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56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white background&#10;&#10;Description automatically generated">
            <a:extLst>
              <a:ext uri="{FF2B5EF4-FFF2-40B4-BE49-F238E27FC236}">
                <a16:creationId xmlns:a16="http://schemas.microsoft.com/office/drawing/2014/main" id="{D4317A58-F8B6-7284-0863-37248289F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57" y="845246"/>
            <a:ext cx="11205485" cy="3877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CC55A-CEA6-8D17-9044-67A72895C3B8}"/>
              </a:ext>
            </a:extLst>
          </p:cNvPr>
          <p:cNvSpPr txBox="1"/>
          <p:nvPr/>
        </p:nvSpPr>
        <p:spPr>
          <a:xfrm>
            <a:off x="2408212" y="6225436"/>
            <a:ext cx="6763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https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://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www.sciencedirect.com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/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science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/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article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/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pii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/S1749772824000095?ref=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pdf_download&amp;fr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=RR-9&amp;rr=885bc7d2aeb3012e</a:t>
            </a:r>
            <a:endParaRPr lang="nl-NL" sz="1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314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Google Shape;723;p115">
            <a:extLst>
              <a:ext uri="{FF2B5EF4-FFF2-40B4-BE49-F238E27FC236}">
                <a16:creationId xmlns:a16="http://schemas.microsoft.com/office/drawing/2014/main" id="{259CD3F7-B64C-9343-BA98-A361E3541EEF}"/>
              </a:ext>
            </a:extLst>
          </p:cNvPr>
          <p:cNvSpPr txBox="1"/>
          <p:nvPr/>
        </p:nvSpPr>
        <p:spPr>
          <a:xfrm>
            <a:off x="1344220" y="1638596"/>
            <a:ext cx="10591536" cy="427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venir"/>
                <a:sym typeface="Avenir"/>
              </a:rPr>
              <a:t>Ensure sense for quality</a:t>
            </a:r>
          </a:p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Choose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appropriate form </a:t>
            </a: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 degree of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independence</a:t>
            </a:r>
            <a:endParaRPr lang="en-GB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Leave enough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thinking</a:t>
            </a: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time</a:t>
            </a:r>
          </a:p>
          <a:p>
            <a:pPr marL="685800" indent="-685800">
              <a:lnSpc>
                <a:spcPct val="250000"/>
              </a:lnSpc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Provide more </a:t>
            </a:r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support</a:t>
            </a:r>
            <a:r>
              <a:rPr lang="en-GB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if feedback is too difficult</a:t>
            </a:r>
          </a:p>
        </p:txBody>
      </p:sp>
      <p:sp>
        <p:nvSpPr>
          <p:cNvPr id="4" name="Google Shape;717;p114">
            <a:extLst>
              <a:ext uri="{FF2B5EF4-FFF2-40B4-BE49-F238E27FC236}">
                <a16:creationId xmlns:a16="http://schemas.microsoft.com/office/drawing/2014/main" id="{28141BDD-B4EA-404E-8C3D-FF8980117CF7}"/>
              </a:ext>
            </a:extLst>
          </p:cNvPr>
          <p:cNvSpPr txBox="1"/>
          <p:nvPr/>
        </p:nvSpPr>
        <p:spPr>
          <a:xfrm>
            <a:off x="1271648" y="788811"/>
            <a:ext cx="9266111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6000"/>
            </a:pPr>
            <a:r>
              <a:rPr lang="en-AU" sz="4500" dirty="0">
                <a:solidFill>
                  <a:srgbClr val="000000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Four golden rules for feedback:</a:t>
            </a:r>
            <a:endParaRPr lang="en-AU" sz="105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A6A3E1-628B-A348-ADE6-40E635CE0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561" y="0"/>
            <a:ext cx="1169670" cy="11696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9524062-360F-914C-9B28-789126F7B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76" y="0"/>
            <a:ext cx="1169670" cy="116967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38847A4-7014-672D-88AA-146F9FDE2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55" y="3942835"/>
            <a:ext cx="808069" cy="80806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6913332-92ED-4306-E126-BA24F83ED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04" y="1984345"/>
            <a:ext cx="707572" cy="70757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C876A6-E671-96A1-CD9D-EC30183F1EF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50000"/>
          </a:blip>
          <a:stretch>
            <a:fillRect/>
          </a:stretch>
        </p:blipFill>
        <p:spPr>
          <a:xfrm>
            <a:off x="256244" y="2915207"/>
            <a:ext cx="842088" cy="84208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6DD79D0-3B48-CFEF-BEE4-7E097FBD7A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155" y="4750904"/>
            <a:ext cx="1034766" cy="103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6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7BDD5AB7-600C-7C44-9AF6-9C5ECB4896E4}"/>
              </a:ext>
            </a:extLst>
          </p:cNvPr>
          <p:cNvSpPr txBox="1">
            <a:spLocks/>
          </p:cNvSpPr>
          <p:nvPr/>
        </p:nvSpPr>
        <p:spPr>
          <a:xfrm>
            <a:off x="2331100" y="87678"/>
            <a:ext cx="7616885" cy="1009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ource Sans Pro" panose="020B0503030403020204" pitchFamily="34" charset="77"/>
              </a:rPr>
              <a:t>3 strategies of formative action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87E8D7F-7654-6F4A-8A43-9B36D7656B10}"/>
              </a:ext>
            </a:extLst>
          </p:cNvPr>
          <p:cNvSpPr txBox="1"/>
          <p:nvPr/>
        </p:nvSpPr>
        <p:spPr>
          <a:xfrm>
            <a:off x="101644" y="3678837"/>
            <a:ext cx="255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Source Sans Pro" panose="020B0503030403020204" pitchFamily="34" charset="77"/>
              </a:rPr>
              <a:t>Sense for quality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AAAD69D-B204-684B-813E-EFF12BD15C45}"/>
              </a:ext>
            </a:extLst>
          </p:cNvPr>
          <p:cNvSpPr txBox="1"/>
          <p:nvPr/>
        </p:nvSpPr>
        <p:spPr>
          <a:xfrm>
            <a:off x="3404175" y="3540789"/>
            <a:ext cx="4874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Source Sans Pro" panose="020B0503030403020204" pitchFamily="34" charset="77"/>
              </a:rPr>
              <a:t>Formative action</a:t>
            </a:r>
          </a:p>
          <a:p>
            <a:pPr algn="ctr"/>
            <a:r>
              <a:rPr lang="en-GB" sz="2400" b="1" dirty="0">
                <a:latin typeface="Source Sans Pro" panose="020B0503030403020204" pitchFamily="34" charset="77"/>
              </a:rPr>
              <a:t>action-oriented research process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09CCB80-3CA0-6F49-9080-5FC3E95A9BC9}"/>
              </a:ext>
            </a:extLst>
          </p:cNvPr>
          <p:cNvSpPr txBox="1"/>
          <p:nvPr/>
        </p:nvSpPr>
        <p:spPr>
          <a:xfrm>
            <a:off x="9843684" y="3674397"/>
            <a:ext cx="162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77"/>
              </a:rPr>
              <a:t>Feedback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A0B47BE2-27A2-1648-B870-72CEBBD28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76" y="1218181"/>
            <a:ext cx="5813492" cy="221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058A506-B14C-5743-351D-BC986938C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91" y="1794249"/>
            <a:ext cx="1602742" cy="160274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361774F-F34A-EFC5-08A6-B374CD467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443" y="1513247"/>
            <a:ext cx="1753025" cy="175302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B8AFA54-96D6-AC60-9AB3-1DCD8E3B4DE7}"/>
              </a:ext>
            </a:extLst>
          </p:cNvPr>
          <p:cNvSpPr txBox="1"/>
          <p:nvPr/>
        </p:nvSpPr>
        <p:spPr>
          <a:xfrm>
            <a:off x="245291" y="4497845"/>
            <a:ext cx="2551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Clarifying goals and expectations in complex skills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36AFF9B-1E01-2DCB-84C1-88AD20288B9C}"/>
              </a:ext>
            </a:extLst>
          </p:cNvPr>
          <p:cNvSpPr txBox="1"/>
          <p:nvPr/>
        </p:nvSpPr>
        <p:spPr>
          <a:xfrm>
            <a:off x="3554688" y="4558108"/>
            <a:ext cx="4582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Detecting pre-requisite knowledge, misconceptions and problems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3FB36C3-71C4-875B-9A8F-A51FEF584830}"/>
              </a:ext>
            </a:extLst>
          </p:cNvPr>
          <p:cNvSpPr txBox="1"/>
          <p:nvPr/>
        </p:nvSpPr>
        <p:spPr>
          <a:xfrm>
            <a:off x="9151885" y="4544187"/>
            <a:ext cx="292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Working towards independent mastery of sub- and main-goals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1DAE0CC-B417-CA46-7886-67EDEE78E83D}"/>
              </a:ext>
            </a:extLst>
          </p:cNvPr>
          <p:cNvCxnSpPr>
            <a:cxnSpLocks/>
          </p:cNvCxnSpPr>
          <p:nvPr/>
        </p:nvCxnSpPr>
        <p:spPr>
          <a:xfrm>
            <a:off x="2796485" y="1481114"/>
            <a:ext cx="0" cy="4343746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5CB9BF8-4C35-E2E4-6067-9AD1C13ABCFA}"/>
              </a:ext>
            </a:extLst>
          </p:cNvPr>
          <p:cNvCxnSpPr>
            <a:cxnSpLocks/>
          </p:cNvCxnSpPr>
          <p:nvPr/>
        </p:nvCxnSpPr>
        <p:spPr>
          <a:xfrm>
            <a:off x="8974359" y="1501473"/>
            <a:ext cx="0" cy="4323387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82EB269-80DA-F92D-4BB3-04D26333B996}"/>
              </a:ext>
            </a:extLst>
          </p:cNvPr>
          <p:cNvCxnSpPr>
            <a:cxnSpLocks/>
          </p:cNvCxnSpPr>
          <p:nvPr/>
        </p:nvCxnSpPr>
        <p:spPr>
          <a:xfrm flipH="1">
            <a:off x="410966" y="1004825"/>
            <a:ext cx="11178283" cy="0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1698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2868AEE-C925-4443-9E32-0D41D59F4DC0}"/>
              </a:ext>
            </a:extLst>
          </p:cNvPr>
          <p:cNvSpPr txBox="1"/>
          <p:nvPr/>
        </p:nvSpPr>
        <p:spPr>
          <a:xfrm>
            <a:off x="142146" y="401041"/>
            <a:ext cx="1184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Where does feedback fit our model for formative action?</a:t>
            </a:r>
          </a:p>
        </p:txBody>
      </p:sp>
      <p:pic>
        <p:nvPicPr>
          <p:cNvPr id="4" name="Picture 6" descr="Diagram&#10;&#10;Description automatically generated">
            <a:extLst>
              <a:ext uri="{FF2B5EF4-FFF2-40B4-BE49-F238E27FC236}">
                <a16:creationId xmlns:a16="http://schemas.microsoft.com/office/drawing/2014/main" id="{579FDC9E-AAB9-1748-804B-E2B3DA128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" y="1263608"/>
            <a:ext cx="12111916" cy="4608576"/>
          </a:xfrm>
          <a:prstGeom prst="rect">
            <a:avLst/>
          </a:prstGeom>
        </p:spPr>
      </p:pic>
      <p:sp>
        <p:nvSpPr>
          <p:cNvPr id="2" name="Kader 1">
            <a:extLst>
              <a:ext uri="{FF2B5EF4-FFF2-40B4-BE49-F238E27FC236}">
                <a16:creationId xmlns:a16="http://schemas.microsoft.com/office/drawing/2014/main" id="{EF5B23A2-23C3-E24D-AE8D-512E0EAC3566}"/>
              </a:ext>
            </a:extLst>
          </p:cNvPr>
          <p:cNvSpPr/>
          <p:nvPr/>
        </p:nvSpPr>
        <p:spPr>
          <a:xfrm>
            <a:off x="4548249" y="985815"/>
            <a:ext cx="4916385" cy="5046849"/>
          </a:xfrm>
          <a:prstGeom prst="frame">
            <a:avLst>
              <a:gd name="adj1" fmla="val 268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9AA1204-815D-8AD1-80CF-423CF5D4836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8391" y="880945"/>
            <a:ext cx="10895215" cy="525272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Make pairs or a trio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Exchange what you have done 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Question each other and give each other feedback. Pay attention to the following criteria: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Did a sense for quality (comparing examples &amp; dialogue) come on </a:t>
            </a: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 (i.e. not a last lesson before summative assessment)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the feedback 'appropriate' to the moment in the learning process </a:t>
            </a:r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(beginners VS experts)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enough thinking left for the student?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there an ACTION (landing place) after the feedback 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  <a:sym typeface="Wingdings" pitchFamily="2" charset="2"/>
              </a:rPr>
              <a:t>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not optional!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8288CCC-1861-CFE6-B44C-E26977FA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1" y="205113"/>
            <a:ext cx="10895215" cy="1010371"/>
          </a:xfrm>
        </p:spPr>
        <p:txBody>
          <a:bodyPr/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Peer-feedback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36E03BB-00D5-AA59-B69D-AF2C468AC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878" y="114609"/>
            <a:ext cx="1688790" cy="16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329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F102444E-8324-DEBC-78B7-EF765681CA87}"/>
              </a:ext>
            </a:extLst>
          </p:cNvPr>
          <p:cNvCxnSpPr/>
          <p:nvPr/>
        </p:nvCxnSpPr>
        <p:spPr>
          <a:xfrm>
            <a:off x="6302375" y="8966013"/>
            <a:ext cx="4829175" cy="0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8A54E5DB-C446-6723-73D4-8ED5E1B1B68D}"/>
              </a:ext>
            </a:extLst>
          </p:cNvPr>
          <p:cNvSpPr txBox="1"/>
          <p:nvPr/>
        </p:nvSpPr>
        <p:spPr>
          <a:xfrm>
            <a:off x="1144147" y="64262"/>
            <a:ext cx="2028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latin typeface="Source Sans Pro" panose="020B0503030403020204" pitchFamily="34" charset="77"/>
              </a:rPr>
              <a:t>Beginner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AD0DD0E-EFB7-27DC-04E0-7864ADEFC60D}"/>
              </a:ext>
            </a:extLst>
          </p:cNvPr>
          <p:cNvSpPr txBox="1"/>
          <p:nvPr/>
        </p:nvSpPr>
        <p:spPr>
          <a:xfrm>
            <a:off x="8938358" y="79205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>
                <a:latin typeface="Source Sans Pro" panose="020B0503030403020204" pitchFamily="34" charset="77"/>
              </a:rPr>
              <a:t>Expert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28D4CFD-9E5E-048F-FDD7-8FF1A7111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36" y="955987"/>
            <a:ext cx="1425191" cy="142519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9783E52-04E5-7FC9-05A2-6E5AB6F5F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73"/>
          <a:stretch/>
        </p:blipFill>
        <p:spPr>
          <a:xfrm>
            <a:off x="2074292" y="770282"/>
            <a:ext cx="554189" cy="16431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7518401-2362-5565-9D55-7831F7315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738" y="1101775"/>
            <a:ext cx="1021353" cy="10213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9DA968C-0CA5-8FB1-5104-871F31EAE0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57420" y="3899005"/>
            <a:ext cx="1066045" cy="106604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876226A-A9C9-536E-F40D-FFDCF6249BC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0263" y="4082872"/>
            <a:ext cx="993633" cy="99363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9B81776-EB7B-5985-51C2-A2B18B5120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88276" y="3939341"/>
            <a:ext cx="1311967" cy="131196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AF4FDF6-A1A5-11E1-3A54-04CD85565CF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11737" y="3876401"/>
            <a:ext cx="1066045" cy="106604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17D5160-8C65-D544-7DAE-53C4D69B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9535" y="1124768"/>
            <a:ext cx="1005288" cy="1005288"/>
          </a:xfrm>
          <a:prstGeom prst="rect">
            <a:avLst/>
          </a:prstGeom>
        </p:spPr>
      </p:pic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4E6E31C1-2D66-A45D-700A-A711A9F0B2E4}"/>
              </a:ext>
            </a:extLst>
          </p:cNvPr>
          <p:cNvCxnSpPr>
            <a:cxnSpLocks/>
          </p:cNvCxnSpPr>
          <p:nvPr/>
        </p:nvCxnSpPr>
        <p:spPr>
          <a:xfrm>
            <a:off x="691091" y="788994"/>
            <a:ext cx="10738909" cy="0"/>
          </a:xfrm>
          <a:prstGeom prst="line">
            <a:avLst/>
          </a:prstGeom>
          <a:ln w="762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4FBBC9C8-49A3-0E0D-60D7-C8D0C528639C}"/>
              </a:ext>
            </a:extLst>
          </p:cNvPr>
          <p:cNvCxnSpPr>
            <a:cxnSpLocks/>
          </p:cNvCxnSpPr>
          <p:nvPr/>
        </p:nvCxnSpPr>
        <p:spPr>
          <a:xfrm>
            <a:off x="6006810" y="1230535"/>
            <a:ext cx="33994" cy="4396930"/>
          </a:xfrm>
          <a:prstGeom prst="line">
            <a:avLst/>
          </a:prstGeom>
          <a:ln w="762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63EA46C-0EA7-3A43-A0E2-16A64C0E5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7140" y="976128"/>
            <a:ext cx="1142411" cy="114241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D2B2948-53E4-256A-EA75-280A1C080C9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1427" y="3957428"/>
            <a:ext cx="1153665" cy="115366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EDC2282-94C7-E0A9-C1AB-FC0FF21914B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16698" y="3718380"/>
            <a:ext cx="1301806" cy="1301806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FF56D8E-191F-F465-6B8B-DD1B38C5CAAF}"/>
              </a:ext>
            </a:extLst>
          </p:cNvPr>
          <p:cNvSpPr txBox="1"/>
          <p:nvPr/>
        </p:nvSpPr>
        <p:spPr>
          <a:xfrm>
            <a:off x="1401366" y="2093802"/>
            <a:ext cx="1527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77"/>
              </a:rPr>
              <a:t>Few </a:t>
            </a:r>
          </a:p>
          <a:p>
            <a:pPr algn="ctr"/>
            <a:r>
              <a:rPr lang="en-GB" sz="1600" dirty="0">
                <a:latin typeface="Source Sans Pro" panose="020B0503030403020204" pitchFamily="34" charset="77"/>
              </a:rPr>
              <a:t>pre-requisite  knowledge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0FCBF16-5196-42C3-0597-8826A219B192}"/>
              </a:ext>
            </a:extLst>
          </p:cNvPr>
          <p:cNvSpPr txBox="1"/>
          <p:nvPr/>
        </p:nvSpPr>
        <p:spPr>
          <a:xfrm>
            <a:off x="6360126" y="2174723"/>
            <a:ext cx="125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77"/>
              </a:rPr>
              <a:t>Lots of per-requisite knowledge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FFC2014A-531E-35DC-DC3D-E29CE7A26BD0}"/>
              </a:ext>
            </a:extLst>
          </p:cNvPr>
          <p:cNvSpPr txBox="1"/>
          <p:nvPr/>
        </p:nvSpPr>
        <p:spPr>
          <a:xfrm>
            <a:off x="4592310" y="2220890"/>
            <a:ext cx="85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0">
                <a:effectLst/>
                <a:latin typeface="Source Sans Pro" panose="020B0503030403020204" pitchFamily="34" charset="77"/>
              </a:rPr>
              <a:t>No </a:t>
            </a:r>
          </a:p>
          <a:p>
            <a:pPr algn="ctr"/>
            <a:r>
              <a:rPr lang="en-GB" sz="1600" b="0">
                <a:effectLst/>
                <a:latin typeface="Source Sans Pro" panose="020B0503030403020204" pitchFamily="34" charset="77"/>
              </a:rPr>
              <a:t>transfer</a:t>
            </a:r>
            <a:endParaRPr lang="en-GB" sz="1600">
              <a:latin typeface="Source Sans Pro" panose="020B0503030403020204" pitchFamily="34" charset="77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954920A8-076C-384F-FB6B-59616C40AAC5}"/>
              </a:ext>
            </a:extLst>
          </p:cNvPr>
          <p:cNvSpPr txBox="1"/>
          <p:nvPr/>
        </p:nvSpPr>
        <p:spPr>
          <a:xfrm>
            <a:off x="10129821" y="2231062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latin typeface="Source Sans Pro" panose="020B0503030403020204" pitchFamily="34" charset="77"/>
              </a:rPr>
              <a:t>Well transfer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BE6365F8-7A07-AB07-E74D-1F2E168F44BA}"/>
              </a:ext>
            </a:extLst>
          </p:cNvPr>
          <p:cNvSpPr txBox="1"/>
          <p:nvPr/>
        </p:nvSpPr>
        <p:spPr>
          <a:xfrm>
            <a:off x="1388655" y="5189286"/>
            <a:ext cx="159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77"/>
              </a:rPr>
              <a:t>Sense of quality</a:t>
            </a:r>
          </a:p>
          <a:p>
            <a:pPr algn="ctr"/>
            <a:r>
              <a:rPr lang="en-GB" sz="1400" dirty="0">
                <a:latin typeface="Source Sans Pro" panose="020B0503030403020204" pitchFamily="34" charset="77"/>
              </a:rPr>
              <a:t>(elaborate examples)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8F25C0C4-4B08-A26A-F51C-5BA48E9D1F67}"/>
              </a:ext>
            </a:extLst>
          </p:cNvPr>
          <p:cNvSpPr txBox="1"/>
          <p:nvPr/>
        </p:nvSpPr>
        <p:spPr>
          <a:xfrm>
            <a:off x="6291509" y="5062165"/>
            <a:ext cx="1409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More 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independence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D626B593-A9F5-BE0A-B1DE-3E2153C02EDA}"/>
              </a:ext>
            </a:extLst>
          </p:cNvPr>
          <p:cNvSpPr txBox="1"/>
          <p:nvPr/>
        </p:nvSpPr>
        <p:spPr>
          <a:xfrm>
            <a:off x="4337354" y="5197760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Explicit 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direct instruction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38D762AA-6B5B-730E-EDDC-CA1E3FCDE849}"/>
              </a:ext>
            </a:extLst>
          </p:cNvPr>
          <p:cNvSpPr txBox="1"/>
          <p:nvPr/>
        </p:nvSpPr>
        <p:spPr>
          <a:xfrm>
            <a:off x="10418056" y="5072756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Investigative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 approaches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324FF31-A7A2-6E8A-8F5D-13106DB7A6E5}"/>
              </a:ext>
            </a:extLst>
          </p:cNvPr>
          <p:cNvSpPr txBox="1"/>
          <p:nvPr/>
        </p:nvSpPr>
        <p:spPr>
          <a:xfrm>
            <a:off x="2930736" y="2208766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Fast cognitive 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overloaded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81CCD550-7A95-888A-8265-A6B7965D56B9}"/>
              </a:ext>
            </a:extLst>
          </p:cNvPr>
          <p:cNvSpPr txBox="1"/>
          <p:nvPr/>
        </p:nvSpPr>
        <p:spPr>
          <a:xfrm>
            <a:off x="3035803" y="5148457"/>
            <a:ext cx="1271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Directive 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&amp; Corrective </a:t>
            </a:r>
          </a:p>
          <a:p>
            <a:pPr algn="ctr"/>
            <a:r>
              <a:rPr lang="en-GB" sz="1600">
                <a:latin typeface="Source Sans Pro" panose="020B0503030403020204" pitchFamily="34" charset="77"/>
              </a:rPr>
              <a:t>feedback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225BE448-283F-1004-A658-937290080B28}"/>
              </a:ext>
            </a:extLst>
          </p:cNvPr>
          <p:cNvSpPr txBox="1"/>
          <p:nvPr/>
        </p:nvSpPr>
        <p:spPr>
          <a:xfrm>
            <a:off x="7872612" y="2200578"/>
            <a:ext cx="213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Source Sans Pro" panose="020B0503030403020204" pitchFamily="34" charset="77"/>
              </a:rPr>
              <a:t>Slower </a:t>
            </a:r>
          </a:p>
          <a:p>
            <a:pPr algn="ctr"/>
            <a:r>
              <a:rPr lang="en-GB" sz="1600" dirty="0">
                <a:latin typeface="Source Sans Pro" panose="020B0503030403020204" pitchFamily="34" charset="77"/>
              </a:rPr>
              <a:t>cognitively overloaded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708A2B5A-D364-28B9-A8BD-2DDA6B7E7842}"/>
              </a:ext>
            </a:extLst>
          </p:cNvPr>
          <p:cNvSpPr txBox="1"/>
          <p:nvPr/>
        </p:nvSpPr>
        <p:spPr>
          <a:xfrm>
            <a:off x="8058761" y="5062165"/>
            <a:ext cx="2024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Source Sans Pro" panose="020B0503030403020204" pitchFamily="34" charset="77"/>
              </a:rPr>
              <a:t>Feedback forms with greater reliance on independence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3DC9097-E0B1-7027-45B2-B25E2A168F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0350" y="1056622"/>
            <a:ext cx="1087522" cy="108752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9A46842-F3BC-1329-00CB-BDEEEE66C70E}"/>
              </a:ext>
            </a:extLst>
          </p:cNvPr>
          <p:cNvSpPr txBox="1"/>
          <p:nvPr/>
        </p:nvSpPr>
        <p:spPr>
          <a:xfrm>
            <a:off x="72519" y="1747101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latin typeface="Source Sans Pro" panose="020B0503030403020204" pitchFamily="34" charset="77"/>
              </a:rPr>
              <a:t>Has/is: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AE4695B-B5FC-EE49-E3CA-5C80A17D0AD6}"/>
              </a:ext>
            </a:extLst>
          </p:cNvPr>
          <p:cNvSpPr txBox="1"/>
          <p:nvPr/>
        </p:nvSpPr>
        <p:spPr>
          <a:xfrm>
            <a:off x="1927" y="380371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latin typeface="Source Sans Pro" panose="020B0503030403020204" pitchFamily="34" charset="77"/>
              </a:rPr>
              <a:t>Needs: </a:t>
            </a:r>
          </a:p>
        </p:txBody>
      </p:sp>
      <p:cxnSp>
        <p:nvCxnSpPr>
          <p:cNvPr id="35" name="Straight Connector 12">
            <a:extLst>
              <a:ext uri="{FF2B5EF4-FFF2-40B4-BE49-F238E27FC236}">
                <a16:creationId xmlns:a16="http://schemas.microsoft.com/office/drawing/2014/main" id="{D899FE0D-9B49-A636-2156-2F48044A6794}"/>
              </a:ext>
            </a:extLst>
          </p:cNvPr>
          <p:cNvCxnSpPr>
            <a:cxnSpLocks/>
          </p:cNvCxnSpPr>
          <p:nvPr/>
        </p:nvCxnSpPr>
        <p:spPr>
          <a:xfrm>
            <a:off x="231307" y="3381546"/>
            <a:ext cx="5421300" cy="0"/>
          </a:xfrm>
          <a:prstGeom prst="line">
            <a:avLst/>
          </a:prstGeom>
          <a:ln w="762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Connector 12">
            <a:extLst>
              <a:ext uri="{FF2B5EF4-FFF2-40B4-BE49-F238E27FC236}">
                <a16:creationId xmlns:a16="http://schemas.microsoft.com/office/drawing/2014/main" id="{8B29C759-B92E-9C44-F7DF-65F1F5C6E8E3}"/>
              </a:ext>
            </a:extLst>
          </p:cNvPr>
          <p:cNvCxnSpPr>
            <a:cxnSpLocks/>
          </p:cNvCxnSpPr>
          <p:nvPr/>
        </p:nvCxnSpPr>
        <p:spPr>
          <a:xfrm>
            <a:off x="6360232" y="3381546"/>
            <a:ext cx="5421300" cy="0"/>
          </a:xfrm>
          <a:prstGeom prst="line">
            <a:avLst/>
          </a:prstGeom>
          <a:ln w="762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F81ABFD5-FCBF-DEE3-9706-F1C9A27AFDED}"/>
              </a:ext>
            </a:extLst>
          </p:cNvPr>
          <p:cNvCxnSpPr>
            <a:cxnSpLocks/>
          </p:cNvCxnSpPr>
          <p:nvPr/>
        </p:nvCxnSpPr>
        <p:spPr>
          <a:xfrm>
            <a:off x="3478924" y="387428"/>
            <a:ext cx="5238038" cy="0"/>
          </a:xfrm>
          <a:prstGeom prst="straightConnector1">
            <a:avLst/>
          </a:prstGeom>
          <a:ln w="76200">
            <a:solidFill>
              <a:srgbClr val="0081C0">
                <a:alpha val="52157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368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3177181-1928-88DC-06D7-AC8FB98CA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20B4C45-5019-3D76-557E-DDADFBFA9F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9312" y="709942"/>
            <a:ext cx="4555505" cy="5090066"/>
          </a:xfrm>
          <a:ln w="1270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feedback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based on criteria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to each other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Detective work/find the mistakes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questions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legend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Directive feedback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Audio/video feedback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for comparison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561707A-F486-CA52-3F87-9F786A89D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0"/>
            <a:ext cx="10895215" cy="709942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What belongs together?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3DC2B49-3045-7DDE-0A6F-D2F6D1A958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989" y="709943"/>
            <a:ext cx="7238528" cy="5090066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Write down 3 things you want me to look at for you.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Compare your essay with the criteria.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teacher records his feedback on video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 have 2 rounding errors, track these down.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Compare your neighbour's drawing with the criteria and give feedback.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You compare your created work (e.g. essay) with the same kind of other source (e.g. other essay)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* = incorrect calculation, ? = calculation error, ! = sloppiness error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 this sentence, is should be with a 'dt' and not a 'd'.</a:t>
            </a:r>
          </a:p>
          <a:p>
            <a:pPr marL="514350" indent="-514350">
              <a:lnSpc>
                <a:spcPct val="120000"/>
              </a:lnSpc>
              <a:spcBef>
                <a:spcPts val="800"/>
              </a:spcBef>
              <a:buFont typeface="+mj-lt"/>
              <a:buAutoNum type="arabicPeriod"/>
            </a:pPr>
            <a:r>
              <a:rPr lang="en-GB" sz="19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 have looked at all your work and the focus points for the whole class are.....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1057697-C883-113F-F7E7-E0B5F05A5B14}"/>
              </a:ext>
            </a:extLst>
          </p:cNvPr>
          <p:cNvSpPr txBox="1"/>
          <p:nvPr/>
        </p:nvSpPr>
        <p:spPr>
          <a:xfrm>
            <a:off x="2026279" y="6148057"/>
            <a:ext cx="7720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1E – 2B – 3H – 4D – 5C – 6I – 7F – 8G – 9A</a:t>
            </a:r>
          </a:p>
        </p:txBody>
      </p:sp>
    </p:spTree>
    <p:extLst>
      <p:ext uri="{BB962C8B-B14F-4D97-AF65-F5344CB8AC3E}">
        <p14:creationId xmlns:p14="http://schemas.microsoft.com/office/powerpoint/2010/main" val="269464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60D584D-7B2B-7E75-D347-37C48BCD9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5AB2293-26A0-8198-7C68-900D74AD1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ource Sans Pro" panose="020B0503030403020204" pitchFamily="34" charset="77"/>
              </a:rPr>
              <a:t>Feedback literacy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8EE944-7AB5-3BD3-AA6B-6D39E350E7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2" y="1770611"/>
            <a:ext cx="10895215" cy="3812504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Using feedback is a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skill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Requires practice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of quality is essential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Importance of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dialogue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feedback &amp; emotion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Reflection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FE48F3-CB6C-5D6A-E1DB-0C25FC2F3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38"/>
          <a:stretch/>
        </p:blipFill>
        <p:spPr>
          <a:xfrm>
            <a:off x="8793019" y="1981456"/>
            <a:ext cx="3193934" cy="254436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0AFA08D-E75E-DFA0-67F0-9F44A455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51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C4C293B-B86C-87A1-E611-454BEB1859A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4196" y="1951560"/>
            <a:ext cx="11543608" cy="3612996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3 minutes thinking time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have you ever taught feedback to students?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If not, think of as many ideas as possible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15 minutes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exchange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5 minutes - </a:t>
            </a:r>
            <a:r>
              <a:rPr lang="en-GB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then pick 1 idea and develop it further into an experiment</a:t>
            </a:r>
            <a:endParaRPr lang="en-GB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B598B7-D543-3340-2A5C-E69779237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234272"/>
            <a:ext cx="10895215" cy="1572225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as an important skill?</a:t>
            </a:r>
            <a:b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do you teach feedback literacy?</a:t>
            </a:r>
          </a:p>
        </p:txBody>
      </p:sp>
    </p:spTree>
    <p:extLst>
      <p:ext uri="{BB962C8B-B14F-4D97-AF65-F5344CB8AC3E}">
        <p14:creationId xmlns:p14="http://schemas.microsoft.com/office/powerpoint/2010/main" val="4053119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1985108-0B66-CBD1-3F77-305EB375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1995414"/>
            <a:ext cx="10895215" cy="1010371"/>
          </a:xfrm>
        </p:spPr>
        <p:txBody>
          <a:bodyPr/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Assignment: Organising feedback</a:t>
            </a:r>
          </a:p>
        </p:txBody>
      </p:sp>
    </p:spTree>
    <p:extLst>
      <p:ext uri="{BB962C8B-B14F-4D97-AF65-F5344CB8AC3E}">
        <p14:creationId xmlns:p14="http://schemas.microsoft.com/office/powerpoint/2010/main" val="24795299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157D5E-18B8-DC2D-EE8F-D38F358B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A490B2F2-4611-D60A-8D52-D0C8FD02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67" y="2650313"/>
            <a:ext cx="775530" cy="775530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46A359DE-367B-F650-2772-A28E005DBC24}"/>
              </a:ext>
            </a:extLst>
          </p:cNvPr>
          <p:cNvSpPr txBox="1">
            <a:spLocks/>
          </p:cNvSpPr>
          <p:nvPr/>
        </p:nvSpPr>
        <p:spPr>
          <a:xfrm>
            <a:off x="6529257" y="205347"/>
            <a:ext cx="5389970" cy="1927712"/>
          </a:xfrm>
          <a:prstGeom prst="rect">
            <a:avLst/>
          </a:prstGeom>
          <a:ln w="88900">
            <a:solidFill>
              <a:srgbClr val="0070C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en-GB" sz="1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Classify feedback forms: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Fitting at the beginning of the learning process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Halfway through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Appropriate at the end of the learning process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39BAF14-7C51-7B60-4C0A-E8D96AE85AE4}"/>
              </a:ext>
            </a:extLst>
          </p:cNvPr>
          <p:cNvSpPr txBox="1"/>
          <p:nvPr/>
        </p:nvSpPr>
        <p:spPr>
          <a:xfrm>
            <a:off x="5498807" y="4916976"/>
            <a:ext cx="2722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Directive &amp;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corrective feedback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14BB0CD0-186D-6313-242E-E391EBD2A42F}"/>
              </a:ext>
            </a:extLst>
          </p:cNvPr>
          <p:cNvSpPr txBox="1"/>
          <p:nvPr/>
        </p:nvSpPr>
        <p:spPr>
          <a:xfrm>
            <a:off x="5620521" y="2998159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latin typeface="Source Sans Pro" panose="020B0503030403020204" pitchFamily="34" charset="77"/>
              </a:rPr>
              <a:t>Peer feedback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8E229067-0414-3E32-F140-47C3523F0F4E}"/>
              </a:ext>
            </a:extLst>
          </p:cNvPr>
          <p:cNvSpPr txBox="1"/>
          <p:nvPr/>
        </p:nvSpPr>
        <p:spPr>
          <a:xfrm>
            <a:off x="9920224" y="4916976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Feedback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question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090A040-9795-A465-1943-5DF04E265026}"/>
              </a:ext>
            </a:extLst>
          </p:cNvPr>
          <p:cNvSpPr txBox="1"/>
          <p:nvPr/>
        </p:nvSpPr>
        <p:spPr>
          <a:xfrm>
            <a:off x="9920224" y="3961632"/>
            <a:ext cx="207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Detective feedback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F0AE22C-89A5-CD3F-641D-9F6B28F4A860}"/>
              </a:ext>
            </a:extLst>
          </p:cNvPr>
          <p:cNvSpPr txBox="1"/>
          <p:nvPr/>
        </p:nvSpPr>
        <p:spPr>
          <a:xfrm>
            <a:off x="943689" y="5286308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with criteria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8E0B9E56-9D65-D0F2-7BA0-D7865DD186B9}"/>
              </a:ext>
            </a:extLst>
          </p:cNvPr>
          <p:cNvSpPr txBox="1"/>
          <p:nvPr/>
        </p:nvSpPr>
        <p:spPr>
          <a:xfrm>
            <a:off x="943689" y="4120645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Audio/video feedback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7AC828D-5989-9E4B-662A-68B9FEAA4409}"/>
              </a:ext>
            </a:extLst>
          </p:cNvPr>
          <p:cNvSpPr txBox="1"/>
          <p:nvPr/>
        </p:nvSpPr>
        <p:spPr>
          <a:xfrm>
            <a:off x="5489797" y="3961632"/>
            <a:ext cx="271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Feedback legend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5E2F3BD-0EF0-AB7B-AA50-6B2C8F885C0B}"/>
              </a:ext>
            </a:extLst>
          </p:cNvPr>
          <p:cNvSpPr txBox="1"/>
          <p:nvPr/>
        </p:nvSpPr>
        <p:spPr>
          <a:xfrm>
            <a:off x="9920224" y="2594846"/>
            <a:ext cx="227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Feedback </a:t>
            </a:r>
          </a:p>
          <a:p>
            <a:r>
              <a:rPr lang="en-GB" sz="2400" dirty="0">
                <a:latin typeface="Source Sans Pro" panose="020B0503030403020204" pitchFamily="34" charset="77"/>
              </a:rPr>
              <a:t>by comparison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4240D67-FA74-5AAE-6B07-EF2507A32666}"/>
              </a:ext>
            </a:extLst>
          </p:cNvPr>
          <p:cNvSpPr txBox="1">
            <a:spLocks/>
          </p:cNvSpPr>
          <p:nvPr/>
        </p:nvSpPr>
        <p:spPr>
          <a:xfrm>
            <a:off x="212967" y="218661"/>
            <a:ext cx="5646776" cy="1927712"/>
          </a:xfrm>
          <a:prstGeom prst="rect">
            <a:avLst/>
          </a:prstGeom>
          <a:ln w="88900">
            <a:solidFill>
              <a:srgbClr val="7030A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Decreasing support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level of difficulty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degree of independence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65B8BAF-3B7F-CB22-06A4-148D76514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99" y="3783235"/>
            <a:ext cx="830998" cy="830998"/>
          </a:xfrm>
          <a:prstGeom prst="rect">
            <a:avLst/>
          </a:prstGeom>
        </p:spPr>
      </p:pic>
      <p:sp>
        <p:nvSpPr>
          <p:cNvPr id="43" name="Tekstvak 42">
            <a:extLst>
              <a:ext uri="{FF2B5EF4-FFF2-40B4-BE49-F238E27FC236}">
                <a16:creationId xmlns:a16="http://schemas.microsoft.com/office/drawing/2014/main" id="{3602C6F7-6D83-D071-D63B-F33D8BEFAEA2}"/>
              </a:ext>
            </a:extLst>
          </p:cNvPr>
          <p:cNvSpPr txBox="1"/>
          <p:nvPr/>
        </p:nvSpPr>
        <p:spPr>
          <a:xfrm>
            <a:off x="988497" y="2998159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Source Sans Pro" panose="020B0503030403020204" pitchFamily="34" charset="77"/>
              </a:rPr>
              <a:t>Whole group feedback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8187C851-CFEB-1840-85A3-AE14232D2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45" y="4916975"/>
            <a:ext cx="830998" cy="83099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998498D-C031-D026-31B5-5EACC1220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297" y="2617691"/>
            <a:ext cx="840773" cy="84077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DEC2985-C3D9-12A4-871B-19B20FAF8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220" y="3735242"/>
            <a:ext cx="676166" cy="676166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D6456E6-5963-A7BA-BAB3-5AAF9B521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809" y="4858224"/>
            <a:ext cx="830998" cy="83099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A4A3459-EE3F-B28E-DB1F-F51F4E70DD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4763" y="2594846"/>
            <a:ext cx="855254" cy="85525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0BC0627E-FA46-A216-9DE5-61C3A728C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321" y="3625446"/>
            <a:ext cx="803696" cy="803696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2B045AE5-3B1F-10D1-8710-BBD51B80D8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4067" y="4906623"/>
            <a:ext cx="765950" cy="7659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4E49A25-8537-595C-D7C0-8FCC9C7F5E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54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CCC55A-CEA6-8D17-9044-67A72895C3B8}"/>
              </a:ext>
            </a:extLst>
          </p:cNvPr>
          <p:cNvSpPr txBox="1"/>
          <p:nvPr/>
        </p:nvSpPr>
        <p:spPr>
          <a:xfrm>
            <a:off x="2408212" y="6225436"/>
            <a:ext cx="6763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https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://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www.sciencedirect.com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/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science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/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article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/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pii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/S1749772824000095?ref=</a:t>
            </a:r>
            <a:r>
              <a:rPr lang="nl-NL" sz="1000" dirty="0" err="1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pdf_download&amp;fr</a:t>
            </a:r>
            <a:r>
              <a:rPr lang="nl-NL" sz="1000" dirty="0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=RR-9&amp;rr=885bc7d2aeb3012e</a:t>
            </a:r>
            <a:endParaRPr lang="nl-NL" sz="1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2A7598-881D-12D3-8B61-D2393EE14BD7}"/>
              </a:ext>
            </a:extLst>
          </p:cNvPr>
          <p:cNvSpPr txBox="1"/>
          <p:nvPr/>
        </p:nvSpPr>
        <p:spPr>
          <a:xfrm>
            <a:off x="519830" y="1687200"/>
            <a:ext cx="11571961" cy="2497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Succesful</a:t>
            </a: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First </a:t>
            </a:r>
            <a:r>
              <a:rPr lang="nl-NL" sz="3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attempt</a:t>
            </a: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nl-NL" sz="3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From</a:t>
            </a: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76% (2022) </a:t>
            </a:r>
            <a:r>
              <a:rPr lang="nl-NL" sz="3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86% (2023)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Succesful</a:t>
            </a: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nl-NL" sz="3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retake</a:t>
            </a: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29% </a:t>
            </a:r>
            <a:r>
              <a:rPr lang="nl-NL" sz="3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67%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Succes </a:t>
            </a:r>
            <a:r>
              <a:rPr lang="nl-NL" sz="3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rate</a:t>
            </a: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sz="3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total</a:t>
            </a: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83% </a:t>
            </a:r>
            <a:r>
              <a:rPr lang="nl-NL" sz="3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</a:t>
            </a:r>
            <a:r>
              <a:rPr lang="nl-NL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95%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85C9C5-9F36-93B8-B972-07DAAFD0A4B0}"/>
              </a:ext>
            </a:extLst>
          </p:cNvPr>
          <p:cNvSpPr txBox="1"/>
          <p:nvPr/>
        </p:nvSpPr>
        <p:spPr>
          <a:xfrm>
            <a:off x="638827" y="601249"/>
            <a:ext cx="1981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Results</a:t>
            </a:r>
            <a:endParaRPr lang="nl-NL" sz="4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853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oftware, Multimediasoftware, schermopname&#10;&#10;Automatisch gegenereerde beschrijving">
            <a:extLst>
              <a:ext uri="{FF2B5EF4-FFF2-40B4-BE49-F238E27FC236}">
                <a16:creationId xmlns:a16="http://schemas.microsoft.com/office/drawing/2014/main" id="{8FF64E85-EA74-34DA-B62D-FA953462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14" y="1150126"/>
            <a:ext cx="9751461" cy="455774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28AC000-AAA4-0F54-84AC-4793849DF333}"/>
              </a:ext>
            </a:extLst>
          </p:cNvPr>
          <p:cNvSpPr txBox="1">
            <a:spLocks/>
          </p:cNvSpPr>
          <p:nvPr/>
        </p:nvSpPr>
        <p:spPr>
          <a:xfrm>
            <a:off x="455536" y="307980"/>
            <a:ext cx="10895215" cy="10103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  <a:hlinkClick r:id="rId3"/>
              </a:rPr>
              <a:t>www.padlet.com/vdevid/fa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7" name="Pijl links 6">
            <a:extLst>
              <a:ext uri="{FF2B5EF4-FFF2-40B4-BE49-F238E27FC236}">
                <a16:creationId xmlns:a16="http://schemas.microsoft.com/office/drawing/2014/main" id="{81794EDF-CA3F-8CC5-1271-42B3C49EA7B9}"/>
              </a:ext>
            </a:extLst>
          </p:cNvPr>
          <p:cNvSpPr/>
          <p:nvPr/>
        </p:nvSpPr>
        <p:spPr>
          <a:xfrm>
            <a:off x="4831501" y="2396615"/>
            <a:ext cx="1674687" cy="12226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1806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fbeelding 30" descr="Afbeelding met tekst, Lettertype, logo, wit&#10;&#10;Automatisch gegenereerde beschrijving">
            <a:extLst>
              <a:ext uri="{FF2B5EF4-FFF2-40B4-BE49-F238E27FC236}">
                <a16:creationId xmlns:a16="http://schemas.microsoft.com/office/drawing/2014/main" id="{8EF829BF-B216-B3A1-7316-C06445BE6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117" y="3875970"/>
            <a:ext cx="4277003" cy="11869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87E8D7F-7654-6F4A-8A43-9B36D7656B10}"/>
              </a:ext>
            </a:extLst>
          </p:cNvPr>
          <p:cNvSpPr txBox="1"/>
          <p:nvPr/>
        </p:nvSpPr>
        <p:spPr>
          <a:xfrm>
            <a:off x="830370" y="2750676"/>
            <a:ext cx="2551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Sense for quality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AAAD69D-B204-684B-813E-EFF12BD15C45}"/>
              </a:ext>
            </a:extLst>
          </p:cNvPr>
          <p:cNvSpPr txBox="1"/>
          <p:nvPr/>
        </p:nvSpPr>
        <p:spPr>
          <a:xfrm>
            <a:off x="3945006" y="2551013"/>
            <a:ext cx="4874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Formative action</a:t>
            </a:r>
          </a:p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action-oriented research process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09CCB80-3CA0-6F49-9080-5FC3E95A9BC9}"/>
              </a:ext>
            </a:extLst>
          </p:cNvPr>
          <p:cNvSpPr txBox="1"/>
          <p:nvPr/>
        </p:nvSpPr>
        <p:spPr>
          <a:xfrm>
            <a:off x="8998842" y="2759514"/>
            <a:ext cx="2895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Organising feedback</a:t>
            </a: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A0B47BE2-27A2-1648-B870-72CEBBD287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22" y="1260448"/>
            <a:ext cx="3486759" cy="1325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058A506-B14C-5743-351D-BC986938C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999" y="1344944"/>
            <a:ext cx="1377722" cy="137772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361774F-F34A-EFC5-08A6-B374CD467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992" y="1320142"/>
            <a:ext cx="1361696" cy="136169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B8AFA54-96D6-AC60-9AB3-1DCD8E3B4DE7}"/>
              </a:ext>
            </a:extLst>
          </p:cNvPr>
          <p:cNvSpPr txBox="1"/>
          <p:nvPr/>
        </p:nvSpPr>
        <p:spPr>
          <a:xfrm>
            <a:off x="163266" y="176013"/>
            <a:ext cx="387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Clarifying goals and expectations in complex skills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36AFF9B-1E01-2DCB-84C1-88AD20288B9C}"/>
              </a:ext>
            </a:extLst>
          </p:cNvPr>
          <p:cNvSpPr txBox="1"/>
          <p:nvPr/>
        </p:nvSpPr>
        <p:spPr>
          <a:xfrm>
            <a:off x="3914183" y="152870"/>
            <a:ext cx="458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Detecting pre-requisite knowledge, misconceptions and problems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3FB36C3-71C4-875B-9A8F-A51FEF584830}"/>
              </a:ext>
            </a:extLst>
          </p:cNvPr>
          <p:cNvSpPr txBox="1"/>
          <p:nvPr/>
        </p:nvSpPr>
        <p:spPr>
          <a:xfrm>
            <a:off x="8457477" y="176013"/>
            <a:ext cx="378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Goal: 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Working towards independent mastery of sub- and main-goals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31DAE0CC-B417-CA46-7886-67EDEE78E83D}"/>
              </a:ext>
            </a:extLst>
          </p:cNvPr>
          <p:cNvCxnSpPr>
            <a:cxnSpLocks/>
          </p:cNvCxnSpPr>
          <p:nvPr/>
        </p:nvCxnSpPr>
        <p:spPr>
          <a:xfrm>
            <a:off x="4093525" y="102289"/>
            <a:ext cx="0" cy="5802449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5CB9BF8-4C35-E2E4-6067-9AD1C13ABCFA}"/>
              </a:ext>
            </a:extLst>
          </p:cNvPr>
          <p:cNvCxnSpPr>
            <a:cxnSpLocks/>
          </p:cNvCxnSpPr>
          <p:nvPr/>
        </p:nvCxnSpPr>
        <p:spPr>
          <a:xfrm>
            <a:off x="8506731" y="112255"/>
            <a:ext cx="0" cy="5792483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61C90B68-FD31-7D27-ED15-026D3EC60D1C}"/>
              </a:ext>
            </a:extLst>
          </p:cNvPr>
          <p:cNvCxnSpPr>
            <a:cxnSpLocks/>
          </p:cNvCxnSpPr>
          <p:nvPr/>
        </p:nvCxnSpPr>
        <p:spPr>
          <a:xfrm flipH="1">
            <a:off x="61644" y="1093279"/>
            <a:ext cx="12152500" cy="0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D4792C96-1E5C-9CEC-192F-D6257973FFC3}"/>
              </a:ext>
            </a:extLst>
          </p:cNvPr>
          <p:cNvCxnSpPr>
            <a:cxnSpLocks/>
          </p:cNvCxnSpPr>
          <p:nvPr/>
        </p:nvCxnSpPr>
        <p:spPr>
          <a:xfrm flipH="1">
            <a:off x="-20548" y="3521466"/>
            <a:ext cx="12173048" cy="0"/>
          </a:xfrm>
          <a:prstGeom prst="line">
            <a:avLst/>
          </a:prstGeom>
          <a:ln w="603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Afbeelding 32" descr="Afbeelding met Lettertype, wit, tekst, zwart-wit&#10;&#10;Automatisch gegenereerde beschrijving">
            <a:extLst>
              <a:ext uri="{FF2B5EF4-FFF2-40B4-BE49-F238E27FC236}">
                <a16:creationId xmlns:a16="http://schemas.microsoft.com/office/drawing/2014/main" id="{529B32C6-A903-B5A3-49A4-4EDEA0840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57" y="3778395"/>
            <a:ext cx="4062452" cy="1266432"/>
          </a:xfrm>
          <a:prstGeom prst="rect">
            <a:avLst/>
          </a:prstGeom>
        </p:spPr>
      </p:pic>
      <p:pic>
        <p:nvPicPr>
          <p:cNvPr id="39" name="Afbeelding 38" descr="Afbeelding met Lettertype, wit, tekst, Graphics&#10;&#10;Automatisch gegenereerde beschrijving">
            <a:extLst>
              <a:ext uri="{FF2B5EF4-FFF2-40B4-BE49-F238E27FC236}">
                <a16:creationId xmlns:a16="http://schemas.microsoft.com/office/drawing/2014/main" id="{F446E202-A3D5-98F1-C708-5880440A71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5986" y="3871153"/>
            <a:ext cx="3630437" cy="12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54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FA46858-9199-AE77-FB2A-4F82CB3AD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275462"/>
            <a:ext cx="10895215" cy="1010371"/>
          </a:xfrm>
        </p:spPr>
        <p:txBody>
          <a:bodyPr/>
          <a:lstStyle/>
          <a:p>
            <a:r>
              <a:rPr lang="en-AU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Designing (long) feedback processes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5EFB842-EB0D-FBE3-71CE-C0DC07F0E5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93" y="1285833"/>
            <a:ext cx="10895214" cy="4522498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Towards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independence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of the student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Mastery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of the learning objectives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Decreasing</a:t>
            </a: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 support of the teacher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(slowly more difficulty in the feedback forms – making the student more independent)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Always start with developing a </a:t>
            </a: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of quality </a:t>
            </a:r>
          </a:p>
        </p:txBody>
      </p:sp>
    </p:spTree>
    <p:extLst>
      <p:ext uri="{BB962C8B-B14F-4D97-AF65-F5344CB8AC3E}">
        <p14:creationId xmlns:p14="http://schemas.microsoft.com/office/powerpoint/2010/main" val="19582702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fbeelding 24" descr="Afbeelding met diagram, lijn, ontwerp&#10;&#10;Automatisch gegenereerde beschrijving">
            <a:extLst>
              <a:ext uri="{FF2B5EF4-FFF2-40B4-BE49-F238E27FC236}">
                <a16:creationId xmlns:a16="http://schemas.microsoft.com/office/drawing/2014/main" id="{B7108ADC-BED1-F018-AE37-4941E9900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52"/>
          <a:stretch/>
        </p:blipFill>
        <p:spPr>
          <a:xfrm rot="10800000">
            <a:off x="772284" y="-8898"/>
            <a:ext cx="10883945" cy="6205292"/>
          </a:xfrm>
          <a:prstGeom prst="rect">
            <a:avLst/>
          </a:prstGeom>
        </p:spPr>
      </p:pic>
      <p:cxnSp>
        <p:nvCxnSpPr>
          <p:cNvPr id="4" name="Gebogen verbindingslijn 3">
            <a:extLst>
              <a:ext uri="{FF2B5EF4-FFF2-40B4-BE49-F238E27FC236}">
                <a16:creationId xmlns:a16="http://schemas.microsoft.com/office/drawing/2014/main" id="{5A833EAF-6CBB-A197-58DC-FA1DD75E97F6}"/>
              </a:ext>
            </a:extLst>
          </p:cNvPr>
          <p:cNvCxnSpPr>
            <a:cxnSpLocks/>
          </p:cNvCxnSpPr>
          <p:nvPr/>
        </p:nvCxnSpPr>
        <p:spPr>
          <a:xfrm flipV="1">
            <a:off x="3650673" y="4693573"/>
            <a:ext cx="1652155" cy="1070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bogen verbindingslijn 4">
            <a:extLst>
              <a:ext uri="{FF2B5EF4-FFF2-40B4-BE49-F238E27FC236}">
                <a16:creationId xmlns:a16="http://schemas.microsoft.com/office/drawing/2014/main" id="{F6363A8C-7BF6-8A7A-30A8-59FE6A5D675C}"/>
              </a:ext>
            </a:extLst>
          </p:cNvPr>
          <p:cNvCxnSpPr>
            <a:cxnSpLocks/>
          </p:cNvCxnSpPr>
          <p:nvPr/>
        </p:nvCxnSpPr>
        <p:spPr>
          <a:xfrm flipV="1">
            <a:off x="5302828" y="3623309"/>
            <a:ext cx="1652155" cy="1070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bogen verbindingslijn 5">
            <a:extLst>
              <a:ext uri="{FF2B5EF4-FFF2-40B4-BE49-F238E27FC236}">
                <a16:creationId xmlns:a16="http://schemas.microsoft.com/office/drawing/2014/main" id="{C37C0C49-583C-23A3-E0AB-8E0963EDE8A1}"/>
              </a:ext>
            </a:extLst>
          </p:cNvPr>
          <p:cNvCxnSpPr>
            <a:cxnSpLocks/>
          </p:cNvCxnSpPr>
          <p:nvPr/>
        </p:nvCxnSpPr>
        <p:spPr>
          <a:xfrm flipV="1">
            <a:off x="6954983" y="2553045"/>
            <a:ext cx="1652155" cy="1070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bogen verbindingslijn 6">
            <a:extLst>
              <a:ext uri="{FF2B5EF4-FFF2-40B4-BE49-F238E27FC236}">
                <a16:creationId xmlns:a16="http://schemas.microsoft.com/office/drawing/2014/main" id="{07E5B10E-5FB5-D883-D0CF-AD5C47E01C0E}"/>
              </a:ext>
            </a:extLst>
          </p:cNvPr>
          <p:cNvCxnSpPr>
            <a:cxnSpLocks/>
          </p:cNvCxnSpPr>
          <p:nvPr/>
        </p:nvCxnSpPr>
        <p:spPr>
          <a:xfrm flipV="1">
            <a:off x="8607138" y="1482781"/>
            <a:ext cx="1652155" cy="1070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bogen verbindingslijn 7">
            <a:extLst>
              <a:ext uri="{FF2B5EF4-FFF2-40B4-BE49-F238E27FC236}">
                <a16:creationId xmlns:a16="http://schemas.microsoft.com/office/drawing/2014/main" id="{1DCC7E34-CC7D-CB2C-32D5-CCEA900B1660}"/>
              </a:ext>
            </a:extLst>
          </p:cNvPr>
          <p:cNvCxnSpPr>
            <a:cxnSpLocks/>
          </p:cNvCxnSpPr>
          <p:nvPr/>
        </p:nvCxnSpPr>
        <p:spPr>
          <a:xfrm flipV="1">
            <a:off x="10259293" y="412517"/>
            <a:ext cx="1652155" cy="10702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hthoek 64">
            <a:extLst>
              <a:ext uri="{FF2B5EF4-FFF2-40B4-BE49-F238E27FC236}">
                <a16:creationId xmlns:a16="http://schemas.microsoft.com/office/drawing/2014/main" id="{F4FB6563-D3AE-A9E1-5BB5-B036062B59D0}"/>
              </a:ext>
            </a:extLst>
          </p:cNvPr>
          <p:cNvSpPr/>
          <p:nvPr/>
        </p:nvSpPr>
        <p:spPr>
          <a:xfrm>
            <a:off x="0" y="0"/>
            <a:ext cx="8248907" cy="1924229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66" name="Rechthoek 65">
            <a:extLst>
              <a:ext uri="{FF2B5EF4-FFF2-40B4-BE49-F238E27FC236}">
                <a16:creationId xmlns:a16="http://schemas.microsoft.com/office/drawing/2014/main" id="{6A185023-EB85-EEC2-45E1-A1DBAAC0D0F4}"/>
              </a:ext>
            </a:extLst>
          </p:cNvPr>
          <p:cNvSpPr/>
          <p:nvPr/>
        </p:nvSpPr>
        <p:spPr>
          <a:xfrm>
            <a:off x="0" y="1213192"/>
            <a:ext cx="6817913" cy="1753322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0BFE68E-67B3-1576-EBBD-32B6345BC9FA}"/>
              </a:ext>
            </a:extLst>
          </p:cNvPr>
          <p:cNvSpPr txBox="1"/>
          <p:nvPr/>
        </p:nvSpPr>
        <p:spPr>
          <a:xfrm>
            <a:off x="6402106" y="1553473"/>
            <a:ext cx="206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Detective work</a:t>
            </a: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3A5CE8FC-CA9C-97A1-0187-F2FA58AB9832}"/>
              </a:ext>
            </a:extLst>
          </p:cNvPr>
          <p:cNvSpPr/>
          <p:nvPr/>
        </p:nvSpPr>
        <p:spPr>
          <a:xfrm>
            <a:off x="6" y="2193268"/>
            <a:ext cx="5019541" cy="1723816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C426F03E-29B4-502D-0819-0D01C9EE59A6}"/>
              </a:ext>
            </a:extLst>
          </p:cNvPr>
          <p:cNvSpPr/>
          <p:nvPr/>
        </p:nvSpPr>
        <p:spPr>
          <a:xfrm>
            <a:off x="4" y="3239561"/>
            <a:ext cx="3433196" cy="1723816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42D07DD9-2AE0-4FED-2A4A-B796F665226A}"/>
              </a:ext>
            </a:extLst>
          </p:cNvPr>
          <p:cNvSpPr/>
          <p:nvPr/>
        </p:nvSpPr>
        <p:spPr>
          <a:xfrm>
            <a:off x="2" y="4251796"/>
            <a:ext cx="1930462" cy="1723723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E2A42B5E-C1AD-428C-5CCE-AFC8DF82AA4A}"/>
              </a:ext>
            </a:extLst>
          </p:cNvPr>
          <p:cNvSpPr txBox="1"/>
          <p:nvPr/>
        </p:nvSpPr>
        <p:spPr>
          <a:xfrm>
            <a:off x="-38128" y="5606188"/>
            <a:ext cx="200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quality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5A5F28D5-21B1-5976-4BEE-B5CF843E9671}"/>
              </a:ext>
            </a:extLst>
          </p:cNvPr>
          <p:cNvSpPr txBox="1"/>
          <p:nvPr/>
        </p:nvSpPr>
        <p:spPr>
          <a:xfrm>
            <a:off x="184631" y="94732"/>
            <a:ext cx="346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Teachers support</a:t>
            </a:r>
          </a:p>
        </p:txBody>
      </p:sp>
      <p:sp>
        <p:nvSpPr>
          <p:cNvPr id="71" name="Rechthoek 70">
            <a:extLst>
              <a:ext uri="{FF2B5EF4-FFF2-40B4-BE49-F238E27FC236}">
                <a16:creationId xmlns:a16="http://schemas.microsoft.com/office/drawing/2014/main" id="{953225B5-4CA4-8187-A9AF-22CEF63F6636}"/>
              </a:ext>
            </a:extLst>
          </p:cNvPr>
          <p:cNvSpPr/>
          <p:nvPr/>
        </p:nvSpPr>
        <p:spPr>
          <a:xfrm>
            <a:off x="8005049" y="-8898"/>
            <a:ext cx="1774845" cy="825478"/>
          </a:xfrm>
          <a:prstGeom prst="rect">
            <a:avLst/>
          </a:prstGeom>
          <a:solidFill>
            <a:srgbClr val="C6C6C6"/>
          </a:solidFill>
          <a:ln>
            <a:solidFill>
              <a:srgbClr val="C6C6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23392FB7-6CB3-8568-4D54-BB9CFD4E0AB4}"/>
              </a:ext>
            </a:extLst>
          </p:cNvPr>
          <p:cNvSpPr txBox="1"/>
          <p:nvPr/>
        </p:nvSpPr>
        <p:spPr>
          <a:xfrm>
            <a:off x="8018923" y="438706"/>
            <a:ext cx="206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 question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800939A1-794D-2A94-E9A4-602B5984B743}"/>
              </a:ext>
            </a:extLst>
          </p:cNvPr>
          <p:cNvSpPr/>
          <p:nvPr/>
        </p:nvSpPr>
        <p:spPr>
          <a:xfrm>
            <a:off x="4476750" y="4693573"/>
            <a:ext cx="4633193" cy="2164427"/>
          </a:xfrm>
          <a:prstGeom prst="rect">
            <a:avLst/>
          </a:prstGeom>
          <a:solidFill>
            <a:srgbClr val="1D1D1A"/>
          </a:solidFill>
          <a:ln>
            <a:solidFill>
              <a:srgbClr val="1D1D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9C8AFBFF-9A6C-97B6-DB28-29B0F1062C6C}"/>
              </a:ext>
            </a:extLst>
          </p:cNvPr>
          <p:cNvSpPr/>
          <p:nvPr/>
        </p:nvSpPr>
        <p:spPr>
          <a:xfrm>
            <a:off x="6136948" y="3626427"/>
            <a:ext cx="4633193" cy="2164427"/>
          </a:xfrm>
          <a:prstGeom prst="rect">
            <a:avLst/>
          </a:prstGeom>
          <a:solidFill>
            <a:srgbClr val="1D1D1A"/>
          </a:solidFill>
          <a:ln>
            <a:solidFill>
              <a:srgbClr val="1D1D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74" name="Rechthoek 73">
            <a:extLst>
              <a:ext uri="{FF2B5EF4-FFF2-40B4-BE49-F238E27FC236}">
                <a16:creationId xmlns:a16="http://schemas.microsoft.com/office/drawing/2014/main" id="{0552D73D-895B-6278-EF33-C6DE9162D5B6}"/>
              </a:ext>
            </a:extLst>
          </p:cNvPr>
          <p:cNvSpPr/>
          <p:nvPr/>
        </p:nvSpPr>
        <p:spPr>
          <a:xfrm>
            <a:off x="2824595" y="5757982"/>
            <a:ext cx="1727415" cy="1100017"/>
          </a:xfrm>
          <a:prstGeom prst="rect">
            <a:avLst/>
          </a:prstGeom>
          <a:solidFill>
            <a:srgbClr val="1D1D1A"/>
          </a:solidFill>
          <a:ln>
            <a:solidFill>
              <a:srgbClr val="1D1D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75" name="Rechthoek 74">
            <a:extLst>
              <a:ext uri="{FF2B5EF4-FFF2-40B4-BE49-F238E27FC236}">
                <a16:creationId xmlns:a16="http://schemas.microsoft.com/office/drawing/2014/main" id="{83D32699-C41E-A517-2423-D97FF366B2FC}"/>
              </a:ext>
            </a:extLst>
          </p:cNvPr>
          <p:cNvSpPr/>
          <p:nvPr/>
        </p:nvSpPr>
        <p:spPr>
          <a:xfrm>
            <a:off x="7765097" y="2561317"/>
            <a:ext cx="4426904" cy="4296682"/>
          </a:xfrm>
          <a:prstGeom prst="rect">
            <a:avLst/>
          </a:prstGeom>
          <a:solidFill>
            <a:srgbClr val="1D1D1A"/>
          </a:solidFill>
          <a:ln>
            <a:solidFill>
              <a:srgbClr val="1D1D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76" name="Rechthoek 75">
            <a:extLst>
              <a:ext uri="{FF2B5EF4-FFF2-40B4-BE49-F238E27FC236}">
                <a16:creationId xmlns:a16="http://schemas.microsoft.com/office/drawing/2014/main" id="{2FFFFAB4-14E1-502B-CD05-18B102887520}"/>
              </a:ext>
            </a:extLst>
          </p:cNvPr>
          <p:cNvSpPr/>
          <p:nvPr/>
        </p:nvSpPr>
        <p:spPr>
          <a:xfrm>
            <a:off x="9433215" y="1467346"/>
            <a:ext cx="2758785" cy="1127077"/>
          </a:xfrm>
          <a:prstGeom prst="rect">
            <a:avLst/>
          </a:prstGeom>
          <a:solidFill>
            <a:srgbClr val="1D1D1A"/>
          </a:solidFill>
          <a:ln>
            <a:solidFill>
              <a:srgbClr val="1D1D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77" name="Rechthoek 76">
            <a:extLst>
              <a:ext uri="{FF2B5EF4-FFF2-40B4-BE49-F238E27FC236}">
                <a16:creationId xmlns:a16="http://schemas.microsoft.com/office/drawing/2014/main" id="{DB72BFEC-CF5C-3591-C82F-E5D160606DD4}"/>
              </a:ext>
            </a:extLst>
          </p:cNvPr>
          <p:cNvSpPr/>
          <p:nvPr/>
        </p:nvSpPr>
        <p:spPr>
          <a:xfrm>
            <a:off x="11096053" y="394126"/>
            <a:ext cx="1095948" cy="1151920"/>
          </a:xfrm>
          <a:prstGeom prst="rect">
            <a:avLst/>
          </a:prstGeom>
          <a:solidFill>
            <a:srgbClr val="1D1D1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/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E53E0A3-A039-6010-7D3E-D0194DF182EC}"/>
              </a:ext>
            </a:extLst>
          </p:cNvPr>
          <p:cNvSpPr txBox="1"/>
          <p:nvPr/>
        </p:nvSpPr>
        <p:spPr>
          <a:xfrm>
            <a:off x="8759712" y="6301626"/>
            <a:ext cx="350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 </a:t>
            </a:r>
          </a:p>
        </p:txBody>
      </p:sp>
      <p:cxnSp>
        <p:nvCxnSpPr>
          <p:cNvPr id="79" name="Rechte verbindingslijn met pijl 78">
            <a:extLst>
              <a:ext uri="{FF2B5EF4-FFF2-40B4-BE49-F238E27FC236}">
                <a16:creationId xmlns:a16="http://schemas.microsoft.com/office/drawing/2014/main" id="{A607DBC8-8D26-6C5D-6142-49FB5BB78AA3}"/>
              </a:ext>
            </a:extLst>
          </p:cNvPr>
          <p:cNvCxnSpPr>
            <a:cxnSpLocks/>
          </p:cNvCxnSpPr>
          <p:nvPr/>
        </p:nvCxnSpPr>
        <p:spPr>
          <a:xfrm flipH="1">
            <a:off x="879273" y="881543"/>
            <a:ext cx="15120" cy="4219644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Rechte verbindingslijn met pijl 82">
            <a:extLst>
              <a:ext uri="{FF2B5EF4-FFF2-40B4-BE49-F238E27FC236}">
                <a16:creationId xmlns:a16="http://schemas.microsoft.com/office/drawing/2014/main" id="{B1E94E7E-8269-B166-083E-36B90A4DCB71}"/>
              </a:ext>
            </a:extLst>
          </p:cNvPr>
          <p:cNvCxnSpPr>
            <a:cxnSpLocks/>
          </p:cNvCxnSpPr>
          <p:nvPr/>
        </p:nvCxnSpPr>
        <p:spPr>
          <a:xfrm>
            <a:off x="2509776" y="882480"/>
            <a:ext cx="0" cy="3127918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Rechte verbindingslijn met pijl 84">
            <a:extLst>
              <a:ext uri="{FF2B5EF4-FFF2-40B4-BE49-F238E27FC236}">
                <a16:creationId xmlns:a16="http://schemas.microsoft.com/office/drawing/2014/main" id="{94FB2D58-F15C-60FB-F5FE-215EED9A5BE2}"/>
              </a:ext>
            </a:extLst>
          </p:cNvPr>
          <p:cNvCxnSpPr>
            <a:cxnSpLocks/>
          </p:cNvCxnSpPr>
          <p:nvPr/>
        </p:nvCxnSpPr>
        <p:spPr>
          <a:xfrm flipH="1">
            <a:off x="4146975" y="882241"/>
            <a:ext cx="14957" cy="2087059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kstvak 26">
            <a:extLst>
              <a:ext uri="{FF2B5EF4-FFF2-40B4-BE49-F238E27FC236}">
                <a16:creationId xmlns:a16="http://schemas.microsoft.com/office/drawing/2014/main" id="{CE1966C7-97EC-281E-FD66-E14FC07807A5}"/>
              </a:ext>
            </a:extLst>
          </p:cNvPr>
          <p:cNvSpPr txBox="1"/>
          <p:nvPr/>
        </p:nvSpPr>
        <p:spPr>
          <a:xfrm>
            <a:off x="1280535" y="4581032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FB</a:t>
            </a:r>
          </a:p>
        </p:txBody>
      </p:sp>
      <p:cxnSp>
        <p:nvCxnSpPr>
          <p:cNvPr id="90" name="Rechte verbindingslijn met pijl 89">
            <a:extLst>
              <a:ext uri="{FF2B5EF4-FFF2-40B4-BE49-F238E27FC236}">
                <a16:creationId xmlns:a16="http://schemas.microsoft.com/office/drawing/2014/main" id="{EBA34794-5E7F-3DD9-F333-FE7C3178D31D}"/>
              </a:ext>
            </a:extLst>
          </p:cNvPr>
          <p:cNvCxnSpPr>
            <a:cxnSpLocks/>
          </p:cNvCxnSpPr>
          <p:nvPr/>
        </p:nvCxnSpPr>
        <p:spPr>
          <a:xfrm>
            <a:off x="5674879" y="882241"/>
            <a:ext cx="0" cy="1047911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kstvak 98">
            <a:extLst>
              <a:ext uri="{FF2B5EF4-FFF2-40B4-BE49-F238E27FC236}">
                <a16:creationId xmlns:a16="http://schemas.microsoft.com/office/drawing/2014/main" id="{51FFE6EE-C2CF-BDD8-868C-7B7F87ED567E}"/>
              </a:ext>
            </a:extLst>
          </p:cNvPr>
          <p:cNvSpPr txBox="1"/>
          <p:nvPr/>
        </p:nvSpPr>
        <p:spPr>
          <a:xfrm>
            <a:off x="760827" y="6373580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00" name="Tekstvak 99">
            <a:extLst>
              <a:ext uri="{FF2B5EF4-FFF2-40B4-BE49-F238E27FC236}">
                <a16:creationId xmlns:a16="http://schemas.microsoft.com/office/drawing/2014/main" id="{5269765B-EB82-A57A-6F6B-7F038A4F06AC}"/>
              </a:ext>
            </a:extLst>
          </p:cNvPr>
          <p:cNvSpPr txBox="1"/>
          <p:nvPr/>
        </p:nvSpPr>
        <p:spPr>
          <a:xfrm>
            <a:off x="10148592" y="51526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102" name="Tekstvak 101">
            <a:extLst>
              <a:ext uri="{FF2B5EF4-FFF2-40B4-BE49-F238E27FC236}">
                <a16:creationId xmlns:a16="http://schemas.microsoft.com/office/drawing/2014/main" id="{F54227F3-F078-2E0C-A8A3-4880744C5B78}"/>
              </a:ext>
            </a:extLst>
          </p:cNvPr>
          <p:cNvSpPr txBox="1"/>
          <p:nvPr/>
        </p:nvSpPr>
        <p:spPr>
          <a:xfrm>
            <a:off x="2582800" y="5804324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First production</a:t>
            </a:r>
          </a:p>
        </p:txBody>
      </p:sp>
      <p:sp>
        <p:nvSpPr>
          <p:cNvPr id="103" name="Tekstvak 102">
            <a:extLst>
              <a:ext uri="{FF2B5EF4-FFF2-40B4-BE49-F238E27FC236}">
                <a16:creationId xmlns:a16="http://schemas.microsoft.com/office/drawing/2014/main" id="{BCE71AEE-6FE8-8BF2-CFFF-D04BBCABE870}"/>
              </a:ext>
            </a:extLst>
          </p:cNvPr>
          <p:cNvSpPr txBox="1"/>
          <p:nvPr/>
        </p:nvSpPr>
        <p:spPr>
          <a:xfrm>
            <a:off x="4394776" y="4731855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2. Second production</a:t>
            </a:r>
          </a:p>
        </p:txBody>
      </p:sp>
      <p:sp>
        <p:nvSpPr>
          <p:cNvPr id="104" name="Tekstvak 103">
            <a:extLst>
              <a:ext uri="{FF2B5EF4-FFF2-40B4-BE49-F238E27FC236}">
                <a16:creationId xmlns:a16="http://schemas.microsoft.com/office/drawing/2014/main" id="{4DEF3931-4FED-2E8C-34ED-63DB78D318DC}"/>
              </a:ext>
            </a:extLst>
          </p:cNvPr>
          <p:cNvSpPr txBox="1"/>
          <p:nvPr/>
        </p:nvSpPr>
        <p:spPr>
          <a:xfrm>
            <a:off x="6064797" y="3675718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3. Third production</a:t>
            </a:r>
          </a:p>
        </p:txBody>
      </p:sp>
      <p:sp>
        <p:nvSpPr>
          <p:cNvPr id="105" name="Tekstvak 104">
            <a:extLst>
              <a:ext uri="{FF2B5EF4-FFF2-40B4-BE49-F238E27FC236}">
                <a16:creationId xmlns:a16="http://schemas.microsoft.com/office/drawing/2014/main" id="{DA0506B7-6E3A-9209-D02F-7864426E3C1E}"/>
              </a:ext>
            </a:extLst>
          </p:cNvPr>
          <p:cNvSpPr txBox="1"/>
          <p:nvPr/>
        </p:nvSpPr>
        <p:spPr>
          <a:xfrm>
            <a:off x="7644343" y="2618583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4. Fourth production</a:t>
            </a:r>
          </a:p>
        </p:txBody>
      </p:sp>
      <p:sp>
        <p:nvSpPr>
          <p:cNvPr id="106" name="Tekstvak 105">
            <a:extLst>
              <a:ext uri="{FF2B5EF4-FFF2-40B4-BE49-F238E27FC236}">
                <a16:creationId xmlns:a16="http://schemas.microsoft.com/office/drawing/2014/main" id="{6C506972-12CC-6574-F96F-7F0C503D852A}"/>
              </a:ext>
            </a:extLst>
          </p:cNvPr>
          <p:cNvSpPr txBox="1"/>
          <p:nvPr/>
        </p:nvSpPr>
        <p:spPr>
          <a:xfrm>
            <a:off x="9276399" y="1494411"/>
            <a:ext cx="25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5. Fifth production</a:t>
            </a:r>
          </a:p>
        </p:txBody>
      </p:sp>
      <p:cxnSp>
        <p:nvCxnSpPr>
          <p:cNvPr id="2" name="Rechte verbindingslijn met pijl 1">
            <a:extLst>
              <a:ext uri="{FF2B5EF4-FFF2-40B4-BE49-F238E27FC236}">
                <a16:creationId xmlns:a16="http://schemas.microsoft.com/office/drawing/2014/main" id="{093B95FE-1E5E-736B-D813-11DA962B9A8F}"/>
              </a:ext>
            </a:extLst>
          </p:cNvPr>
          <p:cNvCxnSpPr>
            <a:cxnSpLocks/>
          </p:cNvCxnSpPr>
          <p:nvPr/>
        </p:nvCxnSpPr>
        <p:spPr>
          <a:xfrm flipV="1">
            <a:off x="3900667" y="6220257"/>
            <a:ext cx="0" cy="543034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8BC0BBAE-A31F-C7F4-DD75-5B3B7426A3F1}"/>
              </a:ext>
            </a:extLst>
          </p:cNvPr>
          <p:cNvCxnSpPr>
            <a:cxnSpLocks/>
          </p:cNvCxnSpPr>
          <p:nvPr/>
        </p:nvCxnSpPr>
        <p:spPr>
          <a:xfrm flipV="1">
            <a:off x="5599479" y="5236840"/>
            <a:ext cx="0" cy="820247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9BF329CF-A799-1483-E38A-CA21EB434CDF}"/>
              </a:ext>
            </a:extLst>
          </p:cNvPr>
          <p:cNvCxnSpPr>
            <a:cxnSpLocks/>
          </p:cNvCxnSpPr>
          <p:nvPr/>
        </p:nvCxnSpPr>
        <p:spPr>
          <a:xfrm flipV="1">
            <a:off x="7284844" y="4345472"/>
            <a:ext cx="0" cy="1711615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EF7D50CF-21AD-1EF3-53D0-7BD0150A67CE}"/>
              </a:ext>
            </a:extLst>
          </p:cNvPr>
          <p:cNvCxnSpPr>
            <a:cxnSpLocks/>
          </p:cNvCxnSpPr>
          <p:nvPr/>
        </p:nvCxnSpPr>
        <p:spPr>
          <a:xfrm flipH="1" flipV="1">
            <a:off x="9070550" y="3148851"/>
            <a:ext cx="23577" cy="2908236"/>
          </a:xfrm>
          <a:prstGeom prst="straightConnector1">
            <a:avLst/>
          </a:prstGeom>
          <a:ln w="7620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kstvak 27">
            <a:extLst>
              <a:ext uri="{FF2B5EF4-FFF2-40B4-BE49-F238E27FC236}">
                <a16:creationId xmlns:a16="http://schemas.microsoft.com/office/drawing/2014/main" id="{97866EF3-39E3-37AB-1627-3CDC4C0A845B}"/>
              </a:ext>
            </a:extLst>
          </p:cNvPr>
          <p:cNvSpPr txBox="1"/>
          <p:nvPr/>
        </p:nvSpPr>
        <p:spPr>
          <a:xfrm>
            <a:off x="3243068" y="3529636"/>
            <a:ext cx="178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Peer- FB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1443929F-BBCD-4C06-41D5-A587D9FBD6A8}"/>
              </a:ext>
            </a:extLst>
          </p:cNvPr>
          <p:cNvSpPr txBox="1"/>
          <p:nvPr/>
        </p:nvSpPr>
        <p:spPr>
          <a:xfrm>
            <a:off x="4824953" y="2598483"/>
            <a:ext cx="197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 by comparison</a:t>
            </a:r>
          </a:p>
        </p:txBody>
      </p:sp>
    </p:spTree>
    <p:extLst>
      <p:ext uri="{BB962C8B-B14F-4D97-AF65-F5344CB8AC3E}">
        <p14:creationId xmlns:p14="http://schemas.microsoft.com/office/powerpoint/2010/main" val="39106754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CE7D3268-770E-649A-DB75-85D26C09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1" y="5983941"/>
            <a:ext cx="2761529" cy="726139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6A2A309-ADD9-3E08-90FA-419C10E39410}"/>
              </a:ext>
            </a:extLst>
          </p:cNvPr>
          <p:cNvCxnSpPr>
            <a:cxnSpLocks/>
          </p:cNvCxnSpPr>
          <p:nvPr/>
        </p:nvCxnSpPr>
        <p:spPr>
          <a:xfrm>
            <a:off x="1240725" y="591669"/>
            <a:ext cx="9587753" cy="5688106"/>
          </a:xfrm>
          <a:prstGeom prst="straightConnector1">
            <a:avLst/>
          </a:prstGeom>
          <a:ln w="63500">
            <a:solidFill>
              <a:schemeClr val="accent4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C7A9261-D623-7D89-840C-0255110D5698}"/>
              </a:ext>
            </a:extLst>
          </p:cNvPr>
          <p:cNvCxnSpPr>
            <a:cxnSpLocks/>
          </p:cNvCxnSpPr>
          <p:nvPr/>
        </p:nvCxnSpPr>
        <p:spPr>
          <a:xfrm flipV="1">
            <a:off x="941293" y="591670"/>
            <a:ext cx="10529047" cy="5674659"/>
          </a:xfrm>
          <a:prstGeom prst="straightConnector1">
            <a:avLst/>
          </a:prstGeom>
          <a:ln w="63500">
            <a:solidFill>
              <a:schemeClr val="accent6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F64DD0F-B1E9-A889-CAC8-AEA554586641}"/>
              </a:ext>
            </a:extLst>
          </p:cNvPr>
          <p:cNvSpPr txBox="1"/>
          <p:nvPr/>
        </p:nvSpPr>
        <p:spPr>
          <a:xfrm rot="19927707">
            <a:off x="3144868" y="43300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E9371E-3371-2B64-CBCF-8E8276B431B9}"/>
              </a:ext>
            </a:extLst>
          </p:cNvPr>
          <p:cNvSpPr txBox="1"/>
          <p:nvPr/>
        </p:nvSpPr>
        <p:spPr>
          <a:xfrm rot="1826447">
            <a:off x="1509883" y="984923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Teacher’s support</a:t>
            </a: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6C7CD96A-DB3F-42E6-112A-1E95B73D7DC4}"/>
              </a:ext>
            </a:extLst>
          </p:cNvPr>
          <p:cNvSpPr/>
          <p:nvPr/>
        </p:nvSpPr>
        <p:spPr>
          <a:xfrm rot="20402057">
            <a:off x="1395150" y="401451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Draaiende pijl 14">
            <a:extLst>
              <a:ext uri="{FF2B5EF4-FFF2-40B4-BE49-F238E27FC236}">
                <a16:creationId xmlns:a16="http://schemas.microsoft.com/office/drawing/2014/main" id="{93E90EB6-8A95-2A27-A905-5E2EDD31F6C1}"/>
              </a:ext>
            </a:extLst>
          </p:cNvPr>
          <p:cNvSpPr/>
          <p:nvPr/>
        </p:nvSpPr>
        <p:spPr>
          <a:xfrm rot="20509209">
            <a:off x="3442564" y="288368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Draaiende pijl 15">
            <a:extLst>
              <a:ext uri="{FF2B5EF4-FFF2-40B4-BE49-F238E27FC236}">
                <a16:creationId xmlns:a16="http://schemas.microsoft.com/office/drawing/2014/main" id="{5612FAD3-6BF0-1795-EEF1-6BA69E2988B9}"/>
              </a:ext>
            </a:extLst>
          </p:cNvPr>
          <p:cNvSpPr/>
          <p:nvPr/>
        </p:nvSpPr>
        <p:spPr>
          <a:xfrm rot="20509209">
            <a:off x="5824981" y="1668340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Draaiende pijl 16">
            <a:extLst>
              <a:ext uri="{FF2B5EF4-FFF2-40B4-BE49-F238E27FC236}">
                <a16:creationId xmlns:a16="http://schemas.microsoft.com/office/drawing/2014/main" id="{5F8749D6-D4A1-46AF-07D6-D1D6131AE1AF}"/>
              </a:ext>
            </a:extLst>
          </p:cNvPr>
          <p:cNvSpPr/>
          <p:nvPr/>
        </p:nvSpPr>
        <p:spPr>
          <a:xfrm rot="20698727">
            <a:off x="7810345" y="613049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C263C33-E5AD-5337-DD56-78AEBAC3AD3C}"/>
              </a:ext>
            </a:extLst>
          </p:cNvPr>
          <p:cNvSpPr txBox="1"/>
          <p:nvPr/>
        </p:nvSpPr>
        <p:spPr>
          <a:xfrm>
            <a:off x="161908" y="5918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405D4-515E-5D71-2DA4-FD39E931C88C}"/>
              </a:ext>
            </a:extLst>
          </p:cNvPr>
          <p:cNvSpPr txBox="1"/>
          <p:nvPr/>
        </p:nvSpPr>
        <p:spPr>
          <a:xfrm>
            <a:off x="11036567" y="11087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43629E-C9E4-7974-DF68-3937FF70B2C8}"/>
              </a:ext>
            </a:extLst>
          </p:cNvPr>
          <p:cNvSpPr txBox="1"/>
          <p:nvPr/>
        </p:nvSpPr>
        <p:spPr>
          <a:xfrm rot="19950700">
            <a:off x="3666063" y="342498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5EA459-FD6D-9EFE-F3B6-3A7D7823E958}"/>
              </a:ext>
            </a:extLst>
          </p:cNvPr>
          <p:cNvSpPr txBox="1"/>
          <p:nvPr/>
        </p:nvSpPr>
        <p:spPr>
          <a:xfrm rot="19863644">
            <a:off x="6228653" y="2306636"/>
            <a:ext cx="96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D9BCF9-92F7-C90F-3F29-9A8A3926C294}"/>
              </a:ext>
            </a:extLst>
          </p:cNvPr>
          <p:cNvSpPr txBox="1"/>
          <p:nvPr/>
        </p:nvSpPr>
        <p:spPr>
          <a:xfrm rot="19863644">
            <a:off x="8376029" y="1199925"/>
            <a:ext cx="88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973F26-BA35-3447-7B57-C4135EC902C6}"/>
              </a:ext>
            </a:extLst>
          </p:cNvPr>
          <p:cNvSpPr txBox="1"/>
          <p:nvPr/>
        </p:nvSpPr>
        <p:spPr>
          <a:xfrm rot="19926477">
            <a:off x="1735384" y="453526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pic>
        <p:nvPicPr>
          <p:cNvPr id="25" name="Afbeelding 24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DFBD972D-CE85-7018-0C19-D758D69D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03" y="0"/>
            <a:ext cx="2615972" cy="7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569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6A2A309-ADD9-3E08-90FA-419C10E39410}"/>
              </a:ext>
            </a:extLst>
          </p:cNvPr>
          <p:cNvCxnSpPr>
            <a:cxnSpLocks/>
          </p:cNvCxnSpPr>
          <p:nvPr/>
        </p:nvCxnSpPr>
        <p:spPr>
          <a:xfrm>
            <a:off x="1240725" y="591669"/>
            <a:ext cx="9587753" cy="5688106"/>
          </a:xfrm>
          <a:prstGeom prst="straightConnector1">
            <a:avLst/>
          </a:prstGeom>
          <a:ln w="63500">
            <a:solidFill>
              <a:schemeClr val="accent4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C7A9261-D623-7D89-840C-0255110D5698}"/>
              </a:ext>
            </a:extLst>
          </p:cNvPr>
          <p:cNvCxnSpPr>
            <a:cxnSpLocks/>
          </p:cNvCxnSpPr>
          <p:nvPr/>
        </p:nvCxnSpPr>
        <p:spPr>
          <a:xfrm flipV="1">
            <a:off x="941293" y="591670"/>
            <a:ext cx="10529047" cy="5674659"/>
          </a:xfrm>
          <a:prstGeom prst="straightConnector1">
            <a:avLst/>
          </a:prstGeom>
          <a:ln w="63500">
            <a:solidFill>
              <a:schemeClr val="accent6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F64DD0F-B1E9-A889-CAC8-AEA554586641}"/>
              </a:ext>
            </a:extLst>
          </p:cNvPr>
          <p:cNvSpPr txBox="1"/>
          <p:nvPr/>
        </p:nvSpPr>
        <p:spPr>
          <a:xfrm rot="19927707">
            <a:off x="3144868" y="43300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E9371E-3371-2B64-CBCF-8E8276B431B9}"/>
              </a:ext>
            </a:extLst>
          </p:cNvPr>
          <p:cNvSpPr txBox="1"/>
          <p:nvPr/>
        </p:nvSpPr>
        <p:spPr>
          <a:xfrm rot="1826447">
            <a:off x="1535531" y="984923"/>
            <a:ext cx="255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Teachers support</a:t>
            </a: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6C7CD96A-DB3F-42E6-112A-1E95B73D7DC4}"/>
              </a:ext>
            </a:extLst>
          </p:cNvPr>
          <p:cNvSpPr/>
          <p:nvPr/>
        </p:nvSpPr>
        <p:spPr>
          <a:xfrm rot="20402057">
            <a:off x="988315" y="4573626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C263C33-E5AD-5337-DD56-78AEBAC3AD3C}"/>
              </a:ext>
            </a:extLst>
          </p:cNvPr>
          <p:cNvSpPr txBox="1"/>
          <p:nvPr/>
        </p:nvSpPr>
        <p:spPr>
          <a:xfrm>
            <a:off x="161908" y="5918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405D4-515E-5D71-2DA4-FD39E931C88C}"/>
              </a:ext>
            </a:extLst>
          </p:cNvPr>
          <p:cNvSpPr txBox="1"/>
          <p:nvPr/>
        </p:nvSpPr>
        <p:spPr>
          <a:xfrm>
            <a:off x="11036567" y="11087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43629E-C9E4-7974-DF68-3937FF70B2C8}"/>
              </a:ext>
            </a:extLst>
          </p:cNvPr>
          <p:cNvSpPr txBox="1"/>
          <p:nvPr/>
        </p:nvSpPr>
        <p:spPr>
          <a:xfrm rot="19953781">
            <a:off x="2464232" y="4217926"/>
            <a:ext cx="1685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</a:t>
            </a:r>
          </a:p>
          <a:p>
            <a:pPr algn="ctr"/>
            <a:r>
              <a:rPr lang="en-AU" sz="1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5EA459-FD6D-9EFE-F3B6-3A7D7823E958}"/>
              </a:ext>
            </a:extLst>
          </p:cNvPr>
          <p:cNvSpPr txBox="1"/>
          <p:nvPr/>
        </p:nvSpPr>
        <p:spPr>
          <a:xfrm rot="20171530">
            <a:off x="4396601" y="3309836"/>
            <a:ext cx="96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D9BCF9-92F7-C90F-3F29-9A8A3926C294}"/>
              </a:ext>
            </a:extLst>
          </p:cNvPr>
          <p:cNvSpPr txBox="1"/>
          <p:nvPr/>
        </p:nvSpPr>
        <p:spPr>
          <a:xfrm rot="19863644">
            <a:off x="9306218" y="768939"/>
            <a:ext cx="88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973F26-BA35-3447-7B57-C4135EC902C6}"/>
              </a:ext>
            </a:extLst>
          </p:cNvPr>
          <p:cNvSpPr txBox="1"/>
          <p:nvPr/>
        </p:nvSpPr>
        <p:spPr>
          <a:xfrm rot="19926477">
            <a:off x="1173708" y="497486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sp>
        <p:nvSpPr>
          <p:cNvPr id="5" name="Draaiende pijl 4">
            <a:extLst>
              <a:ext uri="{FF2B5EF4-FFF2-40B4-BE49-F238E27FC236}">
                <a16:creationId xmlns:a16="http://schemas.microsoft.com/office/drawing/2014/main" id="{6939C92D-55C4-6A98-4549-6E51CA136049}"/>
              </a:ext>
            </a:extLst>
          </p:cNvPr>
          <p:cNvSpPr/>
          <p:nvPr/>
        </p:nvSpPr>
        <p:spPr>
          <a:xfrm rot="20666525">
            <a:off x="2515922" y="3638351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7" name="Draaiende pijl 6">
            <a:extLst>
              <a:ext uri="{FF2B5EF4-FFF2-40B4-BE49-F238E27FC236}">
                <a16:creationId xmlns:a16="http://schemas.microsoft.com/office/drawing/2014/main" id="{1CA5B1E3-16AE-A6B1-6E3C-37698203861D}"/>
              </a:ext>
            </a:extLst>
          </p:cNvPr>
          <p:cNvSpPr/>
          <p:nvPr/>
        </p:nvSpPr>
        <p:spPr>
          <a:xfrm rot="20609060">
            <a:off x="4126665" y="2836389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Draaiende pijl 11">
            <a:extLst>
              <a:ext uri="{FF2B5EF4-FFF2-40B4-BE49-F238E27FC236}">
                <a16:creationId xmlns:a16="http://schemas.microsoft.com/office/drawing/2014/main" id="{9440F4CD-7C59-F867-D5D5-DBAB694FFC2E}"/>
              </a:ext>
            </a:extLst>
          </p:cNvPr>
          <p:cNvSpPr/>
          <p:nvPr/>
        </p:nvSpPr>
        <p:spPr>
          <a:xfrm rot="20688738">
            <a:off x="5779454" y="1937773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B232466-5DAF-5F25-9DDF-D00DD0869601}"/>
              </a:ext>
            </a:extLst>
          </p:cNvPr>
          <p:cNvSpPr txBox="1"/>
          <p:nvPr/>
        </p:nvSpPr>
        <p:spPr>
          <a:xfrm rot="19863644">
            <a:off x="5847280" y="2257087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 by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comparison</a:t>
            </a:r>
          </a:p>
        </p:txBody>
      </p:sp>
      <p:sp>
        <p:nvSpPr>
          <p:cNvPr id="26" name="Draaiende pijl 25">
            <a:extLst>
              <a:ext uri="{FF2B5EF4-FFF2-40B4-BE49-F238E27FC236}">
                <a16:creationId xmlns:a16="http://schemas.microsoft.com/office/drawing/2014/main" id="{AF2E873E-17E5-47B1-C53A-CC3D2C4FFA18}"/>
              </a:ext>
            </a:extLst>
          </p:cNvPr>
          <p:cNvSpPr/>
          <p:nvPr/>
        </p:nvSpPr>
        <p:spPr>
          <a:xfrm rot="20640696">
            <a:off x="7371284" y="1130792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7" name="Draaiende pijl 26">
            <a:extLst>
              <a:ext uri="{FF2B5EF4-FFF2-40B4-BE49-F238E27FC236}">
                <a16:creationId xmlns:a16="http://schemas.microsoft.com/office/drawing/2014/main" id="{45672E47-8BF4-0264-D0F4-89888008D51F}"/>
              </a:ext>
            </a:extLst>
          </p:cNvPr>
          <p:cNvSpPr/>
          <p:nvPr/>
        </p:nvSpPr>
        <p:spPr>
          <a:xfrm rot="20402057">
            <a:off x="8957883" y="249289"/>
            <a:ext cx="1859784" cy="2270448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1CDDAE4-8CBE-5C73-D050-2F6BAF7BA306}"/>
              </a:ext>
            </a:extLst>
          </p:cNvPr>
          <p:cNvSpPr txBox="1"/>
          <p:nvPr/>
        </p:nvSpPr>
        <p:spPr>
          <a:xfrm rot="19863644">
            <a:off x="7564452" y="1546441"/>
            <a:ext cx="1205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Detective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39683628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hoek 32">
            <a:extLst>
              <a:ext uri="{FF2B5EF4-FFF2-40B4-BE49-F238E27FC236}">
                <a16:creationId xmlns:a16="http://schemas.microsoft.com/office/drawing/2014/main" id="{A15A9045-D76A-B087-1AFD-8687C22110BD}"/>
              </a:ext>
            </a:extLst>
          </p:cNvPr>
          <p:cNvSpPr/>
          <p:nvPr/>
        </p:nvSpPr>
        <p:spPr>
          <a:xfrm>
            <a:off x="8093341" y="0"/>
            <a:ext cx="4097223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0A2A4D50-7337-3679-FF23-1564470BD562}"/>
              </a:ext>
            </a:extLst>
          </p:cNvPr>
          <p:cNvSpPr/>
          <p:nvPr/>
        </p:nvSpPr>
        <p:spPr>
          <a:xfrm>
            <a:off x="4082436" y="0"/>
            <a:ext cx="4491549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955F54F6-E208-CE5A-887B-BAFD6B8ADB38}"/>
              </a:ext>
            </a:extLst>
          </p:cNvPr>
          <p:cNvSpPr/>
          <p:nvPr/>
        </p:nvSpPr>
        <p:spPr>
          <a:xfrm>
            <a:off x="-10889" y="0"/>
            <a:ext cx="4137318" cy="6858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F0A1395-96B9-4691-F25D-0F75FE840A2E}"/>
              </a:ext>
            </a:extLst>
          </p:cNvPr>
          <p:cNvSpPr txBox="1"/>
          <p:nvPr/>
        </p:nvSpPr>
        <p:spPr>
          <a:xfrm>
            <a:off x="924321" y="1848060"/>
            <a:ext cx="1290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373DA02-BF25-1176-F1A1-B2DB1005461C}"/>
              </a:ext>
            </a:extLst>
          </p:cNvPr>
          <p:cNvSpPr txBox="1"/>
          <p:nvPr/>
        </p:nvSpPr>
        <p:spPr>
          <a:xfrm>
            <a:off x="2829616" y="1848060"/>
            <a:ext cx="1252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</a:t>
            </a:r>
          </a:p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group FB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8F4A9EA-864F-30F1-EB9D-0195F1F78E10}"/>
              </a:ext>
            </a:extLst>
          </p:cNvPr>
          <p:cNvSpPr txBox="1"/>
          <p:nvPr/>
        </p:nvSpPr>
        <p:spPr>
          <a:xfrm>
            <a:off x="7159487" y="2013794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2B31E7A-81D1-1A11-B307-4DA6D236873F}"/>
              </a:ext>
            </a:extLst>
          </p:cNvPr>
          <p:cNvSpPr txBox="1"/>
          <p:nvPr/>
        </p:nvSpPr>
        <p:spPr>
          <a:xfrm>
            <a:off x="4769783" y="1848060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 by </a:t>
            </a:r>
          </a:p>
          <a:p>
            <a:pPr algn="ctr"/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comparison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B62F0-06F5-B1AF-F675-BA4C22A5CCAD}"/>
              </a:ext>
            </a:extLst>
          </p:cNvPr>
          <p:cNvSpPr txBox="1"/>
          <p:nvPr/>
        </p:nvSpPr>
        <p:spPr>
          <a:xfrm>
            <a:off x="9503570" y="2013794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5836DE6-879D-A85C-95D6-FE4C7E276573}"/>
              </a:ext>
            </a:extLst>
          </p:cNvPr>
          <p:cNvSpPr txBox="1"/>
          <p:nvPr/>
        </p:nvSpPr>
        <p:spPr>
          <a:xfrm>
            <a:off x="38388" y="3593110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B553D1-91E1-8BBA-AC65-1324138DF130}"/>
              </a:ext>
            </a:extLst>
          </p:cNvPr>
          <p:cNvSpPr txBox="1"/>
          <p:nvPr/>
        </p:nvSpPr>
        <p:spPr>
          <a:xfrm>
            <a:off x="5413661" y="5915425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Co-regulation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B55D04E-3DD0-E09F-B811-323D7E999E00}"/>
              </a:ext>
            </a:extLst>
          </p:cNvPr>
          <p:cNvSpPr txBox="1"/>
          <p:nvPr/>
        </p:nvSpPr>
        <p:spPr>
          <a:xfrm>
            <a:off x="9501640" y="5906827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More Independent</a:t>
            </a:r>
          </a:p>
        </p:txBody>
      </p:sp>
      <p:sp>
        <p:nvSpPr>
          <p:cNvPr id="12" name="Draaiende pijl 11">
            <a:extLst>
              <a:ext uri="{FF2B5EF4-FFF2-40B4-BE49-F238E27FC236}">
                <a16:creationId xmlns:a16="http://schemas.microsoft.com/office/drawing/2014/main" id="{71EF76B3-7D72-DF07-E785-85B3043BB8E9}"/>
              </a:ext>
            </a:extLst>
          </p:cNvPr>
          <p:cNvSpPr/>
          <p:nvPr/>
        </p:nvSpPr>
        <p:spPr>
          <a:xfrm rot="669272">
            <a:off x="2297374" y="2401201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3E396F14-5362-5A34-B112-5A976A1C4FAC}"/>
              </a:ext>
            </a:extLst>
          </p:cNvPr>
          <p:cNvSpPr/>
          <p:nvPr/>
        </p:nvSpPr>
        <p:spPr>
          <a:xfrm rot="669272">
            <a:off x="4406966" y="2401201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Draaiende pijl 14">
            <a:extLst>
              <a:ext uri="{FF2B5EF4-FFF2-40B4-BE49-F238E27FC236}">
                <a16:creationId xmlns:a16="http://schemas.microsoft.com/office/drawing/2014/main" id="{EE8DED06-B09C-CFC5-3528-2DD12785C4A1}"/>
              </a:ext>
            </a:extLst>
          </p:cNvPr>
          <p:cNvSpPr/>
          <p:nvPr/>
        </p:nvSpPr>
        <p:spPr>
          <a:xfrm rot="669272">
            <a:off x="6566636" y="2401200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Draaiende pijl 16">
            <a:extLst>
              <a:ext uri="{FF2B5EF4-FFF2-40B4-BE49-F238E27FC236}">
                <a16:creationId xmlns:a16="http://schemas.microsoft.com/office/drawing/2014/main" id="{4E289A1F-AA34-FAD3-DE81-FD1A841645E9}"/>
              </a:ext>
            </a:extLst>
          </p:cNvPr>
          <p:cNvSpPr/>
          <p:nvPr/>
        </p:nvSpPr>
        <p:spPr>
          <a:xfrm rot="669272">
            <a:off x="8788711" y="2391028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FB49CD8C-FB14-EAEF-1055-4939CE10A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47" y="3484057"/>
            <a:ext cx="979311" cy="979311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4EFACD12-A7C5-535A-58B3-9F7F318A3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508" y="3485496"/>
            <a:ext cx="979311" cy="979311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1B491C8B-719D-E43E-C4D1-015DA77AE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986" y="3503565"/>
            <a:ext cx="979311" cy="97931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60E104D7-E664-7445-96CC-1D73E093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619" y="3484057"/>
            <a:ext cx="979311" cy="979311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C1AC4FC3-5283-5B86-0C3D-7B4FA0C99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046" y="3457349"/>
            <a:ext cx="979311" cy="979311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6DA4B0EF-6977-AD64-CA65-D9B31084FE8F}"/>
              </a:ext>
            </a:extLst>
          </p:cNvPr>
          <p:cNvSpPr txBox="1"/>
          <p:nvPr/>
        </p:nvSpPr>
        <p:spPr>
          <a:xfrm>
            <a:off x="1266126" y="5902840"/>
            <a:ext cx="150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 led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FBA3A37A-5A23-A33B-69FC-0DCC7B6CABBC}"/>
              </a:ext>
            </a:extLst>
          </p:cNvPr>
          <p:cNvSpPr txBox="1"/>
          <p:nvPr/>
        </p:nvSpPr>
        <p:spPr>
          <a:xfrm>
            <a:off x="11336438" y="356988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31" name="Draaiende pijl 30">
            <a:extLst>
              <a:ext uri="{FF2B5EF4-FFF2-40B4-BE49-F238E27FC236}">
                <a16:creationId xmlns:a16="http://schemas.microsoft.com/office/drawing/2014/main" id="{73B91CC0-2CA7-2208-FE08-E0FC006B9320}"/>
              </a:ext>
            </a:extLst>
          </p:cNvPr>
          <p:cNvSpPr/>
          <p:nvPr/>
        </p:nvSpPr>
        <p:spPr>
          <a:xfrm rot="669272">
            <a:off x="214725" y="2391029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739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DD9047C1-27D5-194B-99B2-DDA7108DC8FE}"/>
              </a:ext>
            </a:extLst>
          </p:cNvPr>
          <p:cNvSpPr txBox="1"/>
          <p:nvPr/>
        </p:nvSpPr>
        <p:spPr>
          <a:xfrm>
            <a:off x="569214" y="2692729"/>
            <a:ext cx="4764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Timely, manageable &amp; achievable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DB84C555-5BC9-554D-B02C-53BF962BA608}"/>
              </a:ext>
            </a:extLst>
          </p:cNvPr>
          <p:cNvSpPr txBox="1"/>
          <p:nvPr/>
        </p:nvSpPr>
        <p:spPr>
          <a:xfrm>
            <a:off x="608868" y="4588950"/>
            <a:ext cx="3541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Keeping motivation high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6EAD249F-690D-E74D-9FB0-409C11692624}"/>
              </a:ext>
            </a:extLst>
          </p:cNvPr>
          <p:cNvSpPr txBox="1"/>
          <p:nvPr/>
        </p:nvSpPr>
        <p:spPr>
          <a:xfrm>
            <a:off x="669013" y="1763978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Largely external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DA48C2C7-AA33-1944-AD14-3BB40801DB0E}"/>
              </a:ext>
            </a:extLst>
          </p:cNvPr>
          <p:cNvSpPr txBox="1"/>
          <p:nvPr/>
        </p:nvSpPr>
        <p:spPr>
          <a:xfrm>
            <a:off x="669013" y="3695398"/>
            <a:ext cx="4996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on what is already going well</a:t>
            </a:r>
          </a:p>
        </p:txBody>
      </p:sp>
      <p:cxnSp>
        <p:nvCxnSpPr>
          <p:cNvPr id="12" name="Straight Arrow Connector 7">
            <a:extLst>
              <a:ext uri="{FF2B5EF4-FFF2-40B4-BE49-F238E27FC236}">
                <a16:creationId xmlns:a16="http://schemas.microsoft.com/office/drawing/2014/main" id="{C6CD44CC-106C-EA45-8C0B-F4D13C7E08A1}"/>
              </a:ext>
            </a:extLst>
          </p:cNvPr>
          <p:cNvCxnSpPr>
            <a:cxnSpLocks/>
          </p:cNvCxnSpPr>
          <p:nvPr/>
        </p:nvCxnSpPr>
        <p:spPr>
          <a:xfrm>
            <a:off x="768944" y="1402497"/>
            <a:ext cx="6289402" cy="0"/>
          </a:xfrm>
          <a:prstGeom prst="straightConnector1">
            <a:avLst/>
          </a:prstGeom>
          <a:ln w="76200" cap="flat" cmpd="sng" algn="ctr">
            <a:solidFill>
              <a:srgbClr val="0081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:a16="http://schemas.microsoft.com/office/drawing/2014/main" id="{7694E59F-BA72-3945-914C-941369201D5E}"/>
              </a:ext>
            </a:extLst>
          </p:cNvPr>
          <p:cNvSpPr txBox="1"/>
          <p:nvPr/>
        </p:nvSpPr>
        <p:spPr>
          <a:xfrm>
            <a:off x="756444" y="738870"/>
            <a:ext cx="1263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Novice</a:t>
            </a:r>
          </a:p>
        </p:txBody>
      </p:sp>
      <p:pic>
        <p:nvPicPr>
          <p:cNvPr id="18" name="Google Shape;350;p39">
            <a:extLst>
              <a:ext uri="{FF2B5EF4-FFF2-40B4-BE49-F238E27FC236}">
                <a16:creationId xmlns:a16="http://schemas.microsoft.com/office/drawing/2014/main" id="{90DD434B-E465-A34C-AB99-CE69D722E3E4}"/>
              </a:ext>
            </a:extLst>
          </p:cNvPr>
          <p:cNvPicPr preferRelativeResize="0"/>
          <p:nvPr/>
        </p:nvPicPr>
        <p:blipFill rotWithShape="1">
          <a:blip r:embed="rId4"/>
          <a:srcRect l="12068" t="78901" r="13214" b="16503"/>
          <a:stretch/>
        </p:blipFill>
        <p:spPr>
          <a:xfrm>
            <a:off x="3571834" y="4963071"/>
            <a:ext cx="4067830" cy="94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74C62C21-5EA4-CB4D-B6E1-6BA166CD672C}"/>
              </a:ext>
            </a:extLst>
          </p:cNvPr>
          <p:cNvSpPr txBox="1"/>
          <p:nvPr/>
        </p:nvSpPr>
        <p:spPr>
          <a:xfrm>
            <a:off x="7783741" y="5365904"/>
            <a:ext cx="359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High independence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D1FB9B8-61D3-4C49-8A1A-82E6F3D8A50B}"/>
              </a:ext>
            </a:extLst>
          </p:cNvPr>
          <p:cNvSpPr txBox="1"/>
          <p:nvPr/>
        </p:nvSpPr>
        <p:spPr>
          <a:xfrm>
            <a:off x="669013" y="5408966"/>
            <a:ext cx="28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Low independence </a:t>
            </a:r>
          </a:p>
        </p:txBody>
      </p:sp>
      <p:sp>
        <p:nvSpPr>
          <p:cNvPr id="23" name="Google Shape;365;gdc7b40c6d5_0_79">
            <a:extLst>
              <a:ext uri="{FF2B5EF4-FFF2-40B4-BE49-F238E27FC236}">
                <a16:creationId xmlns:a16="http://schemas.microsoft.com/office/drawing/2014/main" id="{A6064C25-4054-D119-EEF9-5485E17AD354}"/>
              </a:ext>
            </a:extLst>
          </p:cNvPr>
          <p:cNvSpPr/>
          <p:nvPr/>
        </p:nvSpPr>
        <p:spPr>
          <a:xfrm>
            <a:off x="5333660" y="2112711"/>
            <a:ext cx="2356240" cy="1875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25" name="Google Shape;375;gdc7b40c6d5_0_87">
            <a:extLst>
              <a:ext uri="{FF2B5EF4-FFF2-40B4-BE49-F238E27FC236}">
                <a16:creationId xmlns:a16="http://schemas.microsoft.com/office/drawing/2014/main" id="{A22CBD91-6472-1DEC-C344-826FE0DFAD7E}"/>
              </a:ext>
            </a:extLst>
          </p:cNvPr>
          <p:cNvSpPr txBox="1"/>
          <p:nvPr/>
        </p:nvSpPr>
        <p:spPr>
          <a:xfrm>
            <a:off x="7820092" y="2566786"/>
            <a:ext cx="4307100" cy="210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RISK OF PERMANENT DEPENDENCE</a:t>
            </a:r>
            <a:endParaRPr sz="3700" b="1" i="0" u="none" strike="noStrike" cap="none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26" name="Google Shape;364;gdc7b40c6d5_0_79">
            <a:extLst>
              <a:ext uri="{FF2B5EF4-FFF2-40B4-BE49-F238E27FC236}">
                <a16:creationId xmlns:a16="http://schemas.microsoft.com/office/drawing/2014/main" id="{16F62515-E87D-760F-2AFA-DAB304BF38BB}"/>
              </a:ext>
            </a:extLst>
          </p:cNvPr>
          <p:cNvSpPr txBox="1"/>
          <p:nvPr/>
        </p:nvSpPr>
        <p:spPr>
          <a:xfrm>
            <a:off x="7132083" y="568586"/>
            <a:ext cx="4366215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QUICK RESULTS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NO COMPLAINING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0ADAA8AF-0AEE-F435-55FE-2A0EBF502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201" y="148144"/>
            <a:ext cx="1495391" cy="117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8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19" grpId="0"/>
      <p:bldP spid="2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FF683834-DBC5-F441-8574-5C95FDEA38D1}"/>
              </a:ext>
            </a:extLst>
          </p:cNvPr>
          <p:cNvSpPr txBox="1"/>
          <p:nvPr/>
        </p:nvSpPr>
        <p:spPr>
          <a:xfrm>
            <a:off x="7783741" y="1763978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Largely internal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E7E7B9AC-AA56-9F45-92C9-B05BA94446A1}"/>
              </a:ext>
            </a:extLst>
          </p:cNvPr>
          <p:cNvSpPr txBox="1"/>
          <p:nvPr/>
        </p:nvSpPr>
        <p:spPr>
          <a:xfrm>
            <a:off x="7761215" y="2508062"/>
            <a:ext cx="384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0" dirty="0">
                <a:solidFill>
                  <a:srgbClr val="1B1E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Active feedback seeker and user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46784ED4-FD27-CF40-8015-6BC1AA211411}"/>
              </a:ext>
            </a:extLst>
          </p:cNvPr>
          <p:cNvSpPr txBox="1"/>
          <p:nvPr/>
        </p:nvSpPr>
        <p:spPr>
          <a:xfrm>
            <a:off x="7783741" y="4585466"/>
            <a:ext cx="3937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0" dirty="0">
                <a:solidFill>
                  <a:srgbClr val="1B1E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Motivation is not a problem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BD4BEF36-72F8-7447-9B9C-9B20354F1FF5}"/>
              </a:ext>
            </a:extLst>
          </p:cNvPr>
          <p:cNvSpPr txBox="1"/>
          <p:nvPr/>
        </p:nvSpPr>
        <p:spPr>
          <a:xfrm>
            <a:off x="7761215" y="3700284"/>
            <a:ext cx="4195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Focus on what is not yet right</a:t>
            </a:r>
          </a:p>
        </p:txBody>
      </p:sp>
      <p:cxnSp>
        <p:nvCxnSpPr>
          <p:cNvPr id="12" name="Straight Arrow Connector 7">
            <a:extLst>
              <a:ext uri="{FF2B5EF4-FFF2-40B4-BE49-F238E27FC236}">
                <a16:creationId xmlns:a16="http://schemas.microsoft.com/office/drawing/2014/main" id="{C6CD44CC-106C-EA45-8C0B-F4D13C7E08A1}"/>
              </a:ext>
            </a:extLst>
          </p:cNvPr>
          <p:cNvCxnSpPr/>
          <p:nvPr/>
        </p:nvCxnSpPr>
        <p:spPr>
          <a:xfrm>
            <a:off x="768944" y="1402497"/>
            <a:ext cx="10545417" cy="0"/>
          </a:xfrm>
          <a:prstGeom prst="straightConnector1">
            <a:avLst/>
          </a:prstGeom>
          <a:ln w="76200" cap="flat" cmpd="sng" algn="ctr">
            <a:solidFill>
              <a:srgbClr val="0081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9">
            <a:extLst>
              <a:ext uri="{FF2B5EF4-FFF2-40B4-BE49-F238E27FC236}">
                <a16:creationId xmlns:a16="http://schemas.microsoft.com/office/drawing/2014/main" id="{AA35BFA2-6F7A-8E47-AB16-F896BB0E0D36}"/>
              </a:ext>
            </a:extLst>
          </p:cNvPr>
          <p:cNvSpPr txBox="1"/>
          <p:nvPr/>
        </p:nvSpPr>
        <p:spPr>
          <a:xfrm>
            <a:off x="9916027" y="733510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Expert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0D52FDF-0993-4A40-A282-2C8460838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980" y="46574"/>
            <a:ext cx="1283039" cy="1283039"/>
          </a:xfrm>
          <a:prstGeom prst="rect">
            <a:avLst/>
          </a:prstGeom>
        </p:spPr>
      </p:pic>
      <p:pic>
        <p:nvPicPr>
          <p:cNvPr id="18" name="Google Shape;350;p39">
            <a:extLst>
              <a:ext uri="{FF2B5EF4-FFF2-40B4-BE49-F238E27FC236}">
                <a16:creationId xmlns:a16="http://schemas.microsoft.com/office/drawing/2014/main" id="{90DD434B-E465-A34C-AB99-CE69D722E3E4}"/>
              </a:ext>
            </a:extLst>
          </p:cNvPr>
          <p:cNvPicPr preferRelativeResize="0"/>
          <p:nvPr/>
        </p:nvPicPr>
        <p:blipFill rotWithShape="1">
          <a:blip r:embed="rId5"/>
          <a:srcRect l="12068" t="78901" r="13214" b="16503"/>
          <a:stretch/>
        </p:blipFill>
        <p:spPr>
          <a:xfrm>
            <a:off x="3571834" y="4963071"/>
            <a:ext cx="4067830" cy="94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74C62C21-5EA4-CB4D-B6E1-6BA166CD672C}"/>
              </a:ext>
            </a:extLst>
          </p:cNvPr>
          <p:cNvSpPr txBox="1"/>
          <p:nvPr/>
        </p:nvSpPr>
        <p:spPr>
          <a:xfrm>
            <a:off x="7783741" y="5365904"/>
            <a:ext cx="359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High independence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D1FB9B8-61D3-4C49-8A1A-82E6F3D8A50B}"/>
              </a:ext>
            </a:extLst>
          </p:cNvPr>
          <p:cNvSpPr txBox="1"/>
          <p:nvPr/>
        </p:nvSpPr>
        <p:spPr>
          <a:xfrm>
            <a:off x="669013" y="5408966"/>
            <a:ext cx="28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Low independence </a:t>
            </a:r>
          </a:p>
        </p:txBody>
      </p:sp>
      <p:sp>
        <p:nvSpPr>
          <p:cNvPr id="2" name="Google Shape;383;gdc7b40c6d5_0_96">
            <a:extLst>
              <a:ext uri="{FF2B5EF4-FFF2-40B4-BE49-F238E27FC236}">
                <a16:creationId xmlns:a16="http://schemas.microsoft.com/office/drawing/2014/main" id="{E1DE3340-4EFB-C9E2-8BDB-44094F13C10C}"/>
              </a:ext>
            </a:extLst>
          </p:cNvPr>
          <p:cNvSpPr txBox="1"/>
          <p:nvPr/>
        </p:nvSpPr>
        <p:spPr>
          <a:xfrm>
            <a:off x="0" y="1682542"/>
            <a:ext cx="5009378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QUICK RESULTS</a:t>
            </a:r>
            <a:endParaRPr sz="37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STUDENTS COMPLAIN</a:t>
            </a:r>
            <a:endParaRPr sz="37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Google Shape;384;gdc7b40c6d5_0_96">
            <a:extLst>
              <a:ext uri="{FF2B5EF4-FFF2-40B4-BE49-F238E27FC236}">
                <a16:creationId xmlns:a16="http://schemas.microsoft.com/office/drawing/2014/main" id="{BD04B098-6C3A-8871-9CD6-1A4BC229AD42}"/>
              </a:ext>
            </a:extLst>
          </p:cNvPr>
          <p:cNvSpPr txBox="1"/>
          <p:nvPr/>
        </p:nvSpPr>
        <p:spPr>
          <a:xfrm>
            <a:off x="757780" y="3365695"/>
            <a:ext cx="3716676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nl-NL" sz="3700" b="1" i="0" u="none" strike="noStrike" cap="none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NECESSARY FOR INDEPENDENCE</a:t>
            </a:r>
            <a:endParaRPr sz="37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" name="Google Shape;385;gdc7b40c6d5_0_96">
            <a:extLst>
              <a:ext uri="{FF2B5EF4-FFF2-40B4-BE49-F238E27FC236}">
                <a16:creationId xmlns:a16="http://schemas.microsoft.com/office/drawing/2014/main" id="{C39A058C-861C-8D8C-290A-6B6F4826A659}"/>
              </a:ext>
            </a:extLst>
          </p:cNvPr>
          <p:cNvSpPr/>
          <p:nvPr/>
        </p:nvSpPr>
        <p:spPr>
          <a:xfrm flipH="1">
            <a:off x="4828646" y="2451968"/>
            <a:ext cx="2631231" cy="1875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544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9" grpId="0"/>
      <p:bldP spid="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cxnSp>
        <p:nvCxnSpPr>
          <p:cNvPr id="3" name="Straight Arrow Connector 7">
            <a:extLst>
              <a:ext uri="{FF2B5EF4-FFF2-40B4-BE49-F238E27FC236}">
                <a16:creationId xmlns:a16="http://schemas.microsoft.com/office/drawing/2014/main" id="{6BE0D0CA-E771-2E45-AEE0-149FB2AEBCB3}"/>
              </a:ext>
            </a:extLst>
          </p:cNvPr>
          <p:cNvCxnSpPr/>
          <p:nvPr/>
        </p:nvCxnSpPr>
        <p:spPr>
          <a:xfrm>
            <a:off x="783003" y="1856475"/>
            <a:ext cx="10545417" cy="0"/>
          </a:xfrm>
          <a:prstGeom prst="straightConnector1">
            <a:avLst/>
          </a:prstGeom>
          <a:ln w="76200" cap="flat" cmpd="sng" algn="ctr">
            <a:solidFill>
              <a:srgbClr val="0081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Box 8">
            <a:extLst>
              <a:ext uri="{FF2B5EF4-FFF2-40B4-BE49-F238E27FC236}">
                <a16:creationId xmlns:a16="http://schemas.microsoft.com/office/drawing/2014/main" id="{2C8220DA-08B6-1F44-91E7-BDE86E29FFF6}"/>
              </a:ext>
            </a:extLst>
          </p:cNvPr>
          <p:cNvSpPr txBox="1"/>
          <p:nvPr/>
        </p:nvSpPr>
        <p:spPr>
          <a:xfrm>
            <a:off x="770503" y="1192848"/>
            <a:ext cx="1263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77"/>
              </a:rPr>
              <a:t>Novice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CC26B2F-EE9F-3849-BD7A-A12B54879543}"/>
              </a:ext>
            </a:extLst>
          </p:cNvPr>
          <p:cNvSpPr txBox="1"/>
          <p:nvPr/>
        </p:nvSpPr>
        <p:spPr>
          <a:xfrm>
            <a:off x="9930086" y="1187488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Source Sans Pro" panose="020B0503030403020204" pitchFamily="34" charset="77"/>
              </a:rPr>
              <a:t>Expert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7D44DF4-72B3-FB44-AB3A-1EB9B1AEF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60" y="602122"/>
            <a:ext cx="1495391" cy="117073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74B65E3-636F-434C-A6A3-7BAE057D0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039" y="273230"/>
            <a:ext cx="1283039" cy="1283039"/>
          </a:xfrm>
          <a:prstGeom prst="rect">
            <a:avLst/>
          </a:prstGeom>
        </p:spPr>
      </p:pic>
      <p:pic>
        <p:nvPicPr>
          <p:cNvPr id="9" name="Afbeelding 8" descr="Afbeelding met fiets, schets, Fietsframe, Fietswiel&#10;&#10;Automatisch gegenereerde beschrijving">
            <a:extLst>
              <a:ext uri="{FF2B5EF4-FFF2-40B4-BE49-F238E27FC236}">
                <a16:creationId xmlns:a16="http://schemas.microsoft.com/office/drawing/2014/main" id="{DEAC8123-F061-274B-9562-1274C87CA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51" y="367192"/>
            <a:ext cx="1400988" cy="1447688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7060D80-0693-9542-88E5-31E002689C4F}"/>
              </a:ext>
            </a:extLst>
          </p:cNvPr>
          <p:cNvSpPr txBox="1"/>
          <p:nvPr/>
        </p:nvSpPr>
        <p:spPr>
          <a:xfrm>
            <a:off x="4798767" y="2205597"/>
            <a:ext cx="300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Source Sans Pro" panose="020B0503030403020204" pitchFamily="34" charset="77"/>
              </a:rPr>
              <a:t>HOW FROM LEFT TO RIGHT?</a:t>
            </a: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3688C775-6417-AD43-9109-5DFE23950F6F}"/>
              </a:ext>
            </a:extLst>
          </p:cNvPr>
          <p:cNvSpPr/>
          <p:nvPr/>
        </p:nvSpPr>
        <p:spPr>
          <a:xfrm>
            <a:off x="4596998" y="1955288"/>
            <a:ext cx="3517310" cy="38817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>
              <a:latin typeface="Source Sans Pro" panose="020B0503030403020204" pitchFamily="34" charset="77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2256223-B5B6-1A4A-88D0-CCC91055A7F5}"/>
              </a:ext>
            </a:extLst>
          </p:cNvPr>
          <p:cNvSpPr txBox="1"/>
          <p:nvPr/>
        </p:nvSpPr>
        <p:spPr>
          <a:xfrm>
            <a:off x="432220" y="3134662"/>
            <a:ext cx="3982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Timely, manageable &amp; achievable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FD487EC2-38BC-B041-A948-39FB512D550E}"/>
              </a:ext>
            </a:extLst>
          </p:cNvPr>
          <p:cNvSpPr txBox="1"/>
          <p:nvPr/>
        </p:nvSpPr>
        <p:spPr>
          <a:xfrm>
            <a:off x="405392" y="5022786"/>
            <a:ext cx="2969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Keeping motivation high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B661A2E1-7C32-E149-88E6-9D4DBE2664FD}"/>
              </a:ext>
            </a:extLst>
          </p:cNvPr>
          <p:cNvSpPr txBox="1"/>
          <p:nvPr/>
        </p:nvSpPr>
        <p:spPr>
          <a:xfrm>
            <a:off x="456324" y="2214593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Largely external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8E4BB9A5-388B-B54A-AB8B-48B3608741AF}"/>
              </a:ext>
            </a:extLst>
          </p:cNvPr>
          <p:cNvSpPr txBox="1"/>
          <p:nvPr/>
        </p:nvSpPr>
        <p:spPr>
          <a:xfrm>
            <a:off x="415417" y="4054731"/>
            <a:ext cx="4172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Focus on what is already going well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504FF34-FF92-4B4D-9599-DE2C214D7A6C}"/>
              </a:ext>
            </a:extLst>
          </p:cNvPr>
          <p:cNvSpPr/>
          <p:nvPr/>
        </p:nvSpPr>
        <p:spPr>
          <a:xfrm>
            <a:off x="53330" y="2292814"/>
            <a:ext cx="4432642" cy="3464674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>
              <a:latin typeface="Source Sans Pro" panose="020B0503030403020204" pitchFamily="34" charset="77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52509932-B83A-8D4F-9C52-38430C4BB6B8}"/>
              </a:ext>
            </a:extLst>
          </p:cNvPr>
          <p:cNvSpPr txBox="1"/>
          <p:nvPr/>
        </p:nvSpPr>
        <p:spPr>
          <a:xfrm>
            <a:off x="8370710" y="2383870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Largely internal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BAC7B14C-C1E7-8749-A7F6-172D960BB281}"/>
              </a:ext>
            </a:extLst>
          </p:cNvPr>
          <p:cNvSpPr txBox="1"/>
          <p:nvPr/>
        </p:nvSpPr>
        <p:spPr>
          <a:xfrm>
            <a:off x="8441994" y="3229087"/>
            <a:ext cx="3848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i="0" dirty="0">
                <a:solidFill>
                  <a:srgbClr val="1B1E25"/>
                </a:solidFill>
                <a:effectLst/>
                <a:latin typeface="Source Sans Pro" panose="020B0503030403020204" pitchFamily="34" charset="77"/>
              </a:rPr>
              <a:t>Active feedback seeker and user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370437C-921C-D54B-A57F-C81926220D6D}"/>
              </a:ext>
            </a:extLst>
          </p:cNvPr>
          <p:cNvSpPr txBox="1"/>
          <p:nvPr/>
        </p:nvSpPr>
        <p:spPr>
          <a:xfrm>
            <a:off x="8425988" y="4911245"/>
            <a:ext cx="3297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i="0" dirty="0">
                <a:solidFill>
                  <a:srgbClr val="1B1E25"/>
                </a:solidFill>
                <a:effectLst/>
                <a:latin typeface="Source Sans Pro" panose="020B0503030403020204" pitchFamily="34" charset="77"/>
              </a:rPr>
              <a:t>Motivation is not a problem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12A9E0CE-B000-2147-9A44-7E893205805E}"/>
              </a:ext>
            </a:extLst>
          </p:cNvPr>
          <p:cNvSpPr txBox="1"/>
          <p:nvPr/>
        </p:nvSpPr>
        <p:spPr>
          <a:xfrm>
            <a:off x="8396012" y="4108589"/>
            <a:ext cx="3506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latin typeface="Source Sans Pro" panose="020B0503030403020204" pitchFamily="34" charset="77"/>
              </a:rPr>
              <a:t>Focus on what is not yet right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9B0A09C-BD3D-F241-8A6D-D6A77030B3BB}"/>
              </a:ext>
            </a:extLst>
          </p:cNvPr>
          <p:cNvSpPr/>
          <p:nvPr/>
        </p:nvSpPr>
        <p:spPr>
          <a:xfrm>
            <a:off x="8316077" y="2225442"/>
            <a:ext cx="3875923" cy="3464674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>
              <a:latin typeface="Source Sans Pro" panose="020B0503030403020204" pitchFamily="34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DBEDF1E-FCC3-2042-9194-1C39F9005ACE}"/>
              </a:ext>
            </a:extLst>
          </p:cNvPr>
          <p:cNvSpPr txBox="1"/>
          <p:nvPr/>
        </p:nvSpPr>
        <p:spPr>
          <a:xfrm>
            <a:off x="4714272" y="2692556"/>
            <a:ext cx="3349614" cy="281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solidFill>
                  <a:srgbClr val="000000"/>
                </a:solidFill>
                <a:latin typeface="Source Sans Pro" panose="020B0503030403020204" pitchFamily="34" charset="77"/>
                <a:ea typeface="Source Sans Pro" panose="020B0503030403020204" pitchFamily="34" charset="0"/>
                <a:cs typeface="Avenir"/>
                <a:sym typeface="Avenir"/>
              </a:rPr>
              <a:t>Ensure sense for quality </a:t>
            </a:r>
            <a:endParaRPr lang="en-AU" sz="2000" dirty="0">
              <a:solidFill>
                <a:srgbClr val="000000"/>
              </a:solidFill>
              <a:latin typeface="Source Sans Pro" panose="020B0503030403020204" pitchFamily="34" charset="77"/>
              <a:ea typeface="Source Sans Pro" panose="020B0503030403020204" pitchFamily="34" charset="0"/>
              <a:sym typeface="Avenir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Source Sans Pro" panose="020B0503030403020204" pitchFamily="34" charset="77"/>
              </a:rPr>
              <a:t>Stimulate thinking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Source Sans Pro" panose="020B0503030403020204" pitchFamily="34" charset="77"/>
              </a:rPr>
              <a:t>Leads to action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Source Sans Pro" panose="020B0503030403020204" pitchFamily="34" charset="77"/>
              </a:rPr>
              <a:t>Focus feedback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Source Sans Pro" panose="020B0503030403020204" pitchFamily="34" charset="77"/>
              </a:rPr>
              <a:t>Doing less yourself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AU" sz="2000" dirty="0">
                <a:latin typeface="Source Sans Pro" panose="020B0503030403020204" pitchFamily="34" charset="77"/>
              </a:rPr>
              <a:t>Bite through!</a:t>
            </a:r>
          </a:p>
        </p:txBody>
      </p:sp>
    </p:spTree>
    <p:extLst>
      <p:ext uri="{BB962C8B-B14F-4D97-AF65-F5344CB8AC3E}">
        <p14:creationId xmlns:p14="http://schemas.microsoft.com/office/powerpoint/2010/main" val="332278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CE7D3268-770E-649A-DB75-85D26C09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1" y="5983941"/>
            <a:ext cx="2761529" cy="726139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A6A2A309-ADD9-3E08-90FA-419C10E39410}"/>
              </a:ext>
            </a:extLst>
          </p:cNvPr>
          <p:cNvCxnSpPr>
            <a:cxnSpLocks/>
          </p:cNvCxnSpPr>
          <p:nvPr/>
        </p:nvCxnSpPr>
        <p:spPr>
          <a:xfrm>
            <a:off x="1240725" y="591669"/>
            <a:ext cx="9587753" cy="5688106"/>
          </a:xfrm>
          <a:prstGeom prst="straightConnector1">
            <a:avLst/>
          </a:prstGeom>
          <a:ln w="63500">
            <a:solidFill>
              <a:schemeClr val="accent4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C7A9261-D623-7D89-840C-0255110D5698}"/>
              </a:ext>
            </a:extLst>
          </p:cNvPr>
          <p:cNvCxnSpPr>
            <a:cxnSpLocks/>
          </p:cNvCxnSpPr>
          <p:nvPr/>
        </p:nvCxnSpPr>
        <p:spPr>
          <a:xfrm flipV="1">
            <a:off x="941293" y="591670"/>
            <a:ext cx="10529047" cy="5674659"/>
          </a:xfrm>
          <a:prstGeom prst="straightConnector1">
            <a:avLst/>
          </a:prstGeom>
          <a:ln w="63500">
            <a:solidFill>
              <a:schemeClr val="accent6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7F64DD0F-B1E9-A889-CAC8-AEA554586641}"/>
              </a:ext>
            </a:extLst>
          </p:cNvPr>
          <p:cNvSpPr txBox="1"/>
          <p:nvPr/>
        </p:nvSpPr>
        <p:spPr>
          <a:xfrm rot="19927707">
            <a:off x="3144868" y="43300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Independence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0E9371E-3371-2B64-CBCF-8E8276B431B9}"/>
              </a:ext>
            </a:extLst>
          </p:cNvPr>
          <p:cNvSpPr txBox="1"/>
          <p:nvPr/>
        </p:nvSpPr>
        <p:spPr>
          <a:xfrm rot="1826447">
            <a:off x="1509883" y="984923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Teacher’s support</a:t>
            </a:r>
          </a:p>
        </p:txBody>
      </p:sp>
      <p:sp>
        <p:nvSpPr>
          <p:cNvPr id="14" name="Draaiende pijl 13">
            <a:extLst>
              <a:ext uri="{FF2B5EF4-FFF2-40B4-BE49-F238E27FC236}">
                <a16:creationId xmlns:a16="http://schemas.microsoft.com/office/drawing/2014/main" id="{6C7CD96A-DB3F-42E6-112A-1E95B73D7DC4}"/>
              </a:ext>
            </a:extLst>
          </p:cNvPr>
          <p:cNvSpPr/>
          <p:nvPr/>
        </p:nvSpPr>
        <p:spPr>
          <a:xfrm rot="20402057">
            <a:off x="1395150" y="401451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5" name="Draaiende pijl 14">
            <a:extLst>
              <a:ext uri="{FF2B5EF4-FFF2-40B4-BE49-F238E27FC236}">
                <a16:creationId xmlns:a16="http://schemas.microsoft.com/office/drawing/2014/main" id="{93E90EB6-8A95-2A27-A905-5E2EDD31F6C1}"/>
              </a:ext>
            </a:extLst>
          </p:cNvPr>
          <p:cNvSpPr/>
          <p:nvPr/>
        </p:nvSpPr>
        <p:spPr>
          <a:xfrm rot="20509209">
            <a:off x="3442564" y="2883687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Draaiende pijl 15">
            <a:extLst>
              <a:ext uri="{FF2B5EF4-FFF2-40B4-BE49-F238E27FC236}">
                <a16:creationId xmlns:a16="http://schemas.microsoft.com/office/drawing/2014/main" id="{5612FAD3-6BF0-1795-EEF1-6BA69E2988B9}"/>
              </a:ext>
            </a:extLst>
          </p:cNvPr>
          <p:cNvSpPr/>
          <p:nvPr/>
        </p:nvSpPr>
        <p:spPr>
          <a:xfrm rot="20509209">
            <a:off x="5824981" y="1668340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Draaiende pijl 16">
            <a:extLst>
              <a:ext uri="{FF2B5EF4-FFF2-40B4-BE49-F238E27FC236}">
                <a16:creationId xmlns:a16="http://schemas.microsoft.com/office/drawing/2014/main" id="{5F8749D6-D4A1-46AF-07D6-D1D6131AE1AF}"/>
              </a:ext>
            </a:extLst>
          </p:cNvPr>
          <p:cNvSpPr/>
          <p:nvPr/>
        </p:nvSpPr>
        <p:spPr>
          <a:xfrm rot="20698727">
            <a:off x="7810345" y="613049"/>
            <a:ext cx="2191871" cy="2433919"/>
          </a:xfrm>
          <a:prstGeom prst="circularArrow">
            <a:avLst>
              <a:gd name="adj1" fmla="val 3379"/>
              <a:gd name="adj2" fmla="val 801154"/>
              <a:gd name="adj3" fmla="val 19758654"/>
              <a:gd name="adj4" fmla="val 10800000"/>
              <a:gd name="adj5" fmla="val 83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C263C33-E5AD-5337-DD56-78AEBAC3AD3C}"/>
              </a:ext>
            </a:extLst>
          </p:cNvPr>
          <p:cNvSpPr txBox="1"/>
          <p:nvPr/>
        </p:nvSpPr>
        <p:spPr>
          <a:xfrm>
            <a:off x="161908" y="5918357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10405D4-515E-5D71-2DA4-FD39E931C88C}"/>
              </a:ext>
            </a:extLst>
          </p:cNvPr>
          <p:cNvSpPr txBox="1"/>
          <p:nvPr/>
        </p:nvSpPr>
        <p:spPr>
          <a:xfrm>
            <a:off x="11036567" y="110878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latin typeface="Source Sans Pro" panose="020B0503030403020204" pitchFamily="34" charset="0"/>
                <a:ea typeface="Source Sans Pro" panose="020B0503030403020204" pitchFamily="34" charset="0"/>
              </a:rPr>
              <a:t>Finish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B43629E-C9E4-7974-DF68-3937FF70B2C8}"/>
              </a:ext>
            </a:extLst>
          </p:cNvPr>
          <p:cNvSpPr txBox="1"/>
          <p:nvPr/>
        </p:nvSpPr>
        <p:spPr>
          <a:xfrm rot="19950700">
            <a:off x="3666063" y="342498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group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FB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C5EA459-FD6D-9EFE-F3B6-3A7D7823E958}"/>
              </a:ext>
            </a:extLst>
          </p:cNvPr>
          <p:cNvSpPr txBox="1"/>
          <p:nvPr/>
        </p:nvSpPr>
        <p:spPr>
          <a:xfrm rot="19863644">
            <a:off x="6228653" y="2306636"/>
            <a:ext cx="96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FB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BCD9BCF9-92F7-C90F-3F29-9A8A3926C294}"/>
              </a:ext>
            </a:extLst>
          </p:cNvPr>
          <p:cNvSpPr txBox="1"/>
          <p:nvPr/>
        </p:nvSpPr>
        <p:spPr>
          <a:xfrm rot="19863644">
            <a:off x="8376029" y="1199925"/>
            <a:ext cx="88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Self FB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D973F26-BA35-3447-7B57-C4135EC902C6}"/>
              </a:ext>
            </a:extLst>
          </p:cNvPr>
          <p:cNvSpPr txBox="1"/>
          <p:nvPr/>
        </p:nvSpPr>
        <p:spPr>
          <a:xfrm rot="19926477">
            <a:off x="1735384" y="4535268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Sense for </a:t>
            </a:r>
          </a:p>
          <a:p>
            <a:pPr algn="ctr"/>
            <a:r>
              <a:rPr lang="en-AU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</a:p>
        </p:txBody>
      </p:sp>
      <p:pic>
        <p:nvPicPr>
          <p:cNvPr id="25" name="Afbeelding 24" descr="Afbeelding met Lettertype, lijn, wit, Graphics&#10;&#10;Automatisch gegenereerde beschrijving">
            <a:extLst>
              <a:ext uri="{FF2B5EF4-FFF2-40B4-BE49-F238E27FC236}">
                <a16:creationId xmlns:a16="http://schemas.microsoft.com/office/drawing/2014/main" id="{DFBD972D-CE85-7018-0C19-D758D69D1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03" y="0"/>
            <a:ext cx="2615972" cy="7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082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08CB7099-26E2-1BFD-07B4-ED47FA3BA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696" y="2322718"/>
            <a:ext cx="550617" cy="57221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662C010-2E18-E1E4-03FF-BB9F5CA61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837" y="3891224"/>
            <a:ext cx="550617" cy="57221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358D063-A400-E2FD-1104-F34B7B0B7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93" y="3057173"/>
            <a:ext cx="550617" cy="57221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D9E4379-9712-3DFE-D5F8-943D8BFC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655" y="5088480"/>
            <a:ext cx="550617" cy="572210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3E206846-2DDD-D86F-6E01-556316613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495" y="1358458"/>
            <a:ext cx="550617" cy="572210"/>
          </a:xfrm>
          <a:prstGeom prst="rect">
            <a:avLst/>
          </a:prstGeom>
        </p:spPr>
      </p:pic>
      <p:grpSp>
        <p:nvGrpSpPr>
          <p:cNvPr id="46" name="Groep 45">
            <a:extLst>
              <a:ext uri="{FF2B5EF4-FFF2-40B4-BE49-F238E27FC236}">
                <a16:creationId xmlns:a16="http://schemas.microsoft.com/office/drawing/2014/main" id="{F9C5BD24-C44C-089C-DB30-66E3A567AA20}"/>
              </a:ext>
            </a:extLst>
          </p:cNvPr>
          <p:cNvGrpSpPr/>
          <p:nvPr/>
        </p:nvGrpSpPr>
        <p:grpSpPr>
          <a:xfrm>
            <a:off x="845870" y="873204"/>
            <a:ext cx="8638721" cy="4813589"/>
            <a:chOff x="2664194" y="855502"/>
            <a:chExt cx="9993021" cy="5395950"/>
          </a:xfrm>
        </p:grpSpPr>
        <p:cxnSp>
          <p:nvCxnSpPr>
            <p:cNvPr id="4" name="Verbindingslijn: gekromd 3">
              <a:extLst>
                <a:ext uri="{FF2B5EF4-FFF2-40B4-BE49-F238E27FC236}">
                  <a16:creationId xmlns:a16="http://schemas.microsoft.com/office/drawing/2014/main" id="{8E600824-D332-ABF3-F999-7DD9827B42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194" y="855502"/>
              <a:ext cx="9977876" cy="5205607"/>
            </a:xfrm>
            <a:prstGeom prst="curvedConnector3">
              <a:avLst>
                <a:gd name="adj1" fmla="val 48193"/>
              </a:avLst>
            </a:prstGeom>
            <a:ln w="6350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Verbindingslijn: gekromd 40">
              <a:extLst>
                <a:ext uri="{FF2B5EF4-FFF2-40B4-BE49-F238E27FC236}">
                  <a16:creationId xmlns:a16="http://schemas.microsoft.com/office/drawing/2014/main" id="{1B41B191-4942-EEC3-BC17-4C929244DB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4194" y="1031556"/>
              <a:ext cx="9993021" cy="5219896"/>
            </a:xfrm>
            <a:prstGeom prst="curvedConnector3">
              <a:avLst>
                <a:gd name="adj1" fmla="val 50000"/>
              </a:avLst>
            </a:prstGeom>
            <a:ln w="63500">
              <a:solidFill>
                <a:srgbClr val="0070C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kstvak 44">
            <a:extLst>
              <a:ext uri="{FF2B5EF4-FFF2-40B4-BE49-F238E27FC236}">
                <a16:creationId xmlns:a16="http://schemas.microsoft.com/office/drawing/2014/main" id="{B71063C5-A7D0-02B9-9DEF-642EEECD8EA5}"/>
              </a:ext>
            </a:extLst>
          </p:cNvPr>
          <p:cNvSpPr txBox="1"/>
          <p:nvPr/>
        </p:nvSpPr>
        <p:spPr>
          <a:xfrm>
            <a:off x="-1688253" y="3052540"/>
            <a:ext cx="32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SBE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4EA60BB-95BA-BA31-3DC0-BA9AEA942113}"/>
              </a:ext>
            </a:extLst>
          </p:cNvPr>
          <p:cNvSpPr txBox="1"/>
          <p:nvPr/>
        </p:nvSpPr>
        <p:spPr>
          <a:xfrm>
            <a:off x="112148" y="79972"/>
            <a:ext cx="4133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Feedback process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pic>
        <p:nvPicPr>
          <p:cNvPr id="7" name="Picture 2" descr="finish Icon 4211321">
            <a:extLst>
              <a:ext uri="{FF2B5EF4-FFF2-40B4-BE49-F238E27FC236}">
                <a16:creationId xmlns:a16="http://schemas.microsoft.com/office/drawing/2014/main" id="{F4F50BDD-93BB-438E-6599-D2D08B63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39" y="600489"/>
            <a:ext cx="627524" cy="6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FEB9271F-D2AF-0C2F-5341-E82865F56E70}"/>
              </a:ext>
            </a:extLst>
          </p:cNvPr>
          <p:cNvSpPr txBox="1"/>
          <p:nvPr/>
        </p:nvSpPr>
        <p:spPr>
          <a:xfrm>
            <a:off x="4697247" y="5157458"/>
            <a:ext cx="251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Whole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grou</a:t>
            </a:r>
            <a:r>
              <a:rPr lang="en-GB" b="1" dirty="0">
                <a:solidFill>
                  <a:srgbClr val="0081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p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1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 feedback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847E9E09-FC8C-F03F-AED1-E23EB79D2624}"/>
              </a:ext>
            </a:extLst>
          </p:cNvPr>
          <p:cNvSpPr txBox="1"/>
          <p:nvPr/>
        </p:nvSpPr>
        <p:spPr>
          <a:xfrm>
            <a:off x="6114488" y="4118577"/>
            <a:ext cx="163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P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eer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 feedback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B2CE1923-D19D-271A-43BC-A263E3EE7F57}"/>
              </a:ext>
            </a:extLst>
          </p:cNvPr>
          <p:cNvSpPr txBox="1"/>
          <p:nvPr/>
        </p:nvSpPr>
        <p:spPr>
          <a:xfrm>
            <a:off x="6339423" y="3280163"/>
            <a:ext cx="224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Detective work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B8B86F37-965E-37FA-FE9C-C897F0D2C38B}"/>
              </a:ext>
            </a:extLst>
          </p:cNvPr>
          <p:cNvSpPr txBox="1"/>
          <p:nvPr/>
        </p:nvSpPr>
        <p:spPr>
          <a:xfrm>
            <a:off x="6729313" y="2365512"/>
            <a:ext cx="346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Feedback by the teacher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GB" sz="1400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(feedback question)</a:t>
            </a:r>
            <a:endParaRPr lang="en-GB" sz="1400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048EC91D-F178-8226-B78A-3BD4AF20A25A}"/>
              </a:ext>
            </a:extLst>
          </p:cNvPr>
          <p:cNvSpPr/>
          <p:nvPr/>
        </p:nvSpPr>
        <p:spPr>
          <a:xfrm>
            <a:off x="10027641" y="533194"/>
            <a:ext cx="2015379" cy="85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Summative assessment product</a:t>
            </a:r>
            <a:endParaRPr lang="en-GB" dirty="0">
              <a:solidFill>
                <a:srgbClr val="FF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60D82A29-DEEB-0E79-E86A-E9876F8FB75B}"/>
              </a:ext>
            </a:extLst>
          </p:cNvPr>
          <p:cNvSpPr txBox="1"/>
          <p:nvPr/>
        </p:nvSpPr>
        <p:spPr>
          <a:xfrm>
            <a:off x="5285346" y="4014564"/>
            <a:ext cx="26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67" name="Tekstvak 66">
            <a:extLst>
              <a:ext uri="{FF2B5EF4-FFF2-40B4-BE49-F238E27FC236}">
                <a16:creationId xmlns:a16="http://schemas.microsoft.com/office/drawing/2014/main" id="{219E15BF-4145-E81B-5CD8-986D03E45C2E}"/>
              </a:ext>
            </a:extLst>
          </p:cNvPr>
          <p:cNvSpPr txBox="1"/>
          <p:nvPr/>
        </p:nvSpPr>
        <p:spPr>
          <a:xfrm>
            <a:off x="3962021" y="5248412"/>
            <a:ext cx="41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4647C6B9-E300-C3C9-F5C8-7680DA39C659}"/>
              </a:ext>
            </a:extLst>
          </p:cNvPr>
          <p:cNvSpPr txBox="1"/>
          <p:nvPr/>
        </p:nvSpPr>
        <p:spPr>
          <a:xfrm>
            <a:off x="5535611" y="3217558"/>
            <a:ext cx="34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BA79B9C2-61C4-FC35-E1F0-F6B969D4D62E}"/>
              </a:ext>
            </a:extLst>
          </p:cNvPr>
          <p:cNvSpPr txBox="1"/>
          <p:nvPr/>
        </p:nvSpPr>
        <p:spPr>
          <a:xfrm>
            <a:off x="5910102" y="2409973"/>
            <a:ext cx="277093" cy="3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3FC6596-122A-F249-43E7-E6C1975F229B}"/>
              </a:ext>
            </a:extLst>
          </p:cNvPr>
          <p:cNvSpPr txBox="1"/>
          <p:nvPr/>
        </p:nvSpPr>
        <p:spPr>
          <a:xfrm>
            <a:off x="48345" y="596312"/>
            <a:ext cx="4043243" cy="11614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Decreasing support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level of difficulty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GB" sz="16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degree of independence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A83ED7-6CAE-1A1F-4EB5-23FF6F573BE7}"/>
              </a:ext>
            </a:extLst>
          </p:cNvPr>
          <p:cNvSpPr txBox="1"/>
          <p:nvPr/>
        </p:nvSpPr>
        <p:spPr>
          <a:xfrm>
            <a:off x="-7426" y="4344747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Beginner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F2FA580-B8B8-5A03-9B7F-6286A2EEE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615" y="3276190"/>
            <a:ext cx="923040" cy="92304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7B0CA9D9-8852-AFC7-0B7A-A24180660942}"/>
              </a:ext>
            </a:extLst>
          </p:cNvPr>
          <p:cNvSpPr txBox="1"/>
          <p:nvPr/>
        </p:nvSpPr>
        <p:spPr>
          <a:xfrm>
            <a:off x="8502256" y="121461"/>
            <a:ext cx="297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Independent mastery goals</a:t>
            </a:r>
            <a:endParaRPr lang="en-GB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9BEFD7A-D6EB-2A8E-0BEC-BADA5DB92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13" y="450985"/>
            <a:ext cx="631191" cy="63119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FF92AC9-6076-44F3-58F0-433BD4DB9933}"/>
              </a:ext>
            </a:extLst>
          </p:cNvPr>
          <p:cNvSpPr txBox="1"/>
          <p:nvPr/>
        </p:nvSpPr>
        <p:spPr>
          <a:xfrm>
            <a:off x="61446" y="559989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Start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9421B212-386C-12E3-C766-21FBCB13145C}"/>
              </a:ext>
            </a:extLst>
          </p:cNvPr>
          <p:cNvSpPr txBox="1"/>
          <p:nvPr/>
        </p:nvSpPr>
        <p:spPr>
          <a:xfrm>
            <a:off x="8622839" y="1569547"/>
            <a:ext cx="228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Feedback to oneself</a:t>
            </a:r>
            <a:endParaRPr lang="en-GB" dirty="0">
              <a:solidFill>
                <a:srgbClr val="0070C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A8574DE0-3E6A-7CBA-191E-46C7A7C02E83}"/>
              </a:ext>
            </a:extLst>
          </p:cNvPr>
          <p:cNvSpPr txBox="1"/>
          <p:nvPr/>
        </p:nvSpPr>
        <p:spPr>
          <a:xfrm>
            <a:off x="7733677" y="1441129"/>
            <a:ext cx="277093" cy="376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6</a:t>
            </a:r>
          </a:p>
        </p:txBody>
      </p:sp>
      <p:pic>
        <p:nvPicPr>
          <p:cNvPr id="93" name="Afbeelding 92">
            <a:extLst>
              <a:ext uri="{FF2B5EF4-FFF2-40B4-BE49-F238E27FC236}">
                <a16:creationId xmlns:a16="http://schemas.microsoft.com/office/drawing/2014/main" id="{EF3D202C-E1D9-7338-A020-0860E009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5375" y="2280413"/>
            <a:ext cx="514634" cy="514634"/>
          </a:xfrm>
          <a:prstGeom prst="rect">
            <a:avLst/>
          </a:prstGeom>
        </p:spPr>
      </p:pic>
      <p:pic>
        <p:nvPicPr>
          <p:cNvPr id="94" name="Picture 18" descr="student Icon 3184903">
            <a:extLst>
              <a:ext uri="{FF2B5EF4-FFF2-40B4-BE49-F238E27FC236}">
                <a16:creationId xmlns:a16="http://schemas.microsoft.com/office/drawing/2014/main" id="{D8F09C7B-B3A2-594E-B530-C4B55EB0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286" y="1391844"/>
            <a:ext cx="680072" cy="6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 descr="student Icon 3184903">
            <a:extLst>
              <a:ext uri="{FF2B5EF4-FFF2-40B4-BE49-F238E27FC236}">
                <a16:creationId xmlns:a16="http://schemas.microsoft.com/office/drawing/2014/main" id="{ED071133-42CB-5B9B-DD38-72546E0E1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29" y="4714875"/>
            <a:ext cx="951120" cy="9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kstvak 101">
            <a:extLst>
              <a:ext uri="{FF2B5EF4-FFF2-40B4-BE49-F238E27FC236}">
                <a16:creationId xmlns:a16="http://schemas.microsoft.com/office/drawing/2014/main" id="{64AD4B78-03D8-E279-51BF-B8EA163E8008}"/>
              </a:ext>
            </a:extLst>
          </p:cNvPr>
          <p:cNvSpPr txBox="1"/>
          <p:nvPr/>
        </p:nvSpPr>
        <p:spPr>
          <a:xfrm>
            <a:off x="2494199" y="5869166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Sense of quality</a:t>
            </a:r>
          </a:p>
        </p:txBody>
      </p:sp>
      <p:sp>
        <p:nvSpPr>
          <p:cNvPr id="110" name="Tekstvak 109">
            <a:extLst>
              <a:ext uri="{FF2B5EF4-FFF2-40B4-BE49-F238E27FC236}">
                <a16:creationId xmlns:a16="http://schemas.microsoft.com/office/drawing/2014/main" id="{5FAC1C31-AE99-BE75-06CA-E9B3C9400F54}"/>
              </a:ext>
            </a:extLst>
          </p:cNvPr>
          <p:cNvSpPr txBox="1"/>
          <p:nvPr/>
        </p:nvSpPr>
        <p:spPr>
          <a:xfrm>
            <a:off x="1034339" y="4757677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Teacher-led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314A51FA-45E5-F1AE-DC2F-688C9FEEC0A1}"/>
              </a:ext>
            </a:extLst>
          </p:cNvPr>
          <p:cNvSpPr txBox="1"/>
          <p:nvPr/>
        </p:nvSpPr>
        <p:spPr>
          <a:xfrm>
            <a:off x="5546507" y="613167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(more)</a:t>
            </a:r>
            <a:r>
              <a:rPr lang="en-GB" sz="2000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Student-led</a:t>
            </a:r>
            <a:endParaRPr lang="en-GB" sz="1400" dirty="0">
              <a:solidFill>
                <a:srgbClr val="7030A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2" name="Tekstvak 111">
            <a:extLst>
              <a:ext uri="{FF2B5EF4-FFF2-40B4-BE49-F238E27FC236}">
                <a16:creationId xmlns:a16="http://schemas.microsoft.com/office/drawing/2014/main" id="{1E2EDC15-7810-D8B7-C666-4F7511358AAF}"/>
              </a:ext>
            </a:extLst>
          </p:cNvPr>
          <p:cNvSpPr txBox="1"/>
          <p:nvPr/>
        </p:nvSpPr>
        <p:spPr>
          <a:xfrm>
            <a:off x="3348206" y="2703732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Co-regulation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2443F617-9EBE-DD51-863C-B4A3CDCF0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189" y="3120759"/>
            <a:ext cx="588291" cy="58829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E1FF3DE-1B7F-C14E-EDD3-04AD30D44C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2327" y="3965976"/>
            <a:ext cx="840773" cy="840773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8E0980F-80F4-70AC-D5A2-BA352A60C8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7185" y="5015472"/>
            <a:ext cx="775530" cy="775530"/>
          </a:xfrm>
          <a:prstGeom prst="rect">
            <a:avLst/>
          </a:prstGeom>
        </p:spPr>
      </p:pic>
      <p:cxnSp>
        <p:nvCxnSpPr>
          <p:cNvPr id="28" name="Verbindingslijn: gekromd 40">
            <a:extLst>
              <a:ext uri="{FF2B5EF4-FFF2-40B4-BE49-F238E27FC236}">
                <a16:creationId xmlns:a16="http://schemas.microsoft.com/office/drawing/2014/main" id="{02C355B3-B0F4-B294-81F3-398529C545F0}"/>
              </a:ext>
            </a:extLst>
          </p:cNvPr>
          <p:cNvCxnSpPr>
            <a:cxnSpLocks/>
          </p:cNvCxnSpPr>
          <p:nvPr/>
        </p:nvCxnSpPr>
        <p:spPr>
          <a:xfrm flipV="1">
            <a:off x="848939" y="1180647"/>
            <a:ext cx="8622560" cy="4705678"/>
          </a:xfrm>
          <a:prstGeom prst="curvedConnector3">
            <a:avLst>
              <a:gd name="adj1" fmla="val 51567"/>
            </a:avLst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C3837B48-DDCB-9533-BA27-C739BD7A5DBC}"/>
              </a:ext>
            </a:extLst>
          </p:cNvPr>
          <p:cNvCxnSpPr>
            <a:cxnSpLocks/>
          </p:cNvCxnSpPr>
          <p:nvPr/>
        </p:nvCxnSpPr>
        <p:spPr>
          <a:xfrm>
            <a:off x="4351960" y="1990792"/>
            <a:ext cx="3304309" cy="0"/>
          </a:xfrm>
          <a:prstGeom prst="line">
            <a:avLst/>
          </a:prstGeom>
          <a:ln w="603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kstvak 68">
            <a:extLst>
              <a:ext uri="{FF2B5EF4-FFF2-40B4-BE49-F238E27FC236}">
                <a16:creationId xmlns:a16="http://schemas.microsoft.com/office/drawing/2014/main" id="{27E29B60-B329-D5A1-D4CE-BC14D54C3AE0}"/>
              </a:ext>
            </a:extLst>
          </p:cNvPr>
          <p:cNvSpPr txBox="1"/>
          <p:nvPr/>
        </p:nvSpPr>
        <p:spPr>
          <a:xfrm>
            <a:off x="9859753" y="6611779"/>
            <a:ext cx="2358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Based on work by Dominique </a:t>
            </a:r>
            <a:r>
              <a:rPr lang="en-GB" sz="1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Sluijsmans</a:t>
            </a:r>
            <a:endParaRPr lang="en-GB" sz="1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47AF4D3-FF11-7239-46DC-9E38DB123605}"/>
              </a:ext>
            </a:extLst>
          </p:cNvPr>
          <p:cNvSpPr txBox="1"/>
          <p:nvPr/>
        </p:nvSpPr>
        <p:spPr>
          <a:xfrm>
            <a:off x="2286447" y="5869166"/>
            <a:ext cx="41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oppins" panose="00000500000000000000" pitchFamily="2" charset="0"/>
              </a:rPr>
              <a:t>1</a:t>
            </a: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62A27451-3768-0767-3F4F-73D94B37EAC7}"/>
              </a:ext>
            </a:extLst>
          </p:cNvPr>
          <p:cNvCxnSpPr>
            <a:cxnSpLocks/>
          </p:cNvCxnSpPr>
          <p:nvPr/>
        </p:nvCxnSpPr>
        <p:spPr>
          <a:xfrm>
            <a:off x="2593273" y="4625771"/>
            <a:ext cx="3304309" cy="0"/>
          </a:xfrm>
          <a:prstGeom prst="line">
            <a:avLst/>
          </a:prstGeom>
          <a:ln w="603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35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69840329-77A8-9F4E-8A6D-91B7FB49260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Developing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 sense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for</a:t>
            </a:r>
            <a:r>
              <a:rPr lang="nl-NL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nl-NL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quality</a:t>
            </a:r>
            <a:endParaRPr lang="nl-NL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03C762B9-CDF5-9643-9A91-2D0FC20F6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919" y="4143674"/>
            <a:ext cx="2257617" cy="1321068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0FCCBBA-A2EE-5345-948E-C1365E3AE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384" y="4139418"/>
            <a:ext cx="2032133" cy="132106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7524F0F6-76A5-F740-BB4A-EC0E11FA8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985" y="4143673"/>
            <a:ext cx="1872998" cy="132106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EB4C7993-9897-F84C-B3B5-A0897439F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5746" y="4143674"/>
            <a:ext cx="1722642" cy="1321068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5388336-2E3F-274D-BFC8-D2CF1EAA9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929" y="4139418"/>
            <a:ext cx="1527220" cy="1324557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14CF46C1-45BD-AF42-939E-7F6A10A2DE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180" y="4143673"/>
            <a:ext cx="1177152" cy="132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2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53F1ADF-8804-FA41-A14C-4E97C59A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4860"/>
            <a:ext cx="12279086" cy="1033140"/>
          </a:xfrm>
          <a:prstGeom prst="rect">
            <a:avLst/>
          </a:prstGeom>
        </p:spPr>
      </p:pic>
      <p:pic>
        <p:nvPicPr>
          <p:cNvPr id="3" name="Picture 2" descr="How to Use a Rubric to Score Writing - Essentials in Writing">
            <a:extLst>
              <a:ext uri="{FF2B5EF4-FFF2-40B4-BE49-F238E27FC236}">
                <a16:creationId xmlns:a16="http://schemas.microsoft.com/office/drawing/2014/main" id="{4541EEC7-B1BF-BD4A-BBE8-56F2B21E9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35" y="133670"/>
            <a:ext cx="9694126" cy="54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311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18991</TotalTime>
  <Words>2188</Words>
  <Application>Microsoft Macintosh PowerPoint</Application>
  <PresentationFormat>Widescreen</PresentationFormat>
  <Paragraphs>555</Paragraphs>
  <Slides>70</Slides>
  <Notes>34</Notes>
  <HiddenSlides>44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Algerian</vt:lpstr>
      <vt:lpstr>Arial</vt:lpstr>
      <vt:lpstr>Avenir Next</vt:lpstr>
      <vt:lpstr>Calibri</vt:lpstr>
      <vt:lpstr>Calibri Light</vt:lpstr>
      <vt:lpstr>Source Sans Pro</vt:lpstr>
      <vt:lpstr>Source Sans Pro Black</vt:lpstr>
      <vt:lpstr>Wingdings</vt:lpstr>
      <vt:lpstr>Kantoorthema</vt:lpstr>
      <vt:lpstr>Formative assessment and student engagement</vt:lpstr>
      <vt:lpstr>PowerPoint Presentation</vt:lpstr>
      <vt:lpstr>Approach to organising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Daughter (20) – year 2 computer science</vt:lpstr>
      <vt:lpstr>PowerPoint Presentation</vt:lpstr>
      <vt:lpstr>No more feedback from the teaching staff?</vt:lpstr>
      <vt:lpstr>PowerPoint Presentation</vt:lpstr>
      <vt:lpstr>PowerPoint Presentation</vt:lpstr>
      <vt:lpstr>The usual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www.padlet.com/vdevid/fa </vt:lpstr>
      <vt:lpstr>PowerPoint Presentation</vt:lpstr>
      <vt:lpstr>Feedback literacy</vt:lpstr>
      <vt:lpstr>Feedback as an important skill? How do you teach feedback literacy?</vt:lpstr>
      <vt:lpstr>PowerPoint Presentation</vt:lpstr>
      <vt:lpstr>PowerPoint Presentation</vt:lpstr>
      <vt:lpstr>PowerPoint Presentation</vt:lpstr>
      <vt:lpstr>PowerPoint Presentation</vt:lpstr>
      <vt:lpstr>Formative action, organising feedback 2.0 </vt:lpstr>
      <vt:lpstr>Program</vt:lpstr>
      <vt:lpstr>Retrieval practice</vt:lpstr>
      <vt:lpstr>PowerPoint Presentation</vt:lpstr>
      <vt:lpstr>PowerPoint Presentation</vt:lpstr>
      <vt:lpstr>Why is a sense of quality important?</vt:lpstr>
      <vt:lpstr>Approach to organising feedback</vt:lpstr>
      <vt:lpstr>PowerPoint Presentation</vt:lpstr>
      <vt:lpstr>PowerPoint Presentation</vt:lpstr>
      <vt:lpstr>PowerPoint Presentation</vt:lpstr>
      <vt:lpstr>Peer-feedback</vt:lpstr>
      <vt:lpstr>PowerPoint Presentation</vt:lpstr>
      <vt:lpstr>What belongs together?</vt:lpstr>
      <vt:lpstr>Feedback literacy</vt:lpstr>
      <vt:lpstr>Feedback as an important skill? How do you teach feedback literacy?</vt:lpstr>
      <vt:lpstr>Assignment: Organising feedback</vt:lpstr>
      <vt:lpstr>PowerPoint Presentation</vt:lpstr>
      <vt:lpstr>PowerPoint Presentation</vt:lpstr>
      <vt:lpstr>PowerPoint Presentation</vt:lpstr>
      <vt:lpstr>Designing (long) feedback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 formative action?</dc:title>
  <dc:creator>T. Risselada</dc:creator>
  <cp:lastModifiedBy>Audrey James</cp:lastModifiedBy>
  <cp:revision>36</cp:revision>
  <dcterms:created xsi:type="dcterms:W3CDTF">2023-10-17T07:23:49Z</dcterms:created>
  <dcterms:modified xsi:type="dcterms:W3CDTF">2024-06-23T09:14:03Z</dcterms:modified>
</cp:coreProperties>
</file>