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0" r:id="rId1"/>
  </p:sldMasterIdLst>
  <p:notesMasterIdLst>
    <p:notesMasterId r:id="rId21"/>
  </p:notesMasterIdLst>
  <p:handoutMasterIdLst>
    <p:handoutMasterId r:id="rId22"/>
  </p:handoutMasterIdLst>
  <p:sldIdLst>
    <p:sldId id="265" r:id="rId2"/>
    <p:sldId id="851" r:id="rId3"/>
    <p:sldId id="898" r:id="rId4"/>
    <p:sldId id="272" r:id="rId5"/>
    <p:sldId id="278" r:id="rId6"/>
    <p:sldId id="954" r:id="rId7"/>
    <p:sldId id="939" r:id="rId8"/>
    <p:sldId id="912" r:id="rId9"/>
    <p:sldId id="977" r:id="rId10"/>
    <p:sldId id="921" r:id="rId11"/>
    <p:sldId id="923" r:id="rId12"/>
    <p:sldId id="924" r:id="rId13"/>
    <p:sldId id="925" r:id="rId14"/>
    <p:sldId id="933" r:id="rId15"/>
    <p:sldId id="275" r:id="rId16"/>
    <p:sldId id="940" r:id="rId17"/>
    <p:sldId id="968" r:id="rId18"/>
    <p:sldId id="969" r:id="rId19"/>
    <p:sldId id="941" r:id="rId20"/>
  </p:sldIdLst>
  <p:sldSz cx="9906000" cy="6858000" type="A4"/>
  <p:notesSz cx="6669088" cy="9926638"/>
  <p:embeddedFontLst>
    <p:embeddedFont>
      <p:font typeface="Arial Narrow" panose="020B0606020202030204" pitchFamily="3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Lst>
  <p:custDataLst>
    <p:tags r:id="rId31"/>
  </p:custDataLst>
  <p:defaultTextStyle>
    <a:defPPr>
      <a:defRPr lang="de-DE"/>
    </a:defPPr>
    <a:lvl1pPr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86" userDrawn="1">
          <p15:clr>
            <a:srgbClr val="A4A3A4"/>
          </p15:clr>
        </p15:guide>
        <p15:guide id="2" orient="horz" pos="910" userDrawn="1">
          <p15:clr>
            <a:srgbClr val="A4A3A4"/>
          </p15:clr>
        </p15:guide>
        <p15:guide id="3" orient="horz" pos="3827" userDrawn="1">
          <p15:clr>
            <a:srgbClr val="A4A3A4"/>
          </p15:clr>
        </p15:guide>
        <p15:guide id="4" orient="horz" pos="3902" userDrawn="1">
          <p15:clr>
            <a:srgbClr val="A4A3A4"/>
          </p15:clr>
        </p15:guide>
        <p15:guide id="5" orient="horz" pos="4054" userDrawn="1">
          <p15:clr>
            <a:srgbClr val="A4A3A4"/>
          </p15:clr>
        </p15:guide>
        <p15:guide id="6" orient="horz" pos="4167" userDrawn="1">
          <p15:clr>
            <a:srgbClr val="A4A3A4"/>
          </p15:clr>
        </p15:guide>
        <p15:guide id="7" pos="3120" userDrawn="1">
          <p15:clr>
            <a:srgbClr val="A4A3A4"/>
          </p15:clr>
        </p15:guide>
        <p15:guide id="8" pos="5923" userDrawn="1">
          <p15:clr>
            <a:srgbClr val="A4A3A4"/>
          </p15:clr>
        </p15:guide>
        <p15:guide id="9" pos="5999" userDrawn="1">
          <p15:clr>
            <a:srgbClr val="A4A3A4"/>
          </p15:clr>
        </p15:guide>
        <p15:guide id="10" pos="317" userDrawn="1">
          <p15:clr>
            <a:srgbClr val="A4A3A4"/>
          </p15:clr>
        </p15:guide>
        <p15:guide id="11" pos="241"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Vangorp" initials="PV" lastIdx="6" clrIdx="0">
    <p:extLst>
      <p:ext uri="{19B8F6BF-5375-455C-9EA6-DF929625EA0E}">
        <p15:presenceInfo xmlns:p15="http://schemas.microsoft.com/office/powerpoint/2012/main" userId="S::Vangorp@edgehill.ac.uk::3587515f-ddb1-4fe9-9d4f-a483c432d0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356"/>
    <a:srgbClr val="FFFF99"/>
    <a:srgbClr val="004895"/>
    <a:srgbClr val="5A8DCA"/>
    <a:srgbClr val="7FA3CA"/>
    <a:srgbClr val="CCDAEA"/>
    <a:srgbClr val="B2B2B2"/>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ittlere Formatvorlage 1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72" autoAdjust="0"/>
    <p:restoredTop sz="91003" autoAdjust="0"/>
  </p:normalViewPr>
  <p:slideViewPr>
    <p:cSldViewPr snapToGrid="0">
      <p:cViewPr varScale="1">
        <p:scale>
          <a:sx n="76" d="100"/>
          <a:sy n="76" d="100"/>
        </p:scale>
        <p:origin x="62" y="883"/>
      </p:cViewPr>
      <p:guideLst>
        <p:guide orient="horz" pos="986"/>
        <p:guide orient="horz" pos="910"/>
        <p:guide orient="horz" pos="3827"/>
        <p:guide orient="horz" pos="3902"/>
        <p:guide orient="horz" pos="4054"/>
        <p:guide orient="horz" pos="4167"/>
        <p:guide pos="3120"/>
        <p:guide pos="5923"/>
        <p:guide pos="5999"/>
        <p:guide pos="317"/>
        <p:guide pos="2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18581"/>
    </p:cViewPr>
  </p:sorterViewPr>
  <p:notesViewPr>
    <p:cSldViewPr snapToGrid="0">
      <p:cViewPr varScale="1">
        <p:scale>
          <a:sx n="56" d="100"/>
          <a:sy n="56" d="100"/>
        </p:scale>
        <p:origin x="-2658" y="-78"/>
      </p:cViewPr>
      <p:guideLst>
        <p:guide orient="horz" pos="3126"/>
        <p:guide pos="2100"/>
      </p:guideLst>
    </p:cSldViewPr>
  </p:notesViewPr>
  <p:gridSpacing cx="60128" cy="6012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2.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3.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23073468685677"/>
          <c:y val="5.781740398765417E-2"/>
          <c:w val="0.53196913759350606"/>
          <c:h val="0.79847841936424613"/>
        </c:manualLayout>
      </c:layout>
      <c:scatterChart>
        <c:scatterStyle val="lineMarker"/>
        <c:varyColors val="0"/>
        <c:ser>
          <c:idx val="0"/>
          <c:order val="0"/>
          <c:tx>
            <c:strRef>
              <c:f>'[Results Delphi and Graph 310208.xlsx]Sheet2'!$B$1</c:f>
              <c:strCache>
                <c:ptCount val="1"/>
                <c:pt idx="0">
                  <c:v>1) Data Analyst</c:v>
                </c:pt>
              </c:strCache>
            </c:strRef>
          </c:tx>
          <c:spPr>
            <a:ln w="25400" cap="rnd">
              <a:noFill/>
              <a:round/>
            </a:ln>
            <a:effectLst/>
          </c:spPr>
          <c:marker>
            <c:symbol val="diamond"/>
            <c:size val="6"/>
            <c:spPr>
              <a:solidFill>
                <a:schemeClr val="accent1"/>
              </a:solidFill>
              <a:ln w="9525">
                <a:solidFill>
                  <a:schemeClr val="accent1"/>
                </a:solidFill>
                <a:round/>
              </a:ln>
              <a:effectLst/>
            </c:spPr>
          </c:marker>
          <c:dLbls>
            <c:dLbl>
              <c:idx val="0"/>
              <c:tx>
                <c:rich>
                  <a:bodyPr/>
                  <a:lstStyle/>
                  <a:p>
                    <a:fld id="{09E8DED0-320F-4DE5-8523-3D9A5BA98D31}"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310208.xlsx]Sheet2'!$B$2</c:f>
              <c:numCache>
                <c:formatCode>General</c:formatCode>
                <c:ptCount val="1"/>
                <c:pt idx="0">
                  <c:v>68.068200000000004</c:v>
                </c:pt>
              </c:numCache>
            </c:numRef>
          </c:xVal>
          <c:yVal>
            <c:numRef>
              <c:f>'[Results Delphi and Graph 310208.xlsx]Sheet2'!$B$3</c:f>
              <c:numCache>
                <c:formatCode>General</c:formatCode>
                <c:ptCount val="1"/>
                <c:pt idx="0">
                  <c:v>4.2699999999999996</c:v>
                </c:pt>
              </c:numCache>
            </c:numRef>
          </c:yVal>
          <c:smooth val="0"/>
          <c:extLst>
            <c:ext xmlns:c15="http://schemas.microsoft.com/office/drawing/2012/chart" uri="{02D57815-91ED-43cb-92C2-25804820EDAC}">
              <c15:datalabelsRange>
                <c15:f>'[Results Delphi and Graph 310208.xlsx]Sheet2'!$B$5:$H$5</c15:f>
                <c15:dlblRangeCache>
                  <c:ptCount val="7"/>
                  <c:pt idx="0">
                    <c:v>1</c:v>
                  </c:pt>
                  <c:pt idx="1">
                    <c:v>2</c:v>
                  </c:pt>
                  <c:pt idx="2">
                    <c:v>3</c:v>
                  </c:pt>
                  <c:pt idx="3">
                    <c:v>4</c:v>
                  </c:pt>
                  <c:pt idx="4">
                    <c:v>5</c:v>
                  </c:pt>
                  <c:pt idx="5">
                    <c:v>6</c:v>
                  </c:pt>
                  <c:pt idx="6">
                    <c:v>7</c:v>
                  </c:pt>
                </c15:dlblRangeCache>
              </c15:datalabelsRange>
            </c:ext>
            <c:ext xmlns:c16="http://schemas.microsoft.com/office/drawing/2014/chart" uri="{C3380CC4-5D6E-409C-BE32-E72D297353CC}">
              <c16:uniqueId val="{00000001-FD11-4FF2-A736-DD598F17D08A}"/>
            </c:ext>
          </c:extLst>
        </c:ser>
        <c:ser>
          <c:idx val="1"/>
          <c:order val="1"/>
          <c:tx>
            <c:strRef>
              <c:f>'[Results Delphi and Graph 310208.xlsx]Sheet2'!$C$1</c:f>
              <c:strCache>
                <c:ptCount val="1"/>
                <c:pt idx="0">
                  <c:v>2) Master Data Manager </c:v>
                </c:pt>
              </c:strCache>
            </c:strRef>
          </c:tx>
          <c:spPr>
            <a:ln w="25400" cap="rnd">
              <a:noFill/>
              <a:round/>
            </a:ln>
            <a:effectLst/>
          </c:spPr>
          <c:marker>
            <c:symbol val="square"/>
            <c:size val="6"/>
            <c:spPr>
              <a:solidFill>
                <a:schemeClr val="accent2"/>
              </a:solidFill>
              <a:ln w="9525">
                <a:solidFill>
                  <a:schemeClr val="accent2"/>
                </a:solidFill>
                <a:round/>
              </a:ln>
              <a:effectLst/>
            </c:spPr>
          </c:marker>
          <c:dLbls>
            <c:dLbl>
              <c:idx val="0"/>
              <c:layout>
                <c:manualLayout>
                  <c:x val="2.1177467174925877E-3"/>
                  <c:y val="-9.2592592592592587E-3"/>
                </c:manualLayout>
              </c:layout>
              <c:tx>
                <c:rich>
                  <a:bodyPr/>
                  <a:lstStyle/>
                  <a:p>
                    <a:fld id="{C85A59E6-EB46-4EFB-855A-B8264F0F631F}"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310208.xlsx]Sheet2'!$C$2</c:f>
              <c:numCache>
                <c:formatCode>General</c:formatCode>
                <c:ptCount val="1"/>
                <c:pt idx="0">
                  <c:v>61.104199999999999</c:v>
                </c:pt>
              </c:numCache>
            </c:numRef>
          </c:xVal>
          <c:yVal>
            <c:numRef>
              <c:f>'[Results Delphi and Graph 310208.xlsx]Sheet2'!$C$3</c:f>
              <c:numCache>
                <c:formatCode>General</c:formatCode>
                <c:ptCount val="1"/>
                <c:pt idx="0">
                  <c:v>3.77</c:v>
                </c:pt>
              </c:numCache>
            </c:numRef>
          </c:yVal>
          <c:smooth val="0"/>
          <c:extLst>
            <c:ext xmlns:c15="http://schemas.microsoft.com/office/drawing/2012/chart" uri="{02D57815-91ED-43cb-92C2-25804820EDAC}">
              <c15:datalabelsRange>
                <c15:f>'[Results Delphi and Graph 310208.xlsx]Sheet2'!$C$5</c15:f>
                <c15:dlblRangeCache>
                  <c:ptCount val="1"/>
                  <c:pt idx="0">
                    <c:v>2</c:v>
                  </c:pt>
                </c15:dlblRangeCache>
              </c15:datalabelsRange>
            </c:ext>
            <c:ext xmlns:c16="http://schemas.microsoft.com/office/drawing/2014/chart" uri="{C3380CC4-5D6E-409C-BE32-E72D297353CC}">
              <c16:uniqueId val="{00000003-FD11-4FF2-A736-DD598F17D08A}"/>
            </c:ext>
          </c:extLst>
        </c:ser>
        <c:ser>
          <c:idx val="2"/>
          <c:order val="2"/>
          <c:tx>
            <c:strRef>
              <c:f>'[Results Delphi and Graph 310208.xlsx]Sheet2'!$D$1</c:f>
              <c:strCache>
                <c:ptCount val="1"/>
                <c:pt idx="0">
                  <c:v>3) Process Automation Manager </c:v>
                </c:pt>
              </c:strCache>
            </c:strRef>
          </c:tx>
          <c:spPr>
            <a:ln w="25400" cap="rnd">
              <a:noFill/>
              <a:round/>
            </a:ln>
            <a:effectLst/>
          </c:spPr>
          <c:marker>
            <c:symbol val="triangle"/>
            <c:size val="6"/>
            <c:spPr>
              <a:solidFill>
                <a:schemeClr val="accent3"/>
              </a:solidFill>
              <a:ln w="9525">
                <a:solidFill>
                  <a:schemeClr val="accent3"/>
                </a:solidFill>
                <a:round/>
              </a:ln>
              <a:effectLst/>
            </c:spPr>
          </c:marker>
          <c:dLbls>
            <c:dLbl>
              <c:idx val="0"/>
              <c:layout>
                <c:manualLayout>
                  <c:x val="-6.3532401524778416E-3"/>
                  <c:y val="9.2592592592592171E-3"/>
                </c:manualLayout>
              </c:layout>
              <c:tx>
                <c:rich>
                  <a:bodyPr/>
                  <a:lstStyle/>
                  <a:p>
                    <a:fld id="{AFF65F4D-C7DB-4103-93B6-7D8DB47AF2CB}"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xVal>
            <c:numRef>
              <c:f>'[Results Delphi and Graph 310208.xlsx]Sheet2'!$D$2</c:f>
              <c:numCache>
                <c:formatCode>General</c:formatCode>
                <c:ptCount val="1"/>
                <c:pt idx="0">
                  <c:v>60.622599999999998</c:v>
                </c:pt>
              </c:numCache>
            </c:numRef>
          </c:xVal>
          <c:yVal>
            <c:numRef>
              <c:f>'[Results Delphi and Graph 310208.xlsx]Sheet2'!$D$3</c:f>
              <c:numCache>
                <c:formatCode>General</c:formatCode>
                <c:ptCount val="1"/>
                <c:pt idx="0">
                  <c:v>3.72</c:v>
                </c:pt>
              </c:numCache>
            </c:numRef>
          </c:yVal>
          <c:smooth val="0"/>
          <c:extLst>
            <c:ext xmlns:c15="http://schemas.microsoft.com/office/drawing/2012/chart" uri="{02D57815-91ED-43cb-92C2-25804820EDAC}">
              <c15:datalabelsRange>
                <c15:f>'[Results Delphi and Graph 310208.xlsx]Sheet2'!$D$5</c15:f>
                <c15:dlblRangeCache>
                  <c:ptCount val="1"/>
                  <c:pt idx="0">
                    <c:v>3</c:v>
                  </c:pt>
                </c15:dlblRangeCache>
              </c15:datalabelsRange>
            </c:ext>
            <c:ext xmlns:c16="http://schemas.microsoft.com/office/drawing/2014/chart" uri="{C3380CC4-5D6E-409C-BE32-E72D297353CC}">
              <c16:uniqueId val="{00000005-FD11-4FF2-A736-DD598F17D08A}"/>
            </c:ext>
          </c:extLst>
        </c:ser>
        <c:ser>
          <c:idx val="3"/>
          <c:order val="3"/>
          <c:tx>
            <c:strRef>
              <c:f>'[Results Delphi and Graph 310208.xlsx]Sheet2'!$E$1</c:f>
              <c:strCache>
                <c:ptCount val="1"/>
                <c:pt idx="0">
                  <c:v>4) Supplier Onboarding Manager</c:v>
                </c:pt>
              </c:strCache>
            </c:strRef>
          </c:tx>
          <c:spPr>
            <a:ln w="25400" cap="rnd">
              <a:noFill/>
              <a:round/>
            </a:ln>
            <a:effectLst/>
          </c:spPr>
          <c:marker>
            <c:symbol val="x"/>
            <c:size val="6"/>
            <c:spPr>
              <a:noFill/>
              <a:ln w="9525">
                <a:solidFill>
                  <a:schemeClr val="accent4"/>
                </a:solidFill>
                <a:round/>
              </a:ln>
              <a:effectLst/>
            </c:spPr>
          </c:marker>
          <c:dLbls>
            <c:dLbl>
              <c:idx val="0"/>
              <c:tx>
                <c:rich>
                  <a:bodyPr/>
                  <a:lstStyle/>
                  <a:p>
                    <a:fld id="{79FB91ED-304B-4911-8957-7EE0875C2C6C}"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310208.xlsx]Sheet2'!$E$2</c:f>
              <c:numCache>
                <c:formatCode>General</c:formatCode>
                <c:ptCount val="1"/>
                <c:pt idx="0">
                  <c:v>58.125</c:v>
                </c:pt>
              </c:numCache>
            </c:numRef>
          </c:xVal>
          <c:yVal>
            <c:numRef>
              <c:f>'[Results Delphi and Graph 310208.xlsx]Sheet2'!$E$3</c:f>
              <c:numCache>
                <c:formatCode>General</c:formatCode>
                <c:ptCount val="1"/>
                <c:pt idx="0">
                  <c:v>3.49</c:v>
                </c:pt>
              </c:numCache>
            </c:numRef>
          </c:yVal>
          <c:smooth val="0"/>
          <c:extLst>
            <c:ext xmlns:c15="http://schemas.microsoft.com/office/drawing/2012/chart" uri="{02D57815-91ED-43cb-92C2-25804820EDAC}">
              <c15:datalabelsRange>
                <c15:f>'[Results Delphi and Graph 310208.xlsx]Sheet2'!$E$5</c15:f>
                <c15:dlblRangeCache>
                  <c:ptCount val="1"/>
                  <c:pt idx="0">
                    <c:v>4</c:v>
                  </c:pt>
                </c15:dlblRangeCache>
              </c15:datalabelsRange>
            </c:ext>
            <c:ext xmlns:c16="http://schemas.microsoft.com/office/drawing/2014/chart" uri="{C3380CC4-5D6E-409C-BE32-E72D297353CC}">
              <c16:uniqueId val="{00000007-FD11-4FF2-A736-DD598F17D08A}"/>
            </c:ext>
          </c:extLst>
        </c:ser>
        <c:ser>
          <c:idx val="4"/>
          <c:order val="4"/>
          <c:tx>
            <c:strRef>
              <c:f>'[Results Delphi and Graph 310208.xlsx]Sheet2'!$F$1</c:f>
              <c:strCache>
                <c:ptCount val="1"/>
                <c:pt idx="0">
                  <c:v>5) System Innovation Scout </c:v>
                </c:pt>
              </c:strCache>
            </c:strRef>
          </c:tx>
          <c:spPr>
            <a:ln w="25400" cap="rnd">
              <a:noFill/>
              <a:round/>
            </a:ln>
            <a:effectLst/>
          </c:spPr>
          <c:marker>
            <c:symbol val="star"/>
            <c:size val="6"/>
            <c:spPr>
              <a:noFill/>
              <a:ln w="9525">
                <a:solidFill>
                  <a:schemeClr val="accent5"/>
                </a:solidFill>
                <a:round/>
              </a:ln>
              <a:effectLst/>
            </c:spPr>
          </c:marker>
          <c:dLbls>
            <c:dLbl>
              <c:idx val="0"/>
              <c:tx>
                <c:rich>
                  <a:bodyPr/>
                  <a:lstStyle/>
                  <a:p>
                    <a:fld id="{4846EC46-85AC-42DB-848B-12A3B17DFB9B}"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xVal>
            <c:numRef>
              <c:f>'[Results Delphi and Graph 310208.xlsx]Sheet2'!$F$2</c:f>
              <c:numCache>
                <c:formatCode>General</c:formatCode>
                <c:ptCount val="1"/>
                <c:pt idx="0">
                  <c:v>53.9574</c:v>
                </c:pt>
              </c:numCache>
            </c:numRef>
          </c:xVal>
          <c:yVal>
            <c:numRef>
              <c:f>'[Results Delphi and Graph 310208.xlsx]Sheet2'!$F$3</c:f>
              <c:numCache>
                <c:formatCode>General</c:formatCode>
                <c:ptCount val="1"/>
                <c:pt idx="0">
                  <c:v>3.64</c:v>
                </c:pt>
              </c:numCache>
            </c:numRef>
          </c:yVal>
          <c:smooth val="0"/>
          <c:extLst>
            <c:ext xmlns:c15="http://schemas.microsoft.com/office/drawing/2012/chart" uri="{02D57815-91ED-43cb-92C2-25804820EDAC}">
              <c15:datalabelsRange>
                <c15:f>'[Results Delphi and Graph 310208.xlsx]Sheet2'!$F$5</c15:f>
                <c15:dlblRangeCache>
                  <c:ptCount val="1"/>
                  <c:pt idx="0">
                    <c:v>5</c:v>
                  </c:pt>
                </c15:dlblRangeCache>
              </c15:datalabelsRange>
            </c:ext>
            <c:ext xmlns:c16="http://schemas.microsoft.com/office/drawing/2014/chart" uri="{C3380CC4-5D6E-409C-BE32-E72D297353CC}">
              <c16:uniqueId val="{00000009-FD11-4FF2-A736-DD598F17D08A}"/>
            </c:ext>
          </c:extLst>
        </c:ser>
        <c:ser>
          <c:idx val="5"/>
          <c:order val="5"/>
          <c:tx>
            <c:strRef>
              <c:f>'[Results Delphi and Graph 310208.xlsx]Sheet2'!$G$1</c:f>
              <c:strCache>
                <c:ptCount val="1"/>
                <c:pt idx="0">
                  <c:v>6) Legislation Specialist</c:v>
                </c:pt>
              </c:strCache>
            </c:strRef>
          </c:tx>
          <c:spPr>
            <a:ln w="25400" cap="rnd">
              <a:noFill/>
              <a:round/>
            </a:ln>
            <a:effectLst/>
          </c:spPr>
          <c:marker>
            <c:symbol val="circle"/>
            <c:size val="6"/>
            <c:spPr>
              <a:solidFill>
                <a:schemeClr val="accent6"/>
              </a:solidFill>
              <a:ln w="9525">
                <a:solidFill>
                  <a:schemeClr val="accent6"/>
                </a:solidFill>
                <a:round/>
              </a:ln>
              <a:effectLst/>
            </c:spPr>
          </c:marker>
          <c:dLbls>
            <c:dLbl>
              <c:idx val="0"/>
              <c:layout>
                <c:manualLayout>
                  <c:x val="-1.0588733587462939E-2"/>
                  <c:y val="-4.6296296296296719E-3"/>
                </c:manualLayout>
              </c:layout>
              <c:tx>
                <c:rich>
                  <a:bodyPr/>
                  <a:lstStyle/>
                  <a:p>
                    <a:fld id="{AC2765D0-7F15-4E77-AB53-1DBCBA390331}"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310208.xlsx]Sheet2'!$G$2</c:f>
              <c:numCache>
                <c:formatCode>General</c:formatCode>
                <c:ptCount val="1"/>
                <c:pt idx="0">
                  <c:v>50.822200000000002</c:v>
                </c:pt>
              </c:numCache>
            </c:numRef>
          </c:xVal>
          <c:yVal>
            <c:numRef>
              <c:f>'[Results Delphi and Graph 310208.xlsx]Sheet2'!$G$3</c:f>
              <c:numCache>
                <c:formatCode>General</c:formatCode>
                <c:ptCount val="1"/>
                <c:pt idx="0">
                  <c:v>3.69</c:v>
                </c:pt>
              </c:numCache>
            </c:numRef>
          </c:yVal>
          <c:smooth val="0"/>
          <c:extLst>
            <c:ext xmlns:c15="http://schemas.microsoft.com/office/drawing/2012/chart" uri="{02D57815-91ED-43cb-92C2-25804820EDAC}">
              <c15:datalabelsRange>
                <c15:f>'[Results Delphi and Graph 310208.xlsx]Sheet2'!$G$5</c15:f>
                <c15:dlblRangeCache>
                  <c:ptCount val="1"/>
                  <c:pt idx="0">
                    <c:v>6</c:v>
                  </c:pt>
                </c15:dlblRangeCache>
              </c15:datalabelsRange>
            </c:ext>
            <c:ext xmlns:c16="http://schemas.microsoft.com/office/drawing/2014/chart" uri="{C3380CC4-5D6E-409C-BE32-E72D297353CC}">
              <c16:uniqueId val="{0000000B-FD11-4FF2-A736-DD598F17D08A}"/>
            </c:ext>
          </c:extLst>
        </c:ser>
        <c:dLbls>
          <c:showLegendKey val="0"/>
          <c:showVal val="1"/>
          <c:showCatName val="0"/>
          <c:showSerName val="0"/>
          <c:showPercent val="0"/>
          <c:showBubbleSize val="0"/>
        </c:dLbls>
        <c:axId val="800213936"/>
        <c:axId val="800211640"/>
        <c:extLst>
          <c:ext xmlns:c15="http://schemas.microsoft.com/office/drawing/2012/chart" uri="{02D57815-91ED-43cb-92C2-25804820EDAC}">
            <c15:filteredScatterSeries>
              <c15:ser>
                <c:idx val="6"/>
                <c:order val="6"/>
                <c:tx>
                  <c:strRef>
                    <c:extLst>
                      <c:ext uri="{02D57815-91ED-43cb-92C2-25804820EDAC}">
                        <c15:formulaRef>
                          <c15:sqref>'[Results Delphi and Graph 310208.xlsx]Sheet2'!$H$1</c15:sqref>
                        </c15:formulaRef>
                      </c:ext>
                    </c:extLst>
                    <c:strCache>
                      <c:ptCount val="1"/>
                      <c:pt idx="0">
                        <c:v>7) Chief Happiness Officer </c:v>
                      </c:pt>
                    </c:strCache>
                  </c:strRef>
                </c:tx>
                <c:spPr>
                  <a:ln w="25400" cap="rnd">
                    <a:noFill/>
                    <a:round/>
                  </a:ln>
                  <a:effectLst/>
                </c:spPr>
                <c:marker>
                  <c:symbol val="plus"/>
                  <c:size val="6"/>
                  <c:spPr>
                    <a:noFill/>
                    <a:ln w="9525">
                      <a:solidFill>
                        <a:schemeClr val="accent1">
                          <a:lumMod val="60000"/>
                        </a:schemeClr>
                      </a:solidFill>
                      <a:round/>
                    </a:ln>
                    <a:effectLst/>
                  </c:spPr>
                </c:marker>
                <c:dLbls>
                  <c:dLbl>
                    <c:idx val="0"/>
                    <c:tx>
                      <c:rich>
                        <a:bodyPr/>
                        <a:lstStyle/>
                        <a:p>
                          <a:fld id="{269C825E-EE36-4972-A39E-D3B8889135EB}" type="CELLRANGE">
                            <a:rPr lang="en-US"/>
                            <a:pPr/>
                            <a:t>[CELLRANGE]</a:t>
                          </a:fld>
                          <a:endParaRPr lang="en-US"/>
                        </a:p>
                      </c:rich>
                    </c:tx>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C-FD11-4FF2-A736-DD598F17D08A}"/>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showLegendKey val="0"/>
                  <c:showVal val="0"/>
                  <c:showCatName val="0"/>
                  <c:showSerName val="0"/>
                  <c:showPercent val="0"/>
                  <c:showBubbleSize val="0"/>
                  <c:showLeaderLines val="0"/>
                  <c:extLst>
                    <c:ext uri="{CE6537A1-D6FC-4f65-9D91-7224C49458BB}">
                      <c15:showDataLabelsRange val="1"/>
                      <c15:showLeaderLines val="0"/>
                    </c:ext>
                  </c:extLst>
                </c:dLbls>
                <c:xVal>
                  <c:numRef>
                    <c:extLst>
                      <c:ext uri="{02D57815-91ED-43cb-92C2-25804820EDAC}">
                        <c15:formulaRef>
                          <c15:sqref>'[Results Delphi and Graph 310208.xlsx]Sheet2'!$H$2</c15:sqref>
                        </c15:formulaRef>
                      </c:ext>
                    </c:extLst>
                    <c:numCache>
                      <c:formatCode>General</c:formatCode>
                      <c:ptCount val="1"/>
                      <c:pt idx="0">
                        <c:v>23.255800000000001</c:v>
                      </c:pt>
                    </c:numCache>
                  </c:numRef>
                </c:xVal>
                <c:yVal>
                  <c:numRef>
                    <c:extLst>
                      <c:ext uri="{02D57815-91ED-43cb-92C2-25804820EDAC}">
                        <c15:formulaRef>
                          <c15:sqref>'[Results Delphi and Graph 310208.xlsx]Sheet2'!$H$3</c15:sqref>
                        </c15:formulaRef>
                      </c:ext>
                    </c:extLst>
                    <c:numCache>
                      <c:formatCode>General</c:formatCode>
                      <c:ptCount val="1"/>
                      <c:pt idx="0">
                        <c:v>2.46</c:v>
                      </c:pt>
                    </c:numCache>
                  </c:numRef>
                </c:yVal>
                <c:smooth val="0"/>
                <c:extLst>
                  <c:ext uri="{02D57815-91ED-43cb-92C2-25804820EDAC}">
                    <c15:datalabelsRange>
                      <c15:f>'[Results Delphi and Graph 310208.xlsx]Sheet2'!$H$5</c15:f>
                      <c15:dlblRangeCache>
                        <c:ptCount val="1"/>
                        <c:pt idx="0">
                          <c:v>7</c:v>
                        </c:pt>
                      </c15:dlblRangeCache>
                    </c15:datalabelsRange>
                  </c:ext>
                  <c:ext xmlns:c16="http://schemas.microsoft.com/office/drawing/2014/chart" uri="{C3380CC4-5D6E-409C-BE32-E72D297353CC}">
                    <c16:uniqueId val="{0000000D-FD11-4FF2-A736-DD598F17D08A}"/>
                  </c:ext>
                </c:extLst>
              </c15:ser>
            </c15:filteredScatterSeries>
          </c:ext>
        </c:extLst>
      </c:scatterChart>
      <c:valAx>
        <c:axId val="800213936"/>
        <c:scaling>
          <c:orientation val="minMax"/>
          <c:max val="70"/>
          <c:min val="45"/>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dirty="0"/>
                  <a:t>Expected probability in %</a:t>
                </a:r>
              </a:p>
            </c:rich>
          </c:tx>
          <c:overlay val="0"/>
          <c:spPr>
            <a:noFill/>
            <a:ln>
              <a:noFill/>
            </a:ln>
            <a:effectLst/>
          </c:spPr>
          <c:txPr>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211640"/>
        <c:crossesAt val="0"/>
        <c:crossBetween val="midCat"/>
      </c:valAx>
      <c:valAx>
        <c:axId val="800211640"/>
        <c:scaling>
          <c:orientation val="minMax"/>
          <c:min val="3.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a:t>Impact</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213936"/>
        <c:crossesAt val="0"/>
        <c:crossBetween val="midCat"/>
      </c:valAx>
      <c:spPr>
        <a:noFill/>
        <a:ln>
          <a:noFill/>
        </a:ln>
        <a:effectLst/>
      </c:spPr>
    </c:plotArea>
    <c:legend>
      <c:legendPos val="t"/>
      <c:layout>
        <c:manualLayout>
          <c:xMode val="edge"/>
          <c:yMode val="edge"/>
          <c:x val="0.64454021550991003"/>
          <c:y val="6.0185185185185182E-2"/>
          <c:w val="0.34910654433761218"/>
          <c:h val="0.8524321959755030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047474211848043"/>
          <c:y val="5.0925925925925923E-2"/>
          <c:w val="0.4703405371059976"/>
          <c:h val="0.79847841936424613"/>
        </c:manualLayout>
      </c:layout>
      <c:scatterChart>
        <c:scatterStyle val="lineMarker"/>
        <c:varyColors val="0"/>
        <c:ser>
          <c:idx val="0"/>
          <c:order val="0"/>
          <c:tx>
            <c:strRef>
              <c:f>'[Results Delphi and Graph 310208.xlsx]Sheet2'!$B$24</c:f>
              <c:strCache>
                <c:ptCount val="1"/>
                <c:pt idx="0">
                  <c:v>1) Data Analytics</c:v>
                </c:pt>
              </c:strCache>
            </c:strRef>
          </c:tx>
          <c:spPr>
            <a:ln w="25400" cap="rnd">
              <a:noFill/>
              <a:round/>
            </a:ln>
            <a:effectLst/>
          </c:spPr>
          <c:marker>
            <c:symbol val="diamond"/>
            <c:size val="6"/>
            <c:spPr>
              <a:solidFill>
                <a:schemeClr val="accent1"/>
              </a:solidFill>
              <a:ln w="9525">
                <a:solidFill>
                  <a:schemeClr val="accent1"/>
                </a:solidFill>
                <a:round/>
              </a:ln>
              <a:effectLst/>
            </c:spPr>
          </c:marker>
          <c:dLbls>
            <c:dLbl>
              <c:idx val="0"/>
              <c:tx>
                <c:rich>
                  <a:bodyPr/>
                  <a:lstStyle/>
                  <a:p>
                    <a:fld id="{BF53A029-DE75-46B7-B479-AB702D2F1E55}"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310208.xlsx]Sheet2'!$B$25</c:f>
              <c:numCache>
                <c:formatCode>General</c:formatCode>
                <c:ptCount val="1"/>
                <c:pt idx="0">
                  <c:v>81.955600000000004</c:v>
                </c:pt>
              </c:numCache>
            </c:numRef>
          </c:xVal>
          <c:yVal>
            <c:numRef>
              <c:f>'[Results Delphi and Graph 310208.xlsx]Sheet2'!$B$26</c:f>
              <c:numCache>
                <c:formatCode>General</c:formatCode>
                <c:ptCount val="1"/>
                <c:pt idx="0">
                  <c:v>4.1100000000000003</c:v>
                </c:pt>
              </c:numCache>
            </c:numRef>
          </c:yVal>
          <c:smooth val="0"/>
          <c:extLst>
            <c:ext xmlns:c15="http://schemas.microsoft.com/office/drawing/2012/chart" uri="{02D57815-91ED-43cb-92C2-25804820EDAC}">
              <c15:datalabelsRange>
                <c15:f>'[Results Delphi and Graph 310208.xlsx]Sheet2'!$B$28</c15:f>
                <c15:dlblRangeCache>
                  <c:ptCount val="1"/>
                  <c:pt idx="0">
                    <c:v>1</c:v>
                  </c:pt>
                </c15:dlblRangeCache>
              </c15:datalabelsRange>
            </c:ext>
            <c:ext xmlns:c16="http://schemas.microsoft.com/office/drawing/2014/chart" uri="{C3380CC4-5D6E-409C-BE32-E72D297353CC}">
              <c16:uniqueId val="{00000001-D567-4BF9-84F2-9D042AC1EAFD}"/>
            </c:ext>
          </c:extLst>
        </c:ser>
        <c:ser>
          <c:idx val="1"/>
          <c:order val="1"/>
          <c:tx>
            <c:strRef>
              <c:f>'[Results Delphi and Graph 310208.xlsx]Sheet2'!$C$24</c:f>
              <c:strCache>
                <c:ptCount val="1"/>
                <c:pt idx="0">
                  <c:v>2) E-Procurement Technology</c:v>
                </c:pt>
              </c:strCache>
            </c:strRef>
          </c:tx>
          <c:spPr>
            <a:ln w="25400" cap="rnd">
              <a:noFill/>
              <a:round/>
            </a:ln>
            <a:effectLst/>
          </c:spPr>
          <c:marker>
            <c:symbol val="square"/>
            <c:size val="6"/>
            <c:spPr>
              <a:solidFill>
                <a:schemeClr val="accent2"/>
              </a:solidFill>
              <a:ln w="9525">
                <a:solidFill>
                  <a:schemeClr val="accent2"/>
                </a:solidFill>
                <a:round/>
              </a:ln>
              <a:effectLst/>
            </c:spPr>
          </c:marker>
          <c:dLbls>
            <c:dLbl>
              <c:idx val="0"/>
              <c:tx>
                <c:rich>
                  <a:bodyPr/>
                  <a:lstStyle/>
                  <a:p>
                    <a:fld id="{65E01841-B68E-4AD4-88C1-1A9BE52AFF61}"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310208.xlsx]Sheet2'!$C$25</c:f>
              <c:numCache>
                <c:formatCode>General</c:formatCode>
                <c:ptCount val="1"/>
                <c:pt idx="0">
                  <c:v>77.2</c:v>
                </c:pt>
              </c:numCache>
            </c:numRef>
          </c:xVal>
          <c:yVal>
            <c:numRef>
              <c:f>'[Results Delphi and Graph 310208.xlsx]Sheet2'!$C$26</c:f>
              <c:numCache>
                <c:formatCode>General</c:formatCode>
                <c:ptCount val="1"/>
                <c:pt idx="0">
                  <c:v>3.89</c:v>
                </c:pt>
              </c:numCache>
            </c:numRef>
          </c:yVal>
          <c:smooth val="0"/>
          <c:extLst>
            <c:ext xmlns:c15="http://schemas.microsoft.com/office/drawing/2012/chart" uri="{02D57815-91ED-43cb-92C2-25804820EDAC}">
              <c15:datalabelsRange>
                <c15:f>'[Results Delphi and Graph 310208.xlsx]Sheet2'!$C$28</c15:f>
                <c15:dlblRangeCache>
                  <c:ptCount val="1"/>
                  <c:pt idx="0">
                    <c:v>2</c:v>
                  </c:pt>
                </c15:dlblRangeCache>
              </c15:datalabelsRange>
            </c:ext>
            <c:ext xmlns:c16="http://schemas.microsoft.com/office/drawing/2014/chart" uri="{C3380CC4-5D6E-409C-BE32-E72D297353CC}">
              <c16:uniqueId val="{00000003-D567-4BF9-84F2-9D042AC1EAFD}"/>
            </c:ext>
          </c:extLst>
        </c:ser>
        <c:ser>
          <c:idx val="2"/>
          <c:order val="2"/>
          <c:tx>
            <c:strRef>
              <c:f>'[Results Delphi and Graph 310208.xlsx]Sheet2'!$D$24</c:f>
              <c:strCache>
                <c:ptCount val="1"/>
                <c:pt idx="0">
                  <c:v>3) Digital Leadership</c:v>
                </c:pt>
              </c:strCache>
            </c:strRef>
          </c:tx>
          <c:spPr>
            <a:ln w="25400" cap="rnd">
              <a:noFill/>
              <a:round/>
            </a:ln>
            <a:effectLst/>
          </c:spPr>
          <c:marker>
            <c:symbol val="triangle"/>
            <c:size val="6"/>
            <c:spPr>
              <a:solidFill>
                <a:schemeClr val="accent3"/>
              </a:solidFill>
              <a:ln w="9525">
                <a:solidFill>
                  <a:schemeClr val="accent3"/>
                </a:solidFill>
                <a:round/>
              </a:ln>
              <a:effectLst/>
            </c:spPr>
          </c:marker>
          <c:dLbls>
            <c:dLbl>
              <c:idx val="0"/>
              <c:tx>
                <c:rich>
                  <a:bodyPr/>
                  <a:lstStyle/>
                  <a:p>
                    <a:fld id="{2D24751D-3E00-4087-9FD9-C14C4D3177C1}"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310208.xlsx]Sheet2'!$D$25</c:f>
              <c:numCache>
                <c:formatCode>General</c:formatCode>
                <c:ptCount val="1"/>
                <c:pt idx="0">
                  <c:v>72.444400000000002</c:v>
                </c:pt>
              </c:numCache>
            </c:numRef>
          </c:xVal>
          <c:yVal>
            <c:numRef>
              <c:f>'[Results Delphi and Graph 310208.xlsx]Sheet2'!$D$26</c:f>
              <c:numCache>
                <c:formatCode>General</c:formatCode>
                <c:ptCount val="1"/>
                <c:pt idx="0">
                  <c:v>3.76</c:v>
                </c:pt>
              </c:numCache>
            </c:numRef>
          </c:yVal>
          <c:smooth val="0"/>
          <c:extLst>
            <c:ext xmlns:c15="http://schemas.microsoft.com/office/drawing/2012/chart" uri="{02D57815-91ED-43cb-92C2-25804820EDAC}">
              <c15:datalabelsRange>
                <c15:f>'[Results Delphi and Graph 310208.xlsx]Sheet2'!$D$28</c15:f>
                <c15:dlblRangeCache>
                  <c:ptCount val="1"/>
                  <c:pt idx="0">
                    <c:v>3</c:v>
                  </c:pt>
                </c15:dlblRangeCache>
              </c15:datalabelsRange>
            </c:ext>
            <c:ext xmlns:c16="http://schemas.microsoft.com/office/drawing/2014/chart" uri="{C3380CC4-5D6E-409C-BE32-E72D297353CC}">
              <c16:uniqueId val="{00000005-D567-4BF9-84F2-9D042AC1EAFD}"/>
            </c:ext>
          </c:extLst>
        </c:ser>
        <c:ser>
          <c:idx val="3"/>
          <c:order val="3"/>
          <c:tx>
            <c:strRef>
              <c:f>'[Results Delphi and Graph 310208.xlsx]Sheet2'!$E$24</c:f>
              <c:strCache>
                <c:ptCount val="1"/>
                <c:pt idx="0">
                  <c:v>4) Supply Network Management</c:v>
                </c:pt>
              </c:strCache>
            </c:strRef>
          </c:tx>
          <c:spPr>
            <a:ln w="25400" cap="rnd">
              <a:noFill/>
              <a:round/>
            </a:ln>
            <a:effectLst/>
          </c:spPr>
          <c:marker>
            <c:symbol val="x"/>
            <c:size val="6"/>
            <c:spPr>
              <a:noFill/>
              <a:ln w="9525">
                <a:solidFill>
                  <a:schemeClr val="accent4"/>
                </a:solidFill>
                <a:round/>
              </a:ln>
              <a:effectLst/>
            </c:spPr>
          </c:marker>
          <c:dLbls>
            <c:dLbl>
              <c:idx val="0"/>
              <c:tx>
                <c:rich>
                  <a:bodyPr/>
                  <a:lstStyle/>
                  <a:p>
                    <a:fld id="{DFFEA53C-821D-4FE2-A920-885344CECB27}"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310208.xlsx]Sheet2'!$E$25</c:f>
              <c:numCache>
                <c:formatCode>General</c:formatCode>
                <c:ptCount val="1"/>
                <c:pt idx="0">
                  <c:v>68.844399999999993</c:v>
                </c:pt>
              </c:numCache>
            </c:numRef>
          </c:xVal>
          <c:yVal>
            <c:numRef>
              <c:f>'[Results Delphi and Graph 310208.xlsx]Sheet2'!$E$26</c:f>
              <c:numCache>
                <c:formatCode>General</c:formatCode>
                <c:ptCount val="1"/>
                <c:pt idx="0">
                  <c:v>3.89</c:v>
                </c:pt>
              </c:numCache>
            </c:numRef>
          </c:yVal>
          <c:smooth val="0"/>
          <c:extLst>
            <c:ext xmlns:c15="http://schemas.microsoft.com/office/drawing/2012/chart" uri="{02D57815-91ED-43cb-92C2-25804820EDAC}">
              <c15:datalabelsRange>
                <c15:f>'[Results Delphi and Graph 310208.xlsx]Sheet2'!$E$28</c15:f>
                <c15:dlblRangeCache>
                  <c:ptCount val="1"/>
                  <c:pt idx="0">
                    <c:v>4</c:v>
                  </c:pt>
                </c15:dlblRangeCache>
              </c15:datalabelsRange>
            </c:ext>
            <c:ext xmlns:c16="http://schemas.microsoft.com/office/drawing/2014/chart" uri="{C3380CC4-5D6E-409C-BE32-E72D297353CC}">
              <c16:uniqueId val="{00000007-D567-4BF9-84F2-9D042AC1EAFD}"/>
            </c:ext>
          </c:extLst>
        </c:ser>
        <c:ser>
          <c:idx val="4"/>
          <c:order val="4"/>
          <c:tx>
            <c:strRef>
              <c:f>'[Results Delphi and Graph 310208.xlsx]Sheet2'!$F$24</c:f>
              <c:strCache>
                <c:ptCount val="1"/>
                <c:pt idx="0">
                  <c:v>5) Strategic Management</c:v>
                </c:pt>
              </c:strCache>
            </c:strRef>
          </c:tx>
          <c:spPr>
            <a:ln w="25400" cap="rnd">
              <a:noFill/>
              <a:round/>
            </a:ln>
            <a:effectLst/>
          </c:spPr>
          <c:marker>
            <c:symbol val="star"/>
            <c:size val="6"/>
            <c:spPr>
              <a:noFill/>
              <a:ln w="9525">
                <a:solidFill>
                  <a:schemeClr val="accent5"/>
                </a:solidFill>
                <a:round/>
              </a:ln>
              <a:effectLst/>
            </c:spPr>
          </c:marker>
          <c:dLbls>
            <c:dLbl>
              <c:idx val="0"/>
              <c:tx>
                <c:rich>
                  <a:bodyPr/>
                  <a:lstStyle/>
                  <a:p>
                    <a:fld id="{A09715F7-A0AC-4C5D-BB8A-E73BCDAA2A21}"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310208.xlsx]Sheet2'!$F$25</c:f>
              <c:numCache>
                <c:formatCode>General</c:formatCode>
                <c:ptCount val="1"/>
                <c:pt idx="0">
                  <c:v>67.088899999999995</c:v>
                </c:pt>
              </c:numCache>
            </c:numRef>
          </c:xVal>
          <c:yVal>
            <c:numRef>
              <c:f>'[Results Delphi and Graph 310208.xlsx]Sheet2'!$F$26</c:f>
              <c:numCache>
                <c:formatCode>General</c:formatCode>
                <c:ptCount val="1"/>
                <c:pt idx="0">
                  <c:v>3.91</c:v>
                </c:pt>
              </c:numCache>
            </c:numRef>
          </c:yVal>
          <c:smooth val="0"/>
          <c:extLst>
            <c:ext xmlns:c15="http://schemas.microsoft.com/office/drawing/2012/chart" uri="{02D57815-91ED-43cb-92C2-25804820EDAC}">
              <c15:datalabelsRange>
                <c15:f>'[Results Delphi and Graph 310208.xlsx]Sheet2'!$F$28</c15:f>
                <c15:dlblRangeCache>
                  <c:ptCount val="1"/>
                  <c:pt idx="0">
                    <c:v>5</c:v>
                  </c:pt>
                </c15:dlblRangeCache>
              </c15:datalabelsRange>
            </c:ext>
            <c:ext xmlns:c16="http://schemas.microsoft.com/office/drawing/2014/chart" uri="{C3380CC4-5D6E-409C-BE32-E72D297353CC}">
              <c16:uniqueId val="{00000009-D567-4BF9-84F2-9D042AC1EAFD}"/>
            </c:ext>
          </c:extLst>
        </c:ser>
        <c:ser>
          <c:idx val="5"/>
          <c:order val="5"/>
          <c:tx>
            <c:strRef>
              <c:f>'[Results Delphi and Graph 310208.xlsx]Sheet2'!$G$24</c:f>
              <c:strCache>
                <c:ptCount val="1"/>
                <c:pt idx="0">
                  <c:v>6) Digital Negotiation</c:v>
                </c:pt>
              </c:strCache>
            </c:strRef>
          </c:tx>
          <c:spPr>
            <a:ln w="25400" cap="rnd">
              <a:noFill/>
              <a:round/>
            </a:ln>
            <a:effectLst/>
          </c:spPr>
          <c:marker>
            <c:symbol val="circle"/>
            <c:size val="6"/>
            <c:spPr>
              <a:solidFill>
                <a:schemeClr val="accent6"/>
              </a:solidFill>
              <a:ln w="9525">
                <a:solidFill>
                  <a:schemeClr val="accent6"/>
                </a:solidFill>
                <a:round/>
              </a:ln>
              <a:effectLst/>
            </c:spPr>
          </c:marker>
          <c:dLbls>
            <c:dLbl>
              <c:idx val="0"/>
              <c:tx>
                <c:rich>
                  <a:bodyPr/>
                  <a:lstStyle/>
                  <a:p>
                    <a:fld id="{EDB2FBAF-5982-438A-8C35-AF49767C6399}"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310208.xlsx]Sheet2'!$G$25</c:f>
              <c:numCache>
                <c:formatCode>General</c:formatCode>
                <c:ptCount val="1"/>
                <c:pt idx="0">
                  <c:v>66.333299999999994</c:v>
                </c:pt>
              </c:numCache>
            </c:numRef>
          </c:xVal>
          <c:yVal>
            <c:numRef>
              <c:f>'[Results Delphi and Graph 310208.xlsx]Sheet2'!$G$26</c:f>
              <c:numCache>
                <c:formatCode>General</c:formatCode>
                <c:ptCount val="1"/>
                <c:pt idx="0">
                  <c:v>3.83</c:v>
                </c:pt>
              </c:numCache>
            </c:numRef>
          </c:yVal>
          <c:smooth val="0"/>
          <c:extLst>
            <c:ext xmlns:c15="http://schemas.microsoft.com/office/drawing/2012/chart" uri="{02D57815-91ED-43cb-92C2-25804820EDAC}">
              <c15:datalabelsRange>
                <c15:f>'[Results Delphi and Graph 310208.xlsx]Sheet2'!$G$28</c15:f>
                <c15:dlblRangeCache>
                  <c:ptCount val="1"/>
                  <c:pt idx="0">
                    <c:v>6</c:v>
                  </c:pt>
                </c15:dlblRangeCache>
              </c15:datalabelsRange>
            </c:ext>
            <c:ext xmlns:c16="http://schemas.microsoft.com/office/drawing/2014/chart" uri="{C3380CC4-5D6E-409C-BE32-E72D297353CC}">
              <c16:uniqueId val="{0000000B-D567-4BF9-84F2-9D042AC1EAFD}"/>
            </c:ext>
          </c:extLst>
        </c:ser>
        <c:ser>
          <c:idx val="6"/>
          <c:order val="6"/>
          <c:tx>
            <c:strRef>
              <c:f>'[Results Delphi and Graph 310208.xlsx]Sheet2'!$H$24</c:f>
              <c:strCache>
                <c:ptCount val="1"/>
                <c:pt idx="0">
                  <c:v>7) Digital Partnership Management</c:v>
                </c:pt>
              </c:strCache>
            </c:strRef>
          </c:tx>
          <c:spPr>
            <a:ln w="25400" cap="rnd">
              <a:noFill/>
              <a:round/>
            </a:ln>
            <a:effectLst/>
          </c:spPr>
          <c:marker>
            <c:symbol val="plus"/>
            <c:size val="6"/>
            <c:spPr>
              <a:noFill/>
              <a:ln w="9525">
                <a:solidFill>
                  <a:schemeClr val="accent1">
                    <a:lumMod val="60000"/>
                  </a:schemeClr>
                </a:solidFill>
                <a:round/>
              </a:ln>
              <a:effectLst/>
            </c:spPr>
          </c:marker>
          <c:dLbls>
            <c:dLbl>
              <c:idx val="0"/>
              <c:tx>
                <c:rich>
                  <a:bodyPr/>
                  <a:lstStyle/>
                  <a:p>
                    <a:fld id="{A60D6E7D-C9B7-4AFB-B7BF-FA33A4961350}"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310208.xlsx]Sheet2'!$H$25</c:f>
              <c:numCache>
                <c:formatCode>General</c:formatCode>
                <c:ptCount val="1"/>
                <c:pt idx="0">
                  <c:v>61.955599999999997</c:v>
                </c:pt>
              </c:numCache>
            </c:numRef>
          </c:xVal>
          <c:yVal>
            <c:numRef>
              <c:f>'[Results Delphi and Graph 310208.xlsx]Sheet2'!$H$26</c:f>
              <c:numCache>
                <c:formatCode>General</c:formatCode>
                <c:ptCount val="1"/>
                <c:pt idx="0">
                  <c:v>3.61</c:v>
                </c:pt>
              </c:numCache>
            </c:numRef>
          </c:yVal>
          <c:smooth val="0"/>
          <c:extLst>
            <c:ext xmlns:c15="http://schemas.microsoft.com/office/drawing/2012/chart" uri="{02D57815-91ED-43cb-92C2-25804820EDAC}">
              <c15:datalabelsRange>
                <c15:f>'[Results Delphi and Graph 310208.xlsx]Sheet2'!$H$28</c15:f>
                <c15:dlblRangeCache>
                  <c:ptCount val="1"/>
                  <c:pt idx="0">
                    <c:v>7</c:v>
                  </c:pt>
                </c15:dlblRangeCache>
              </c15:datalabelsRange>
            </c:ext>
            <c:ext xmlns:c16="http://schemas.microsoft.com/office/drawing/2014/chart" uri="{C3380CC4-5D6E-409C-BE32-E72D297353CC}">
              <c16:uniqueId val="{0000000D-D567-4BF9-84F2-9D042AC1EAFD}"/>
            </c:ext>
          </c:extLst>
        </c:ser>
        <c:ser>
          <c:idx val="7"/>
          <c:order val="7"/>
          <c:tx>
            <c:strRef>
              <c:f>'[Results Delphi and Graph 310208.xlsx]Sheet2'!$I$24</c:f>
              <c:strCache>
                <c:ptCount val="1"/>
                <c:pt idx="0">
                  <c:v>8) Robotic Process Automation (RPA)</c:v>
                </c:pt>
              </c:strCache>
            </c:strRef>
          </c:tx>
          <c:spPr>
            <a:ln w="25400" cap="rnd">
              <a:noFill/>
              <a:round/>
            </a:ln>
            <a:effectLst/>
          </c:spPr>
          <c:marker>
            <c:symbol val="dot"/>
            <c:size val="6"/>
            <c:spPr>
              <a:solidFill>
                <a:schemeClr val="accent2">
                  <a:lumMod val="60000"/>
                </a:schemeClr>
              </a:solidFill>
              <a:ln w="9525">
                <a:solidFill>
                  <a:schemeClr val="accent2">
                    <a:lumMod val="60000"/>
                  </a:schemeClr>
                </a:solidFill>
                <a:round/>
              </a:ln>
              <a:effectLst/>
            </c:spPr>
          </c:marker>
          <c:dLbls>
            <c:dLbl>
              <c:idx val="0"/>
              <c:tx>
                <c:rich>
                  <a:bodyPr/>
                  <a:lstStyle/>
                  <a:p>
                    <a:fld id="{D882F15C-85A1-4FB1-8AAD-6F7F7891026F}"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310208.xlsx]Sheet2'!$I$25</c:f>
              <c:numCache>
                <c:formatCode>General</c:formatCode>
                <c:ptCount val="1"/>
                <c:pt idx="0">
                  <c:v>61.022199999999998</c:v>
                </c:pt>
              </c:numCache>
            </c:numRef>
          </c:xVal>
          <c:yVal>
            <c:numRef>
              <c:f>'[Results Delphi and Graph 310208.xlsx]Sheet2'!$I$26</c:f>
              <c:numCache>
                <c:formatCode>General</c:formatCode>
                <c:ptCount val="1"/>
                <c:pt idx="0">
                  <c:v>3.64</c:v>
                </c:pt>
              </c:numCache>
            </c:numRef>
          </c:yVal>
          <c:smooth val="0"/>
          <c:extLst>
            <c:ext xmlns:c15="http://schemas.microsoft.com/office/drawing/2012/chart" uri="{02D57815-91ED-43cb-92C2-25804820EDAC}">
              <c15:datalabelsRange>
                <c15:f>'[Results Delphi and Graph 310208.xlsx]Sheet2'!$I$28</c15:f>
                <c15:dlblRangeCache>
                  <c:ptCount val="1"/>
                  <c:pt idx="0">
                    <c:v>8</c:v>
                  </c:pt>
                </c15:dlblRangeCache>
              </c15:datalabelsRange>
            </c:ext>
            <c:ext xmlns:c16="http://schemas.microsoft.com/office/drawing/2014/chart" uri="{C3380CC4-5D6E-409C-BE32-E72D297353CC}">
              <c16:uniqueId val="{0000000F-D567-4BF9-84F2-9D042AC1EAFD}"/>
            </c:ext>
          </c:extLst>
        </c:ser>
        <c:ser>
          <c:idx val="8"/>
          <c:order val="8"/>
          <c:tx>
            <c:strRef>
              <c:f>'[Results Delphi and Graph 310208.xlsx]Sheet2'!$J$24</c:f>
              <c:strCache>
                <c:ptCount val="1"/>
                <c:pt idx="0">
                  <c:v>9) Digital Contract Management and Legal</c:v>
                </c:pt>
              </c:strCache>
            </c:strRef>
          </c:tx>
          <c:spPr>
            <a:ln w="25400" cap="rnd">
              <a:noFill/>
              <a:round/>
            </a:ln>
            <a:effectLst/>
          </c:spPr>
          <c:marker>
            <c:symbol val="dash"/>
            <c:size val="6"/>
            <c:spPr>
              <a:solidFill>
                <a:schemeClr val="accent3">
                  <a:lumMod val="60000"/>
                </a:schemeClr>
              </a:solidFill>
              <a:ln w="9525">
                <a:solidFill>
                  <a:schemeClr val="accent3">
                    <a:lumMod val="60000"/>
                  </a:schemeClr>
                </a:solidFill>
                <a:round/>
              </a:ln>
              <a:effectLst/>
            </c:spPr>
          </c:marker>
          <c:dLbls>
            <c:dLbl>
              <c:idx val="0"/>
              <c:tx>
                <c:rich>
                  <a:bodyPr/>
                  <a:lstStyle/>
                  <a:p>
                    <a:fld id="{0E384785-6A2B-4F58-A852-BA08B844D909}" type="CELLRANGE">
                      <a:rPr lang="en-US"/>
                      <a:pPr/>
                      <a:t>[CELLRANGE]</a:t>
                    </a:fld>
                    <a:endParaRPr 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0-D567-4BF9-84F2-9D042AC1EAF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t"/>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xVal>
            <c:numRef>
              <c:f>'[Results Delphi and Graph 310208.xlsx]Sheet2'!$J$25</c:f>
              <c:numCache>
                <c:formatCode>General</c:formatCode>
                <c:ptCount val="1"/>
                <c:pt idx="0">
                  <c:v>57.488900000000001</c:v>
                </c:pt>
              </c:numCache>
            </c:numRef>
          </c:xVal>
          <c:yVal>
            <c:numRef>
              <c:f>'[Results Delphi and Graph 310208.xlsx]Sheet2'!$J$26</c:f>
              <c:numCache>
                <c:formatCode>General</c:formatCode>
                <c:ptCount val="1"/>
                <c:pt idx="0">
                  <c:v>3.3</c:v>
                </c:pt>
              </c:numCache>
            </c:numRef>
          </c:yVal>
          <c:smooth val="0"/>
          <c:extLst>
            <c:ext xmlns:c15="http://schemas.microsoft.com/office/drawing/2012/chart" uri="{02D57815-91ED-43cb-92C2-25804820EDAC}">
              <c15:datalabelsRange>
                <c15:f>'[Results Delphi and Graph 310208.xlsx]Sheet2'!$J$28</c15:f>
                <c15:dlblRangeCache>
                  <c:ptCount val="1"/>
                  <c:pt idx="0">
                    <c:v>9</c:v>
                  </c:pt>
                </c15:dlblRangeCache>
              </c15:datalabelsRange>
            </c:ext>
            <c:ext xmlns:c16="http://schemas.microsoft.com/office/drawing/2014/chart" uri="{C3380CC4-5D6E-409C-BE32-E72D297353CC}">
              <c16:uniqueId val="{00000011-D567-4BF9-84F2-9D042AC1EAFD}"/>
            </c:ext>
          </c:extLst>
        </c:ser>
        <c:dLbls>
          <c:dLblPos val="t"/>
          <c:showLegendKey val="0"/>
          <c:showVal val="1"/>
          <c:showCatName val="0"/>
          <c:showSerName val="0"/>
          <c:showPercent val="0"/>
          <c:showBubbleSize val="0"/>
        </c:dLbls>
        <c:axId val="800213936"/>
        <c:axId val="800211640"/>
      </c:scatterChart>
      <c:valAx>
        <c:axId val="800213936"/>
        <c:scaling>
          <c:orientation val="minMax"/>
          <c:max val="85"/>
          <c:min val="55"/>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a:t>Expected probability in %</a:t>
                </a:r>
              </a:p>
            </c:rich>
          </c:tx>
          <c:overlay val="0"/>
          <c:spPr>
            <a:noFill/>
            <a:ln>
              <a:noFill/>
            </a:ln>
            <a:effectLst/>
          </c:spPr>
          <c:txPr>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211640"/>
        <c:crossesAt val="0"/>
        <c:crossBetween val="midCat"/>
      </c:valAx>
      <c:valAx>
        <c:axId val="800211640"/>
        <c:scaling>
          <c:orientation val="minMax"/>
          <c:max val="4.5"/>
          <c:min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a:t>Impact</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213936"/>
        <c:crossesAt val="0"/>
        <c:crossBetween val="midCat"/>
      </c:valAx>
      <c:spPr>
        <a:noFill/>
        <a:ln>
          <a:noFill/>
        </a:ln>
        <a:effectLst/>
      </c:spPr>
    </c:plotArea>
    <c:legend>
      <c:legendPos val="t"/>
      <c:layout>
        <c:manualLayout>
          <c:xMode val="edge"/>
          <c:yMode val="edge"/>
          <c:x val="0.58856598811256866"/>
          <c:y val="1.9906583870263544E-2"/>
          <c:w val="0.39743913522556362"/>
          <c:h val="0.95500204253222121"/>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494361754591521E-2"/>
          <c:y val="9.8437615105649898E-2"/>
          <c:w val="0.44415415947800596"/>
          <c:h val="0.73891270808470511"/>
        </c:manualLayout>
      </c:layout>
      <c:scatterChart>
        <c:scatterStyle val="lineMarker"/>
        <c:varyColors val="0"/>
        <c:ser>
          <c:idx val="3"/>
          <c:order val="0"/>
          <c:tx>
            <c:strRef>
              <c:f>'[Results Delphi and Graph 310208.xlsx]Graph'!$B$27</c:f>
              <c:strCache>
                <c:ptCount val="1"/>
                <c:pt idx="0">
                  <c:v>E-Procurement Technology</c:v>
                </c:pt>
              </c:strCache>
            </c:strRef>
          </c:tx>
          <c:spPr>
            <a:ln w="22225" cap="rnd">
              <a:solidFill>
                <a:schemeClr val="accent4"/>
              </a:solidFill>
              <a:round/>
            </a:ln>
            <a:effectLst/>
          </c:spPr>
          <c:marker>
            <c:symbol val="x"/>
            <c:size val="6"/>
            <c:spPr>
              <a:noFill/>
              <a:ln w="9525">
                <a:solidFill>
                  <a:schemeClr val="accent4"/>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310208.xlsx]Graph'!$B$28:$B$31</c:f>
              <c:numCache>
                <c:formatCode>General</c:formatCode>
                <c:ptCount val="4"/>
                <c:pt idx="0">
                  <c:v>38.674999999999997</c:v>
                </c:pt>
                <c:pt idx="1">
                  <c:v>57.6</c:v>
                </c:pt>
                <c:pt idx="2">
                  <c:v>72.2</c:v>
                </c:pt>
                <c:pt idx="3">
                  <c:v>78.55</c:v>
                </c:pt>
              </c:numCache>
            </c:numRef>
          </c:yVal>
          <c:smooth val="0"/>
          <c:extLst>
            <c:ext xmlns:c16="http://schemas.microsoft.com/office/drawing/2014/chart" uri="{C3380CC4-5D6E-409C-BE32-E72D297353CC}">
              <c16:uniqueId val="{00000000-8EAC-46EF-8F4A-7DA087910EF1}"/>
            </c:ext>
          </c:extLst>
        </c:ser>
        <c:ser>
          <c:idx val="0"/>
          <c:order val="1"/>
          <c:tx>
            <c:strRef>
              <c:f>'[Results Delphi and Graph 310208.xlsx]Graph'!$C$27</c:f>
              <c:strCache>
                <c:ptCount val="1"/>
                <c:pt idx="0">
                  <c:v>Data Analytics</c:v>
                </c:pt>
              </c:strCache>
            </c:strRef>
          </c:tx>
          <c:spPr>
            <a:ln w="22225" cap="rnd">
              <a:solidFill>
                <a:schemeClr val="accent1"/>
              </a:solidFill>
              <a:round/>
            </a:ln>
            <a:effectLst/>
          </c:spPr>
          <c:marker>
            <c:symbol val="diamond"/>
            <c:size val="6"/>
            <c:spPr>
              <a:solidFill>
                <a:schemeClr val="accent1"/>
              </a:solidFill>
              <a:ln w="9525">
                <a:solidFill>
                  <a:schemeClr val="accent1"/>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310208.xlsx]Graph'!$C$28:$C$31</c:f>
              <c:numCache>
                <c:formatCode>General</c:formatCode>
                <c:ptCount val="4"/>
                <c:pt idx="0">
                  <c:v>39.424999999999997</c:v>
                </c:pt>
                <c:pt idx="1">
                  <c:v>56.674999999999997</c:v>
                </c:pt>
                <c:pt idx="2">
                  <c:v>70.349999999999994</c:v>
                </c:pt>
                <c:pt idx="3">
                  <c:v>72.575000000000003</c:v>
                </c:pt>
              </c:numCache>
            </c:numRef>
          </c:yVal>
          <c:smooth val="0"/>
          <c:extLst>
            <c:ext xmlns:c16="http://schemas.microsoft.com/office/drawing/2014/chart" uri="{C3380CC4-5D6E-409C-BE32-E72D297353CC}">
              <c16:uniqueId val="{00000001-8EAC-46EF-8F4A-7DA087910EF1}"/>
            </c:ext>
          </c:extLst>
        </c:ser>
        <c:ser>
          <c:idx val="1"/>
          <c:order val="2"/>
          <c:tx>
            <c:strRef>
              <c:f>'[Results Delphi and Graph 310208.xlsx]Graph'!$D$27</c:f>
              <c:strCache>
                <c:ptCount val="1"/>
                <c:pt idx="0">
                  <c:v>Strategic Management</c:v>
                </c:pt>
              </c:strCache>
            </c:strRef>
          </c:tx>
          <c:spPr>
            <a:ln w="22225" cap="rnd">
              <a:solidFill>
                <a:schemeClr val="accent2"/>
              </a:solidFill>
              <a:round/>
            </a:ln>
            <a:effectLst/>
          </c:spPr>
          <c:marker>
            <c:symbol val="square"/>
            <c:size val="6"/>
            <c:spPr>
              <a:solidFill>
                <a:schemeClr val="accent2"/>
              </a:solidFill>
              <a:ln w="9525">
                <a:solidFill>
                  <a:schemeClr val="accent2"/>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310208.xlsx]Graph'!$D$28:$D$31</c:f>
              <c:numCache>
                <c:formatCode>General</c:formatCode>
                <c:ptCount val="4"/>
                <c:pt idx="0">
                  <c:v>39.025599999999997</c:v>
                </c:pt>
                <c:pt idx="1">
                  <c:v>52.640999999999998</c:v>
                </c:pt>
                <c:pt idx="2">
                  <c:v>62.179499999999997</c:v>
                </c:pt>
                <c:pt idx="3">
                  <c:v>68.512799999999999</c:v>
                </c:pt>
              </c:numCache>
            </c:numRef>
          </c:yVal>
          <c:smooth val="0"/>
          <c:extLst>
            <c:ext xmlns:c16="http://schemas.microsoft.com/office/drawing/2014/chart" uri="{C3380CC4-5D6E-409C-BE32-E72D297353CC}">
              <c16:uniqueId val="{00000002-8EAC-46EF-8F4A-7DA087910EF1}"/>
            </c:ext>
          </c:extLst>
        </c:ser>
        <c:ser>
          <c:idx val="2"/>
          <c:order val="3"/>
          <c:tx>
            <c:strRef>
              <c:f>'[Results Delphi and Graph 310208.xlsx]Graph'!$E$27</c:f>
              <c:strCache>
                <c:ptCount val="1"/>
                <c:pt idx="0">
                  <c:v>Supply Network Management</c:v>
                </c:pt>
              </c:strCache>
            </c:strRef>
          </c:tx>
          <c:spPr>
            <a:ln w="22225" cap="rnd">
              <a:solidFill>
                <a:schemeClr val="accent3"/>
              </a:solidFill>
              <a:round/>
            </a:ln>
            <a:effectLst/>
          </c:spPr>
          <c:marker>
            <c:symbol val="triangle"/>
            <c:size val="6"/>
            <c:spPr>
              <a:solidFill>
                <a:schemeClr val="accent3"/>
              </a:solidFill>
              <a:ln w="9525">
                <a:solidFill>
                  <a:schemeClr val="accent3"/>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310208.xlsx]Graph'!$E$28:$E$31</c:f>
              <c:numCache>
                <c:formatCode>General</c:formatCode>
                <c:ptCount val="4"/>
                <c:pt idx="0">
                  <c:v>27.7179</c:v>
                </c:pt>
                <c:pt idx="1">
                  <c:v>45.7179</c:v>
                </c:pt>
                <c:pt idx="2">
                  <c:v>61.564100000000003</c:v>
                </c:pt>
                <c:pt idx="3">
                  <c:v>63.923099999999998</c:v>
                </c:pt>
              </c:numCache>
            </c:numRef>
          </c:yVal>
          <c:smooth val="0"/>
          <c:extLst>
            <c:ext xmlns:c16="http://schemas.microsoft.com/office/drawing/2014/chart" uri="{C3380CC4-5D6E-409C-BE32-E72D297353CC}">
              <c16:uniqueId val="{00000003-8EAC-46EF-8F4A-7DA087910EF1}"/>
            </c:ext>
          </c:extLst>
        </c:ser>
        <c:ser>
          <c:idx val="8"/>
          <c:order val="4"/>
          <c:tx>
            <c:strRef>
              <c:f>'[Results Delphi and Graph 310208.xlsx]Graph'!$F$27</c:f>
              <c:strCache>
                <c:ptCount val="1"/>
                <c:pt idx="0">
                  <c:v>Digital Leadership</c:v>
                </c:pt>
              </c:strCache>
            </c:strRef>
          </c:tx>
          <c:spPr>
            <a:ln w="22225" cap="rnd">
              <a:solidFill>
                <a:schemeClr val="accent3">
                  <a:lumMod val="60000"/>
                </a:schemeClr>
              </a:solidFill>
              <a:round/>
            </a:ln>
            <a:effectLst/>
          </c:spPr>
          <c:marker>
            <c:symbol val="dash"/>
            <c:size val="6"/>
            <c:spPr>
              <a:solidFill>
                <a:schemeClr val="accent3">
                  <a:lumMod val="60000"/>
                </a:schemeClr>
              </a:solidFill>
              <a:ln w="9525">
                <a:solidFill>
                  <a:schemeClr val="accent3">
                    <a:lumMod val="60000"/>
                  </a:schemeClr>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310208.xlsx]Graph'!$F$28:$F$31</c:f>
              <c:numCache>
                <c:formatCode>General</c:formatCode>
                <c:ptCount val="4"/>
                <c:pt idx="0">
                  <c:v>24</c:v>
                </c:pt>
                <c:pt idx="1">
                  <c:v>41.692300000000003</c:v>
                </c:pt>
                <c:pt idx="2">
                  <c:v>56.384599999999999</c:v>
                </c:pt>
                <c:pt idx="3">
                  <c:v>63.051299999999998</c:v>
                </c:pt>
              </c:numCache>
            </c:numRef>
          </c:yVal>
          <c:smooth val="0"/>
          <c:extLst>
            <c:ext xmlns:c16="http://schemas.microsoft.com/office/drawing/2014/chart" uri="{C3380CC4-5D6E-409C-BE32-E72D297353CC}">
              <c16:uniqueId val="{00000004-8EAC-46EF-8F4A-7DA087910EF1}"/>
            </c:ext>
          </c:extLst>
        </c:ser>
        <c:ser>
          <c:idx val="4"/>
          <c:order val="5"/>
          <c:tx>
            <c:strRef>
              <c:f>'[Results Delphi and Graph 310208.xlsx]Graph'!$G$27</c:f>
              <c:strCache>
                <c:ptCount val="1"/>
                <c:pt idx="0">
                  <c:v>Robotic Process Automation (RPA)</c:v>
                </c:pt>
              </c:strCache>
            </c:strRef>
          </c:tx>
          <c:spPr>
            <a:ln w="22225" cap="rnd">
              <a:solidFill>
                <a:schemeClr val="accent5"/>
              </a:solidFill>
              <a:round/>
            </a:ln>
            <a:effectLst/>
          </c:spPr>
          <c:marker>
            <c:symbol val="star"/>
            <c:size val="6"/>
            <c:spPr>
              <a:noFill/>
              <a:ln w="9525">
                <a:solidFill>
                  <a:schemeClr val="accent5"/>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310208.xlsx]Graph'!$G$28:$G$31</c:f>
              <c:numCache>
                <c:formatCode>General</c:formatCode>
                <c:ptCount val="4"/>
                <c:pt idx="0">
                  <c:v>17.350000000000001</c:v>
                </c:pt>
                <c:pt idx="1">
                  <c:v>35.725000000000001</c:v>
                </c:pt>
                <c:pt idx="2">
                  <c:v>51.35</c:v>
                </c:pt>
                <c:pt idx="3">
                  <c:v>62.975000000000001</c:v>
                </c:pt>
              </c:numCache>
            </c:numRef>
          </c:yVal>
          <c:smooth val="0"/>
          <c:extLst>
            <c:ext xmlns:c16="http://schemas.microsoft.com/office/drawing/2014/chart" uri="{C3380CC4-5D6E-409C-BE32-E72D297353CC}">
              <c16:uniqueId val="{00000005-8EAC-46EF-8F4A-7DA087910EF1}"/>
            </c:ext>
          </c:extLst>
        </c:ser>
        <c:ser>
          <c:idx val="7"/>
          <c:order val="6"/>
          <c:tx>
            <c:strRef>
              <c:f>'[Results Delphi and Graph 310208.xlsx]Graph'!$H$27</c:f>
              <c:strCache>
                <c:ptCount val="1"/>
                <c:pt idx="0">
                  <c:v>Digital Negotiation</c:v>
                </c:pt>
              </c:strCache>
            </c:strRef>
          </c:tx>
          <c:spPr>
            <a:ln w="22225" cap="rnd">
              <a:solidFill>
                <a:schemeClr val="accent2">
                  <a:lumMod val="60000"/>
                </a:schemeClr>
              </a:solidFill>
              <a:round/>
            </a:ln>
            <a:effectLst/>
          </c:spPr>
          <c:marker>
            <c:symbol val="dot"/>
            <c:size val="6"/>
            <c:spPr>
              <a:solidFill>
                <a:schemeClr val="accent2">
                  <a:lumMod val="60000"/>
                </a:schemeClr>
              </a:solidFill>
              <a:ln w="9525">
                <a:solidFill>
                  <a:schemeClr val="accent2">
                    <a:lumMod val="60000"/>
                  </a:schemeClr>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310208.xlsx]Graph'!$H$28:$H$31</c:f>
              <c:numCache>
                <c:formatCode>General</c:formatCode>
                <c:ptCount val="4"/>
                <c:pt idx="0">
                  <c:v>25.074999999999999</c:v>
                </c:pt>
                <c:pt idx="1">
                  <c:v>39.15</c:v>
                </c:pt>
                <c:pt idx="2">
                  <c:v>55.774999999999999</c:v>
                </c:pt>
                <c:pt idx="3">
                  <c:v>62.8</c:v>
                </c:pt>
              </c:numCache>
            </c:numRef>
          </c:yVal>
          <c:smooth val="0"/>
          <c:extLst>
            <c:ext xmlns:c16="http://schemas.microsoft.com/office/drawing/2014/chart" uri="{C3380CC4-5D6E-409C-BE32-E72D297353CC}">
              <c16:uniqueId val="{00000006-8EAC-46EF-8F4A-7DA087910EF1}"/>
            </c:ext>
          </c:extLst>
        </c:ser>
        <c:ser>
          <c:idx val="5"/>
          <c:order val="7"/>
          <c:tx>
            <c:strRef>
              <c:f>'[Results Delphi and Graph 310208.xlsx]Graph'!$I$27</c:f>
              <c:strCache>
                <c:ptCount val="1"/>
                <c:pt idx="0">
                  <c:v>Digital Contract Management and Legal</c:v>
                </c:pt>
              </c:strCache>
            </c:strRef>
          </c:tx>
          <c:spPr>
            <a:ln w="22225" cap="rnd">
              <a:solidFill>
                <a:schemeClr val="accent6"/>
              </a:solidFill>
              <a:round/>
            </a:ln>
            <a:effectLst/>
          </c:spPr>
          <c:marker>
            <c:symbol val="circle"/>
            <c:size val="6"/>
            <c:spPr>
              <a:solidFill>
                <a:schemeClr val="accent6"/>
              </a:solidFill>
              <a:ln w="9525">
                <a:solidFill>
                  <a:schemeClr val="accent6"/>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310208.xlsx]Graph'!$I$28:$I$31</c:f>
              <c:numCache>
                <c:formatCode>General</c:formatCode>
                <c:ptCount val="4"/>
                <c:pt idx="0">
                  <c:v>17.625</c:v>
                </c:pt>
                <c:pt idx="1">
                  <c:v>29.1</c:v>
                </c:pt>
                <c:pt idx="2">
                  <c:v>40.9</c:v>
                </c:pt>
                <c:pt idx="3">
                  <c:v>47.225000000000001</c:v>
                </c:pt>
              </c:numCache>
            </c:numRef>
          </c:yVal>
          <c:smooth val="0"/>
          <c:extLst>
            <c:ext xmlns:c16="http://schemas.microsoft.com/office/drawing/2014/chart" uri="{C3380CC4-5D6E-409C-BE32-E72D297353CC}">
              <c16:uniqueId val="{00000007-8EAC-46EF-8F4A-7DA087910EF1}"/>
            </c:ext>
          </c:extLst>
        </c:ser>
        <c:ser>
          <c:idx val="6"/>
          <c:order val="8"/>
          <c:tx>
            <c:strRef>
              <c:f>'[Results Delphi and Graph 310208.xlsx]Graph'!$J$27</c:f>
              <c:strCache>
                <c:ptCount val="1"/>
                <c:pt idx="0">
                  <c:v>Digital Partnership Management</c:v>
                </c:pt>
              </c:strCache>
            </c:strRef>
          </c:tx>
          <c:spPr>
            <a:ln w="22225" cap="rnd">
              <a:solidFill>
                <a:schemeClr val="accent1">
                  <a:lumMod val="60000"/>
                </a:schemeClr>
              </a:solidFill>
              <a:round/>
            </a:ln>
            <a:effectLst/>
          </c:spPr>
          <c:marker>
            <c:symbol val="plus"/>
            <c:size val="6"/>
            <c:spPr>
              <a:noFill/>
              <a:ln w="9525">
                <a:solidFill>
                  <a:schemeClr val="accent1">
                    <a:lumMod val="60000"/>
                  </a:schemeClr>
                </a:solidFill>
                <a:round/>
              </a:ln>
              <a:effectLst/>
            </c:spPr>
          </c:marker>
          <c:xVal>
            <c:numRef>
              <c:f>'[Results Delphi and Graph 310208.xlsx]Graph'!$A$28:$A$31</c:f>
              <c:numCache>
                <c:formatCode>General</c:formatCode>
                <c:ptCount val="4"/>
                <c:pt idx="0">
                  <c:v>0</c:v>
                </c:pt>
                <c:pt idx="1">
                  <c:v>5</c:v>
                </c:pt>
                <c:pt idx="2">
                  <c:v>15</c:v>
                </c:pt>
                <c:pt idx="3">
                  <c:v>25</c:v>
                </c:pt>
              </c:numCache>
            </c:numRef>
          </c:xVal>
          <c:yVal>
            <c:numRef>
              <c:f>'[Results Delphi and Graph 310208.xlsx]Graph'!$J$28:$J$31</c:f>
              <c:numCache>
                <c:formatCode>General</c:formatCode>
                <c:ptCount val="4"/>
                <c:pt idx="0">
                  <c:v>24.205100000000002</c:v>
                </c:pt>
                <c:pt idx="1">
                  <c:v>37.384599999999999</c:v>
                </c:pt>
                <c:pt idx="2">
                  <c:v>51.230800000000002</c:v>
                </c:pt>
                <c:pt idx="3">
                  <c:v>59.230800000000002</c:v>
                </c:pt>
              </c:numCache>
            </c:numRef>
          </c:yVal>
          <c:smooth val="0"/>
          <c:extLst>
            <c:ext xmlns:c16="http://schemas.microsoft.com/office/drawing/2014/chart" uri="{C3380CC4-5D6E-409C-BE32-E72D297353CC}">
              <c16:uniqueId val="{00000008-8EAC-46EF-8F4A-7DA087910EF1}"/>
            </c:ext>
          </c:extLst>
        </c:ser>
        <c:dLbls>
          <c:showLegendKey val="0"/>
          <c:showVal val="0"/>
          <c:showCatName val="0"/>
          <c:showSerName val="0"/>
          <c:showPercent val="0"/>
          <c:showBubbleSize val="0"/>
        </c:dLbls>
        <c:axId val="425293144"/>
        <c:axId val="425290520"/>
      </c:scatterChart>
      <c:valAx>
        <c:axId val="425293144"/>
        <c:scaling>
          <c:orientation val="minMax"/>
          <c:max val="25"/>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a:t>Years</a:t>
                </a:r>
              </a:p>
            </c:rich>
          </c:tx>
          <c:overlay val="0"/>
          <c:spPr>
            <a:noFill/>
            <a:ln>
              <a:noFill/>
            </a:ln>
            <a:effectLst/>
          </c:spPr>
          <c:txPr>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5290520"/>
        <c:crosses val="autoZero"/>
        <c:crossBetween val="midCat"/>
      </c:valAx>
      <c:valAx>
        <c:axId val="425290520"/>
        <c:scaling>
          <c:orientation val="minMax"/>
          <c:max val="8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a:t>Adoption level in %</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25293144"/>
        <c:crosses val="autoZero"/>
        <c:crossBetween val="midCat"/>
      </c:valAx>
      <c:spPr>
        <a:noFill/>
        <a:ln>
          <a:noFill/>
        </a:ln>
        <a:effectLst/>
      </c:spPr>
    </c:plotArea>
    <c:legend>
      <c:legendPos val="t"/>
      <c:layout>
        <c:manualLayout>
          <c:xMode val="edge"/>
          <c:yMode val="edge"/>
          <c:x val="0.57623488991388427"/>
          <c:y val="3.2135076940562855E-2"/>
          <c:w val="0.408865633970383"/>
          <c:h val="0.9117668230524911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1">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1">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41">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81901603-392A-41EC-99B4-D94D174DC8D1}"/>
              </a:ext>
            </a:extLst>
          </p:cNvPr>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7" name="Rectangle 3">
            <a:extLst>
              <a:ext uri="{FF2B5EF4-FFF2-40B4-BE49-F238E27FC236}">
                <a16:creationId xmlns:a16="http://schemas.microsoft.com/office/drawing/2014/main" id="{873EAD01-7B0A-4973-BEB3-0752CAE6EA7A}"/>
              </a:ext>
            </a:extLst>
          </p:cNvPr>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atin typeface="Arial" pitchFamily="34" charset="0"/>
                <a:cs typeface="+mn-cs"/>
              </a:defRPr>
            </a:lvl1pPr>
          </a:lstStyle>
          <a:p>
            <a:pPr>
              <a:defRPr/>
            </a:pPr>
            <a:endParaRPr lang="en-US"/>
          </a:p>
        </p:txBody>
      </p:sp>
      <p:sp>
        <p:nvSpPr>
          <p:cNvPr id="425988" name="Rectangle 4">
            <a:extLst>
              <a:ext uri="{FF2B5EF4-FFF2-40B4-BE49-F238E27FC236}">
                <a16:creationId xmlns:a16="http://schemas.microsoft.com/office/drawing/2014/main" id="{77DF1C88-1E52-4C96-ACCF-47508392469D}"/>
              </a:ext>
            </a:extLst>
          </p:cNvPr>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9" name="Rectangle 5">
            <a:extLst>
              <a:ext uri="{FF2B5EF4-FFF2-40B4-BE49-F238E27FC236}">
                <a16:creationId xmlns:a16="http://schemas.microsoft.com/office/drawing/2014/main" id="{F5B82894-EEBD-4FDE-8D75-60F781D74185}"/>
              </a:ext>
            </a:extLst>
          </p:cNvPr>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EA2274-D112-40EE-9AB0-32E6CF97BC6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BF623D-C4F0-45BA-B971-3C1C22295C53}"/>
              </a:ext>
            </a:extLst>
          </p:cNvPr>
          <p:cNvSpPr>
            <a:spLocks noGrp="1" noChangeArrowheads="1"/>
          </p:cNvSpPr>
          <p:nvPr>
            <p:ph type="hdr" sz="quarter"/>
          </p:nvPr>
        </p:nvSpPr>
        <p:spPr bwMode="auto">
          <a:xfrm>
            <a:off x="0" y="0"/>
            <a:ext cx="2890838"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59" name="Rectangle 3">
            <a:extLst>
              <a:ext uri="{FF2B5EF4-FFF2-40B4-BE49-F238E27FC236}">
                <a16:creationId xmlns:a16="http://schemas.microsoft.com/office/drawing/2014/main" id="{E4BCE6A4-8EE8-40CB-84E2-111FC6A71F1A}"/>
              </a:ext>
            </a:extLst>
          </p:cNvPr>
          <p:cNvSpPr>
            <a:spLocks noGrp="1" noChangeArrowheads="1"/>
          </p:cNvSpPr>
          <p:nvPr>
            <p:ph type="dt" idx="1"/>
          </p:nvPr>
        </p:nvSpPr>
        <p:spPr bwMode="auto">
          <a:xfrm>
            <a:off x="3778250" y="0"/>
            <a:ext cx="2889250"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algn="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5124" name="Rectangle 4">
            <a:extLst>
              <a:ext uri="{FF2B5EF4-FFF2-40B4-BE49-F238E27FC236}">
                <a16:creationId xmlns:a16="http://schemas.microsoft.com/office/drawing/2014/main" id="{DA3A9297-E4F0-4663-B15D-91CEAA000060}"/>
              </a:ext>
            </a:extLst>
          </p:cNvPr>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a:extLst>
              <a:ext uri="{FF2B5EF4-FFF2-40B4-BE49-F238E27FC236}">
                <a16:creationId xmlns:a16="http://schemas.microsoft.com/office/drawing/2014/main" id="{3BE091CC-8BB5-44F9-AE21-AF515785ABAE}"/>
              </a:ext>
            </a:extLst>
          </p:cNvPr>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19462" name="Rectangle 6">
            <a:extLst>
              <a:ext uri="{FF2B5EF4-FFF2-40B4-BE49-F238E27FC236}">
                <a16:creationId xmlns:a16="http://schemas.microsoft.com/office/drawing/2014/main" id="{641191D1-7067-4B9C-BA8C-6B5011CB0D85}"/>
              </a:ext>
            </a:extLst>
          </p:cNvPr>
          <p:cNvSpPr>
            <a:spLocks noGrp="1" noChangeArrowheads="1"/>
          </p:cNvSpPr>
          <p:nvPr>
            <p:ph type="ftr" sz="quarter" idx="4"/>
          </p:nvPr>
        </p:nvSpPr>
        <p:spPr bwMode="auto">
          <a:xfrm>
            <a:off x="0" y="9429750"/>
            <a:ext cx="2890838"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63" name="Rectangle 7">
            <a:extLst>
              <a:ext uri="{FF2B5EF4-FFF2-40B4-BE49-F238E27FC236}">
                <a16:creationId xmlns:a16="http://schemas.microsoft.com/office/drawing/2014/main" id="{5833621A-A4BA-48EE-9D8E-A263A04648DF}"/>
              </a:ext>
            </a:extLst>
          </p:cNvPr>
          <p:cNvSpPr>
            <a:spLocks noGrp="1" noChangeArrowheads="1"/>
          </p:cNvSpPr>
          <p:nvPr>
            <p:ph type="sldNum" sz="quarter" idx="5"/>
          </p:nvPr>
        </p:nvSpPr>
        <p:spPr bwMode="auto">
          <a:xfrm>
            <a:off x="3778250" y="9429750"/>
            <a:ext cx="2889250"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algn="r" defTabSz="947738">
              <a:defRPr sz="1200"/>
            </a:lvl1pPr>
          </a:lstStyle>
          <a:p>
            <a:fld id="{57630AC6-73BA-43EE-861F-8E4EC2B00FE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quizzes and branch model</a:t>
            </a:r>
          </a:p>
          <a:p>
            <a:r>
              <a:rPr lang="en-US" dirty="0"/>
              <a:t>2: Excel </a:t>
            </a:r>
            <a:r>
              <a:rPr lang="en-US" dirty="0" err="1"/>
              <a:t>makro</a:t>
            </a:r>
            <a:endParaRPr lang="en-US" dirty="0"/>
          </a:p>
          <a:p>
            <a:r>
              <a:rPr lang="en-US" dirty="0"/>
              <a:t>3: Branch model</a:t>
            </a:r>
          </a:p>
          <a:p>
            <a:r>
              <a:rPr lang="en-US" dirty="0"/>
              <a:t>4: Inventory simulation, quiz based </a:t>
            </a:r>
          </a:p>
          <a:p>
            <a:r>
              <a:rPr lang="en-US" dirty="0"/>
              <a:t>5: Data analytics example based on historical data</a:t>
            </a:r>
          </a:p>
          <a:p>
            <a:endParaRPr lang="en-US" dirty="0"/>
          </a:p>
        </p:txBody>
      </p:sp>
      <p:sp>
        <p:nvSpPr>
          <p:cNvPr id="4" name="Slide Number Placeholder 3"/>
          <p:cNvSpPr>
            <a:spLocks noGrp="1"/>
          </p:cNvSpPr>
          <p:nvPr>
            <p:ph type="sldNum" sz="quarter" idx="5"/>
          </p:nvPr>
        </p:nvSpPr>
        <p:spPr/>
        <p:txBody>
          <a:bodyPr/>
          <a:lstStyle/>
          <a:p>
            <a:fld id="{57630AC6-73BA-43EE-861F-8E4EC2B00FE5}" type="slidenum">
              <a:rPr lang="en-US" altLang="en-US" smtClean="0"/>
              <a:pPr/>
              <a:t>15</a:t>
            </a:fld>
            <a:endParaRPr lang="en-US" altLang="en-US"/>
          </a:p>
        </p:txBody>
      </p:sp>
    </p:spTree>
    <p:extLst>
      <p:ext uri="{BB962C8B-B14F-4D97-AF65-F5344CB8AC3E}">
        <p14:creationId xmlns:p14="http://schemas.microsoft.com/office/powerpoint/2010/main" val="270145755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sp>
        <p:nvSpPr>
          <p:cNvPr id="9" name="Rectangle 3">
            <a:extLst>
              <a:ext uri="{FF2B5EF4-FFF2-40B4-BE49-F238E27FC236}">
                <a16:creationId xmlns:a16="http://schemas.microsoft.com/office/drawing/2014/main" id="{20FE0A15-F6D2-4C09-89AE-997292D4E712}"/>
              </a:ext>
            </a:extLst>
          </p:cNvPr>
          <p:cNvSpPr>
            <a:spLocks noGrp="1" noChangeArrowheads="1"/>
          </p:cNvSpPr>
          <p:nvPr>
            <p:ph type="subTitle" idx="1"/>
          </p:nvPr>
        </p:nvSpPr>
        <p:spPr>
          <a:xfrm>
            <a:off x="4236022" y="2189257"/>
            <a:ext cx="5445125" cy="307777"/>
          </a:xfrm>
        </p:spPr>
        <p:txBody>
          <a:bodyPr tIns="0" bIns="0" anchor="t">
            <a:spAutoFit/>
          </a:bodyPr>
          <a:lstStyle>
            <a:lvl1pPr>
              <a:lnSpc>
                <a:spcPct val="100000"/>
              </a:lnSpc>
              <a:spcBef>
                <a:spcPct val="0"/>
              </a:spcBef>
              <a:defRPr sz="2000" i="1">
                <a:solidFill>
                  <a:schemeClr val="bg1"/>
                </a:solidFill>
              </a:defRPr>
            </a:lvl1pPr>
          </a:lstStyle>
          <a:p>
            <a:r>
              <a:rPr lang="en-US" dirty="0"/>
              <a:t>Subtitle</a:t>
            </a:r>
          </a:p>
        </p:txBody>
      </p:sp>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4"/>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4"/>
          <a:stretch>
            <a:fillRect/>
          </a:stretch>
        </p:blipFill>
        <p:spPr>
          <a:xfrm>
            <a:off x="7634313" y="6384198"/>
            <a:ext cx="1668140" cy="379917"/>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4FF5ECBC-4982-4437-ADA5-B37F96CDA88D}"/>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862122" y="6305686"/>
            <a:ext cx="1257855" cy="554789"/>
          </a:xfrm>
          <a:prstGeom prst="rect">
            <a:avLst/>
          </a:prstGeom>
        </p:spPr>
      </p:pic>
      <p:pic>
        <p:nvPicPr>
          <p:cNvPr id="26" name="Picture 25" descr="Logo&#10;&#10;Description automatically generated">
            <a:extLst>
              <a:ext uri="{FF2B5EF4-FFF2-40B4-BE49-F238E27FC236}">
                <a16:creationId xmlns:a16="http://schemas.microsoft.com/office/drawing/2014/main" id="{0EAC1C10-FC16-4EB7-8F24-A7362C744C3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897208" y="6350980"/>
            <a:ext cx="511638" cy="464200"/>
          </a:xfrm>
          <a:prstGeom prst="rect">
            <a:avLst/>
          </a:prstGeom>
        </p:spPr>
      </p:pic>
    </p:spTree>
    <p:extLst>
      <p:ext uri="{BB962C8B-B14F-4D97-AF65-F5344CB8AC3E}">
        <p14:creationId xmlns:p14="http://schemas.microsoft.com/office/powerpoint/2010/main" val="30509932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B470C947-4BD8-419C-B925-85DD1867A251}"/>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4021214" y="3297936"/>
            <a:ext cx="5884786" cy="2300860"/>
          </a:xfrm>
          <a:prstGeom prst="rect">
            <a:avLst/>
          </a:prstGeom>
        </p:spPr>
      </p:pic>
      <p:pic>
        <p:nvPicPr>
          <p:cNvPr id="8" name="Picture 7" descr="A picture containing building, umbrella&#10;&#10;Description automatically generated">
            <a:extLst>
              <a:ext uri="{FF2B5EF4-FFF2-40B4-BE49-F238E27FC236}">
                <a16:creationId xmlns:a16="http://schemas.microsoft.com/office/drawing/2014/main" id="{85860ED9-6BE3-4B6A-9FD0-2BEB19C6486C}"/>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sp>
        <p:nvSpPr>
          <p:cNvPr id="9" name="Rectangle 2">
            <a:extLst>
              <a:ext uri="{FF2B5EF4-FFF2-40B4-BE49-F238E27FC236}">
                <a16:creationId xmlns:a16="http://schemas.microsoft.com/office/drawing/2014/main" id="{52210053-EBAB-4481-901E-D19D0A89746A}"/>
              </a:ext>
            </a:extLst>
          </p:cNvPr>
          <p:cNvSpPr txBox="1">
            <a:spLocks noChangeArrowheads="1"/>
          </p:cNvSpPr>
          <p:nvPr userDrawn="1"/>
        </p:nvSpPr>
        <p:spPr bwMode="auto">
          <a:xfrm>
            <a:off x="4236021" y="1000818"/>
            <a:ext cx="5445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762000" rtl="0" eaLnBrk="0" fontAlgn="base" hangingPunct="0">
              <a:spcBef>
                <a:spcPct val="0"/>
              </a:spcBef>
              <a:spcAft>
                <a:spcPct val="0"/>
              </a:spcAft>
              <a:buSzPct val="115000"/>
              <a:buFont typeface="Symbol" panose="05050102010706020507" pitchFamily="18" charset="2"/>
              <a:defRPr sz="2800" b="0" i="1">
                <a:solidFill>
                  <a:schemeClr val="tx2"/>
                </a:solidFill>
                <a:latin typeface="+mj-lt"/>
                <a:ea typeface="+mj-ea"/>
                <a:cs typeface="+mj-cs"/>
              </a:defRPr>
            </a:lvl1pPr>
            <a:lvl2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00" algn="l" defTabSz="762000" rtl="0" fontAlgn="base">
              <a:spcBef>
                <a:spcPct val="0"/>
              </a:spcBef>
              <a:spcAft>
                <a:spcPct val="0"/>
              </a:spcAft>
              <a:buSzPct val="115000"/>
              <a:buFont typeface="Symbol" pitchFamily="18" charset="2"/>
              <a:defRPr b="1" i="1">
                <a:solidFill>
                  <a:schemeClr val="tx2"/>
                </a:solidFill>
                <a:latin typeface="Arial" pitchFamily="34" charset="0"/>
              </a:defRPr>
            </a:lvl6pPr>
            <a:lvl7pPr marL="914400" algn="l" defTabSz="762000" rtl="0" fontAlgn="base">
              <a:spcBef>
                <a:spcPct val="0"/>
              </a:spcBef>
              <a:spcAft>
                <a:spcPct val="0"/>
              </a:spcAft>
              <a:buSzPct val="115000"/>
              <a:buFont typeface="Symbol" pitchFamily="18" charset="2"/>
              <a:defRPr b="1" i="1">
                <a:solidFill>
                  <a:schemeClr val="tx2"/>
                </a:solidFill>
                <a:latin typeface="Arial" pitchFamily="34" charset="0"/>
              </a:defRPr>
            </a:lvl7pPr>
            <a:lvl8pPr marL="1371600" algn="l" defTabSz="762000" rtl="0" fontAlgn="base">
              <a:spcBef>
                <a:spcPct val="0"/>
              </a:spcBef>
              <a:spcAft>
                <a:spcPct val="0"/>
              </a:spcAft>
              <a:buSzPct val="115000"/>
              <a:buFont typeface="Symbol" pitchFamily="18" charset="2"/>
              <a:defRPr b="1" i="1">
                <a:solidFill>
                  <a:schemeClr val="tx2"/>
                </a:solidFill>
                <a:latin typeface="Arial" pitchFamily="34" charset="0"/>
              </a:defRPr>
            </a:lvl8pPr>
            <a:lvl9pPr marL="1828800" algn="l" defTabSz="762000" rtl="0" fontAlgn="base">
              <a:spcBef>
                <a:spcPct val="0"/>
              </a:spcBef>
              <a:spcAft>
                <a:spcPct val="0"/>
              </a:spcAft>
              <a:buSzPct val="115000"/>
              <a:buFont typeface="Symbol" pitchFamily="18" charset="2"/>
              <a:defRPr b="1" i="1">
                <a:solidFill>
                  <a:schemeClr val="tx2"/>
                </a:solidFill>
                <a:latin typeface="Arial" pitchFamily="34" charset="0"/>
              </a:defRPr>
            </a:lvl9pPr>
          </a:lstStyle>
          <a:p>
            <a:r>
              <a:rPr lang="en-US" sz="2800" kern="0" dirty="0">
                <a:solidFill>
                  <a:schemeClr val="bg1"/>
                </a:solidFill>
              </a:rPr>
              <a:t>Title</a:t>
            </a:r>
          </a:p>
        </p:txBody>
      </p:sp>
      <p:sp>
        <p:nvSpPr>
          <p:cNvPr id="10" name="Rectangle 3">
            <a:extLst>
              <a:ext uri="{FF2B5EF4-FFF2-40B4-BE49-F238E27FC236}">
                <a16:creationId xmlns:a16="http://schemas.microsoft.com/office/drawing/2014/main" id="{C41A92DB-1050-4100-9205-C6FA7C88A33D}"/>
              </a:ext>
            </a:extLst>
          </p:cNvPr>
          <p:cNvSpPr>
            <a:spLocks noGrp="1" noChangeArrowheads="1"/>
          </p:cNvSpPr>
          <p:nvPr>
            <p:ph type="subTitle" idx="1"/>
          </p:nvPr>
        </p:nvSpPr>
        <p:spPr>
          <a:xfrm>
            <a:off x="4236022" y="2189257"/>
            <a:ext cx="5445125" cy="307777"/>
          </a:xfrm>
        </p:spPr>
        <p:txBody>
          <a:bodyPr tIns="0" bIns="0" anchor="t">
            <a:spAutoFit/>
          </a:bodyPr>
          <a:lstStyle>
            <a:lvl1pPr>
              <a:lnSpc>
                <a:spcPct val="100000"/>
              </a:lnSpc>
              <a:spcBef>
                <a:spcPct val="0"/>
              </a:spcBef>
              <a:defRPr sz="2000" i="1">
                <a:solidFill>
                  <a:schemeClr val="tx1"/>
                </a:solidFill>
              </a:defRPr>
            </a:lvl1pPr>
          </a:lstStyle>
          <a:p>
            <a:r>
              <a:rPr lang="en-US" dirty="0"/>
              <a:t>Subtitle</a:t>
            </a:r>
          </a:p>
        </p:txBody>
      </p:sp>
      <p:sp>
        <p:nvSpPr>
          <p:cNvPr id="19" name="Title 1">
            <a:extLst>
              <a:ext uri="{FF2B5EF4-FFF2-40B4-BE49-F238E27FC236}">
                <a16:creationId xmlns:a16="http://schemas.microsoft.com/office/drawing/2014/main" id="{7009508C-9069-4B6A-99F3-1F4ABCB6AB6C}"/>
              </a:ext>
            </a:extLst>
          </p:cNvPr>
          <p:cNvSpPr>
            <a:spLocks noGrp="1"/>
          </p:cNvSpPr>
          <p:nvPr>
            <p:ph type="title"/>
          </p:nvPr>
        </p:nvSpPr>
        <p:spPr>
          <a:xfrm>
            <a:off x="4236022" y="883920"/>
            <a:ext cx="5445125" cy="457200"/>
          </a:xfrm>
        </p:spPr>
        <p:txBody>
          <a:bodyPr anchor="t"/>
          <a:lstStyle>
            <a:lvl1pPr>
              <a:defRPr sz="240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3035295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st of content">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3" name="Text Placeholder 2">
            <a:extLst>
              <a:ext uri="{FF2B5EF4-FFF2-40B4-BE49-F238E27FC236}">
                <a16:creationId xmlns:a16="http://schemas.microsoft.com/office/drawing/2014/main" id="{E03A3EC8-CF75-4A75-8310-3C51270F756D}"/>
              </a:ext>
            </a:extLst>
          </p:cNvPr>
          <p:cNvSpPr>
            <a:spLocks noGrp="1"/>
          </p:cNvSpPr>
          <p:nvPr>
            <p:ph type="body" sz="quarter" idx="10" hasCustomPrompt="1"/>
          </p:nvPr>
        </p:nvSpPr>
        <p:spPr>
          <a:xfrm>
            <a:off x="1347789" y="1987550"/>
            <a:ext cx="6491287" cy="3584575"/>
          </a:xfrm>
        </p:spPr>
        <p:txBody>
          <a:bodyPr/>
          <a:lstStyle>
            <a:lvl1pPr marL="342908" indent="-342908" algn="ctr">
              <a:lnSpc>
                <a:spcPct val="150000"/>
              </a:lnSpc>
              <a:buFont typeface="+mj-lt"/>
              <a:buAutoNum type="arabicPeriod"/>
              <a:defRPr/>
            </a:lvl1pPr>
          </a:lstStyle>
          <a:p>
            <a:pPr lvl="0"/>
            <a:r>
              <a:rPr lang="en-US" dirty="0"/>
              <a:t>Chapter</a:t>
            </a:r>
          </a:p>
          <a:p>
            <a:pPr lvl="0"/>
            <a:r>
              <a:rPr lang="en-US" dirty="0"/>
              <a:t>Chapter</a:t>
            </a:r>
          </a:p>
          <a:p>
            <a:pPr lvl="0"/>
            <a:r>
              <a:rPr lang="en-US" dirty="0"/>
              <a:t>Chapter</a:t>
            </a:r>
          </a:p>
        </p:txBody>
      </p:sp>
      <p:sp>
        <p:nvSpPr>
          <p:cNvPr id="16" name="Rectangle 6">
            <a:extLst>
              <a:ext uri="{FF2B5EF4-FFF2-40B4-BE49-F238E27FC236}">
                <a16:creationId xmlns:a16="http://schemas.microsoft.com/office/drawing/2014/main" id="{F70CBB2C-AA72-4C15-BD55-CE7C33E917D4}"/>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8" name="Picture 17">
            <a:extLst>
              <a:ext uri="{FF2B5EF4-FFF2-40B4-BE49-F238E27FC236}">
                <a16:creationId xmlns:a16="http://schemas.microsoft.com/office/drawing/2014/main" id="{8737E56F-AC94-461E-A68D-CA0086979F0F}"/>
              </a:ext>
            </a:extLst>
          </p:cNvPr>
          <p:cNvPicPr>
            <a:picLocks noChangeAspect="1"/>
          </p:cNvPicPr>
          <p:nvPr userDrawn="1"/>
        </p:nvPicPr>
        <p:blipFill rotWithShape="1">
          <a:blip r:embed="rId4"/>
          <a:srcRect l="780"/>
          <a:stretch/>
        </p:blipFill>
        <p:spPr>
          <a:xfrm>
            <a:off x="7723632" y="827638"/>
            <a:ext cx="1795398" cy="522894"/>
          </a:xfrm>
          <a:prstGeom prst="rect">
            <a:avLst/>
          </a:prstGeom>
        </p:spPr>
      </p:pic>
      <p:sp>
        <p:nvSpPr>
          <p:cNvPr id="19" name="Inhaltsplatzhalter 2">
            <a:extLst>
              <a:ext uri="{FF2B5EF4-FFF2-40B4-BE49-F238E27FC236}">
                <a16:creationId xmlns:a16="http://schemas.microsoft.com/office/drawing/2014/main" id="{45421780-8B20-4E10-A773-395070030571}"/>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311409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one content">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4"/>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400" i="0"/>
            </a:lvl1pPr>
          </a:lstStyle>
          <a:p>
            <a:pPr lvl="0"/>
            <a:r>
              <a:rPr lang="en-US" dirty="0"/>
              <a:t>Click to edit sub title</a:t>
            </a:r>
          </a:p>
        </p:txBody>
      </p:sp>
    </p:spTree>
    <p:extLst>
      <p:ext uri="{BB962C8B-B14F-4D97-AF65-F5344CB8AC3E}">
        <p14:creationId xmlns:p14="http://schemas.microsoft.com/office/powerpoint/2010/main" val="24491249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284AA0DE-689A-4406-986A-684ED49C07E0}"/>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9" name="Inhaltsplatzhalter 2">
            <a:extLst>
              <a:ext uri="{FF2B5EF4-FFF2-40B4-BE49-F238E27FC236}">
                <a16:creationId xmlns:a16="http://schemas.microsoft.com/office/drawing/2014/main" id="{4AC972D2-E7AA-4F22-AA5A-CB62CCBC57F5}"/>
              </a:ext>
            </a:extLst>
          </p:cNvPr>
          <p:cNvSpPr>
            <a:spLocks noGrp="1"/>
          </p:cNvSpPr>
          <p:nvPr>
            <p:ph idx="10"/>
          </p:nvPr>
        </p:nvSpPr>
        <p:spPr>
          <a:xfrm>
            <a:off x="386971"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Line 8">
            <a:extLst>
              <a:ext uri="{FF2B5EF4-FFF2-40B4-BE49-F238E27FC236}">
                <a16:creationId xmlns:a16="http://schemas.microsoft.com/office/drawing/2014/main" id="{8DFFD01A-D9E1-4703-B905-3CCFCC7EBBE6}"/>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9" name="Inhaltsplatzhalter 2">
            <a:extLst>
              <a:ext uri="{FF2B5EF4-FFF2-40B4-BE49-F238E27FC236}">
                <a16:creationId xmlns:a16="http://schemas.microsoft.com/office/drawing/2014/main" id="{87447F4E-43EB-4D7E-BC56-A0869723C647}"/>
              </a:ext>
            </a:extLst>
          </p:cNvPr>
          <p:cNvSpPr>
            <a:spLocks noGrp="1"/>
          </p:cNvSpPr>
          <p:nvPr>
            <p:ph idx="12"/>
          </p:nvPr>
        </p:nvSpPr>
        <p:spPr>
          <a:xfrm>
            <a:off x="5122935"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Rectangle 6">
            <a:extLst>
              <a:ext uri="{FF2B5EF4-FFF2-40B4-BE49-F238E27FC236}">
                <a16:creationId xmlns:a16="http://schemas.microsoft.com/office/drawing/2014/main" id="{EAFC4E04-1AAB-4D98-8D86-304734AAC901}"/>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7" name="Picture 16">
            <a:extLst>
              <a:ext uri="{FF2B5EF4-FFF2-40B4-BE49-F238E27FC236}">
                <a16:creationId xmlns:a16="http://schemas.microsoft.com/office/drawing/2014/main" id="{04605153-A1A6-46FC-A326-039BDB297E9F}"/>
              </a:ext>
            </a:extLst>
          </p:cNvPr>
          <p:cNvPicPr>
            <a:picLocks noChangeAspect="1"/>
          </p:cNvPicPr>
          <p:nvPr userDrawn="1"/>
        </p:nvPicPr>
        <p:blipFill rotWithShape="1">
          <a:blip r:embed="rId4"/>
          <a:srcRect l="780"/>
          <a:stretch/>
        </p:blipFill>
        <p:spPr>
          <a:xfrm>
            <a:off x="7723632" y="827638"/>
            <a:ext cx="1795398" cy="522894"/>
          </a:xfrm>
          <a:prstGeom prst="rect">
            <a:avLst/>
          </a:prstGeom>
        </p:spPr>
      </p:pic>
      <p:sp>
        <p:nvSpPr>
          <p:cNvPr id="18" name="Inhaltsplatzhalter 2">
            <a:extLst>
              <a:ext uri="{FF2B5EF4-FFF2-40B4-BE49-F238E27FC236}">
                <a16:creationId xmlns:a16="http://schemas.microsoft.com/office/drawing/2014/main" id="{FDA22978-66F8-42AA-BD86-F98D32A85CCE}"/>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901669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blac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0F83F-6868-40E0-8DD2-6B0C2396F0A6}"/>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C67E3AE7-F87F-414A-A2CD-0BAE7BF56C5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C8C0B885-91E0-4DFE-BB27-359AEC94C4CB}"/>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3" name="Picture 12">
            <a:extLst>
              <a:ext uri="{FF2B5EF4-FFF2-40B4-BE49-F238E27FC236}">
                <a16:creationId xmlns:a16="http://schemas.microsoft.com/office/drawing/2014/main" id="{8585A7E7-5EE6-44ED-913D-A4DF11585C93}"/>
              </a:ext>
            </a:extLst>
          </p:cNvPr>
          <p:cNvPicPr>
            <a:picLocks noChangeAspect="1"/>
          </p:cNvPicPr>
          <p:nvPr userDrawn="1"/>
        </p:nvPicPr>
        <p:blipFill>
          <a:blip r:embed="rId4"/>
          <a:stretch>
            <a:fillRect/>
          </a:stretch>
        </p:blipFill>
        <p:spPr>
          <a:xfrm>
            <a:off x="7743494" y="6418218"/>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228A4E1E-2217-4F86-A73C-3E69681C6881}"/>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DF3822EF-6A26-49E8-9E42-820B6687D465}"/>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A picture containing text&#10;&#10;Description automatically generated">
            <a:extLst>
              <a:ext uri="{FF2B5EF4-FFF2-40B4-BE49-F238E27FC236}">
                <a16:creationId xmlns:a16="http://schemas.microsoft.com/office/drawing/2014/main" id="{6884D627-CCC3-48DF-B2E5-7D880973C4D0}"/>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862122" y="6305686"/>
            <a:ext cx="1257855" cy="554789"/>
          </a:xfrm>
          <a:prstGeom prst="rect">
            <a:avLst/>
          </a:prstGeom>
        </p:spPr>
      </p:pic>
      <p:pic>
        <p:nvPicPr>
          <p:cNvPr id="19" name="Picture 18" descr="Logo&#10;&#10;Description automatically generated">
            <a:extLst>
              <a:ext uri="{FF2B5EF4-FFF2-40B4-BE49-F238E27FC236}">
                <a16:creationId xmlns:a16="http://schemas.microsoft.com/office/drawing/2014/main" id="{E20B6D0F-914A-4754-92DF-AF91D8054B7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897208" y="6350980"/>
            <a:ext cx="511638" cy="464200"/>
          </a:xfrm>
          <a:prstGeom prst="rect">
            <a:avLst/>
          </a:prstGeom>
        </p:spPr>
      </p:pic>
    </p:spTree>
    <p:extLst>
      <p:ext uri="{BB962C8B-B14F-4D97-AF65-F5344CB8AC3E}">
        <p14:creationId xmlns:p14="http://schemas.microsoft.com/office/powerpoint/2010/main" val="4549589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whit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F6F66BF9-2943-4992-9D42-B55B9E59FF1A}"/>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6" name="Rectangle 5">
            <a:extLst>
              <a:ext uri="{FF2B5EF4-FFF2-40B4-BE49-F238E27FC236}">
                <a16:creationId xmlns:a16="http://schemas.microsoft.com/office/drawing/2014/main" id="{CB8D6988-6C50-4B06-AD8D-3DD63F89F122}"/>
              </a:ext>
            </a:extLst>
          </p:cNvPr>
          <p:cNvSpPr/>
          <p:nvPr userDrawn="1"/>
        </p:nvSpPr>
        <p:spPr bwMode="auto">
          <a:xfrm>
            <a:off x="0" y="5886912"/>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6CCEDA70-1ACC-4791-B684-026FB354F8C9}"/>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06236" y="1503800"/>
            <a:ext cx="4112196" cy="4290068"/>
          </a:xfrm>
          <a:prstGeom prst="rect">
            <a:avLst/>
          </a:prstGeom>
        </p:spPr>
      </p:pic>
      <p:pic>
        <p:nvPicPr>
          <p:cNvPr id="13" name="Picture 12">
            <a:extLst>
              <a:ext uri="{FF2B5EF4-FFF2-40B4-BE49-F238E27FC236}">
                <a16:creationId xmlns:a16="http://schemas.microsoft.com/office/drawing/2014/main" id="{8464D011-FCED-4999-9F7A-48FE86B3EB76}"/>
              </a:ext>
            </a:extLst>
          </p:cNvPr>
          <p:cNvPicPr>
            <a:picLocks noChangeAspect="1"/>
          </p:cNvPicPr>
          <p:nvPr userDrawn="1"/>
        </p:nvPicPr>
        <p:blipFill>
          <a:blip r:embed="rId3"/>
          <a:stretch>
            <a:fillRect/>
          </a:stretch>
        </p:blipFill>
        <p:spPr>
          <a:xfrm>
            <a:off x="7743494" y="5985402"/>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10DC0D86-74A3-4DF4-83B0-FA8CDB37EEF4}"/>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644509" y="6033492"/>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78B23EB9-5F86-4AE9-90C7-3A647170A9D2}"/>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4645" t="1" r="3847" b="8887"/>
          <a:stretch/>
        </p:blipFill>
        <p:spPr bwMode="auto">
          <a:xfrm>
            <a:off x="623518" y="5998971"/>
            <a:ext cx="1772690" cy="32336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B8FEA631-B45E-4262-8126-2DFF0A299D44}"/>
              </a:ext>
            </a:extLst>
          </p:cNvPr>
          <p:cNvSpPr txBox="1"/>
          <p:nvPr userDrawn="1"/>
        </p:nvSpPr>
        <p:spPr>
          <a:xfrm>
            <a:off x="5068125" y="335609"/>
            <a:ext cx="5445125" cy="400110"/>
          </a:xfrm>
          <a:prstGeom prst="rect">
            <a:avLst/>
          </a:prstGeom>
          <a:noFill/>
        </p:spPr>
        <p:txBody>
          <a:bodyPr wrap="square" rtlCol="0">
            <a:spAutoFit/>
          </a:bodyPr>
          <a:lstStyle/>
          <a:p>
            <a:r>
              <a:rPr lang="en-US" sz="2000" b="0" i="1" dirty="0">
                <a:solidFill>
                  <a:schemeClr val="tx1"/>
                </a:solidFill>
                <a:latin typeface="+mj-lt"/>
                <a:ea typeface="+mj-ea"/>
                <a:cs typeface="+mj-cs"/>
              </a:rPr>
              <a:t>Contact</a:t>
            </a:r>
            <a:r>
              <a:rPr lang="en-US" sz="1200" b="0" dirty="0">
                <a:solidFill>
                  <a:schemeClr val="tx1"/>
                </a:solidFill>
              </a:rPr>
              <a:t> </a:t>
            </a:r>
            <a:r>
              <a:rPr lang="en-US" sz="2000" b="0" i="1" kern="1200" dirty="0">
                <a:solidFill>
                  <a:schemeClr val="tx1"/>
                </a:solidFill>
                <a:latin typeface="+mj-lt"/>
                <a:ea typeface="+mj-ea"/>
                <a:cs typeface="+mj-cs"/>
              </a:rPr>
              <a:t>Information</a:t>
            </a:r>
          </a:p>
        </p:txBody>
      </p:sp>
      <p:sp>
        <p:nvSpPr>
          <p:cNvPr id="19" name="TextBox 18">
            <a:extLst>
              <a:ext uri="{FF2B5EF4-FFF2-40B4-BE49-F238E27FC236}">
                <a16:creationId xmlns:a16="http://schemas.microsoft.com/office/drawing/2014/main" id="{F5C12965-AC0D-4E9A-AE7F-48CB6A2FA49D}"/>
              </a:ext>
            </a:extLst>
          </p:cNvPr>
          <p:cNvSpPr txBox="1"/>
          <p:nvPr userDrawn="1"/>
        </p:nvSpPr>
        <p:spPr>
          <a:xfrm>
            <a:off x="5068125" y="851443"/>
            <a:ext cx="5445125" cy="738664"/>
          </a:xfrm>
          <a:prstGeom prst="rect">
            <a:avLst/>
          </a:prstGeom>
          <a:noFill/>
        </p:spPr>
        <p:txBody>
          <a:bodyPr wrap="square" rtlCol="0">
            <a:spAutoFit/>
          </a:bodyPr>
          <a:lstStyle/>
          <a:p>
            <a:r>
              <a:rPr lang="en-US" sz="1400" b="0" i="1" dirty="0">
                <a:solidFill>
                  <a:schemeClr val="tx1"/>
                </a:solidFill>
                <a:latin typeface="+mj-lt"/>
                <a:ea typeface="+mj-ea"/>
                <a:cs typeface="+mj-cs"/>
              </a:rPr>
              <a:t>Website: http://project-persist.eu/ </a:t>
            </a:r>
          </a:p>
          <a:p>
            <a:r>
              <a:rPr lang="en-US" sz="1400" b="0" i="1" kern="1200" dirty="0">
                <a:solidFill>
                  <a:schemeClr val="tx1"/>
                </a:solidFill>
                <a:latin typeface="+mj-lt"/>
                <a:ea typeface="+mj-ea"/>
                <a:cs typeface="+mj-cs"/>
              </a:rPr>
              <a:t>LinkedIn: PERSIST group</a:t>
            </a:r>
          </a:p>
          <a:p>
            <a:r>
              <a:rPr lang="en-US" sz="1400" b="0" i="1" kern="1200" dirty="0" err="1">
                <a:solidFill>
                  <a:schemeClr val="tx1"/>
                </a:solidFill>
                <a:latin typeface="+mj-lt"/>
                <a:ea typeface="+mj-ea"/>
                <a:cs typeface="+mj-cs"/>
              </a:rPr>
              <a:t>EMail</a:t>
            </a:r>
            <a:r>
              <a:rPr lang="en-US" sz="1400" b="0" i="1" kern="1200" dirty="0">
                <a:solidFill>
                  <a:schemeClr val="tx1"/>
                </a:solidFill>
                <a:latin typeface="+mj-lt"/>
                <a:ea typeface="+mj-ea"/>
                <a:cs typeface="+mj-cs"/>
              </a:rPr>
              <a:t>: project-persist@utwente.nl</a:t>
            </a:r>
          </a:p>
        </p:txBody>
      </p:sp>
      <p:sp>
        <p:nvSpPr>
          <p:cNvPr id="2" name="Rectangle 1">
            <a:extLst>
              <a:ext uri="{FF2B5EF4-FFF2-40B4-BE49-F238E27FC236}">
                <a16:creationId xmlns:a16="http://schemas.microsoft.com/office/drawing/2014/main" id="{256E175B-3298-4050-AF66-01D83F4A75CD}"/>
              </a:ext>
            </a:extLst>
          </p:cNvPr>
          <p:cNvSpPr/>
          <p:nvPr userDrawn="1"/>
        </p:nvSpPr>
        <p:spPr>
          <a:xfrm>
            <a:off x="154126" y="6454378"/>
            <a:ext cx="7636562" cy="415498"/>
          </a:xfrm>
          <a:prstGeom prst="rect">
            <a:avLst/>
          </a:prstGeom>
        </p:spPr>
        <p:txBody>
          <a:bodyPr wrap="square">
            <a:spAutoFit/>
          </a:bodyPr>
          <a:lstStyle/>
          <a:p>
            <a:pPr algn="just"/>
            <a:r>
              <a:rPr lang="en-US" sz="700" dirty="0">
                <a:solidFill>
                  <a:schemeClr val="accent4">
                    <a:lumMod val="50000"/>
                    <a:lumOff val="50000"/>
                  </a:schemeClr>
                </a:solidFill>
              </a:rPr>
              <a:t>This research is part of Project PERSIST (project-persist.eu), co-funded by the Erasmus+ </a:t>
            </a:r>
            <a:r>
              <a:rPr lang="en-US" sz="700" dirty="0" err="1">
                <a:solidFill>
                  <a:schemeClr val="accent4">
                    <a:lumMod val="50000"/>
                    <a:lumOff val="50000"/>
                  </a:schemeClr>
                </a:solidFill>
              </a:rPr>
              <a:t>Programme</a:t>
            </a:r>
            <a:r>
              <a:rPr lang="en-US" sz="700" dirty="0">
                <a:solidFill>
                  <a:schemeClr val="accent4">
                    <a:lumMod val="50000"/>
                    <a:lumOff val="50000"/>
                  </a:schemeClr>
                </a:solidFill>
              </a:rPr>
              <a:t> of the European Union with project number 2019-1-NL01-KA203-060501.Disclaimer:TheEuropean Commission support for the production of this publication does not constitute an endorsement of the contents which reflects the views only of the authors, the Commission and the NA DAAD cannot be held responsible for any use which may be made of the information contained therein.</a:t>
            </a:r>
          </a:p>
        </p:txBody>
      </p:sp>
      <p:pic>
        <p:nvPicPr>
          <p:cNvPr id="3" name="Picture 2">
            <a:extLst>
              <a:ext uri="{FF2B5EF4-FFF2-40B4-BE49-F238E27FC236}">
                <a16:creationId xmlns:a16="http://schemas.microsoft.com/office/drawing/2014/main" id="{283C5C50-D6F3-4A54-9612-DE39D9B47900}"/>
              </a:ext>
            </a:extLst>
          </p:cNvPr>
          <p:cNvPicPr>
            <a:picLocks noChangeAspect="1"/>
          </p:cNvPicPr>
          <p:nvPr userDrawn="1"/>
        </p:nvPicPr>
        <p:blipFill>
          <a:blip r:embed="rId6"/>
          <a:stretch>
            <a:fillRect/>
          </a:stretch>
        </p:blipFill>
        <p:spPr>
          <a:xfrm>
            <a:off x="7867594" y="6395769"/>
            <a:ext cx="1932432" cy="422855"/>
          </a:xfrm>
          <a:prstGeom prst="rect">
            <a:avLst/>
          </a:prstGeom>
        </p:spPr>
      </p:pic>
      <p:pic>
        <p:nvPicPr>
          <p:cNvPr id="4" name="Picture 3">
            <a:extLst>
              <a:ext uri="{FF2B5EF4-FFF2-40B4-BE49-F238E27FC236}">
                <a16:creationId xmlns:a16="http://schemas.microsoft.com/office/drawing/2014/main" id="{95D160F2-8DB1-4444-8D81-1EF8A7481A19}"/>
              </a:ext>
            </a:extLst>
          </p:cNvPr>
          <p:cNvPicPr>
            <a:picLocks noChangeAspect="1"/>
          </p:cNvPicPr>
          <p:nvPr userDrawn="1"/>
        </p:nvPicPr>
        <p:blipFill>
          <a:blip r:embed="rId7">
            <a:alphaModFix amt="50000"/>
          </a:blip>
          <a:stretch>
            <a:fillRect/>
          </a:stretch>
        </p:blipFill>
        <p:spPr>
          <a:xfrm>
            <a:off x="4261104" y="3885563"/>
            <a:ext cx="5538660" cy="1883398"/>
          </a:xfrm>
          <a:prstGeom prst="rect">
            <a:avLst/>
          </a:prstGeom>
        </p:spPr>
      </p:pic>
      <p:pic>
        <p:nvPicPr>
          <p:cNvPr id="7" name="Picture 6" descr="A close up of a logo&#10;&#10;Description automatically generated">
            <a:extLst>
              <a:ext uri="{FF2B5EF4-FFF2-40B4-BE49-F238E27FC236}">
                <a16:creationId xmlns:a16="http://schemas.microsoft.com/office/drawing/2014/main" id="{3D59742F-9DED-42EA-86B0-D8E90E25CBC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
        <p:nvSpPr>
          <p:cNvPr id="20" name="Inhaltsplatzhalter 2">
            <a:extLst>
              <a:ext uri="{FF2B5EF4-FFF2-40B4-BE49-F238E27FC236}">
                <a16:creationId xmlns:a16="http://schemas.microsoft.com/office/drawing/2014/main" id="{11BCB360-7334-429E-BBD4-5041AB6BB99F}"/>
              </a:ext>
            </a:extLst>
          </p:cNvPr>
          <p:cNvSpPr>
            <a:spLocks noGrp="1"/>
          </p:cNvSpPr>
          <p:nvPr>
            <p:ph idx="11" hasCustomPrompt="1"/>
          </p:nvPr>
        </p:nvSpPr>
        <p:spPr>
          <a:xfrm>
            <a:off x="4303776" y="2291853"/>
            <a:ext cx="5334000" cy="1499824"/>
          </a:xfrm>
        </p:spPr>
        <p:txBody>
          <a:bodyPr anchor="t"/>
          <a:lstStyle>
            <a:lvl1pPr>
              <a:buFont typeface="Arial" panose="020B0604020202020204" pitchFamily="34" charset="0"/>
              <a:buChar char="•"/>
              <a:defRPr sz="1600" i="1"/>
            </a:lvl1pPr>
          </a:lstStyle>
          <a:p>
            <a:pPr lvl="0"/>
            <a:r>
              <a:rPr lang="en-US" dirty="0"/>
              <a:t>IO2</a:t>
            </a:r>
          </a:p>
          <a:p>
            <a:pPr lvl="0"/>
            <a:r>
              <a:rPr lang="en-US" dirty="0"/>
              <a:t>???</a:t>
            </a:r>
          </a:p>
          <a:p>
            <a:pPr lvl="0"/>
            <a:endParaRPr lang="en-US" dirty="0"/>
          </a:p>
        </p:txBody>
      </p:sp>
      <p:sp>
        <p:nvSpPr>
          <p:cNvPr id="21" name="TextBox 20">
            <a:extLst>
              <a:ext uri="{FF2B5EF4-FFF2-40B4-BE49-F238E27FC236}">
                <a16:creationId xmlns:a16="http://schemas.microsoft.com/office/drawing/2014/main" id="{D7379032-8B11-4450-A751-4466AF4A80DD}"/>
              </a:ext>
            </a:extLst>
          </p:cNvPr>
          <p:cNvSpPr txBox="1"/>
          <p:nvPr userDrawn="1"/>
        </p:nvSpPr>
        <p:spPr>
          <a:xfrm>
            <a:off x="4218432" y="1865376"/>
            <a:ext cx="2188464" cy="307777"/>
          </a:xfrm>
          <a:prstGeom prst="rect">
            <a:avLst/>
          </a:prstGeom>
          <a:noFill/>
        </p:spPr>
        <p:txBody>
          <a:bodyPr wrap="square" rtlCol="0">
            <a:spAutoFit/>
          </a:bodyPr>
          <a:lstStyle/>
          <a:p>
            <a:r>
              <a:rPr lang="en-US" b="0" u="sng" dirty="0"/>
              <a:t>Next steps:</a:t>
            </a:r>
          </a:p>
        </p:txBody>
      </p:sp>
      <p:pic>
        <p:nvPicPr>
          <p:cNvPr id="22" name="Picture 21" descr="A picture containing text&#10;&#10;Description automatically generated">
            <a:extLst>
              <a:ext uri="{FF2B5EF4-FFF2-40B4-BE49-F238E27FC236}">
                <a16:creationId xmlns:a16="http://schemas.microsoft.com/office/drawing/2014/main" id="{AA8BC05E-5ED7-4737-8324-795947E1FEB4}"/>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870016" y="5922177"/>
            <a:ext cx="1073760" cy="473592"/>
          </a:xfrm>
          <a:prstGeom prst="rect">
            <a:avLst/>
          </a:prstGeom>
        </p:spPr>
      </p:pic>
      <p:pic>
        <p:nvPicPr>
          <p:cNvPr id="23" name="Picture 22" descr="Logo&#10;&#10;Description automatically generated">
            <a:extLst>
              <a:ext uri="{FF2B5EF4-FFF2-40B4-BE49-F238E27FC236}">
                <a16:creationId xmlns:a16="http://schemas.microsoft.com/office/drawing/2014/main" id="{940B14DA-E1F8-49E9-92E7-215BEFEEFB1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788027" y="5916755"/>
            <a:ext cx="511638" cy="464200"/>
          </a:xfrm>
          <a:prstGeom prst="rect">
            <a:avLst/>
          </a:prstGeom>
        </p:spPr>
      </p:pic>
    </p:spTree>
    <p:extLst>
      <p:ext uri="{BB962C8B-B14F-4D97-AF65-F5344CB8AC3E}">
        <p14:creationId xmlns:p14="http://schemas.microsoft.com/office/powerpoint/2010/main" val="40292810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oleObject" Target="../embeddings/oleObject1.bin"/><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vmlDrawing" Target="../drawings/vmlDrawing1.v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a:extLst>
              <a:ext uri="{FF2B5EF4-FFF2-40B4-BE49-F238E27FC236}">
                <a16:creationId xmlns:a16="http://schemas.microsoft.com/office/drawing/2014/main" id="{D0D8AAEE-7702-4F24-A7AA-700DFBA892F5}"/>
              </a:ext>
            </a:extLst>
          </p:cNvPr>
          <p:cNvSpPr>
            <a:spLocks noGrp="1" noChangeArrowheads="1"/>
          </p:cNvSpPr>
          <p:nvPr>
            <p:ph type="title"/>
            <p:custDataLst>
              <p:tags r:id="rId10"/>
            </p:custDataLst>
          </p:nvPr>
        </p:nvSpPr>
        <p:spPr bwMode="auto">
          <a:xfrm>
            <a:off x="382588" y="317500"/>
            <a:ext cx="9140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sp>
        <p:nvSpPr>
          <p:cNvPr id="1027" name="Rectangle 7">
            <a:extLst>
              <a:ext uri="{FF2B5EF4-FFF2-40B4-BE49-F238E27FC236}">
                <a16:creationId xmlns:a16="http://schemas.microsoft.com/office/drawing/2014/main" id="{8570737F-938D-47E3-8E90-80824C805387}"/>
              </a:ext>
            </a:extLst>
          </p:cNvPr>
          <p:cNvSpPr>
            <a:spLocks noGrp="1" noChangeArrowheads="1"/>
          </p:cNvSpPr>
          <p:nvPr>
            <p:ph type="body" idx="1"/>
            <p:custDataLst>
              <p:tags r:id="rId11"/>
            </p:custDataLst>
          </p:nvPr>
        </p:nvSpPr>
        <p:spPr bwMode="auto">
          <a:xfrm>
            <a:off x="382588" y="952500"/>
            <a:ext cx="9140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graphicFrame>
        <p:nvGraphicFramePr>
          <p:cNvPr id="1029" name="Rectangle 11" hidden="1">
            <a:extLst>
              <a:ext uri="{FF2B5EF4-FFF2-40B4-BE49-F238E27FC236}">
                <a16:creationId xmlns:a16="http://schemas.microsoft.com/office/drawing/2014/main" id="{2412572D-4491-4E3E-91EE-9DA7299887E5}"/>
              </a:ext>
            </a:extLst>
          </p:cNvPr>
          <p:cNvGraphicFramePr>
            <a:graphicFrameLocks/>
          </p:cNvGraphicFramePr>
          <p:nvPr>
            <p:custDataLst>
              <p:tags r:id="rId1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1085" name="think-cell Slide" r:id="rId13" imgW="0" imgH="0" progId="">
                  <p:embed/>
                </p:oleObj>
              </mc:Choice>
              <mc:Fallback>
                <p:oleObj name="think-cell Slide" r:id="rId13" imgW="0" imgH="0" progId="">
                  <p:embed/>
                  <p:pic>
                    <p:nvPicPr>
                      <p:cNvPr id="1029" name="Rectangle 11" hidden="1">
                        <a:extLst>
                          <a:ext uri="{FF2B5EF4-FFF2-40B4-BE49-F238E27FC236}">
                            <a16:creationId xmlns:a16="http://schemas.microsoft.com/office/drawing/2014/main" id="{2412572D-4491-4E3E-91EE-9DA7299887E5}"/>
                          </a:ext>
                        </a:extLst>
                      </p:cNvPr>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Footer Placeholder 2">
            <a:extLst>
              <a:ext uri="{FF2B5EF4-FFF2-40B4-BE49-F238E27FC236}">
                <a16:creationId xmlns:a16="http://schemas.microsoft.com/office/drawing/2014/main" id="{130BBF92-D768-4681-BAA5-A43F3EE157D1}"/>
              </a:ext>
            </a:extLst>
          </p:cNvPr>
          <p:cNvSpPr>
            <a:spLocks noGrp="1"/>
          </p:cNvSpPr>
          <p:nvPr>
            <p:ph type="ftr" sz="quarter" idx="3"/>
          </p:nvPr>
        </p:nvSpPr>
        <p:spPr>
          <a:xfrm>
            <a:off x="382588" y="6356351"/>
            <a:ext cx="3118803"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pic>
        <p:nvPicPr>
          <p:cNvPr id="8" name="Picture 4" descr="http://www.mobidem.tu-dortmund.de/joomla/images/tu-dortmund-logo.png">
            <a:extLst>
              <a:ext uri="{FF2B5EF4-FFF2-40B4-BE49-F238E27FC236}">
                <a16:creationId xmlns:a16="http://schemas.microsoft.com/office/drawing/2014/main" id="{AAD89F8C-D46A-4098-AC18-1B06390275E0}"/>
              </a:ext>
            </a:extLst>
          </p:cNvPr>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5295837" y="6383801"/>
            <a:ext cx="1100210" cy="1609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3">
            <a:extLst>
              <a:ext uri="{FF2B5EF4-FFF2-40B4-BE49-F238E27FC236}">
                <a16:creationId xmlns:a16="http://schemas.microsoft.com/office/drawing/2014/main" id="{B2E82A9E-D2B8-4377-BB10-C878EFF5E7F6}"/>
              </a:ext>
            </a:extLst>
          </p:cNvPr>
          <p:cNvPicPr>
            <a:picLocks noChangeAspect="1"/>
          </p:cNvPicPr>
          <p:nvPr userDrawn="1"/>
        </p:nvPicPr>
        <p:blipFill>
          <a:blip r:embed="rId15"/>
          <a:stretch>
            <a:fillRect/>
          </a:stretch>
        </p:blipFill>
        <p:spPr>
          <a:xfrm>
            <a:off x="5337011" y="6605567"/>
            <a:ext cx="1017862" cy="231817"/>
          </a:xfrm>
          <a:prstGeom prst="rect">
            <a:avLst/>
          </a:prstGeom>
        </p:spPr>
      </p:pic>
      <p:pic>
        <p:nvPicPr>
          <p:cNvPr id="12" name="Picture 2" descr="http://www.utwente.nl/huisstijl/downloads/woordmerk/ut-logo-2400-black-nl.png">
            <a:extLst>
              <a:ext uri="{FF2B5EF4-FFF2-40B4-BE49-F238E27FC236}">
                <a16:creationId xmlns:a16="http://schemas.microsoft.com/office/drawing/2014/main" id="{5558C7FD-8FF8-439A-9CF2-E043807C2FB2}"/>
              </a:ext>
            </a:extLst>
          </p:cNvPr>
          <p:cNvPicPr>
            <a:picLocks noChangeAspect="1" noChangeArrowheads="1"/>
          </p:cNvPicPr>
          <p:nvPr userDrawn="1"/>
        </p:nvPicPr>
        <p:blipFill rotWithShape="1">
          <a:blip r:embed="rId16" cstate="print">
            <a:extLst>
              <a:ext uri="{28A0092B-C50C-407E-A947-70E740481C1C}">
                <a14:useLocalDpi xmlns:a14="http://schemas.microsoft.com/office/drawing/2010/main" val="0"/>
              </a:ext>
            </a:extLst>
          </a:blip>
          <a:srcRect l="4645" t="1" r="3847" b="8887"/>
          <a:stretch/>
        </p:blipFill>
        <p:spPr bwMode="auto">
          <a:xfrm>
            <a:off x="3501392" y="6356351"/>
            <a:ext cx="1218340" cy="22224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text&#10;&#10;Description automatically generated">
            <a:extLst>
              <a:ext uri="{FF2B5EF4-FFF2-40B4-BE49-F238E27FC236}">
                <a16:creationId xmlns:a16="http://schemas.microsoft.com/office/drawing/2014/main" id="{E213FFB1-9215-4312-8A53-F2AF18B268D9}"/>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3763644" y="6562770"/>
            <a:ext cx="693836" cy="306023"/>
          </a:xfrm>
          <a:prstGeom prst="rect">
            <a:avLst/>
          </a:prstGeom>
        </p:spPr>
      </p:pic>
      <p:pic>
        <p:nvPicPr>
          <p:cNvPr id="14" name="Picture 13" descr="Logo&#10;&#10;Description automatically generated">
            <a:extLst>
              <a:ext uri="{FF2B5EF4-FFF2-40B4-BE49-F238E27FC236}">
                <a16:creationId xmlns:a16="http://schemas.microsoft.com/office/drawing/2014/main" id="{645E8F1E-BC77-474D-901E-91CB6CED3118}"/>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4743084" y="6396447"/>
            <a:ext cx="419831" cy="380905"/>
          </a:xfrm>
          <a:prstGeom prst="rect">
            <a:avLst/>
          </a:prstGeom>
        </p:spPr>
      </p:pic>
      <p:sp>
        <p:nvSpPr>
          <p:cNvPr id="15" name="TextBox 14">
            <a:extLst>
              <a:ext uri="{FF2B5EF4-FFF2-40B4-BE49-F238E27FC236}">
                <a16:creationId xmlns:a16="http://schemas.microsoft.com/office/drawing/2014/main" id="{14A8A84A-D979-44F8-91C6-D9D6AE05A952}"/>
              </a:ext>
            </a:extLst>
          </p:cNvPr>
          <p:cNvSpPr txBox="1"/>
          <p:nvPr userDrawn="1"/>
        </p:nvSpPr>
        <p:spPr>
          <a:xfrm>
            <a:off x="9110103" y="6356351"/>
            <a:ext cx="413309" cy="215444"/>
          </a:xfrm>
          <a:prstGeom prst="rect">
            <a:avLst/>
          </a:prstGeom>
          <a:noFill/>
        </p:spPr>
        <p:txBody>
          <a:bodyPr wrap="square">
            <a:spAutoFit/>
          </a:bodyPr>
          <a:lstStyle/>
          <a:p>
            <a:fld id="{A4CA0D4A-ABDC-4976-ABAD-3B4D4081987F}" type="slidenum">
              <a:rPr lang="en-US" sz="800" kern="1200" smtClean="0">
                <a:solidFill>
                  <a:schemeClr val="tx1">
                    <a:tint val="75000"/>
                  </a:schemeClr>
                </a:solidFill>
                <a:latin typeface="Arial" panose="020B0604020202020204" pitchFamily="34" charset="0"/>
                <a:ea typeface="+mn-ea"/>
                <a:cs typeface="Arial" panose="020B0604020202020204" pitchFamily="34" charset="0"/>
              </a:rPr>
              <a:pPr/>
              <a:t>‹#›</a:t>
            </a:fld>
            <a:endParaRPr lang="en-US" sz="800" kern="1200" dirty="0">
              <a:solidFill>
                <a:schemeClr val="tx1">
                  <a:tint val="75000"/>
                </a:schemeClr>
              </a:solidFill>
              <a:latin typeface="Arial" panose="020B0604020202020204" pitchFamily="34" charset="0"/>
              <a:ea typeface="+mn-ea"/>
              <a:cs typeface="Arial" panose="020B0604020202020204" pitchFamily="34" charset="0"/>
            </a:endParaRPr>
          </a:p>
        </p:txBody>
      </p:sp>
      <p:sp>
        <p:nvSpPr>
          <p:cNvPr id="16" name="TextBox 15">
            <a:extLst>
              <a:ext uri="{FF2B5EF4-FFF2-40B4-BE49-F238E27FC236}">
                <a16:creationId xmlns:a16="http://schemas.microsoft.com/office/drawing/2014/main" id="{CEE64E0A-302C-421F-958F-825B547A2460}"/>
              </a:ext>
            </a:extLst>
          </p:cNvPr>
          <p:cNvSpPr txBox="1"/>
          <p:nvPr userDrawn="1"/>
        </p:nvSpPr>
        <p:spPr>
          <a:xfrm>
            <a:off x="6549664" y="6356351"/>
            <a:ext cx="2433399" cy="215444"/>
          </a:xfrm>
          <a:prstGeom prst="rect">
            <a:avLst/>
          </a:prstGeom>
          <a:noFill/>
        </p:spPr>
        <p:txBody>
          <a:bodyPr wrap="square">
            <a:spAutoFit/>
          </a:bodyPr>
          <a:lstStyle/>
          <a:p>
            <a:pPr algn="l" rtl="0" fontAlgn="base">
              <a:spcBef>
                <a:spcPct val="0"/>
              </a:spcBef>
              <a:spcAft>
                <a:spcPct val="0"/>
              </a:spcAft>
            </a:pPr>
            <a:r>
              <a:rPr lang="en-US" sz="800" kern="1200" dirty="0">
                <a:solidFill>
                  <a:schemeClr val="tx1">
                    <a:tint val="75000"/>
                  </a:schemeClr>
                </a:solidFill>
                <a:latin typeface="Arial" panose="020B0604020202020204" pitchFamily="34" charset="0"/>
                <a:ea typeface="+mn-ea"/>
                <a:cs typeface="Arial" panose="020B0604020202020204" pitchFamily="34" charset="0"/>
              </a:rPr>
              <a:t>PERSIST Introduction</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1" r:id="rId3"/>
    <p:sldLayoutId id="2147483724" r:id="rId4"/>
    <p:sldLayoutId id="2147483732" r:id="rId5"/>
    <p:sldLayoutId id="2147483734" r:id="rId6"/>
    <p:sldLayoutId id="2147483733" r:id="rId7"/>
  </p:sldLayoutIdLst>
  <p:transition/>
  <p:hf hdr="0"/>
  <p:txStyles>
    <p:titleStyle>
      <a:lvl1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mj-lt"/>
          <a:ea typeface="+mj-ea"/>
          <a:cs typeface="+mj-cs"/>
        </a:defRPr>
      </a:lvl1pPr>
      <a:lvl2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12" algn="l" defTabSz="762019" rtl="0" fontAlgn="base">
        <a:spcBef>
          <a:spcPct val="0"/>
        </a:spcBef>
        <a:spcAft>
          <a:spcPct val="0"/>
        </a:spcAft>
        <a:buSzPct val="115000"/>
        <a:buFont typeface="Symbol" pitchFamily="18" charset="2"/>
        <a:defRPr b="1" i="1">
          <a:solidFill>
            <a:schemeClr val="tx2"/>
          </a:solidFill>
          <a:latin typeface="Arial" pitchFamily="34" charset="0"/>
        </a:defRPr>
      </a:lvl6pPr>
      <a:lvl7pPr marL="914423" algn="l" defTabSz="762019" rtl="0" fontAlgn="base">
        <a:spcBef>
          <a:spcPct val="0"/>
        </a:spcBef>
        <a:spcAft>
          <a:spcPct val="0"/>
        </a:spcAft>
        <a:buSzPct val="115000"/>
        <a:buFont typeface="Symbol" pitchFamily="18" charset="2"/>
        <a:defRPr b="1" i="1">
          <a:solidFill>
            <a:schemeClr val="tx2"/>
          </a:solidFill>
          <a:latin typeface="Arial" pitchFamily="34" charset="0"/>
        </a:defRPr>
      </a:lvl7pPr>
      <a:lvl8pPr marL="1371634" algn="l" defTabSz="762019" rtl="0" fontAlgn="base">
        <a:spcBef>
          <a:spcPct val="0"/>
        </a:spcBef>
        <a:spcAft>
          <a:spcPct val="0"/>
        </a:spcAft>
        <a:buSzPct val="115000"/>
        <a:buFont typeface="Symbol" pitchFamily="18" charset="2"/>
        <a:defRPr b="1" i="1">
          <a:solidFill>
            <a:schemeClr val="tx2"/>
          </a:solidFill>
          <a:latin typeface="Arial" pitchFamily="34" charset="0"/>
        </a:defRPr>
      </a:lvl8pPr>
      <a:lvl9pPr marL="1828846" algn="l" defTabSz="762019" rtl="0" fontAlgn="base">
        <a:spcBef>
          <a:spcPct val="0"/>
        </a:spcBef>
        <a:spcAft>
          <a:spcPct val="0"/>
        </a:spcAft>
        <a:buSzPct val="115000"/>
        <a:buFont typeface="Symbol" pitchFamily="18" charset="2"/>
        <a:defRPr b="1" i="1">
          <a:solidFill>
            <a:schemeClr val="tx2"/>
          </a:solidFill>
          <a:latin typeface="Arial" pitchFamily="34" charset="0"/>
        </a:defRPr>
      </a:lvl9pPr>
    </p:titleStyle>
    <p:body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p:bodyStyle>
    <p:otherStyle>
      <a:defPPr>
        <a:defRPr lang="de-DE"/>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1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project-persist.e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4.xml"/><Relationship Id="rId5" Type="http://schemas.openxmlformats.org/officeDocument/2006/relationships/tags" Target="../tags/tag40.xml"/><Relationship Id="rId4" Type="http://schemas.openxmlformats.org/officeDocument/2006/relationships/tags" Target="../tags/tag39.xml"/></Relationships>
</file>

<file path=ppt/slides/_rels/slide11.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10" Type="http://schemas.openxmlformats.org/officeDocument/2006/relationships/slideLayout" Target="../slideLayouts/slideLayout4.xml"/><Relationship Id="rId4" Type="http://schemas.openxmlformats.org/officeDocument/2006/relationships/tags" Target="../tags/tag50.xml"/><Relationship Id="rId9" Type="http://schemas.openxmlformats.org/officeDocument/2006/relationships/tags" Target="../tags/tag5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3.xml"/><Relationship Id="rId7" Type="http://schemas.openxmlformats.org/officeDocument/2006/relationships/hyperlink" Target="http://www.project-persist.eu/" TargetMode="Externa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4.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tags" Target="../tags/tag23.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10" Type="http://schemas.openxmlformats.org/officeDocument/2006/relationships/image" Target="../media/image18.png"/><Relationship Id="rId4" Type="http://schemas.openxmlformats.org/officeDocument/2006/relationships/tags" Target="../tags/tag19.xml"/><Relationship Id="rId9"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slideLayout" Target="../slideLayouts/slideLayout4.xml"/><Relationship Id="rId7" Type="http://schemas.openxmlformats.org/officeDocument/2006/relationships/image" Target="../media/image22.jp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png"/><Relationship Id="rId10" Type="http://schemas.openxmlformats.org/officeDocument/2006/relationships/image" Target="../media/image25.jpg"/><Relationship Id="rId4" Type="http://schemas.openxmlformats.org/officeDocument/2006/relationships/image" Target="../media/image19.jp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10" Type="http://schemas.openxmlformats.org/officeDocument/2006/relationships/image" Target="../media/image28.png"/><Relationship Id="rId4" Type="http://schemas.openxmlformats.org/officeDocument/2006/relationships/tags" Target="../tags/tag29.xml"/><Relationship Id="rId9"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image" Target="../media/image31.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3BB0D9-7980-40A1-8FF3-D702DC7BC2C8}"/>
              </a:ext>
            </a:extLst>
          </p:cNvPr>
          <p:cNvSpPr txBox="1"/>
          <p:nvPr/>
        </p:nvSpPr>
        <p:spPr>
          <a:xfrm>
            <a:off x="4132390" y="2141099"/>
            <a:ext cx="5773610" cy="646331"/>
          </a:xfrm>
          <a:prstGeom prst="rect">
            <a:avLst/>
          </a:prstGeom>
          <a:noFill/>
        </p:spPr>
        <p:txBody>
          <a:bodyPr wrap="square" rtlCol="0">
            <a:spAutoFit/>
          </a:bodyPr>
          <a:lstStyle/>
          <a:p>
            <a:endParaRPr lang="en-GB" sz="1800" dirty="0">
              <a:solidFill>
                <a:schemeClr val="bg2">
                  <a:lumMod val="75000"/>
                  <a:lumOff val="25000"/>
                </a:schemeClr>
              </a:solidFill>
              <a:hlinkClick r:id="rId2"/>
            </a:endParaRPr>
          </a:p>
          <a:p>
            <a:r>
              <a:rPr lang="en-GB" sz="1800" dirty="0">
                <a:solidFill>
                  <a:schemeClr val="bg2">
                    <a:lumMod val="75000"/>
                    <a:lumOff val="25000"/>
                  </a:schemeClr>
                </a:solidFill>
                <a:hlinkClick r:id="rId2"/>
              </a:rPr>
              <a:t>https://www.project-persist.eu</a:t>
            </a:r>
            <a:endParaRPr lang="en-GB" sz="1800" dirty="0">
              <a:solidFill>
                <a:schemeClr val="bg2">
                  <a:lumMod val="75000"/>
                  <a:lumOff val="25000"/>
                </a:schemeClr>
              </a:solidFill>
            </a:endParaRPr>
          </a:p>
        </p:txBody>
      </p:sp>
      <p:pic>
        <p:nvPicPr>
          <p:cNvPr id="5" name="Picture 4">
            <a:extLst>
              <a:ext uri="{FF2B5EF4-FFF2-40B4-BE49-F238E27FC236}">
                <a16:creationId xmlns:a16="http://schemas.microsoft.com/office/drawing/2014/main" id="{D92A213A-24B1-48EC-9C0A-327BE873C383}"/>
              </a:ext>
            </a:extLst>
          </p:cNvPr>
          <p:cNvPicPr>
            <a:picLocks noChangeAspect="1"/>
          </p:cNvPicPr>
          <p:nvPr/>
        </p:nvPicPr>
        <p:blipFill>
          <a:blip r:embed="rId3"/>
          <a:stretch>
            <a:fillRect/>
          </a:stretch>
        </p:blipFill>
        <p:spPr>
          <a:xfrm>
            <a:off x="8154457" y="5789054"/>
            <a:ext cx="1751542" cy="529536"/>
          </a:xfrm>
          <a:prstGeom prst="rect">
            <a:avLst/>
          </a:prstGeom>
        </p:spPr>
      </p:pic>
      <p:sp>
        <p:nvSpPr>
          <p:cNvPr id="3" name="Title 2">
            <a:extLst>
              <a:ext uri="{FF2B5EF4-FFF2-40B4-BE49-F238E27FC236}">
                <a16:creationId xmlns:a16="http://schemas.microsoft.com/office/drawing/2014/main" id="{3D1A2940-E131-47CF-8096-C823156A1CE9}"/>
              </a:ext>
            </a:extLst>
          </p:cNvPr>
          <p:cNvSpPr>
            <a:spLocks noGrp="1"/>
          </p:cNvSpPr>
          <p:nvPr>
            <p:ph type="title"/>
          </p:nvPr>
        </p:nvSpPr>
        <p:spPr/>
        <p:txBody>
          <a:bodyPr/>
          <a:lstStyle/>
          <a:p>
            <a:r>
              <a:rPr lang="en-US" altLang="de-DE" dirty="0"/>
              <a:t>Introduction to PERSIST</a:t>
            </a:r>
            <a:endParaRPr lang="en-US" dirty="0"/>
          </a:p>
        </p:txBody>
      </p:sp>
    </p:spTree>
    <p:extLst>
      <p:ext uri="{BB962C8B-B14F-4D97-AF65-F5344CB8AC3E}">
        <p14:creationId xmlns:p14="http://schemas.microsoft.com/office/powerpoint/2010/main" val="277627124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E856D8A-899B-4113-B486-EA3DA6C41EB9}"/>
              </a:ext>
            </a:extLst>
          </p:cNvPr>
          <p:cNvSpPr>
            <a:spLocks noGrp="1"/>
          </p:cNvSpPr>
          <p:nvPr>
            <p:ph type="title"/>
          </p:nvPr>
        </p:nvSpPr>
        <p:spPr/>
        <p:txBody>
          <a:bodyPr/>
          <a:lstStyle/>
          <a:p>
            <a:r>
              <a:rPr lang="en-US" dirty="0"/>
              <a:t>Based on the Delphi method, nine future purchasing skills were defined and assessed as critical to develop towards Industry 4.0 in purchasing</a:t>
            </a:r>
          </a:p>
        </p:txBody>
      </p:sp>
      <p:sp>
        <p:nvSpPr>
          <p:cNvPr id="7" name="Content Placeholder 6">
            <a:extLst>
              <a:ext uri="{FF2B5EF4-FFF2-40B4-BE49-F238E27FC236}">
                <a16:creationId xmlns:a16="http://schemas.microsoft.com/office/drawing/2014/main" id="{2DD3BAC1-D19B-419E-9DE2-436BB7D5FAEA}"/>
              </a:ext>
            </a:extLst>
          </p:cNvPr>
          <p:cNvSpPr>
            <a:spLocks noGrp="1"/>
          </p:cNvSpPr>
          <p:nvPr>
            <p:ph idx="11"/>
          </p:nvPr>
        </p:nvSpPr>
        <p:spPr/>
        <p:txBody>
          <a:bodyPr/>
          <a:lstStyle/>
          <a:p>
            <a:pPr marL="1587" lvl="1" indent="0" eaLnBrk="1" hangingPunct="1">
              <a:lnSpc>
                <a:spcPct val="100000"/>
              </a:lnSpc>
              <a:spcBef>
                <a:spcPct val="95000"/>
              </a:spcBef>
              <a:buSzTx/>
              <a:buNone/>
            </a:pPr>
            <a:r>
              <a:rPr lang="de-DE" altLang="de-DE" dirty="0"/>
              <a:t>IO3: Research </a:t>
            </a:r>
            <a:r>
              <a:rPr lang="de-DE" altLang="de-DE" dirty="0" err="1"/>
              <a:t>results</a:t>
            </a:r>
            <a:r>
              <a:rPr lang="de-DE" altLang="de-DE" dirty="0"/>
              <a:t> on I4.0 </a:t>
            </a:r>
            <a:r>
              <a:rPr lang="de-DE" altLang="de-DE" dirty="0" err="1"/>
              <a:t>skills</a:t>
            </a:r>
            <a:r>
              <a:rPr lang="de-DE" altLang="de-DE" dirty="0"/>
              <a:t> (1/2)</a:t>
            </a:r>
          </a:p>
        </p:txBody>
      </p:sp>
      <p:sp>
        <p:nvSpPr>
          <p:cNvPr id="9" name="Rectangle 2">
            <a:extLst>
              <a:ext uri="{FF2B5EF4-FFF2-40B4-BE49-F238E27FC236}">
                <a16:creationId xmlns:a16="http://schemas.microsoft.com/office/drawing/2014/main" id="{1E072627-FE81-43E4-A944-AE00A0BD9F48}"/>
              </a:ext>
            </a:extLst>
          </p:cNvPr>
          <p:cNvSpPr>
            <a:spLocks noChangeArrowheads="1"/>
          </p:cNvSpPr>
          <p:nvPr>
            <p:custDataLst>
              <p:tags r:id="rId1"/>
            </p:custDataLst>
          </p:nvPr>
        </p:nvSpPr>
        <p:spPr bwMode="auto">
          <a:xfrm>
            <a:off x="503238" y="1565275"/>
            <a:ext cx="1624012" cy="4570413"/>
          </a:xfrm>
          <a:prstGeom prst="rect">
            <a:avLst/>
          </a:prstGeom>
          <a:solidFill>
            <a:schemeClr val="accent2"/>
          </a:solidFill>
          <a:ln w="9525" algn="ctr">
            <a:solidFill>
              <a:schemeClr val="tx1"/>
            </a:solidFill>
            <a:miter lim="800000"/>
            <a:headEnd/>
            <a:tailEnd/>
          </a:ln>
        </p:spPr>
        <p:txBody>
          <a:bodyPr lIns="180000" tIns="54000" rIns="180000" bIns="54000"/>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endParaRPr lang="de-DE" altLang="de-DE" b="1" i="1"/>
          </a:p>
        </p:txBody>
      </p:sp>
      <p:sp>
        <p:nvSpPr>
          <p:cNvPr id="10" name="Rectangle 3">
            <a:extLst>
              <a:ext uri="{FF2B5EF4-FFF2-40B4-BE49-F238E27FC236}">
                <a16:creationId xmlns:a16="http://schemas.microsoft.com/office/drawing/2014/main" id="{24340E74-06D9-412A-84BC-2EA630F2AD68}"/>
              </a:ext>
            </a:extLst>
          </p:cNvPr>
          <p:cNvSpPr>
            <a:spLocks noChangeArrowheads="1"/>
          </p:cNvSpPr>
          <p:nvPr>
            <p:custDataLst>
              <p:tags r:id="rId2"/>
            </p:custDataLst>
          </p:nvPr>
        </p:nvSpPr>
        <p:spPr bwMode="auto">
          <a:xfrm>
            <a:off x="943536" y="1738869"/>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1. Data Analytics </a:t>
            </a:r>
            <a:r>
              <a:rPr lang="de-DE" altLang="de-DE" b="1" dirty="0" err="1"/>
              <a:t>skills</a:t>
            </a:r>
            <a:r>
              <a:rPr lang="de-DE" altLang="de-DE" b="1" dirty="0"/>
              <a:t> </a:t>
            </a:r>
            <a:endParaRPr lang="de-DE" altLang="de-DE" dirty="0"/>
          </a:p>
        </p:txBody>
      </p:sp>
      <p:sp>
        <p:nvSpPr>
          <p:cNvPr id="12" name="Rectangle 9">
            <a:extLst>
              <a:ext uri="{FF2B5EF4-FFF2-40B4-BE49-F238E27FC236}">
                <a16:creationId xmlns:a16="http://schemas.microsoft.com/office/drawing/2014/main" id="{1F9DA20C-D397-4A4A-9A8E-479424A455A6}"/>
              </a:ext>
            </a:extLst>
          </p:cNvPr>
          <p:cNvSpPr>
            <a:spLocks noChangeArrowheads="1"/>
          </p:cNvSpPr>
          <p:nvPr>
            <p:custDataLst>
              <p:tags r:id="rId3"/>
            </p:custDataLst>
          </p:nvPr>
        </p:nvSpPr>
        <p:spPr bwMode="auto">
          <a:xfrm>
            <a:off x="943535" y="2870869"/>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2. E-Procurement Technology </a:t>
            </a:r>
            <a:r>
              <a:rPr lang="de-DE" altLang="de-DE" b="1" dirty="0" err="1"/>
              <a:t>skills</a:t>
            </a:r>
            <a:r>
              <a:rPr lang="de-DE" altLang="de-DE" b="1" dirty="0"/>
              <a:t> </a:t>
            </a:r>
            <a:endParaRPr lang="de-DE" altLang="de-DE" dirty="0"/>
          </a:p>
        </p:txBody>
      </p:sp>
      <p:sp>
        <p:nvSpPr>
          <p:cNvPr id="18" name="Rectangle 9">
            <a:extLst>
              <a:ext uri="{FF2B5EF4-FFF2-40B4-BE49-F238E27FC236}">
                <a16:creationId xmlns:a16="http://schemas.microsoft.com/office/drawing/2014/main" id="{C289E6A2-8379-49EB-8A3D-49875A8A0845}"/>
              </a:ext>
            </a:extLst>
          </p:cNvPr>
          <p:cNvSpPr>
            <a:spLocks noChangeArrowheads="1"/>
          </p:cNvSpPr>
          <p:nvPr>
            <p:custDataLst>
              <p:tags r:id="rId4"/>
            </p:custDataLst>
          </p:nvPr>
        </p:nvSpPr>
        <p:spPr bwMode="auto">
          <a:xfrm>
            <a:off x="943535" y="4002869"/>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3. Digital Leadership skills </a:t>
            </a:r>
            <a:endParaRPr lang="de-DE" altLang="de-DE" dirty="0"/>
          </a:p>
        </p:txBody>
      </p:sp>
      <p:sp>
        <p:nvSpPr>
          <p:cNvPr id="2" name="TextBox 1">
            <a:extLst>
              <a:ext uri="{FF2B5EF4-FFF2-40B4-BE49-F238E27FC236}">
                <a16:creationId xmlns:a16="http://schemas.microsoft.com/office/drawing/2014/main" id="{F21006BC-8174-42D9-9A78-70CE7080CA7A}"/>
              </a:ext>
            </a:extLst>
          </p:cNvPr>
          <p:cNvSpPr txBox="1"/>
          <p:nvPr/>
        </p:nvSpPr>
        <p:spPr>
          <a:xfrm>
            <a:off x="3446387" y="1750946"/>
            <a:ext cx="6077024" cy="738664"/>
          </a:xfrm>
          <a:prstGeom prst="rect">
            <a:avLst/>
          </a:prstGeom>
          <a:noFill/>
        </p:spPr>
        <p:txBody>
          <a:bodyPr wrap="square" rtlCol="0">
            <a:spAutoFit/>
          </a:bodyPr>
          <a:lstStyle/>
          <a:p>
            <a:pPr marL="285750" indent="-285750">
              <a:buFont typeface="Arial" panose="020B0604020202020204" pitchFamily="34" charset="0"/>
              <a:buChar char="•"/>
            </a:pPr>
            <a:r>
              <a:rPr lang="en-US" b="1" dirty="0"/>
              <a:t>Handling, analyzing, and interpreting large amounts of data </a:t>
            </a:r>
            <a:r>
              <a:rPr lang="en-US" dirty="0"/>
              <a:t>by using data mining and visualization to identify and solve problems, which allows for understanding the potential and impact of decisions</a:t>
            </a:r>
          </a:p>
        </p:txBody>
      </p:sp>
      <p:sp>
        <p:nvSpPr>
          <p:cNvPr id="21" name="TextBox 20">
            <a:extLst>
              <a:ext uri="{FF2B5EF4-FFF2-40B4-BE49-F238E27FC236}">
                <a16:creationId xmlns:a16="http://schemas.microsoft.com/office/drawing/2014/main" id="{E1B4D1A9-8601-4A7E-98A3-FF873A2C1F43}"/>
              </a:ext>
            </a:extLst>
          </p:cNvPr>
          <p:cNvSpPr txBox="1"/>
          <p:nvPr/>
        </p:nvSpPr>
        <p:spPr>
          <a:xfrm>
            <a:off x="3446388" y="4006894"/>
            <a:ext cx="6077024" cy="73866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lumMod val="65000"/>
                  </a:schemeClr>
                </a:solidFill>
              </a:rPr>
              <a:t>Ability to </a:t>
            </a:r>
            <a:r>
              <a:rPr lang="en-US" b="1" dirty="0">
                <a:solidFill>
                  <a:schemeClr val="bg1">
                    <a:lumMod val="65000"/>
                  </a:schemeClr>
                </a:solidFill>
              </a:rPr>
              <a:t>organize and manage people within a digital environment </a:t>
            </a:r>
            <a:r>
              <a:rPr lang="en-US" dirty="0">
                <a:solidFill>
                  <a:schemeClr val="bg1">
                    <a:lumMod val="65000"/>
                  </a:schemeClr>
                </a:solidFill>
              </a:rPr>
              <a:t>based on activities and performance indicators that are provided by digital systems</a:t>
            </a:r>
          </a:p>
        </p:txBody>
      </p:sp>
      <p:sp>
        <p:nvSpPr>
          <p:cNvPr id="22" name="TextBox 21">
            <a:extLst>
              <a:ext uri="{FF2B5EF4-FFF2-40B4-BE49-F238E27FC236}">
                <a16:creationId xmlns:a16="http://schemas.microsoft.com/office/drawing/2014/main" id="{BF323F7D-AB98-462E-AE18-3CA252D7FAE7}"/>
              </a:ext>
            </a:extLst>
          </p:cNvPr>
          <p:cNvSpPr txBox="1"/>
          <p:nvPr/>
        </p:nvSpPr>
        <p:spPr>
          <a:xfrm>
            <a:off x="3446387" y="5134868"/>
            <a:ext cx="6077024" cy="954107"/>
          </a:xfrm>
          <a:prstGeom prst="rect">
            <a:avLst/>
          </a:prstGeom>
          <a:noFill/>
        </p:spPr>
        <p:txBody>
          <a:bodyPr wrap="square" rtlCol="0">
            <a:spAutoFit/>
          </a:bodyPr>
          <a:lstStyle/>
          <a:p>
            <a:pPr marL="285750" indent="-285750">
              <a:buFont typeface="Arial" panose="020B0604020202020204" pitchFamily="34" charset="0"/>
              <a:buChar char="•"/>
            </a:pPr>
            <a:r>
              <a:rPr lang="en-US" b="1" dirty="0">
                <a:solidFill>
                  <a:schemeClr val="bg1">
                    <a:lumMod val="65000"/>
                  </a:schemeClr>
                </a:solidFill>
              </a:rPr>
              <a:t>Implementing RPA in purchasing </a:t>
            </a:r>
            <a:r>
              <a:rPr lang="en-US" dirty="0">
                <a:solidFill>
                  <a:schemeClr val="bg1">
                    <a:lumMod val="65000"/>
                  </a:schemeClr>
                </a:solidFill>
              </a:rPr>
              <a:t>by configuring software bots to capture and interpret applications for processing a transaction, manipulating data, triggering responses, and communicating with other digital systems</a:t>
            </a:r>
          </a:p>
        </p:txBody>
      </p:sp>
      <p:sp>
        <p:nvSpPr>
          <p:cNvPr id="14" name="Rectangle 9">
            <a:extLst>
              <a:ext uri="{FF2B5EF4-FFF2-40B4-BE49-F238E27FC236}">
                <a16:creationId xmlns:a16="http://schemas.microsoft.com/office/drawing/2014/main" id="{D776DCE5-87F4-4646-8445-690ECD2F8FA2}"/>
              </a:ext>
            </a:extLst>
          </p:cNvPr>
          <p:cNvSpPr>
            <a:spLocks noChangeArrowheads="1"/>
          </p:cNvSpPr>
          <p:nvPr>
            <p:custDataLst>
              <p:tags r:id="rId5"/>
            </p:custDataLst>
          </p:nvPr>
        </p:nvSpPr>
        <p:spPr bwMode="auto">
          <a:xfrm>
            <a:off x="943535" y="5134868"/>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4. Robotic Process Automation (RPA) skills </a:t>
            </a:r>
            <a:endParaRPr lang="de-DE" altLang="de-DE" dirty="0"/>
          </a:p>
        </p:txBody>
      </p:sp>
      <p:sp>
        <p:nvSpPr>
          <p:cNvPr id="19" name="TextBox 18">
            <a:extLst>
              <a:ext uri="{FF2B5EF4-FFF2-40B4-BE49-F238E27FC236}">
                <a16:creationId xmlns:a16="http://schemas.microsoft.com/office/drawing/2014/main" id="{EA8BF620-4564-4F4C-9927-75855464DD32}"/>
              </a:ext>
            </a:extLst>
          </p:cNvPr>
          <p:cNvSpPr txBox="1"/>
          <p:nvPr/>
        </p:nvSpPr>
        <p:spPr>
          <a:xfrm>
            <a:off x="3446387" y="2878920"/>
            <a:ext cx="6077024" cy="954107"/>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lumMod val="65000"/>
                  </a:schemeClr>
                </a:solidFill>
              </a:rPr>
              <a:t>Based on the growing functionality and scope of operational purchasing technologies, e.g., catalog-based purchasing. These skills focus on </a:t>
            </a:r>
            <a:r>
              <a:rPr lang="en-US" b="1" dirty="0">
                <a:solidFill>
                  <a:schemeClr val="bg1">
                    <a:lumMod val="65000"/>
                  </a:schemeClr>
                </a:solidFill>
              </a:rPr>
              <a:t>working with these systems</a:t>
            </a:r>
            <a:r>
              <a:rPr lang="en-US" dirty="0">
                <a:solidFill>
                  <a:schemeClr val="bg1">
                    <a:lumMod val="65000"/>
                  </a:schemeClr>
                </a:solidFill>
              </a:rPr>
              <a:t> and define future system development requirements</a:t>
            </a:r>
          </a:p>
        </p:txBody>
      </p:sp>
      <p:sp>
        <p:nvSpPr>
          <p:cNvPr id="15" name="Footer Placeholder 1">
            <a:extLst>
              <a:ext uri="{FF2B5EF4-FFF2-40B4-BE49-F238E27FC236}">
                <a16:creationId xmlns:a16="http://schemas.microsoft.com/office/drawing/2014/main" id="{E42A1CEC-F9F5-46B0-A623-098CDE6B1ADE}"/>
              </a:ext>
            </a:extLst>
          </p:cNvPr>
          <p:cNvSpPr>
            <a:spLocks noGrp="1"/>
          </p:cNvSpPr>
          <p:nvPr>
            <p:ph type="ftr" sz="quarter" idx="3"/>
          </p:nvPr>
        </p:nvSpPr>
        <p:spPr>
          <a:xfrm>
            <a:off x="382590" y="6417311"/>
            <a:ext cx="3063797" cy="365125"/>
          </a:xfrm>
        </p:spPr>
        <p:txBody>
          <a:bodyPr/>
          <a:lstStyle/>
          <a:p>
            <a:r>
              <a:rPr lang="en-US" dirty="0"/>
              <a:t>Source: PERSIST IO3</a:t>
            </a:r>
          </a:p>
        </p:txBody>
      </p:sp>
    </p:spTree>
    <p:extLst>
      <p:ext uri="{BB962C8B-B14F-4D97-AF65-F5344CB8AC3E}">
        <p14:creationId xmlns:p14="http://schemas.microsoft.com/office/powerpoint/2010/main" val="36302358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E856D8A-899B-4113-B486-EA3DA6C41EB9}"/>
              </a:ext>
            </a:extLst>
          </p:cNvPr>
          <p:cNvSpPr>
            <a:spLocks noGrp="1"/>
          </p:cNvSpPr>
          <p:nvPr>
            <p:ph type="title"/>
          </p:nvPr>
        </p:nvSpPr>
        <p:spPr/>
        <p:txBody>
          <a:bodyPr/>
          <a:lstStyle/>
          <a:p>
            <a:r>
              <a:rPr lang="en-US" dirty="0"/>
              <a:t>Based on the Delphi method, nine future purchasing skills were defined and assessed as critical to develop towards Industry 4.0 in purchasing</a:t>
            </a:r>
          </a:p>
        </p:txBody>
      </p:sp>
      <p:sp>
        <p:nvSpPr>
          <p:cNvPr id="7" name="Content Placeholder 6">
            <a:extLst>
              <a:ext uri="{FF2B5EF4-FFF2-40B4-BE49-F238E27FC236}">
                <a16:creationId xmlns:a16="http://schemas.microsoft.com/office/drawing/2014/main" id="{2DD3BAC1-D19B-419E-9DE2-436BB7D5FAEA}"/>
              </a:ext>
            </a:extLst>
          </p:cNvPr>
          <p:cNvSpPr>
            <a:spLocks noGrp="1"/>
          </p:cNvSpPr>
          <p:nvPr>
            <p:ph idx="11"/>
          </p:nvPr>
        </p:nvSpPr>
        <p:spPr/>
        <p:txBody>
          <a:bodyPr/>
          <a:lstStyle/>
          <a:p>
            <a:pPr marL="1587" lvl="1" indent="0" eaLnBrk="1" hangingPunct="1">
              <a:lnSpc>
                <a:spcPct val="100000"/>
              </a:lnSpc>
              <a:spcBef>
                <a:spcPct val="95000"/>
              </a:spcBef>
              <a:buSzTx/>
              <a:buNone/>
            </a:pPr>
            <a:r>
              <a:rPr lang="de-DE" altLang="de-DE" dirty="0"/>
              <a:t>IO3: Research </a:t>
            </a:r>
            <a:r>
              <a:rPr lang="de-DE" altLang="de-DE" dirty="0" err="1"/>
              <a:t>results</a:t>
            </a:r>
            <a:r>
              <a:rPr lang="de-DE" altLang="de-DE" dirty="0"/>
              <a:t> on I4.0 </a:t>
            </a:r>
            <a:r>
              <a:rPr lang="de-DE" altLang="de-DE" dirty="0" err="1"/>
              <a:t>skills</a:t>
            </a:r>
            <a:r>
              <a:rPr lang="de-DE" altLang="de-DE" dirty="0"/>
              <a:t> (2/2)</a:t>
            </a:r>
          </a:p>
        </p:txBody>
      </p:sp>
      <p:sp>
        <p:nvSpPr>
          <p:cNvPr id="9" name="Rectangle 2">
            <a:extLst>
              <a:ext uri="{FF2B5EF4-FFF2-40B4-BE49-F238E27FC236}">
                <a16:creationId xmlns:a16="http://schemas.microsoft.com/office/drawing/2014/main" id="{1E072627-FE81-43E4-A944-AE00A0BD9F48}"/>
              </a:ext>
            </a:extLst>
          </p:cNvPr>
          <p:cNvSpPr>
            <a:spLocks noChangeArrowheads="1"/>
          </p:cNvSpPr>
          <p:nvPr>
            <p:custDataLst>
              <p:tags r:id="rId1"/>
            </p:custDataLst>
          </p:nvPr>
        </p:nvSpPr>
        <p:spPr bwMode="auto">
          <a:xfrm>
            <a:off x="503238" y="1565275"/>
            <a:ext cx="1624012" cy="4570413"/>
          </a:xfrm>
          <a:prstGeom prst="rect">
            <a:avLst/>
          </a:prstGeom>
          <a:solidFill>
            <a:schemeClr val="accent2"/>
          </a:solidFill>
          <a:ln w="9525" algn="ctr">
            <a:solidFill>
              <a:schemeClr val="tx1"/>
            </a:solidFill>
            <a:miter lim="800000"/>
            <a:headEnd/>
            <a:tailEnd/>
          </a:ln>
        </p:spPr>
        <p:txBody>
          <a:bodyPr lIns="180000" tIns="54000" rIns="180000" bIns="54000"/>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endParaRPr lang="de-DE" altLang="de-DE" b="1" i="1"/>
          </a:p>
        </p:txBody>
      </p:sp>
      <p:sp>
        <p:nvSpPr>
          <p:cNvPr id="10" name="Rectangle 3">
            <a:extLst>
              <a:ext uri="{FF2B5EF4-FFF2-40B4-BE49-F238E27FC236}">
                <a16:creationId xmlns:a16="http://schemas.microsoft.com/office/drawing/2014/main" id="{24340E74-06D9-412A-84BC-2EA630F2AD68}"/>
              </a:ext>
            </a:extLst>
          </p:cNvPr>
          <p:cNvSpPr>
            <a:spLocks noChangeArrowheads="1"/>
          </p:cNvSpPr>
          <p:nvPr>
            <p:custDataLst>
              <p:tags r:id="rId2"/>
            </p:custDataLst>
          </p:nvPr>
        </p:nvSpPr>
        <p:spPr bwMode="auto">
          <a:xfrm>
            <a:off x="943536" y="1738869"/>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5. Supply Network Management </a:t>
            </a:r>
            <a:r>
              <a:rPr lang="de-DE" altLang="de-DE" b="1" dirty="0" err="1"/>
              <a:t>skills</a:t>
            </a:r>
            <a:endParaRPr lang="de-DE" altLang="de-DE" dirty="0"/>
          </a:p>
        </p:txBody>
      </p:sp>
      <p:sp>
        <p:nvSpPr>
          <p:cNvPr id="12" name="Rectangle 9">
            <a:extLst>
              <a:ext uri="{FF2B5EF4-FFF2-40B4-BE49-F238E27FC236}">
                <a16:creationId xmlns:a16="http://schemas.microsoft.com/office/drawing/2014/main" id="{1F9DA20C-D397-4A4A-9A8E-479424A455A6}"/>
              </a:ext>
            </a:extLst>
          </p:cNvPr>
          <p:cNvSpPr>
            <a:spLocks noChangeArrowheads="1"/>
          </p:cNvSpPr>
          <p:nvPr>
            <p:custDataLst>
              <p:tags r:id="rId3"/>
            </p:custDataLst>
          </p:nvPr>
        </p:nvSpPr>
        <p:spPr bwMode="auto">
          <a:xfrm>
            <a:off x="943535" y="2634797"/>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6. Digital </a:t>
            </a:r>
            <a:r>
              <a:rPr lang="de-DE" altLang="de-DE" b="1" dirty="0" err="1"/>
              <a:t>Negotiation</a:t>
            </a:r>
            <a:r>
              <a:rPr lang="de-DE" altLang="de-DE" b="1" dirty="0"/>
              <a:t> </a:t>
            </a:r>
            <a:r>
              <a:rPr lang="de-DE" altLang="de-DE" b="1" dirty="0" err="1"/>
              <a:t>skills</a:t>
            </a:r>
            <a:r>
              <a:rPr lang="de-DE" altLang="de-DE" b="1" dirty="0"/>
              <a:t> </a:t>
            </a:r>
            <a:endParaRPr lang="de-DE" altLang="de-DE" dirty="0"/>
          </a:p>
        </p:txBody>
      </p:sp>
      <p:sp>
        <p:nvSpPr>
          <p:cNvPr id="18" name="Rectangle 9">
            <a:extLst>
              <a:ext uri="{FF2B5EF4-FFF2-40B4-BE49-F238E27FC236}">
                <a16:creationId xmlns:a16="http://schemas.microsoft.com/office/drawing/2014/main" id="{C289E6A2-8379-49EB-8A3D-49875A8A0845}"/>
              </a:ext>
            </a:extLst>
          </p:cNvPr>
          <p:cNvSpPr>
            <a:spLocks noChangeArrowheads="1"/>
          </p:cNvSpPr>
          <p:nvPr>
            <p:custDataLst>
              <p:tags r:id="rId4"/>
            </p:custDataLst>
          </p:nvPr>
        </p:nvSpPr>
        <p:spPr bwMode="auto">
          <a:xfrm>
            <a:off x="943534" y="4396019"/>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8. Digital Contract Management and Legal skills </a:t>
            </a:r>
            <a:endParaRPr lang="de-DE" altLang="de-DE" dirty="0"/>
          </a:p>
        </p:txBody>
      </p:sp>
      <p:sp>
        <p:nvSpPr>
          <p:cNvPr id="2" name="TextBox 1">
            <a:extLst>
              <a:ext uri="{FF2B5EF4-FFF2-40B4-BE49-F238E27FC236}">
                <a16:creationId xmlns:a16="http://schemas.microsoft.com/office/drawing/2014/main" id="{F21006BC-8174-42D9-9A78-70CE7080CA7A}"/>
              </a:ext>
            </a:extLst>
          </p:cNvPr>
          <p:cNvSpPr txBox="1"/>
          <p:nvPr/>
        </p:nvSpPr>
        <p:spPr>
          <a:xfrm>
            <a:off x="3446387" y="1750946"/>
            <a:ext cx="6077024" cy="954107"/>
          </a:xfrm>
          <a:prstGeom prst="rect">
            <a:avLst/>
          </a:prstGeom>
          <a:noFill/>
        </p:spPr>
        <p:txBody>
          <a:bodyPr wrap="square" rtlCol="0">
            <a:spAutoFit/>
          </a:bodyPr>
          <a:lstStyle/>
          <a:p>
            <a:pPr marL="285750" indent="-285750">
              <a:buFont typeface="Arial" panose="020B0604020202020204" pitchFamily="34" charset="0"/>
              <a:buChar char="•"/>
            </a:pPr>
            <a:r>
              <a:rPr lang="en-US" dirty="0"/>
              <a:t>Relate to a coherent and integrated </a:t>
            </a:r>
            <a:r>
              <a:rPr lang="en-US" b="1" dirty="0"/>
              <a:t>understanding of the vertical and horizontal supply chain </a:t>
            </a:r>
            <a:r>
              <a:rPr lang="en-US" dirty="0"/>
              <a:t>of goods and services, which allows management of the supply chain from economic, social, and environmental perspectives</a:t>
            </a:r>
          </a:p>
        </p:txBody>
      </p:sp>
      <p:sp>
        <p:nvSpPr>
          <p:cNvPr id="21" name="TextBox 20">
            <a:extLst>
              <a:ext uri="{FF2B5EF4-FFF2-40B4-BE49-F238E27FC236}">
                <a16:creationId xmlns:a16="http://schemas.microsoft.com/office/drawing/2014/main" id="{E1B4D1A9-8601-4A7E-98A3-FF873A2C1F43}"/>
              </a:ext>
            </a:extLst>
          </p:cNvPr>
          <p:cNvSpPr txBox="1"/>
          <p:nvPr/>
        </p:nvSpPr>
        <p:spPr>
          <a:xfrm>
            <a:off x="3446387" y="4427304"/>
            <a:ext cx="6077024" cy="954107"/>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lumMod val="65000"/>
                  </a:schemeClr>
                </a:solidFill>
              </a:rPr>
              <a:t>To </a:t>
            </a:r>
            <a:r>
              <a:rPr lang="en-US" b="1" dirty="0">
                <a:solidFill>
                  <a:schemeClr val="bg1">
                    <a:lumMod val="65000"/>
                  </a:schemeClr>
                </a:solidFill>
              </a:rPr>
              <a:t>implement legislative and other legal requirements into automated purchasing processes</a:t>
            </a:r>
            <a:r>
              <a:rPr lang="en-US" dirty="0">
                <a:solidFill>
                  <a:schemeClr val="bg1">
                    <a:lumMod val="65000"/>
                  </a:schemeClr>
                </a:solidFill>
              </a:rPr>
              <a:t>, utilizing, for example, blockchain technology and smart contracts to create and maintain transparency in the supply chain</a:t>
            </a:r>
          </a:p>
        </p:txBody>
      </p:sp>
      <p:sp>
        <p:nvSpPr>
          <p:cNvPr id="22" name="TextBox 21">
            <a:extLst>
              <a:ext uri="{FF2B5EF4-FFF2-40B4-BE49-F238E27FC236}">
                <a16:creationId xmlns:a16="http://schemas.microsoft.com/office/drawing/2014/main" id="{BF323F7D-AB98-462E-AE18-3CA252D7FAE7}"/>
              </a:ext>
            </a:extLst>
          </p:cNvPr>
          <p:cNvSpPr txBox="1"/>
          <p:nvPr/>
        </p:nvSpPr>
        <p:spPr>
          <a:xfrm>
            <a:off x="3446387" y="5373072"/>
            <a:ext cx="6077024" cy="738664"/>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lumMod val="65000"/>
                  </a:schemeClr>
                </a:solidFill>
              </a:rPr>
              <a:t>Personal communication to </a:t>
            </a:r>
            <a:r>
              <a:rPr lang="en-US" b="1" dirty="0">
                <a:solidFill>
                  <a:schemeClr val="bg1">
                    <a:lumMod val="65000"/>
                  </a:schemeClr>
                </a:solidFill>
              </a:rPr>
              <a:t>solve issues with internal and external stakeholders in the Industry 4.0 environment </a:t>
            </a:r>
            <a:r>
              <a:rPr lang="en-US" dirty="0">
                <a:solidFill>
                  <a:schemeClr val="bg1">
                    <a:lumMod val="65000"/>
                  </a:schemeClr>
                </a:solidFill>
              </a:rPr>
              <a:t>that goes beyond electronic system communication</a:t>
            </a:r>
          </a:p>
        </p:txBody>
      </p:sp>
      <p:sp>
        <p:nvSpPr>
          <p:cNvPr id="14" name="Rectangle 9">
            <a:extLst>
              <a:ext uri="{FF2B5EF4-FFF2-40B4-BE49-F238E27FC236}">
                <a16:creationId xmlns:a16="http://schemas.microsoft.com/office/drawing/2014/main" id="{D776DCE5-87F4-4646-8445-690ECD2F8FA2}"/>
              </a:ext>
            </a:extLst>
          </p:cNvPr>
          <p:cNvSpPr>
            <a:spLocks noChangeArrowheads="1"/>
          </p:cNvSpPr>
          <p:nvPr>
            <p:custDataLst>
              <p:tags r:id="rId5"/>
            </p:custDataLst>
          </p:nvPr>
        </p:nvSpPr>
        <p:spPr bwMode="auto">
          <a:xfrm>
            <a:off x="943535" y="3503625"/>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7. Strategic Management skills </a:t>
            </a:r>
            <a:endParaRPr lang="de-DE" altLang="de-DE" dirty="0"/>
          </a:p>
        </p:txBody>
      </p:sp>
      <p:sp>
        <p:nvSpPr>
          <p:cNvPr id="19" name="TextBox 18">
            <a:extLst>
              <a:ext uri="{FF2B5EF4-FFF2-40B4-BE49-F238E27FC236}">
                <a16:creationId xmlns:a16="http://schemas.microsoft.com/office/drawing/2014/main" id="{EA8BF620-4564-4F4C-9927-75855464DD32}"/>
              </a:ext>
            </a:extLst>
          </p:cNvPr>
          <p:cNvSpPr txBox="1"/>
          <p:nvPr/>
        </p:nvSpPr>
        <p:spPr>
          <a:xfrm>
            <a:off x="3446387" y="2656478"/>
            <a:ext cx="6077024" cy="738664"/>
          </a:xfrm>
          <a:prstGeom prst="rect">
            <a:avLst/>
          </a:prstGeom>
          <a:noFill/>
        </p:spPr>
        <p:txBody>
          <a:bodyPr wrap="square" rtlCol="0">
            <a:spAutoFit/>
          </a:bodyPr>
          <a:lstStyle/>
          <a:p>
            <a:pPr marL="285750" indent="-285750">
              <a:buFont typeface="Arial" panose="020B0604020202020204" pitchFamily="34" charset="0"/>
              <a:buChar char="•"/>
            </a:pPr>
            <a:r>
              <a:rPr lang="en-US" b="1" dirty="0">
                <a:solidFill>
                  <a:schemeClr val="bg1">
                    <a:lumMod val="65000"/>
                  </a:schemeClr>
                </a:solidFill>
              </a:rPr>
              <a:t>Negotiating within a digital environment</a:t>
            </a:r>
            <a:r>
              <a:rPr lang="en-US" dirty="0">
                <a:solidFill>
                  <a:schemeClr val="bg1">
                    <a:lumMod val="65000"/>
                  </a:schemeClr>
                </a:solidFill>
              </a:rPr>
              <a:t>, e.g., E-Sourcing technologies and auctions, where Industry 4.0 negotiation focuses on machine negotiation and digital marketplaces</a:t>
            </a:r>
          </a:p>
        </p:txBody>
      </p:sp>
      <p:sp>
        <p:nvSpPr>
          <p:cNvPr id="16" name="Rectangle 9">
            <a:extLst>
              <a:ext uri="{FF2B5EF4-FFF2-40B4-BE49-F238E27FC236}">
                <a16:creationId xmlns:a16="http://schemas.microsoft.com/office/drawing/2014/main" id="{56293670-7004-4BF6-9380-E0E4906A3C0B}"/>
              </a:ext>
            </a:extLst>
          </p:cNvPr>
          <p:cNvSpPr>
            <a:spLocks noChangeArrowheads="1"/>
          </p:cNvSpPr>
          <p:nvPr>
            <p:custDataLst>
              <p:tags r:id="rId6"/>
            </p:custDataLst>
          </p:nvPr>
        </p:nvSpPr>
        <p:spPr bwMode="auto">
          <a:xfrm>
            <a:off x="943535" y="5322583"/>
            <a:ext cx="2289994"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9. Digital Partnership Management skills </a:t>
            </a:r>
            <a:endParaRPr lang="de-DE" altLang="de-DE" dirty="0"/>
          </a:p>
        </p:txBody>
      </p:sp>
      <p:sp>
        <p:nvSpPr>
          <p:cNvPr id="17" name="TextBox 16">
            <a:extLst>
              <a:ext uri="{FF2B5EF4-FFF2-40B4-BE49-F238E27FC236}">
                <a16:creationId xmlns:a16="http://schemas.microsoft.com/office/drawing/2014/main" id="{52242731-0342-4155-A5EB-8BFA9294B6C4}"/>
              </a:ext>
            </a:extLst>
          </p:cNvPr>
          <p:cNvSpPr txBox="1"/>
          <p:nvPr/>
        </p:nvSpPr>
        <p:spPr>
          <a:xfrm>
            <a:off x="3446387" y="3544514"/>
            <a:ext cx="6077024" cy="738664"/>
          </a:xfrm>
          <a:prstGeom prst="rect">
            <a:avLst/>
          </a:prstGeom>
          <a:noFill/>
        </p:spPr>
        <p:txBody>
          <a:bodyPr wrap="square" rtlCol="0">
            <a:spAutoFit/>
          </a:bodyPr>
          <a:lstStyle/>
          <a:p>
            <a:pPr marL="285750" indent="-285750">
              <a:buFont typeface="Arial" panose="020B0604020202020204" pitchFamily="34" charset="0"/>
              <a:buChar char="•"/>
            </a:pPr>
            <a:r>
              <a:rPr lang="en-US" b="1" dirty="0">
                <a:solidFill>
                  <a:schemeClr val="bg1">
                    <a:lumMod val="65000"/>
                  </a:schemeClr>
                </a:solidFill>
              </a:rPr>
              <a:t>Up-to-datedness with current global trends</a:t>
            </a:r>
            <a:r>
              <a:rPr lang="en-US" dirty="0">
                <a:solidFill>
                  <a:schemeClr val="bg1">
                    <a:lumMod val="65000"/>
                  </a:schemeClr>
                </a:solidFill>
              </a:rPr>
              <a:t>, e.g., Industry 4.0, and </a:t>
            </a:r>
            <a:r>
              <a:rPr lang="en-US" b="1" dirty="0">
                <a:solidFill>
                  <a:schemeClr val="bg1">
                    <a:lumMod val="65000"/>
                  </a:schemeClr>
                </a:solidFill>
              </a:rPr>
              <a:t>assessing their contribution </a:t>
            </a:r>
            <a:r>
              <a:rPr lang="en-US" dirty="0">
                <a:solidFill>
                  <a:schemeClr val="bg1">
                    <a:lumMod val="65000"/>
                  </a:schemeClr>
                </a:solidFill>
              </a:rPr>
              <a:t>for competitive advantage, considering them in commodity strategy development and corporate strategizing</a:t>
            </a:r>
          </a:p>
        </p:txBody>
      </p:sp>
      <p:sp>
        <p:nvSpPr>
          <p:cNvPr id="15" name="Footer Placeholder 1">
            <a:extLst>
              <a:ext uri="{FF2B5EF4-FFF2-40B4-BE49-F238E27FC236}">
                <a16:creationId xmlns:a16="http://schemas.microsoft.com/office/drawing/2014/main" id="{1A12C5B4-F5E5-41EC-9E99-38ED386A7F91}"/>
              </a:ext>
            </a:extLst>
          </p:cNvPr>
          <p:cNvSpPr>
            <a:spLocks noGrp="1"/>
          </p:cNvSpPr>
          <p:nvPr>
            <p:ph type="ftr" sz="quarter" idx="3"/>
          </p:nvPr>
        </p:nvSpPr>
        <p:spPr>
          <a:xfrm>
            <a:off x="382590" y="6417311"/>
            <a:ext cx="3063797" cy="365125"/>
          </a:xfrm>
        </p:spPr>
        <p:txBody>
          <a:bodyPr/>
          <a:lstStyle/>
          <a:p>
            <a:r>
              <a:rPr lang="en-US" dirty="0"/>
              <a:t>Source: PERSIST IO3</a:t>
            </a:r>
          </a:p>
        </p:txBody>
      </p:sp>
    </p:spTree>
    <p:extLst>
      <p:ext uri="{BB962C8B-B14F-4D97-AF65-F5344CB8AC3E}">
        <p14:creationId xmlns:p14="http://schemas.microsoft.com/office/powerpoint/2010/main" val="33013667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9"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E856D8A-899B-4113-B486-EA3DA6C41EB9}"/>
              </a:ext>
            </a:extLst>
          </p:cNvPr>
          <p:cNvSpPr>
            <a:spLocks noGrp="1"/>
          </p:cNvSpPr>
          <p:nvPr>
            <p:ph type="title"/>
          </p:nvPr>
        </p:nvSpPr>
        <p:spPr/>
        <p:txBody>
          <a:bodyPr/>
          <a:lstStyle/>
          <a:p>
            <a:r>
              <a:rPr lang="en-US" dirty="0"/>
              <a:t>In the future Data Analytics skills are most important based on the display of the assumed impact of future skills and expected probability</a:t>
            </a:r>
          </a:p>
        </p:txBody>
      </p:sp>
      <p:sp>
        <p:nvSpPr>
          <p:cNvPr id="7" name="Content Placeholder 6">
            <a:extLst>
              <a:ext uri="{FF2B5EF4-FFF2-40B4-BE49-F238E27FC236}">
                <a16:creationId xmlns:a16="http://schemas.microsoft.com/office/drawing/2014/main" id="{2DD3BAC1-D19B-419E-9DE2-436BB7D5FAEA}"/>
              </a:ext>
            </a:extLst>
          </p:cNvPr>
          <p:cNvSpPr>
            <a:spLocks noGrp="1"/>
          </p:cNvSpPr>
          <p:nvPr>
            <p:ph idx="11"/>
          </p:nvPr>
        </p:nvSpPr>
        <p:spPr/>
        <p:txBody>
          <a:bodyPr/>
          <a:lstStyle/>
          <a:p>
            <a:pPr marL="1587" lvl="1" indent="0" eaLnBrk="1" hangingPunct="1">
              <a:lnSpc>
                <a:spcPct val="100000"/>
              </a:lnSpc>
              <a:spcBef>
                <a:spcPct val="95000"/>
              </a:spcBef>
              <a:buSzTx/>
              <a:buNone/>
            </a:pPr>
            <a:r>
              <a:rPr lang="de-DE" altLang="de-DE" dirty="0"/>
              <a:t>IO3: Research </a:t>
            </a:r>
            <a:r>
              <a:rPr lang="de-DE" altLang="de-DE" dirty="0" err="1"/>
              <a:t>results</a:t>
            </a:r>
            <a:r>
              <a:rPr lang="de-DE" altLang="de-DE" dirty="0"/>
              <a:t> on I4.0 </a:t>
            </a:r>
            <a:r>
              <a:rPr lang="de-DE" altLang="de-DE" dirty="0" err="1"/>
              <a:t>skills</a:t>
            </a:r>
            <a:r>
              <a:rPr lang="de-DE" altLang="de-DE" dirty="0"/>
              <a:t> (3/4)</a:t>
            </a:r>
          </a:p>
        </p:txBody>
      </p:sp>
      <p:sp>
        <p:nvSpPr>
          <p:cNvPr id="15" name="TextBox 14">
            <a:extLst>
              <a:ext uri="{FF2B5EF4-FFF2-40B4-BE49-F238E27FC236}">
                <a16:creationId xmlns:a16="http://schemas.microsoft.com/office/drawing/2014/main" id="{D1CB96DA-85A2-46C9-B182-E2DA79406EE4}"/>
              </a:ext>
            </a:extLst>
          </p:cNvPr>
          <p:cNvSpPr txBox="1"/>
          <p:nvPr/>
        </p:nvSpPr>
        <p:spPr>
          <a:xfrm>
            <a:off x="386970" y="5532484"/>
            <a:ext cx="9136442" cy="738664"/>
          </a:xfrm>
          <a:prstGeom prst="rect">
            <a:avLst/>
          </a:prstGeom>
          <a:noFill/>
        </p:spPr>
        <p:txBody>
          <a:bodyPr wrap="square" rtlCol="0">
            <a:spAutoFit/>
          </a:bodyPr>
          <a:lstStyle/>
          <a:p>
            <a:pPr marL="285750" indent="-285750">
              <a:buFont typeface="Arial" panose="020B0604020202020204" pitchFamily="34" charset="0"/>
              <a:buChar char="•"/>
            </a:pPr>
            <a:r>
              <a:rPr lang="en-US" dirty="0"/>
              <a:t>Expected probability (0-100% scale) of the skills and the industry's assumed impact (5-point Likert scale)</a:t>
            </a:r>
          </a:p>
          <a:p>
            <a:pPr marL="285750" indent="-285750">
              <a:buFont typeface="Arial" panose="020B0604020202020204" pitchFamily="34" charset="0"/>
              <a:buChar char="•"/>
            </a:pPr>
            <a:r>
              <a:rPr lang="en-US" dirty="0"/>
              <a:t>Data Analytics skills and E-Procurement technology skills show the highest expected probability and impact</a:t>
            </a:r>
          </a:p>
          <a:p>
            <a:pPr marL="285750" indent="-285750">
              <a:buFont typeface="Arial" panose="020B0604020202020204" pitchFamily="34" charset="0"/>
              <a:buChar char="•"/>
            </a:pPr>
            <a:r>
              <a:rPr lang="en-US" dirty="0"/>
              <a:t>These skills are needed in the short term and will be significantly important within future purchasing</a:t>
            </a:r>
          </a:p>
        </p:txBody>
      </p:sp>
      <p:graphicFrame>
        <p:nvGraphicFramePr>
          <p:cNvPr id="9" name="Chart 8">
            <a:extLst>
              <a:ext uri="{FF2B5EF4-FFF2-40B4-BE49-F238E27FC236}">
                <a16:creationId xmlns:a16="http://schemas.microsoft.com/office/drawing/2014/main" id="{FD83FE8F-A0FD-4944-9C41-EDD3C01A8420}"/>
              </a:ext>
            </a:extLst>
          </p:cNvPr>
          <p:cNvGraphicFramePr/>
          <p:nvPr/>
        </p:nvGraphicFramePr>
        <p:xfrm>
          <a:off x="1207781" y="1451153"/>
          <a:ext cx="7490437" cy="4033563"/>
        </p:xfrm>
        <a:graphic>
          <a:graphicData uri="http://schemas.openxmlformats.org/drawingml/2006/chart">
            <c:chart xmlns:c="http://schemas.openxmlformats.org/drawingml/2006/chart" xmlns:r="http://schemas.openxmlformats.org/officeDocument/2006/relationships" r:id="rId2"/>
          </a:graphicData>
        </a:graphic>
      </p:graphicFrame>
      <p:sp>
        <p:nvSpPr>
          <p:cNvPr id="2" name="Oval 1">
            <a:extLst>
              <a:ext uri="{FF2B5EF4-FFF2-40B4-BE49-F238E27FC236}">
                <a16:creationId xmlns:a16="http://schemas.microsoft.com/office/drawing/2014/main" id="{9B50A075-514B-49A5-A47A-CDB0F933BA4D}"/>
              </a:ext>
            </a:extLst>
          </p:cNvPr>
          <p:cNvSpPr/>
          <p:nvPr/>
        </p:nvSpPr>
        <p:spPr bwMode="auto">
          <a:xfrm rot="2767229">
            <a:off x="4576471" y="2110033"/>
            <a:ext cx="536969" cy="1130906"/>
          </a:xfrm>
          <a:prstGeom prst="ellipse">
            <a:avLst/>
          </a:prstGeom>
          <a:noFill/>
          <a:ln w="9525" cap="flat" cmpd="sng" algn="ctr">
            <a:solidFill>
              <a:srgbClr val="FF0000"/>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8" name="Footer Placeholder 1">
            <a:extLst>
              <a:ext uri="{FF2B5EF4-FFF2-40B4-BE49-F238E27FC236}">
                <a16:creationId xmlns:a16="http://schemas.microsoft.com/office/drawing/2014/main" id="{E0D7CA0D-52A6-4266-BA88-A37DB34CA35F}"/>
              </a:ext>
            </a:extLst>
          </p:cNvPr>
          <p:cNvSpPr>
            <a:spLocks noGrp="1"/>
          </p:cNvSpPr>
          <p:nvPr>
            <p:ph type="ftr" sz="quarter" idx="3"/>
          </p:nvPr>
        </p:nvSpPr>
        <p:spPr>
          <a:xfrm>
            <a:off x="382590" y="6417311"/>
            <a:ext cx="3063797" cy="365125"/>
          </a:xfrm>
        </p:spPr>
        <p:txBody>
          <a:bodyPr/>
          <a:lstStyle/>
          <a:p>
            <a:r>
              <a:rPr lang="en-US" dirty="0"/>
              <a:t>Source: PERSIST IO3</a:t>
            </a:r>
          </a:p>
        </p:txBody>
      </p:sp>
    </p:spTree>
    <p:extLst>
      <p:ext uri="{BB962C8B-B14F-4D97-AF65-F5344CB8AC3E}">
        <p14:creationId xmlns:p14="http://schemas.microsoft.com/office/powerpoint/2010/main" val="34154965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E856D8A-899B-4113-B486-EA3DA6C41EB9}"/>
              </a:ext>
            </a:extLst>
          </p:cNvPr>
          <p:cNvSpPr>
            <a:spLocks noGrp="1"/>
          </p:cNvSpPr>
          <p:nvPr>
            <p:ph type="title"/>
          </p:nvPr>
        </p:nvSpPr>
        <p:spPr/>
        <p:txBody>
          <a:bodyPr/>
          <a:lstStyle/>
          <a:p>
            <a:r>
              <a:rPr lang="en-US" dirty="0"/>
              <a:t>The E-Procurement Technology, Data Analytics and Strategic Management skills will be the dominant future skills in purchasing</a:t>
            </a:r>
          </a:p>
        </p:txBody>
      </p:sp>
      <p:sp>
        <p:nvSpPr>
          <p:cNvPr id="7" name="Content Placeholder 6">
            <a:extLst>
              <a:ext uri="{FF2B5EF4-FFF2-40B4-BE49-F238E27FC236}">
                <a16:creationId xmlns:a16="http://schemas.microsoft.com/office/drawing/2014/main" id="{2DD3BAC1-D19B-419E-9DE2-436BB7D5FAEA}"/>
              </a:ext>
            </a:extLst>
          </p:cNvPr>
          <p:cNvSpPr>
            <a:spLocks noGrp="1"/>
          </p:cNvSpPr>
          <p:nvPr>
            <p:ph idx="11"/>
          </p:nvPr>
        </p:nvSpPr>
        <p:spPr/>
        <p:txBody>
          <a:bodyPr/>
          <a:lstStyle/>
          <a:p>
            <a:pPr marL="1587" lvl="1" indent="0" eaLnBrk="1" hangingPunct="1">
              <a:lnSpc>
                <a:spcPct val="100000"/>
              </a:lnSpc>
              <a:spcBef>
                <a:spcPct val="95000"/>
              </a:spcBef>
              <a:buSzTx/>
              <a:buNone/>
            </a:pPr>
            <a:r>
              <a:rPr lang="de-DE" altLang="de-DE" dirty="0"/>
              <a:t>IO3: Research </a:t>
            </a:r>
            <a:r>
              <a:rPr lang="de-DE" altLang="de-DE" dirty="0" err="1"/>
              <a:t>results</a:t>
            </a:r>
            <a:r>
              <a:rPr lang="de-DE" altLang="de-DE" dirty="0"/>
              <a:t> on I4.0 </a:t>
            </a:r>
            <a:r>
              <a:rPr lang="de-DE" altLang="de-DE" dirty="0" err="1"/>
              <a:t>skills</a:t>
            </a:r>
            <a:r>
              <a:rPr lang="de-DE" altLang="de-DE" dirty="0"/>
              <a:t> (4/4)</a:t>
            </a:r>
          </a:p>
        </p:txBody>
      </p:sp>
      <p:sp>
        <p:nvSpPr>
          <p:cNvPr id="15" name="TextBox 14">
            <a:extLst>
              <a:ext uri="{FF2B5EF4-FFF2-40B4-BE49-F238E27FC236}">
                <a16:creationId xmlns:a16="http://schemas.microsoft.com/office/drawing/2014/main" id="{D1CB96DA-85A2-46C9-B182-E2DA79406EE4}"/>
              </a:ext>
            </a:extLst>
          </p:cNvPr>
          <p:cNvSpPr txBox="1"/>
          <p:nvPr/>
        </p:nvSpPr>
        <p:spPr>
          <a:xfrm>
            <a:off x="373825" y="5547815"/>
            <a:ext cx="9136442" cy="738664"/>
          </a:xfrm>
          <a:prstGeom prst="rect">
            <a:avLst/>
          </a:prstGeom>
          <a:noFill/>
        </p:spPr>
        <p:txBody>
          <a:bodyPr wrap="square" rtlCol="0">
            <a:spAutoFit/>
          </a:bodyPr>
          <a:lstStyle/>
          <a:p>
            <a:pPr marL="285750" indent="-285750">
              <a:buFont typeface="Arial" panose="020B0604020202020204" pitchFamily="34" charset="0"/>
              <a:buChar char="•"/>
            </a:pPr>
            <a:r>
              <a:rPr lang="en-US" dirty="0"/>
              <a:t>Assumed level of adoption of these skills (0-100% scale)</a:t>
            </a:r>
          </a:p>
          <a:p>
            <a:pPr marL="285750" indent="-285750">
              <a:buFont typeface="Arial" panose="020B0604020202020204" pitchFamily="34" charset="0"/>
              <a:buChar char="•"/>
            </a:pPr>
            <a:r>
              <a:rPr lang="en-US" dirty="0"/>
              <a:t>Assessment for the time period of today, in 5 years, in 15 years, and in 25 years</a:t>
            </a:r>
          </a:p>
          <a:p>
            <a:pPr marL="285750" indent="-285750">
              <a:buFont typeface="Arial" panose="020B0604020202020204" pitchFamily="34" charset="0"/>
              <a:buChar char="•"/>
            </a:pPr>
            <a:r>
              <a:rPr lang="en-US" dirty="0"/>
              <a:t>Experts assessed when the firms would have adopted the described skills </a:t>
            </a:r>
          </a:p>
        </p:txBody>
      </p:sp>
      <p:graphicFrame>
        <p:nvGraphicFramePr>
          <p:cNvPr id="12" name="Chart 11">
            <a:extLst>
              <a:ext uri="{FF2B5EF4-FFF2-40B4-BE49-F238E27FC236}">
                <a16:creationId xmlns:a16="http://schemas.microsoft.com/office/drawing/2014/main" id="{602FFDFA-051B-475A-85D4-8ECCA0AE4173}"/>
              </a:ext>
            </a:extLst>
          </p:cNvPr>
          <p:cNvGraphicFramePr/>
          <p:nvPr/>
        </p:nvGraphicFramePr>
        <p:xfrm>
          <a:off x="1108107" y="1498921"/>
          <a:ext cx="7689786" cy="4048894"/>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7">
            <a:extLst>
              <a:ext uri="{FF2B5EF4-FFF2-40B4-BE49-F238E27FC236}">
                <a16:creationId xmlns:a16="http://schemas.microsoft.com/office/drawing/2014/main" id="{3487008A-44B2-4FC8-B88C-B016DFF5E5C0}"/>
              </a:ext>
            </a:extLst>
          </p:cNvPr>
          <p:cNvSpPr/>
          <p:nvPr/>
        </p:nvSpPr>
        <p:spPr bwMode="auto">
          <a:xfrm rot="2629375">
            <a:off x="2073500" y="3171438"/>
            <a:ext cx="302506" cy="1404667"/>
          </a:xfrm>
          <a:prstGeom prst="ellipse">
            <a:avLst/>
          </a:prstGeom>
          <a:noFill/>
          <a:ln w="9525" cap="flat" cmpd="sng" algn="ctr">
            <a:solidFill>
              <a:srgbClr val="FF0000"/>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9" name="Footer Placeholder 1">
            <a:extLst>
              <a:ext uri="{FF2B5EF4-FFF2-40B4-BE49-F238E27FC236}">
                <a16:creationId xmlns:a16="http://schemas.microsoft.com/office/drawing/2014/main" id="{510C8110-46A7-4B5A-8E5A-277BE7692D16}"/>
              </a:ext>
            </a:extLst>
          </p:cNvPr>
          <p:cNvSpPr>
            <a:spLocks noGrp="1"/>
          </p:cNvSpPr>
          <p:nvPr>
            <p:ph type="ftr" sz="quarter" idx="3"/>
          </p:nvPr>
        </p:nvSpPr>
        <p:spPr>
          <a:xfrm>
            <a:off x="382590" y="6417311"/>
            <a:ext cx="3063797" cy="365125"/>
          </a:xfrm>
        </p:spPr>
        <p:txBody>
          <a:bodyPr/>
          <a:lstStyle/>
          <a:p>
            <a:r>
              <a:rPr lang="en-US" dirty="0"/>
              <a:t>Source: PERSIST IO3</a:t>
            </a:r>
          </a:p>
        </p:txBody>
      </p:sp>
    </p:spTree>
    <p:extLst>
      <p:ext uri="{BB962C8B-B14F-4D97-AF65-F5344CB8AC3E}">
        <p14:creationId xmlns:p14="http://schemas.microsoft.com/office/powerpoint/2010/main" val="7013477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3"/>
          </p:nvPr>
        </p:nvSpPr>
        <p:spPr/>
        <p:txBody>
          <a:bodyPr/>
          <a:lstStyle/>
          <a:p>
            <a:r>
              <a:rPr lang="en-US" dirty="0"/>
              <a:t>Source: Van </a:t>
            </a:r>
            <a:r>
              <a:rPr lang="en-US" dirty="0" err="1"/>
              <a:t>Weele</a:t>
            </a:r>
            <a:r>
              <a:rPr lang="en-US" dirty="0"/>
              <a:t> (2010), Schiele (2019)</a:t>
            </a:r>
          </a:p>
        </p:txBody>
      </p:sp>
      <p:sp>
        <p:nvSpPr>
          <p:cNvPr id="6" name="Titel 5"/>
          <p:cNvSpPr>
            <a:spLocks noGrp="1"/>
          </p:cNvSpPr>
          <p:nvPr>
            <p:ph type="title"/>
          </p:nvPr>
        </p:nvSpPr>
        <p:spPr/>
        <p:txBody>
          <a:bodyPr/>
          <a:lstStyle/>
          <a:p>
            <a:r>
              <a:rPr lang="en-US" altLang="en-US" dirty="0">
                <a:cs typeface="Arial" panose="020B0604020202020204" pitchFamily="34" charset="0"/>
              </a:rPr>
              <a:t>The technological influence on PSM will change the skill requirements which can be illustrated using the purchasing process</a:t>
            </a:r>
            <a:endParaRPr lang="en-US" dirty="0"/>
          </a:p>
        </p:txBody>
      </p:sp>
      <p:sp>
        <p:nvSpPr>
          <p:cNvPr id="7" name="Inhaltsplatzhalter 6"/>
          <p:cNvSpPr>
            <a:spLocks noGrp="1"/>
          </p:cNvSpPr>
          <p:nvPr>
            <p:ph idx="11"/>
          </p:nvPr>
        </p:nvSpPr>
        <p:spPr/>
        <p:txBody>
          <a:bodyPr/>
          <a:lstStyle/>
          <a:p>
            <a:r>
              <a:rPr lang="en-US" dirty="0"/>
              <a:t>Technological influence on the purchasing process</a:t>
            </a:r>
          </a:p>
        </p:txBody>
      </p:sp>
      <p:sp>
        <p:nvSpPr>
          <p:cNvPr id="11" name="AutoShape 32">
            <a:extLst>
              <a:ext uri="{FF2B5EF4-FFF2-40B4-BE49-F238E27FC236}">
                <a16:creationId xmlns:a16="http://schemas.microsoft.com/office/drawing/2014/main" id="{10AB7540-DC4B-4632-9791-011128A60FB7}"/>
              </a:ext>
            </a:extLst>
          </p:cNvPr>
          <p:cNvSpPr>
            <a:spLocks noChangeArrowheads="1"/>
          </p:cNvSpPr>
          <p:nvPr/>
        </p:nvSpPr>
        <p:spPr bwMode="auto">
          <a:xfrm>
            <a:off x="4992386" y="3445426"/>
            <a:ext cx="1335388" cy="1029520"/>
          </a:xfrm>
          <a:prstGeom prst="chevron">
            <a:avLst>
              <a:gd name="adj" fmla="val 30618"/>
            </a:avLst>
          </a:prstGeom>
          <a:solidFill>
            <a:srgbClr val="00B0F0"/>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buFontTx/>
              <a:buNone/>
            </a:pPr>
            <a:r>
              <a:rPr lang="en-GB" altLang="en-US" sz="1200">
                <a:latin typeface="+mn-lt"/>
              </a:rPr>
              <a:t>      Ordering</a:t>
            </a:r>
          </a:p>
        </p:txBody>
      </p:sp>
      <p:sp>
        <p:nvSpPr>
          <p:cNvPr id="12" name="AutoShape 33">
            <a:extLst>
              <a:ext uri="{FF2B5EF4-FFF2-40B4-BE49-F238E27FC236}">
                <a16:creationId xmlns:a16="http://schemas.microsoft.com/office/drawing/2014/main" id="{76816916-39D7-4ECC-8D41-49684099EA2B}"/>
              </a:ext>
            </a:extLst>
          </p:cNvPr>
          <p:cNvSpPr>
            <a:spLocks noChangeArrowheads="1"/>
          </p:cNvSpPr>
          <p:nvPr/>
        </p:nvSpPr>
        <p:spPr bwMode="auto">
          <a:xfrm>
            <a:off x="7014128" y="3445426"/>
            <a:ext cx="1340256" cy="1029520"/>
          </a:xfrm>
          <a:prstGeom prst="chevron">
            <a:avLst>
              <a:gd name="adj" fmla="val 30615"/>
            </a:avLst>
          </a:prstGeom>
          <a:solidFill>
            <a:srgbClr val="00B0F0"/>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buFontTx/>
              <a:buNone/>
            </a:pPr>
            <a:r>
              <a:rPr lang="en-GB" altLang="en-US" sz="1200">
                <a:latin typeface="+mn-lt"/>
              </a:rPr>
              <a:t> Follow</a:t>
            </a:r>
          </a:p>
          <a:p>
            <a:pPr algn="ctr" eaLnBrk="1" hangingPunct="1">
              <a:buFontTx/>
              <a:buNone/>
            </a:pPr>
            <a:r>
              <a:rPr lang="en-GB" altLang="en-US" sz="1200">
                <a:latin typeface="+mn-lt"/>
              </a:rPr>
              <a:t>      up/</a:t>
            </a:r>
          </a:p>
          <a:p>
            <a:pPr algn="ctr" eaLnBrk="1" hangingPunct="1">
              <a:buFontTx/>
              <a:buNone/>
            </a:pPr>
            <a:r>
              <a:rPr lang="en-GB" altLang="en-US" sz="1200">
                <a:latin typeface="+mn-lt"/>
              </a:rPr>
              <a:t>evaluation</a:t>
            </a:r>
          </a:p>
        </p:txBody>
      </p:sp>
      <p:sp>
        <p:nvSpPr>
          <p:cNvPr id="13" name="AutoShape 34">
            <a:extLst>
              <a:ext uri="{FF2B5EF4-FFF2-40B4-BE49-F238E27FC236}">
                <a16:creationId xmlns:a16="http://schemas.microsoft.com/office/drawing/2014/main" id="{7CD564C1-2B23-484C-BA19-EC36572A1617}"/>
              </a:ext>
            </a:extLst>
          </p:cNvPr>
          <p:cNvSpPr>
            <a:spLocks noChangeArrowheads="1"/>
          </p:cNvSpPr>
          <p:nvPr/>
        </p:nvSpPr>
        <p:spPr bwMode="auto">
          <a:xfrm>
            <a:off x="6012993" y="3445426"/>
            <a:ext cx="1335388" cy="1029520"/>
          </a:xfrm>
          <a:prstGeom prst="chevron">
            <a:avLst>
              <a:gd name="adj" fmla="val 30618"/>
            </a:avLst>
          </a:prstGeom>
          <a:solidFill>
            <a:srgbClr val="00B0F0"/>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buFontTx/>
              <a:buNone/>
            </a:pPr>
            <a:r>
              <a:rPr lang="en-GB" altLang="en-US" sz="1200" dirty="0">
                <a:latin typeface="+mn-lt"/>
              </a:rPr>
              <a:t> </a:t>
            </a:r>
            <a:r>
              <a:rPr lang="en-GB" altLang="en-US" sz="1200" dirty="0" err="1">
                <a:latin typeface="+mn-lt"/>
              </a:rPr>
              <a:t>Expe</a:t>
            </a:r>
            <a:r>
              <a:rPr lang="en-GB" altLang="en-US" sz="1200" dirty="0">
                <a:latin typeface="+mn-lt"/>
              </a:rPr>
              <a:t>-</a:t>
            </a:r>
          </a:p>
          <a:p>
            <a:pPr algn="ctr" eaLnBrk="1" hangingPunct="1">
              <a:buFontTx/>
              <a:buNone/>
            </a:pPr>
            <a:r>
              <a:rPr lang="en-GB" altLang="en-US" sz="1200" dirty="0" err="1">
                <a:latin typeface="+mn-lt"/>
              </a:rPr>
              <a:t>diting</a:t>
            </a:r>
            <a:r>
              <a:rPr lang="en-GB" altLang="en-US" sz="1200" dirty="0">
                <a:latin typeface="+mn-lt"/>
              </a:rPr>
              <a:t> / </a:t>
            </a:r>
            <a:br>
              <a:rPr lang="en-GB" altLang="en-US" sz="1200" dirty="0">
                <a:latin typeface="+mn-lt"/>
              </a:rPr>
            </a:br>
            <a:r>
              <a:rPr lang="en-GB" altLang="en-US" sz="1200" dirty="0">
                <a:latin typeface="+mn-lt"/>
              </a:rPr>
              <a:t>payment</a:t>
            </a:r>
          </a:p>
        </p:txBody>
      </p:sp>
      <p:sp>
        <p:nvSpPr>
          <p:cNvPr id="14" name="AutoShape 35">
            <a:extLst>
              <a:ext uri="{FF2B5EF4-FFF2-40B4-BE49-F238E27FC236}">
                <a16:creationId xmlns:a16="http://schemas.microsoft.com/office/drawing/2014/main" id="{F9E203AA-525F-4B1F-8604-252879C62CB7}"/>
              </a:ext>
            </a:extLst>
          </p:cNvPr>
          <p:cNvSpPr>
            <a:spLocks noChangeArrowheads="1"/>
          </p:cNvSpPr>
          <p:nvPr/>
        </p:nvSpPr>
        <p:spPr bwMode="auto">
          <a:xfrm>
            <a:off x="1756949" y="3445426"/>
            <a:ext cx="1335388" cy="1029520"/>
          </a:xfrm>
          <a:prstGeom prst="chevron">
            <a:avLst>
              <a:gd name="adj" fmla="val 30618"/>
            </a:avLst>
          </a:prstGeom>
          <a:solidFill>
            <a:srgbClr val="CCECFF"/>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buFontTx/>
              <a:buNone/>
            </a:pPr>
            <a:r>
              <a:rPr lang="en-GB" altLang="en-US" sz="1200" dirty="0">
                <a:latin typeface="+mn-lt"/>
              </a:rPr>
              <a:t>   Planning/ </a:t>
            </a:r>
            <a:br>
              <a:rPr lang="en-GB" altLang="en-US" sz="1200" dirty="0">
                <a:latin typeface="+mn-lt"/>
              </a:rPr>
            </a:br>
            <a:r>
              <a:rPr lang="en-GB" altLang="en-US" sz="1200" dirty="0" err="1">
                <a:latin typeface="+mn-lt"/>
              </a:rPr>
              <a:t>Speci</a:t>
            </a:r>
            <a:r>
              <a:rPr lang="en-GB" altLang="en-US" sz="1200" dirty="0">
                <a:latin typeface="+mn-lt"/>
              </a:rPr>
              <a:t>-</a:t>
            </a:r>
          </a:p>
          <a:p>
            <a:pPr algn="ctr" eaLnBrk="1" hangingPunct="1">
              <a:buFontTx/>
              <a:buNone/>
            </a:pPr>
            <a:r>
              <a:rPr lang="en-GB" altLang="en-US" sz="1200" dirty="0">
                <a:latin typeface="+mn-lt"/>
              </a:rPr>
              <a:t>   </a:t>
            </a:r>
            <a:r>
              <a:rPr lang="en-GB" altLang="en-US" sz="1200" dirty="0" err="1">
                <a:latin typeface="+mn-lt"/>
              </a:rPr>
              <a:t>fication</a:t>
            </a:r>
            <a:endParaRPr lang="en-GB" altLang="en-US" sz="1200" dirty="0">
              <a:latin typeface="+mn-lt"/>
            </a:endParaRPr>
          </a:p>
        </p:txBody>
      </p:sp>
      <p:sp>
        <p:nvSpPr>
          <p:cNvPr id="15" name="AutoShape 36">
            <a:extLst>
              <a:ext uri="{FF2B5EF4-FFF2-40B4-BE49-F238E27FC236}">
                <a16:creationId xmlns:a16="http://schemas.microsoft.com/office/drawing/2014/main" id="{B05E5CAA-DC92-4734-8793-888CFDCC92D8}"/>
              </a:ext>
            </a:extLst>
          </p:cNvPr>
          <p:cNvSpPr>
            <a:spLocks noChangeArrowheads="1"/>
          </p:cNvSpPr>
          <p:nvPr/>
        </p:nvSpPr>
        <p:spPr bwMode="auto">
          <a:xfrm>
            <a:off x="3760843" y="3445426"/>
            <a:ext cx="1333766" cy="1029520"/>
          </a:xfrm>
          <a:prstGeom prst="chevron">
            <a:avLst>
              <a:gd name="adj" fmla="val 30580"/>
            </a:avLst>
          </a:prstGeom>
          <a:solidFill>
            <a:srgbClr val="CCECFF"/>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buFontTx/>
              <a:buNone/>
            </a:pPr>
            <a:r>
              <a:rPr lang="en-GB" altLang="en-US" sz="1200" dirty="0">
                <a:latin typeface="+mn-lt"/>
              </a:rPr>
              <a:t>        </a:t>
            </a:r>
            <a:r>
              <a:rPr lang="en-GB" altLang="en-US" sz="1200" dirty="0" err="1">
                <a:latin typeface="+mn-lt"/>
              </a:rPr>
              <a:t>Contrac</a:t>
            </a:r>
            <a:r>
              <a:rPr lang="en-GB" altLang="en-US" sz="1200" dirty="0">
                <a:latin typeface="+mn-lt"/>
              </a:rPr>
              <a:t>-</a:t>
            </a:r>
            <a:br>
              <a:rPr lang="en-GB" altLang="en-US" sz="1200" dirty="0">
                <a:latin typeface="+mn-lt"/>
              </a:rPr>
            </a:br>
            <a:r>
              <a:rPr lang="en-GB" altLang="en-US" sz="1200" dirty="0">
                <a:latin typeface="+mn-lt"/>
              </a:rPr>
              <a:t>ting</a:t>
            </a:r>
          </a:p>
        </p:txBody>
      </p:sp>
      <p:sp>
        <p:nvSpPr>
          <p:cNvPr id="16" name="AutoShape 37">
            <a:extLst>
              <a:ext uri="{FF2B5EF4-FFF2-40B4-BE49-F238E27FC236}">
                <a16:creationId xmlns:a16="http://schemas.microsoft.com/office/drawing/2014/main" id="{0BF71468-DAA5-4CEA-92A7-7DA540F09C72}"/>
              </a:ext>
            </a:extLst>
          </p:cNvPr>
          <p:cNvSpPr>
            <a:spLocks noChangeArrowheads="1"/>
          </p:cNvSpPr>
          <p:nvPr/>
        </p:nvSpPr>
        <p:spPr bwMode="auto">
          <a:xfrm>
            <a:off x="2758085" y="3445426"/>
            <a:ext cx="1340256" cy="1029520"/>
          </a:xfrm>
          <a:prstGeom prst="chevron">
            <a:avLst>
              <a:gd name="adj" fmla="val 30615"/>
            </a:avLst>
          </a:prstGeom>
          <a:solidFill>
            <a:srgbClr val="CCECFF"/>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buFontTx/>
              <a:buNone/>
            </a:pPr>
            <a:r>
              <a:rPr lang="en-GB" altLang="en-US" sz="1200" dirty="0">
                <a:latin typeface="+mn-lt"/>
              </a:rPr>
              <a:t>  Bidding/</a:t>
            </a:r>
          </a:p>
          <a:p>
            <a:pPr algn="ctr" eaLnBrk="1" hangingPunct="1">
              <a:buFontTx/>
              <a:buNone/>
            </a:pPr>
            <a:r>
              <a:rPr lang="en-GB" altLang="en-US" sz="1200" dirty="0">
                <a:latin typeface="+mn-lt"/>
              </a:rPr>
              <a:t>Selecting</a:t>
            </a:r>
          </a:p>
        </p:txBody>
      </p:sp>
      <p:sp>
        <p:nvSpPr>
          <p:cNvPr id="17" name="TextBox 39">
            <a:extLst>
              <a:ext uri="{FF2B5EF4-FFF2-40B4-BE49-F238E27FC236}">
                <a16:creationId xmlns:a16="http://schemas.microsoft.com/office/drawing/2014/main" id="{581A3034-0FEB-49FF-A66B-E22DB7DD0BBD}"/>
              </a:ext>
            </a:extLst>
          </p:cNvPr>
          <p:cNvSpPr txBox="1"/>
          <p:nvPr/>
        </p:nvSpPr>
        <p:spPr>
          <a:xfrm>
            <a:off x="758855" y="2127596"/>
            <a:ext cx="1768777" cy="461665"/>
          </a:xfrm>
          <a:prstGeom prst="rect">
            <a:avLst/>
          </a:prstGeom>
          <a:solidFill>
            <a:schemeClr val="accent2">
              <a:lumMod val="40000"/>
              <a:lumOff val="60000"/>
            </a:schemeClr>
          </a:solidFill>
          <a:ln>
            <a:solidFill>
              <a:schemeClr val="accent1"/>
            </a:solidFill>
          </a:ln>
        </p:spPr>
        <p:txBody>
          <a:bodyPr wrap="square" anchor="ctr">
            <a:spAutoFit/>
          </a:bodyPr>
          <a:lstStyle>
            <a:defPPr>
              <a:defRPr lang="de-DE"/>
            </a:defPPr>
            <a:lvl1pPr algn="ctr" defTabSz="742950" fontAlgn="auto">
              <a:spcBef>
                <a:spcPts val="0"/>
              </a:spcBef>
              <a:spcAft>
                <a:spcPts val="0"/>
              </a:spcAft>
              <a:defRPr sz="1300"/>
            </a:lvl1pPr>
          </a:lstStyle>
          <a:p>
            <a:r>
              <a:rPr lang="en-GB" sz="1200" dirty="0">
                <a:latin typeface="+mn-lt"/>
              </a:rPr>
              <a:t>Strategic Management</a:t>
            </a:r>
          </a:p>
          <a:p>
            <a:endParaRPr lang="en-GB" sz="1200" dirty="0">
              <a:latin typeface="+mn-lt"/>
            </a:endParaRPr>
          </a:p>
        </p:txBody>
      </p:sp>
      <p:sp>
        <p:nvSpPr>
          <p:cNvPr id="18" name="TextBox 40">
            <a:extLst>
              <a:ext uri="{FF2B5EF4-FFF2-40B4-BE49-F238E27FC236}">
                <a16:creationId xmlns:a16="http://schemas.microsoft.com/office/drawing/2014/main" id="{925A7985-4B3E-4B85-A740-1BB877D2BDFC}"/>
              </a:ext>
            </a:extLst>
          </p:cNvPr>
          <p:cNvSpPr txBox="1"/>
          <p:nvPr/>
        </p:nvSpPr>
        <p:spPr>
          <a:xfrm>
            <a:off x="8056211" y="2463581"/>
            <a:ext cx="1768777" cy="276999"/>
          </a:xfrm>
          <a:prstGeom prst="rect">
            <a:avLst/>
          </a:prstGeom>
          <a:noFill/>
          <a:ln>
            <a:solidFill>
              <a:schemeClr val="accent1"/>
            </a:solidFill>
          </a:ln>
        </p:spPr>
        <p:txBody>
          <a:bodyPr wrap="square" anchor="ctr">
            <a:spAutoFit/>
          </a:bodyPr>
          <a:lstStyle/>
          <a:p>
            <a:pPr algn="ctr"/>
            <a:r>
              <a:rPr lang="en-GB" sz="1200" dirty="0">
                <a:latin typeface="+mn-lt"/>
              </a:rPr>
              <a:t>Data Analytics (all)</a:t>
            </a:r>
          </a:p>
        </p:txBody>
      </p:sp>
      <p:sp>
        <p:nvSpPr>
          <p:cNvPr id="19" name="TextBox 41">
            <a:extLst>
              <a:ext uri="{FF2B5EF4-FFF2-40B4-BE49-F238E27FC236}">
                <a16:creationId xmlns:a16="http://schemas.microsoft.com/office/drawing/2014/main" id="{83F98639-4CE8-4068-A72F-00C134DE5567}"/>
              </a:ext>
            </a:extLst>
          </p:cNvPr>
          <p:cNvSpPr txBox="1"/>
          <p:nvPr/>
        </p:nvSpPr>
        <p:spPr>
          <a:xfrm>
            <a:off x="4729099" y="5398842"/>
            <a:ext cx="1768777" cy="549069"/>
          </a:xfrm>
          <a:prstGeom prst="rect">
            <a:avLst/>
          </a:prstGeom>
          <a:solidFill>
            <a:schemeClr val="accent2">
              <a:lumMod val="40000"/>
              <a:lumOff val="60000"/>
            </a:schemeClr>
          </a:solidFill>
          <a:ln>
            <a:solidFill>
              <a:schemeClr val="accent1"/>
            </a:solidFill>
          </a:ln>
        </p:spPr>
        <p:txBody>
          <a:bodyPr wrap="square" anchor="ctr">
            <a:noAutofit/>
          </a:bodyPr>
          <a:lstStyle>
            <a:defPPr>
              <a:defRPr lang="de-DE"/>
            </a:defPPr>
            <a:lvl1pPr algn="ctr" defTabSz="742950" fontAlgn="auto">
              <a:spcBef>
                <a:spcPts val="0"/>
              </a:spcBef>
              <a:spcAft>
                <a:spcPts val="0"/>
              </a:spcAft>
              <a:defRPr sz="1300"/>
            </a:lvl1pPr>
          </a:lstStyle>
          <a:p>
            <a:r>
              <a:rPr lang="en-GB" sz="1200" dirty="0">
                <a:latin typeface="+mn-lt"/>
              </a:rPr>
              <a:t>Digital Contract Management / Legal</a:t>
            </a:r>
          </a:p>
        </p:txBody>
      </p:sp>
      <p:sp>
        <p:nvSpPr>
          <p:cNvPr id="20" name="TextBox 42">
            <a:extLst>
              <a:ext uri="{FF2B5EF4-FFF2-40B4-BE49-F238E27FC236}">
                <a16:creationId xmlns:a16="http://schemas.microsoft.com/office/drawing/2014/main" id="{6091AF1A-DEB0-412D-8A8D-B4EDB747A017}"/>
              </a:ext>
            </a:extLst>
          </p:cNvPr>
          <p:cNvSpPr txBox="1"/>
          <p:nvPr/>
        </p:nvSpPr>
        <p:spPr>
          <a:xfrm>
            <a:off x="2658949" y="5398842"/>
            <a:ext cx="1768777" cy="549069"/>
          </a:xfrm>
          <a:prstGeom prst="rect">
            <a:avLst/>
          </a:prstGeom>
          <a:solidFill>
            <a:srgbClr val="00B0F0"/>
          </a:solidFill>
          <a:ln w="28575">
            <a:solidFill>
              <a:schemeClr val="tx1"/>
            </a:solidFill>
            <a:miter lim="800000"/>
            <a:headEnd/>
            <a:tailEnd/>
          </a:ln>
        </p:spPr>
        <p:txBody>
          <a:bodyPr wrap="none" anchor="ctr">
            <a:noAutofit/>
          </a:bodyPr>
          <a:lstStyle>
            <a:defPPr>
              <a:defRPr lang="de-DE"/>
            </a:defPPr>
            <a:lvl1pPr algn="ctr" eaLnBrk="1" hangingPunct="1">
              <a:spcBef>
                <a:spcPct val="20000"/>
              </a:spcBef>
              <a:buFontTx/>
              <a:buNone/>
              <a:defRPr sz="1463">
                <a:latin typeface="+mj-lt"/>
                <a:ea typeface="ＭＳ Ｐゴシック" panose="020B0600070205080204" pitchFamily="34" charset="-128"/>
              </a:defRPr>
            </a:lvl1pPr>
            <a:lvl2pPr marL="742950" indent="-285750">
              <a:spcBef>
                <a:spcPct val="20000"/>
              </a:spcBef>
              <a:buChar char="–"/>
              <a:defRPr sz="2800">
                <a:ea typeface="ＭＳ Ｐゴシック" panose="020B0600070205080204" pitchFamily="34" charset="-128"/>
              </a:defRPr>
            </a:lvl2pPr>
            <a:lvl3pPr marL="1143000" indent="-228600">
              <a:spcBef>
                <a:spcPct val="20000"/>
              </a:spcBef>
              <a:buChar char="•"/>
              <a:defRPr sz="2400">
                <a:ea typeface="ＭＳ Ｐゴシック" panose="020B0600070205080204" pitchFamily="34" charset="-128"/>
              </a:defRPr>
            </a:lvl3pPr>
            <a:lvl4pPr marL="1600200" indent="-228600">
              <a:spcBef>
                <a:spcPct val="20000"/>
              </a:spcBef>
              <a:buChar char="–"/>
              <a:defRPr sz="2000">
                <a:ea typeface="ＭＳ Ｐゴシック" panose="020B0600070205080204" pitchFamily="34" charset="-128"/>
              </a:defRPr>
            </a:lvl4pPr>
            <a:lvl5pPr marL="2057400" indent="-228600">
              <a:spcBef>
                <a:spcPct val="20000"/>
              </a:spcBef>
              <a:buChar char="»"/>
              <a:defRPr sz="2000">
                <a:ea typeface="ＭＳ Ｐゴシック" panose="020B0600070205080204" pitchFamily="34" charset="-128"/>
              </a:defRPr>
            </a:lvl5pPr>
            <a:lvl6pPr marL="2514600" indent="-228600" eaLnBrk="0" fontAlgn="base" hangingPunct="0">
              <a:spcBef>
                <a:spcPct val="20000"/>
              </a:spcBef>
              <a:spcAft>
                <a:spcPct val="0"/>
              </a:spcAft>
              <a:buChar char="»"/>
              <a:defRPr sz="2000">
                <a:ea typeface="ＭＳ Ｐゴシック" panose="020B0600070205080204" pitchFamily="34" charset="-128"/>
              </a:defRPr>
            </a:lvl6pPr>
            <a:lvl7pPr marL="2971800" indent="-228600" eaLnBrk="0" fontAlgn="base" hangingPunct="0">
              <a:spcBef>
                <a:spcPct val="20000"/>
              </a:spcBef>
              <a:spcAft>
                <a:spcPct val="0"/>
              </a:spcAft>
              <a:buChar char="»"/>
              <a:defRPr sz="2000">
                <a:ea typeface="ＭＳ Ｐゴシック" panose="020B0600070205080204" pitchFamily="34" charset="-128"/>
              </a:defRPr>
            </a:lvl7pPr>
            <a:lvl8pPr marL="3429000" indent="-228600" eaLnBrk="0" fontAlgn="base" hangingPunct="0">
              <a:spcBef>
                <a:spcPct val="20000"/>
              </a:spcBef>
              <a:spcAft>
                <a:spcPct val="0"/>
              </a:spcAft>
              <a:buChar char="»"/>
              <a:defRPr sz="2000">
                <a:ea typeface="ＭＳ Ｐゴシック" panose="020B0600070205080204" pitchFamily="34" charset="-128"/>
              </a:defRPr>
            </a:lvl8pPr>
            <a:lvl9pPr marL="3886200" indent="-228600" eaLnBrk="0" fontAlgn="base" hangingPunct="0">
              <a:spcBef>
                <a:spcPct val="20000"/>
              </a:spcBef>
              <a:spcAft>
                <a:spcPct val="0"/>
              </a:spcAft>
              <a:buChar char="»"/>
              <a:defRPr sz="2000">
                <a:ea typeface="ＭＳ Ｐゴシック" panose="020B0600070205080204" pitchFamily="34" charset="-128"/>
              </a:defRPr>
            </a:lvl9pPr>
          </a:lstStyle>
          <a:p>
            <a:r>
              <a:rPr lang="en-GB" sz="1200" dirty="0">
                <a:latin typeface="+mn-lt"/>
              </a:rPr>
              <a:t>Robot Process </a:t>
            </a:r>
          </a:p>
          <a:p>
            <a:r>
              <a:rPr lang="en-GB" sz="1200" dirty="0">
                <a:latin typeface="+mn-lt"/>
              </a:rPr>
              <a:t>Automation</a:t>
            </a:r>
          </a:p>
        </p:txBody>
      </p:sp>
      <p:sp>
        <p:nvSpPr>
          <p:cNvPr id="21" name="TextBox 43">
            <a:extLst>
              <a:ext uri="{FF2B5EF4-FFF2-40B4-BE49-F238E27FC236}">
                <a16:creationId xmlns:a16="http://schemas.microsoft.com/office/drawing/2014/main" id="{BA3563D3-2CFA-4FE4-BC60-B5BA55389425}"/>
              </a:ext>
            </a:extLst>
          </p:cNvPr>
          <p:cNvSpPr txBox="1"/>
          <p:nvPr/>
        </p:nvSpPr>
        <p:spPr>
          <a:xfrm>
            <a:off x="6695049" y="5351079"/>
            <a:ext cx="1768777" cy="596832"/>
          </a:xfrm>
          <a:prstGeom prst="rect">
            <a:avLst/>
          </a:prstGeom>
          <a:solidFill>
            <a:srgbClr val="00B0F0"/>
          </a:solidFill>
          <a:ln w="28575">
            <a:solidFill>
              <a:schemeClr val="tx1"/>
            </a:solidFill>
            <a:miter lim="800000"/>
            <a:headEnd/>
            <a:tailEnd/>
          </a:ln>
        </p:spPr>
        <p:txBody>
          <a:bodyPr wrap="none" anchor="ctr">
            <a:noAutofit/>
          </a:bodyPr>
          <a:lstStyle>
            <a:defPPr>
              <a:defRPr lang="de-DE"/>
            </a:defPPr>
            <a:lvl1pPr algn="ctr" eaLnBrk="1" hangingPunct="1">
              <a:spcBef>
                <a:spcPct val="20000"/>
              </a:spcBef>
              <a:buFontTx/>
              <a:buNone/>
              <a:defRPr sz="1463">
                <a:latin typeface="+mj-lt"/>
                <a:ea typeface="ＭＳ Ｐゴシック" panose="020B0600070205080204" pitchFamily="34" charset="-128"/>
              </a:defRPr>
            </a:lvl1pPr>
            <a:lvl2pPr marL="742950" indent="-285750">
              <a:spcBef>
                <a:spcPct val="20000"/>
              </a:spcBef>
              <a:buChar char="–"/>
              <a:defRPr sz="2800">
                <a:ea typeface="ＭＳ Ｐゴシック" panose="020B0600070205080204" pitchFamily="34" charset="-128"/>
              </a:defRPr>
            </a:lvl2pPr>
            <a:lvl3pPr marL="1143000" indent="-228600">
              <a:spcBef>
                <a:spcPct val="20000"/>
              </a:spcBef>
              <a:buChar char="•"/>
              <a:defRPr sz="2400">
                <a:ea typeface="ＭＳ Ｐゴシック" panose="020B0600070205080204" pitchFamily="34" charset="-128"/>
              </a:defRPr>
            </a:lvl3pPr>
            <a:lvl4pPr marL="1600200" indent="-228600">
              <a:spcBef>
                <a:spcPct val="20000"/>
              </a:spcBef>
              <a:buChar char="–"/>
              <a:defRPr sz="2000">
                <a:ea typeface="ＭＳ Ｐゴシック" panose="020B0600070205080204" pitchFamily="34" charset="-128"/>
              </a:defRPr>
            </a:lvl4pPr>
            <a:lvl5pPr marL="2057400" indent="-228600">
              <a:spcBef>
                <a:spcPct val="20000"/>
              </a:spcBef>
              <a:buChar char="»"/>
              <a:defRPr sz="2000">
                <a:ea typeface="ＭＳ Ｐゴシック" panose="020B0600070205080204" pitchFamily="34" charset="-128"/>
              </a:defRPr>
            </a:lvl5pPr>
            <a:lvl6pPr marL="2514600" indent="-228600" eaLnBrk="0" fontAlgn="base" hangingPunct="0">
              <a:spcBef>
                <a:spcPct val="20000"/>
              </a:spcBef>
              <a:spcAft>
                <a:spcPct val="0"/>
              </a:spcAft>
              <a:buChar char="»"/>
              <a:defRPr sz="2000">
                <a:ea typeface="ＭＳ Ｐゴシック" panose="020B0600070205080204" pitchFamily="34" charset="-128"/>
              </a:defRPr>
            </a:lvl6pPr>
            <a:lvl7pPr marL="2971800" indent="-228600" eaLnBrk="0" fontAlgn="base" hangingPunct="0">
              <a:spcBef>
                <a:spcPct val="20000"/>
              </a:spcBef>
              <a:spcAft>
                <a:spcPct val="0"/>
              </a:spcAft>
              <a:buChar char="»"/>
              <a:defRPr sz="2000">
                <a:ea typeface="ＭＳ Ｐゴシック" panose="020B0600070205080204" pitchFamily="34" charset="-128"/>
              </a:defRPr>
            </a:lvl7pPr>
            <a:lvl8pPr marL="3429000" indent="-228600" eaLnBrk="0" fontAlgn="base" hangingPunct="0">
              <a:spcBef>
                <a:spcPct val="20000"/>
              </a:spcBef>
              <a:spcAft>
                <a:spcPct val="0"/>
              </a:spcAft>
              <a:buChar char="»"/>
              <a:defRPr sz="2000">
                <a:ea typeface="ＭＳ Ｐゴシック" panose="020B0600070205080204" pitchFamily="34" charset="-128"/>
              </a:defRPr>
            </a:lvl8pPr>
            <a:lvl9pPr marL="3886200" indent="-228600" eaLnBrk="0" fontAlgn="base" hangingPunct="0">
              <a:spcBef>
                <a:spcPct val="20000"/>
              </a:spcBef>
              <a:spcAft>
                <a:spcPct val="0"/>
              </a:spcAft>
              <a:buChar char="»"/>
              <a:defRPr sz="2000">
                <a:ea typeface="ＭＳ Ｐゴシック" panose="020B0600070205080204" pitchFamily="34" charset="-128"/>
              </a:defRPr>
            </a:lvl9pPr>
          </a:lstStyle>
          <a:p>
            <a:r>
              <a:rPr lang="en-GB" sz="1200" dirty="0">
                <a:latin typeface="+mn-lt"/>
              </a:rPr>
              <a:t>eProcurement </a:t>
            </a:r>
          </a:p>
          <a:p>
            <a:r>
              <a:rPr lang="en-GB" sz="1200" dirty="0">
                <a:latin typeface="+mn-lt"/>
              </a:rPr>
              <a:t>Technology</a:t>
            </a:r>
          </a:p>
        </p:txBody>
      </p:sp>
      <p:sp>
        <p:nvSpPr>
          <p:cNvPr id="22" name="TextBox 44">
            <a:extLst>
              <a:ext uri="{FF2B5EF4-FFF2-40B4-BE49-F238E27FC236}">
                <a16:creationId xmlns:a16="http://schemas.microsoft.com/office/drawing/2014/main" id="{5C5C5943-F611-4A33-B9CC-76A2A969A6F4}"/>
              </a:ext>
            </a:extLst>
          </p:cNvPr>
          <p:cNvSpPr txBox="1"/>
          <p:nvPr/>
        </p:nvSpPr>
        <p:spPr>
          <a:xfrm>
            <a:off x="498257" y="5398842"/>
            <a:ext cx="1768777" cy="549069"/>
          </a:xfrm>
          <a:prstGeom prst="rect">
            <a:avLst/>
          </a:prstGeom>
          <a:solidFill>
            <a:schemeClr val="accent2">
              <a:lumMod val="40000"/>
              <a:lumOff val="60000"/>
            </a:schemeClr>
          </a:solidFill>
          <a:ln>
            <a:solidFill>
              <a:schemeClr val="accent1"/>
            </a:solidFill>
          </a:ln>
        </p:spPr>
        <p:txBody>
          <a:bodyPr wrap="square" anchor="ctr">
            <a:noAutofit/>
          </a:bodyPr>
          <a:lstStyle/>
          <a:p>
            <a:pPr algn="ctr" defTabSz="742950" fontAlgn="auto">
              <a:spcBef>
                <a:spcPts val="0"/>
              </a:spcBef>
              <a:spcAft>
                <a:spcPts val="0"/>
              </a:spcAft>
              <a:defRPr/>
            </a:pPr>
            <a:r>
              <a:rPr lang="en-GB" sz="1200" dirty="0">
                <a:latin typeface="+mn-lt"/>
              </a:rPr>
              <a:t>Digital Negotiation</a:t>
            </a:r>
          </a:p>
        </p:txBody>
      </p:sp>
      <p:sp>
        <p:nvSpPr>
          <p:cNvPr id="23" name="TextBox 45">
            <a:extLst>
              <a:ext uri="{FF2B5EF4-FFF2-40B4-BE49-F238E27FC236}">
                <a16:creationId xmlns:a16="http://schemas.microsoft.com/office/drawing/2014/main" id="{16672893-3279-48FB-86EC-725F0F40D3B1}"/>
              </a:ext>
            </a:extLst>
          </p:cNvPr>
          <p:cNvSpPr txBox="1"/>
          <p:nvPr/>
        </p:nvSpPr>
        <p:spPr>
          <a:xfrm>
            <a:off x="8056211" y="2127596"/>
            <a:ext cx="1768777" cy="276999"/>
          </a:xfrm>
          <a:prstGeom prst="rect">
            <a:avLst/>
          </a:prstGeom>
          <a:noFill/>
          <a:ln>
            <a:solidFill>
              <a:schemeClr val="accent1"/>
            </a:solidFill>
          </a:ln>
        </p:spPr>
        <p:txBody>
          <a:bodyPr wrap="square" anchor="ctr">
            <a:spAutoFit/>
          </a:bodyPr>
          <a:lstStyle/>
          <a:p>
            <a:pPr algn="ctr"/>
            <a:r>
              <a:rPr lang="en-GB" sz="1200" dirty="0">
                <a:latin typeface="+mn-lt"/>
              </a:rPr>
              <a:t>Digital Leadership (all)</a:t>
            </a:r>
          </a:p>
        </p:txBody>
      </p:sp>
      <p:sp>
        <p:nvSpPr>
          <p:cNvPr id="24" name="TextBox 46">
            <a:extLst>
              <a:ext uri="{FF2B5EF4-FFF2-40B4-BE49-F238E27FC236}">
                <a16:creationId xmlns:a16="http://schemas.microsoft.com/office/drawing/2014/main" id="{046E59D7-787C-47CF-8CCB-8B6A213FD1B5}"/>
              </a:ext>
            </a:extLst>
          </p:cNvPr>
          <p:cNvSpPr txBox="1"/>
          <p:nvPr/>
        </p:nvSpPr>
        <p:spPr>
          <a:xfrm>
            <a:off x="3418212" y="2127596"/>
            <a:ext cx="1768777" cy="461665"/>
          </a:xfrm>
          <a:prstGeom prst="rect">
            <a:avLst/>
          </a:prstGeom>
          <a:solidFill>
            <a:schemeClr val="accent2">
              <a:lumMod val="40000"/>
              <a:lumOff val="60000"/>
            </a:schemeClr>
          </a:solidFill>
          <a:ln>
            <a:solidFill>
              <a:schemeClr val="accent1"/>
            </a:solidFill>
          </a:ln>
        </p:spPr>
        <p:txBody>
          <a:bodyPr wrap="square" anchor="ctr">
            <a:spAutoFit/>
          </a:bodyPr>
          <a:lstStyle>
            <a:defPPr>
              <a:defRPr lang="de-DE"/>
            </a:defPPr>
            <a:lvl1pPr algn="ctr" defTabSz="742950" fontAlgn="auto">
              <a:spcBef>
                <a:spcPts val="0"/>
              </a:spcBef>
              <a:spcAft>
                <a:spcPts val="0"/>
              </a:spcAft>
              <a:defRPr sz="1300"/>
            </a:lvl1pPr>
          </a:lstStyle>
          <a:p>
            <a:r>
              <a:rPr lang="en-GB" sz="1200" dirty="0">
                <a:latin typeface="+mn-lt"/>
              </a:rPr>
              <a:t>Supply Network Management</a:t>
            </a:r>
          </a:p>
        </p:txBody>
      </p:sp>
      <p:sp>
        <p:nvSpPr>
          <p:cNvPr id="25" name="TextBox 47">
            <a:extLst>
              <a:ext uri="{FF2B5EF4-FFF2-40B4-BE49-F238E27FC236}">
                <a16:creationId xmlns:a16="http://schemas.microsoft.com/office/drawing/2014/main" id="{05921488-70D7-46CF-BA7A-81295CCFCD20}"/>
              </a:ext>
            </a:extLst>
          </p:cNvPr>
          <p:cNvSpPr txBox="1"/>
          <p:nvPr/>
        </p:nvSpPr>
        <p:spPr>
          <a:xfrm>
            <a:off x="6077569" y="2127596"/>
            <a:ext cx="1768777" cy="461665"/>
          </a:xfrm>
          <a:prstGeom prst="rect">
            <a:avLst/>
          </a:prstGeom>
          <a:solidFill>
            <a:schemeClr val="accent2">
              <a:lumMod val="40000"/>
              <a:lumOff val="60000"/>
            </a:schemeClr>
          </a:solidFill>
          <a:ln>
            <a:solidFill>
              <a:schemeClr val="accent1"/>
            </a:solidFill>
          </a:ln>
        </p:spPr>
        <p:txBody>
          <a:bodyPr wrap="square" anchor="ctr">
            <a:spAutoFit/>
          </a:bodyPr>
          <a:lstStyle>
            <a:defPPr>
              <a:defRPr lang="de-DE"/>
            </a:defPPr>
            <a:lvl1pPr algn="ctr" defTabSz="742950" fontAlgn="auto">
              <a:spcBef>
                <a:spcPts val="0"/>
              </a:spcBef>
              <a:spcAft>
                <a:spcPts val="0"/>
              </a:spcAft>
              <a:defRPr sz="1300"/>
            </a:lvl1pPr>
          </a:lstStyle>
          <a:p>
            <a:r>
              <a:rPr lang="en-GB" sz="1200" dirty="0">
                <a:latin typeface="+mn-lt"/>
              </a:rPr>
              <a:t>Digital </a:t>
            </a:r>
            <a:r>
              <a:rPr lang="en-GB" sz="1200">
                <a:latin typeface="+mn-lt"/>
              </a:rPr>
              <a:t>Partnership Management</a:t>
            </a:r>
            <a:endParaRPr lang="en-GB" sz="1200" dirty="0">
              <a:latin typeface="+mn-lt"/>
            </a:endParaRPr>
          </a:p>
        </p:txBody>
      </p:sp>
      <p:cxnSp>
        <p:nvCxnSpPr>
          <p:cNvPr id="27" name="Straight Arrow Connector 5">
            <a:extLst>
              <a:ext uri="{FF2B5EF4-FFF2-40B4-BE49-F238E27FC236}">
                <a16:creationId xmlns:a16="http://schemas.microsoft.com/office/drawing/2014/main" id="{7F45E13A-3578-4AB1-8B06-F250B669B114}"/>
              </a:ext>
            </a:extLst>
          </p:cNvPr>
          <p:cNvCxnSpPr>
            <a:stCxn id="17" idx="2"/>
            <a:endCxn id="14" idx="0"/>
          </p:cNvCxnSpPr>
          <p:nvPr/>
        </p:nvCxnSpPr>
        <p:spPr>
          <a:xfrm>
            <a:off x="1643244" y="2589261"/>
            <a:ext cx="623790" cy="8561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7">
            <a:extLst>
              <a:ext uri="{FF2B5EF4-FFF2-40B4-BE49-F238E27FC236}">
                <a16:creationId xmlns:a16="http://schemas.microsoft.com/office/drawing/2014/main" id="{090003E5-D34F-4858-A489-ACE36D36D40C}"/>
              </a:ext>
            </a:extLst>
          </p:cNvPr>
          <p:cNvCxnSpPr>
            <a:stCxn id="17" idx="2"/>
            <a:endCxn id="16" idx="0"/>
          </p:cNvCxnSpPr>
          <p:nvPr/>
        </p:nvCxnSpPr>
        <p:spPr>
          <a:xfrm>
            <a:off x="1643244" y="2589261"/>
            <a:ext cx="1627375" cy="8561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15">
            <a:extLst>
              <a:ext uri="{FF2B5EF4-FFF2-40B4-BE49-F238E27FC236}">
                <a16:creationId xmlns:a16="http://schemas.microsoft.com/office/drawing/2014/main" id="{15A9684A-E4D5-4457-AE9A-1CB02496B03D}"/>
              </a:ext>
            </a:extLst>
          </p:cNvPr>
          <p:cNvCxnSpPr>
            <a:stCxn id="24" idx="2"/>
            <a:endCxn id="16" idx="0"/>
          </p:cNvCxnSpPr>
          <p:nvPr/>
        </p:nvCxnSpPr>
        <p:spPr>
          <a:xfrm flipH="1">
            <a:off x="3270619" y="2589261"/>
            <a:ext cx="1031982" cy="8561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17">
            <a:extLst>
              <a:ext uri="{FF2B5EF4-FFF2-40B4-BE49-F238E27FC236}">
                <a16:creationId xmlns:a16="http://schemas.microsoft.com/office/drawing/2014/main" id="{D018A90B-8AFC-45D8-A667-E1263625AF8D}"/>
              </a:ext>
            </a:extLst>
          </p:cNvPr>
          <p:cNvCxnSpPr>
            <a:stCxn id="24" idx="2"/>
            <a:endCxn id="15" idx="0"/>
          </p:cNvCxnSpPr>
          <p:nvPr/>
        </p:nvCxnSpPr>
        <p:spPr>
          <a:xfrm flipH="1">
            <a:off x="4270312" y="2589261"/>
            <a:ext cx="32289" cy="8561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19">
            <a:extLst>
              <a:ext uri="{FF2B5EF4-FFF2-40B4-BE49-F238E27FC236}">
                <a16:creationId xmlns:a16="http://schemas.microsoft.com/office/drawing/2014/main" id="{A5144B7C-08E0-4D20-9A41-FD9AE26DB96A}"/>
              </a:ext>
            </a:extLst>
          </p:cNvPr>
          <p:cNvCxnSpPr>
            <a:stCxn id="24" idx="2"/>
            <a:endCxn id="12" idx="0"/>
          </p:cNvCxnSpPr>
          <p:nvPr/>
        </p:nvCxnSpPr>
        <p:spPr>
          <a:xfrm>
            <a:off x="4302601" y="2589261"/>
            <a:ext cx="3224061" cy="8561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21">
            <a:extLst>
              <a:ext uri="{FF2B5EF4-FFF2-40B4-BE49-F238E27FC236}">
                <a16:creationId xmlns:a16="http://schemas.microsoft.com/office/drawing/2014/main" id="{F8D645C3-E12B-40A2-BE61-9E52345FA25E}"/>
              </a:ext>
            </a:extLst>
          </p:cNvPr>
          <p:cNvCxnSpPr>
            <a:cxnSpLocks/>
            <a:stCxn id="21" idx="0"/>
            <a:endCxn id="11" idx="2"/>
          </p:cNvCxnSpPr>
          <p:nvPr/>
        </p:nvCxnSpPr>
        <p:spPr>
          <a:xfrm flipH="1" flipV="1">
            <a:off x="5502471" y="4474946"/>
            <a:ext cx="2076967" cy="8761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25">
            <a:extLst>
              <a:ext uri="{FF2B5EF4-FFF2-40B4-BE49-F238E27FC236}">
                <a16:creationId xmlns:a16="http://schemas.microsoft.com/office/drawing/2014/main" id="{A2526FE9-AB61-4AAC-9316-0F07FFCE0E41}"/>
              </a:ext>
            </a:extLst>
          </p:cNvPr>
          <p:cNvCxnSpPr>
            <a:cxnSpLocks/>
            <a:stCxn id="20" idx="0"/>
            <a:endCxn id="11" idx="2"/>
          </p:cNvCxnSpPr>
          <p:nvPr/>
        </p:nvCxnSpPr>
        <p:spPr>
          <a:xfrm flipV="1">
            <a:off x="3543338" y="4474946"/>
            <a:ext cx="1959133"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27">
            <a:extLst>
              <a:ext uri="{FF2B5EF4-FFF2-40B4-BE49-F238E27FC236}">
                <a16:creationId xmlns:a16="http://schemas.microsoft.com/office/drawing/2014/main" id="{4C44323D-89B8-4026-B38A-CE2FFBDCA31C}"/>
              </a:ext>
            </a:extLst>
          </p:cNvPr>
          <p:cNvCxnSpPr>
            <a:cxnSpLocks/>
            <a:stCxn id="20" idx="0"/>
            <a:endCxn id="16" idx="2"/>
          </p:cNvCxnSpPr>
          <p:nvPr/>
        </p:nvCxnSpPr>
        <p:spPr>
          <a:xfrm flipH="1" flipV="1">
            <a:off x="3270619" y="4474946"/>
            <a:ext cx="272719"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2">
            <a:extLst>
              <a:ext uri="{FF2B5EF4-FFF2-40B4-BE49-F238E27FC236}">
                <a16:creationId xmlns:a16="http://schemas.microsoft.com/office/drawing/2014/main" id="{147BE167-86DB-487F-AA11-53FD826D6521}"/>
              </a:ext>
            </a:extLst>
          </p:cNvPr>
          <p:cNvCxnSpPr>
            <a:cxnSpLocks/>
            <a:stCxn id="19" idx="0"/>
            <a:endCxn id="15" idx="2"/>
          </p:cNvCxnSpPr>
          <p:nvPr/>
        </p:nvCxnSpPr>
        <p:spPr>
          <a:xfrm flipH="1" flipV="1">
            <a:off x="4270312" y="4474946"/>
            <a:ext cx="1343176"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4">
            <a:extLst>
              <a:ext uri="{FF2B5EF4-FFF2-40B4-BE49-F238E27FC236}">
                <a16:creationId xmlns:a16="http://schemas.microsoft.com/office/drawing/2014/main" id="{01FF31B1-0B43-4A9C-B185-2EB596E92463}"/>
              </a:ext>
            </a:extLst>
          </p:cNvPr>
          <p:cNvCxnSpPr>
            <a:stCxn id="25" idx="2"/>
            <a:endCxn id="12" idx="0"/>
          </p:cNvCxnSpPr>
          <p:nvPr/>
        </p:nvCxnSpPr>
        <p:spPr>
          <a:xfrm>
            <a:off x="6961958" y="2589261"/>
            <a:ext cx="564704" cy="8561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8">
            <a:extLst>
              <a:ext uri="{FF2B5EF4-FFF2-40B4-BE49-F238E27FC236}">
                <a16:creationId xmlns:a16="http://schemas.microsoft.com/office/drawing/2014/main" id="{C40CCA4F-A9B7-4325-A2CF-0C0A9048C26F}"/>
              </a:ext>
            </a:extLst>
          </p:cNvPr>
          <p:cNvCxnSpPr>
            <a:cxnSpLocks/>
            <a:stCxn id="22" idx="0"/>
            <a:endCxn id="16" idx="2"/>
          </p:cNvCxnSpPr>
          <p:nvPr/>
        </p:nvCxnSpPr>
        <p:spPr>
          <a:xfrm flipV="1">
            <a:off x="1382646" y="4474946"/>
            <a:ext cx="1887973"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50">
            <a:extLst>
              <a:ext uri="{FF2B5EF4-FFF2-40B4-BE49-F238E27FC236}">
                <a16:creationId xmlns:a16="http://schemas.microsoft.com/office/drawing/2014/main" id="{2F13E54A-119B-49E2-A55A-D355B8EEDEEC}"/>
              </a:ext>
            </a:extLst>
          </p:cNvPr>
          <p:cNvCxnSpPr>
            <a:cxnSpLocks/>
            <a:stCxn id="22" idx="0"/>
            <a:endCxn id="15" idx="2"/>
          </p:cNvCxnSpPr>
          <p:nvPr/>
        </p:nvCxnSpPr>
        <p:spPr>
          <a:xfrm flipV="1">
            <a:off x="1382646" y="4474946"/>
            <a:ext cx="2887666"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52">
            <a:extLst>
              <a:ext uri="{FF2B5EF4-FFF2-40B4-BE49-F238E27FC236}">
                <a16:creationId xmlns:a16="http://schemas.microsoft.com/office/drawing/2014/main" id="{C1B069B5-B140-471D-A864-F267CBE322F3}"/>
              </a:ext>
            </a:extLst>
          </p:cNvPr>
          <p:cNvCxnSpPr>
            <a:cxnSpLocks/>
            <a:stCxn id="20" idx="0"/>
            <a:endCxn id="13" idx="2"/>
          </p:cNvCxnSpPr>
          <p:nvPr/>
        </p:nvCxnSpPr>
        <p:spPr>
          <a:xfrm flipV="1">
            <a:off x="3543338" y="4474946"/>
            <a:ext cx="2979740"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Gerade Verbindung mit Pfeil 44">
            <a:extLst>
              <a:ext uri="{FF2B5EF4-FFF2-40B4-BE49-F238E27FC236}">
                <a16:creationId xmlns:a16="http://schemas.microsoft.com/office/drawing/2014/main" id="{980424D0-C5C3-484E-AE6A-A5AD3182B33C}"/>
              </a:ext>
            </a:extLst>
          </p:cNvPr>
          <p:cNvCxnSpPr>
            <a:cxnSpLocks/>
          </p:cNvCxnSpPr>
          <p:nvPr/>
        </p:nvCxnSpPr>
        <p:spPr bwMode="auto">
          <a:xfrm>
            <a:off x="1748840" y="1926476"/>
            <a:ext cx="3145889" cy="0"/>
          </a:xfrm>
          <a:prstGeom prst="straightConnector1">
            <a:avLst/>
          </a:prstGeom>
          <a:solidFill>
            <a:schemeClr val="hlink"/>
          </a:solidFill>
          <a:ln w="9525" cap="flat" cmpd="sng" algn="ctr">
            <a:solidFill>
              <a:schemeClr val="tx1"/>
            </a:solidFill>
            <a:prstDash val="solid"/>
            <a:round/>
            <a:headEnd type="triangle"/>
            <a:tailEnd type="triangle"/>
          </a:ln>
          <a:effectLst/>
        </p:spPr>
      </p:cxnSp>
      <p:cxnSp>
        <p:nvCxnSpPr>
          <p:cNvPr id="46" name="Gerade Verbindung mit Pfeil 45">
            <a:extLst>
              <a:ext uri="{FF2B5EF4-FFF2-40B4-BE49-F238E27FC236}">
                <a16:creationId xmlns:a16="http://schemas.microsoft.com/office/drawing/2014/main" id="{4E345B84-4291-4B0F-880E-5B9D8591FC83}"/>
              </a:ext>
            </a:extLst>
          </p:cNvPr>
          <p:cNvCxnSpPr>
            <a:cxnSpLocks/>
          </p:cNvCxnSpPr>
          <p:nvPr/>
        </p:nvCxnSpPr>
        <p:spPr bwMode="auto">
          <a:xfrm flipV="1">
            <a:off x="4992386" y="1886953"/>
            <a:ext cx="3237214" cy="39523"/>
          </a:xfrm>
          <a:prstGeom prst="straightConnector1">
            <a:avLst/>
          </a:prstGeom>
          <a:solidFill>
            <a:schemeClr val="hlink"/>
          </a:solidFill>
          <a:ln w="9525" cap="flat" cmpd="sng" algn="ctr">
            <a:solidFill>
              <a:schemeClr val="tx1"/>
            </a:solidFill>
            <a:prstDash val="solid"/>
            <a:round/>
            <a:headEnd type="triangle"/>
            <a:tailEnd type="triangle"/>
          </a:ln>
          <a:effectLst/>
        </p:spPr>
      </p:cxnSp>
      <p:sp>
        <p:nvSpPr>
          <p:cNvPr id="47" name="Textfeld 46">
            <a:extLst>
              <a:ext uri="{FF2B5EF4-FFF2-40B4-BE49-F238E27FC236}">
                <a16:creationId xmlns:a16="http://schemas.microsoft.com/office/drawing/2014/main" id="{D7A918A3-73A4-4F86-9F63-068851825F5E}"/>
              </a:ext>
            </a:extLst>
          </p:cNvPr>
          <p:cNvSpPr txBox="1"/>
          <p:nvPr/>
        </p:nvSpPr>
        <p:spPr>
          <a:xfrm>
            <a:off x="2378321" y="1609954"/>
            <a:ext cx="1768777" cy="276999"/>
          </a:xfrm>
          <a:prstGeom prst="rect">
            <a:avLst/>
          </a:prstGeom>
          <a:noFill/>
        </p:spPr>
        <p:txBody>
          <a:bodyPr wrap="square" rtlCol="0">
            <a:spAutoFit/>
          </a:bodyPr>
          <a:lstStyle/>
          <a:p>
            <a:r>
              <a:rPr lang="en-GB" sz="1200" dirty="0">
                <a:latin typeface="+mn-lt"/>
              </a:rPr>
              <a:t>strategic sourcing</a:t>
            </a:r>
          </a:p>
        </p:txBody>
      </p:sp>
      <p:sp>
        <p:nvSpPr>
          <p:cNvPr id="48" name="Textfeld 47">
            <a:extLst>
              <a:ext uri="{FF2B5EF4-FFF2-40B4-BE49-F238E27FC236}">
                <a16:creationId xmlns:a16="http://schemas.microsoft.com/office/drawing/2014/main" id="{519209DB-06D7-48D6-8A03-8D71BF051EA8}"/>
              </a:ext>
            </a:extLst>
          </p:cNvPr>
          <p:cNvSpPr txBox="1"/>
          <p:nvPr/>
        </p:nvSpPr>
        <p:spPr>
          <a:xfrm>
            <a:off x="5660080" y="1598336"/>
            <a:ext cx="2226620" cy="276999"/>
          </a:xfrm>
          <a:prstGeom prst="rect">
            <a:avLst/>
          </a:prstGeom>
          <a:noFill/>
        </p:spPr>
        <p:txBody>
          <a:bodyPr wrap="square" rtlCol="0">
            <a:spAutoFit/>
          </a:bodyPr>
          <a:lstStyle/>
          <a:p>
            <a:r>
              <a:rPr lang="en-GB" sz="1200" dirty="0">
                <a:latin typeface="+mn-lt"/>
              </a:rPr>
              <a:t>operative procurement</a:t>
            </a:r>
          </a:p>
        </p:txBody>
      </p:sp>
    </p:spTree>
    <p:extLst>
      <p:ext uri="{BB962C8B-B14F-4D97-AF65-F5344CB8AC3E}">
        <p14:creationId xmlns:p14="http://schemas.microsoft.com/office/powerpoint/2010/main" val="25945476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3"/>
          </p:nvPr>
        </p:nvSpPr>
        <p:spPr/>
        <p:txBody>
          <a:bodyPr/>
          <a:lstStyle/>
          <a:p>
            <a:pPr>
              <a:defRPr/>
            </a:pPr>
            <a:r>
              <a:rPr lang="en-US" dirty="0"/>
              <a:t>Source: PERSIST IO4</a:t>
            </a:r>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p:txBody>
      </p:sp>
      <p:sp>
        <p:nvSpPr>
          <p:cNvPr id="6" name="Titel 5"/>
          <p:cNvSpPr>
            <a:spLocks noGrp="1"/>
          </p:cNvSpPr>
          <p:nvPr>
            <p:ph type="title"/>
          </p:nvPr>
        </p:nvSpPr>
        <p:spPr/>
        <p:txBody>
          <a:bodyPr/>
          <a:lstStyle/>
          <a:p>
            <a:r>
              <a:rPr lang="en-US" dirty="0"/>
              <a:t>The Industry 4.0 PSM course is split into five different modules and each module uses gamified elements to teach future purchasing professionals</a:t>
            </a:r>
          </a:p>
        </p:txBody>
      </p:sp>
      <p:sp>
        <p:nvSpPr>
          <p:cNvPr id="7" name="Inhaltsplatzhalter 6"/>
          <p:cNvSpPr>
            <a:spLocks noGrp="1"/>
          </p:cNvSpPr>
          <p:nvPr>
            <p:ph idx="11"/>
          </p:nvPr>
        </p:nvSpPr>
        <p:spPr/>
        <p:txBody>
          <a:bodyPr/>
          <a:lstStyle/>
          <a:p>
            <a:r>
              <a:rPr lang="en-US" dirty="0"/>
              <a:t>Organization of the different modules</a:t>
            </a:r>
          </a:p>
        </p:txBody>
      </p:sp>
      <p:sp>
        <p:nvSpPr>
          <p:cNvPr id="10" name="Rechteck 9"/>
          <p:cNvSpPr/>
          <p:nvPr/>
        </p:nvSpPr>
        <p:spPr bwMode="auto">
          <a:xfrm>
            <a:off x="383707" y="4464915"/>
            <a:ext cx="9108000" cy="792000"/>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Module 4:	</a:t>
            </a:r>
            <a:r>
              <a:rPr lang="en-GB" b="1" dirty="0">
                <a:solidFill>
                  <a:srgbClr val="000000"/>
                </a:solidFill>
              </a:rPr>
              <a:t>eProcurement</a:t>
            </a: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to facilitate operative procurement activities in I4.0</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(eProcurement - LUT)</a:t>
            </a:r>
            <a:endPar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Description</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Establishing an organisation’s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Skills</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Data Analytics, Robotic Process Automation,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eProcurement Technology</a:t>
            </a: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1" name="Rechteck 10"/>
          <p:cNvSpPr/>
          <p:nvPr/>
        </p:nvSpPr>
        <p:spPr bwMode="auto">
          <a:xfrm>
            <a:off x="383707" y="5449283"/>
            <a:ext cx="9108000" cy="792000"/>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Module </a:t>
            </a:r>
            <a:r>
              <a:rPr lang="en-GB" b="1" dirty="0">
                <a:solidFill>
                  <a:srgbClr val="000000"/>
                </a:solidFill>
              </a:rPr>
              <a:t>5</a:t>
            </a: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Data analytics for Industry 4.0. purchasing (</a:t>
            </a: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eData</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analytics – EUBA)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Description</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Technology informed eProcurement techniques to identify and evaluate suitable suppliers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Skills</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Data Analytics, </a:t>
            </a:r>
            <a:r>
              <a:rPr kumimoji="0" lang="en-GB" sz="1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eSourcing</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evaluation, eProcurement evaluation Technology, towards AI</a:t>
            </a:r>
          </a:p>
        </p:txBody>
      </p:sp>
      <p:sp>
        <p:nvSpPr>
          <p:cNvPr id="12" name="Rechteck 11"/>
          <p:cNvSpPr/>
          <p:nvPr/>
        </p:nvSpPr>
        <p:spPr bwMode="auto">
          <a:xfrm>
            <a:off x="383707" y="3480546"/>
            <a:ext cx="9108000" cy="79200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Module 3: </a:t>
            </a:r>
            <a:r>
              <a:rPr kumimoji="0" lang="en-GB"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eSourcing</a:t>
            </a: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activities to s</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elect suppliers in I4.0 (</a:t>
            </a: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eSourcing</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 UT)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Description</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Selecting and negotiating with suppliers, using relevant legal frameworks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Skills</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Supply Network Management, Digital Negotiation, Digital Contract Management and Legal, </a:t>
            </a:r>
            <a:endPar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 name="Rechteck 12"/>
          <p:cNvSpPr/>
          <p:nvPr/>
        </p:nvSpPr>
        <p:spPr bwMode="auto">
          <a:xfrm>
            <a:off x="383707" y="2496177"/>
            <a:ext cx="9108000" cy="792000"/>
          </a:xfrm>
          <a:prstGeom prst="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r>
              <a:rPr lang="en-GB" b="1" dirty="0">
                <a:solidFill>
                  <a:srgbClr val="000000"/>
                </a:solidFill>
              </a:rPr>
              <a:t>Module 2:	The foundation for a</a:t>
            </a:r>
            <a:r>
              <a:rPr lang="en-US" b="1" dirty="0" err="1">
                <a:solidFill>
                  <a:srgbClr val="000000"/>
                </a:solidFill>
              </a:rPr>
              <a:t>dvanced</a:t>
            </a:r>
            <a:r>
              <a:rPr lang="en-US" b="1" dirty="0">
                <a:solidFill>
                  <a:srgbClr val="000000"/>
                </a:solidFill>
              </a:rPr>
              <a:t> automation in PSM (technologies in PSM - TUD)</a:t>
            </a:r>
          </a:p>
          <a:p>
            <a:r>
              <a:rPr lang="en-GB" u="sng" dirty="0">
                <a:solidFill>
                  <a:srgbClr val="000000"/>
                </a:solidFill>
              </a:rPr>
              <a:t>Description</a:t>
            </a:r>
            <a:r>
              <a:rPr lang="en-GB" b="1" dirty="0">
                <a:solidFill>
                  <a:srgbClr val="000000"/>
                </a:solidFill>
              </a:rPr>
              <a:t>: </a:t>
            </a:r>
            <a:r>
              <a:rPr lang="en-US" dirty="0">
                <a:solidFill>
                  <a:srgbClr val="000000"/>
                </a:solidFill>
              </a:rPr>
              <a:t>Using technology to manage ordering and the supplier relationship</a:t>
            </a:r>
          </a:p>
          <a:p>
            <a:r>
              <a:rPr lang="en-GB" u="sng" dirty="0">
                <a:solidFill>
                  <a:srgbClr val="000000"/>
                </a:solidFill>
              </a:rPr>
              <a:t>Skills</a:t>
            </a:r>
            <a:r>
              <a:rPr lang="en-GB" dirty="0">
                <a:solidFill>
                  <a:srgbClr val="000000"/>
                </a:solidFill>
              </a:rPr>
              <a:t>: Data Management (master data), </a:t>
            </a:r>
            <a:r>
              <a:rPr lang="en-US" dirty="0">
                <a:solidFill>
                  <a:srgbClr val="000000"/>
                </a:solidFill>
              </a:rPr>
              <a:t>Robotic Process Automation, Digital Partnership Management</a:t>
            </a:r>
          </a:p>
        </p:txBody>
      </p:sp>
      <p:sp>
        <p:nvSpPr>
          <p:cNvPr id="14" name="Rechteck 8">
            <a:extLst>
              <a:ext uri="{FF2B5EF4-FFF2-40B4-BE49-F238E27FC236}">
                <a16:creationId xmlns:a16="http://schemas.microsoft.com/office/drawing/2014/main" id="{7DDBBA76-7C2E-4411-9784-CF5EE4927B18}"/>
              </a:ext>
            </a:extLst>
          </p:cNvPr>
          <p:cNvSpPr/>
          <p:nvPr/>
        </p:nvSpPr>
        <p:spPr bwMode="auto">
          <a:xfrm>
            <a:off x="383707" y="1511808"/>
            <a:ext cx="9108000" cy="792000"/>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Module 1:	Introduction to PSM in an Industry 4.0 environment (introduction - Edge Hill)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Description</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Overall digital system and process design and leadership skills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sng"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Skills</a:t>
            </a: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Strategic Management (PSM and I4.0), Digital Leadership</a:t>
            </a:r>
          </a:p>
        </p:txBody>
      </p:sp>
    </p:spTree>
    <p:extLst>
      <p:ext uri="{BB962C8B-B14F-4D97-AF65-F5344CB8AC3E}">
        <p14:creationId xmlns:p14="http://schemas.microsoft.com/office/powerpoint/2010/main" val="39326573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ABEB409-CEC6-46CC-BD39-2B78096D3F6D}"/>
              </a:ext>
            </a:extLst>
          </p:cNvPr>
          <p:cNvSpPr>
            <a:spLocks noGrp="1"/>
          </p:cNvSpPr>
          <p:nvPr>
            <p:ph type="ftr" sz="quarter" idx="3"/>
          </p:nvPr>
        </p:nvSpPr>
        <p:spPr/>
        <p:txBody>
          <a:bodyPr/>
          <a:lstStyle/>
          <a:p>
            <a:r>
              <a:rPr lang="en-US" dirty="0"/>
              <a:t>Source: PERSIST IO4</a:t>
            </a:r>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a:p>
            <a:endParaRPr lang="en-US" dirty="0"/>
          </a:p>
        </p:txBody>
      </p:sp>
      <p:sp>
        <p:nvSpPr>
          <p:cNvPr id="4" name="Title 3">
            <a:extLst>
              <a:ext uri="{FF2B5EF4-FFF2-40B4-BE49-F238E27FC236}">
                <a16:creationId xmlns:a16="http://schemas.microsoft.com/office/drawing/2014/main" id="{AD568DB9-1A24-441D-A737-502176B80F63}"/>
              </a:ext>
            </a:extLst>
          </p:cNvPr>
          <p:cNvSpPr>
            <a:spLocks noGrp="1"/>
          </p:cNvSpPr>
          <p:nvPr>
            <p:ph type="title"/>
          </p:nvPr>
        </p:nvSpPr>
        <p:spPr/>
        <p:txBody>
          <a:bodyPr/>
          <a:lstStyle/>
          <a:p>
            <a:r>
              <a:rPr lang="en-US" dirty="0"/>
              <a:t>Each module consists of a recorded micro-lecture, further reading materials, the consisted case example and gamified elements </a:t>
            </a:r>
          </a:p>
        </p:txBody>
      </p:sp>
      <p:sp>
        <p:nvSpPr>
          <p:cNvPr id="5" name="Content Placeholder 4">
            <a:extLst>
              <a:ext uri="{FF2B5EF4-FFF2-40B4-BE49-F238E27FC236}">
                <a16:creationId xmlns:a16="http://schemas.microsoft.com/office/drawing/2014/main" id="{A683F5C8-703F-4F9C-AEDB-9333A18332EE}"/>
              </a:ext>
            </a:extLst>
          </p:cNvPr>
          <p:cNvSpPr>
            <a:spLocks noGrp="1"/>
          </p:cNvSpPr>
          <p:nvPr>
            <p:ph idx="11"/>
          </p:nvPr>
        </p:nvSpPr>
        <p:spPr/>
        <p:txBody>
          <a:bodyPr/>
          <a:lstStyle/>
          <a:p>
            <a:r>
              <a:rPr lang="en-US" dirty="0"/>
              <a:t>Organization of the different modules</a:t>
            </a:r>
          </a:p>
        </p:txBody>
      </p:sp>
      <p:sp>
        <p:nvSpPr>
          <p:cNvPr id="6" name="Rechteck 7">
            <a:extLst>
              <a:ext uri="{FF2B5EF4-FFF2-40B4-BE49-F238E27FC236}">
                <a16:creationId xmlns:a16="http://schemas.microsoft.com/office/drawing/2014/main" id="{51BC7364-D73A-4228-B476-771729D34E27}"/>
              </a:ext>
            </a:extLst>
          </p:cNvPr>
          <p:cNvSpPr/>
          <p:nvPr/>
        </p:nvSpPr>
        <p:spPr bwMode="auto">
          <a:xfrm>
            <a:off x="485477" y="2794684"/>
            <a:ext cx="1137237" cy="67056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de-DE" sz="1200" dirty="0"/>
              <a:t>Micro-</a:t>
            </a:r>
            <a:r>
              <a:rPr lang="de-DE" sz="1200" dirty="0" err="1"/>
              <a:t>lecture</a:t>
            </a:r>
            <a:endParaRPr lang="de-DE" sz="1200" dirty="0"/>
          </a:p>
        </p:txBody>
      </p:sp>
      <p:sp>
        <p:nvSpPr>
          <p:cNvPr id="7" name="Rechteck 46">
            <a:extLst>
              <a:ext uri="{FF2B5EF4-FFF2-40B4-BE49-F238E27FC236}">
                <a16:creationId xmlns:a16="http://schemas.microsoft.com/office/drawing/2014/main" id="{73ADBAC0-78CD-425E-A6A1-A8B619845A8D}"/>
              </a:ext>
            </a:extLst>
          </p:cNvPr>
          <p:cNvSpPr/>
          <p:nvPr/>
        </p:nvSpPr>
        <p:spPr bwMode="auto">
          <a:xfrm>
            <a:off x="485477" y="4122030"/>
            <a:ext cx="1137237" cy="67056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de-DE" sz="1200" dirty="0"/>
              <a:t>Reading </a:t>
            </a:r>
            <a:r>
              <a:rPr lang="de-DE" sz="1200" dirty="0" err="1"/>
              <a:t>materials</a:t>
            </a:r>
            <a:endParaRPr lang="de-DE" sz="1200" dirty="0"/>
          </a:p>
        </p:txBody>
      </p:sp>
      <p:sp>
        <p:nvSpPr>
          <p:cNvPr id="8" name="Textfeld 48">
            <a:extLst>
              <a:ext uri="{FF2B5EF4-FFF2-40B4-BE49-F238E27FC236}">
                <a16:creationId xmlns:a16="http://schemas.microsoft.com/office/drawing/2014/main" id="{8A0FD3A7-82BE-4E45-853A-DC6AAFE5F360}"/>
              </a:ext>
            </a:extLst>
          </p:cNvPr>
          <p:cNvSpPr txBox="1"/>
          <p:nvPr/>
        </p:nvSpPr>
        <p:spPr>
          <a:xfrm>
            <a:off x="760253" y="3632695"/>
            <a:ext cx="587683" cy="307777"/>
          </a:xfrm>
          <a:prstGeom prst="rect">
            <a:avLst/>
          </a:prstGeom>
          <a:noFill/>
        </p:spPr>
        <p:txBody>
          <a:bodyPr wrap="square" rtlCol="0">
            <a:spAutoFit/>
          </a:bodyPr>
          <a:lstStyle/>
          <a:p>
            <a:pPr algn="ctr"/>
            <a:r>
              <a:rPr lang="de-DE" dirty="0"/>
              <a:t>+</a:t>
            </a:r>
          </a:p>
        </p:txBody>
      </p:sp>
      <p:sp>
        <p:nvSpPr>
          <p:cNvPr id="9" name="Abgerundetes Rechteck 50">
            <a:extLst>
              <a:ext uri="{FF2B5EF4-FFF2-40B4-BE49-F238E27FC236}">
                <a16:creationId xmlns:a16="http://schemas.microsoft.com/office/drawing/2014/main" id="{BEF4E498-5428-49CC-B26E-BB4785AC4057}"/>
              </a:ext>
            </a:extLst>
          </p:cNvPr>
          <p:cNvSpPr/>
          <p:nvPr/>
        </p:nvSpPr>
        <p:spPr bwMode="auto">
          <a:xfrm>
            <a:off x="376610" y="1630907"/>
            <a:ext cx="1354975" cy="864524"/>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de-DE" sz="1200" b="1" i="0" u="none" strike="noStrike" cap="none" normalizeH="0" baseline="0" dirty="0">
                <a:ln>
                  <a:noFill/>
                </a:ln>
                <a:solidFill>
                  <a:schemeClr val="tx1"/>
                </a:solidFill>
                <a:effectLst/>
                <a:latin typeface="Arial" pitchFamily="34" charset="0"/>
              </a:rPr>
              <a:t>Start</a:t>
            </a:r>
            <a:r>
              <a:rPr kumimoji="0" lang="de-DE" sz="1200" b="1" i="0" u="none" strike="noStrike" cap="none" normalizeH="0" dirty="0">
                <a:ln>
                  <a:noFill/>
                </a:ln>
                <a:solidFill>
                  <a:schemeClr val="tx1"/>
                </a:solidFill>
                <a:effectLst/>
                <a:latin typeface="Arial" pitchFamily="34" charset="0"/>
              </a:rPr>
              <a:t>: </a:t>
            </a:r>
            <a:r>
              <a:rPr kumimoji="0" lang="de-DE" sz="1200" b="0" i="0" u="none" strike="noStrike" cap="none" normalizeH="0" dirty="0" err="1">
                <a:ln>
                  <a:noFill/>
                </a:ln>
                <a:solidFill>
                  <a:schemeClr val="tx1"/>
                </a:solidFill>
                <a:effectLst/>
                <a:latin typeface="Arial" pitchFamily="34" charset="0"/>
              </a:rPr>
              <a:t>Introduction</a:t>
            </a:r>
            <a:r>
              <a:rPr kumimoji="0" lang="de-DE" sz="1200" b="0" i="0" u="none" strike="noStrike" cap="none" normalizeH="0" dirty="0">
                <a:ln>
                  <a:noFill/>
                </a:ln>
                <a:solidFill>
                  <a:schemeClr val="tx1"/>
                </a:solidFill>
                <a:effectLst/>
                <a:latin typeface="Arial" pitchFamily="34" charset="0"/>
              </a:rPr>
              <a:t> </a:t>
            </a:r>
            <a:r>
              <a:rPr kumimoji="0" lang="de-DE" sz="1200" b="0" i="0" u="none" strike="noStrike" cap="none" normalizeH="0" dirty="0" err="1">
                <a:ln>
                  <a:noFill/>
                </a:ln>
                <a:solidFill>
                  <a:schemeClr val="tx1"/>
                </a:solidFill>
                <a:effectLst/>
                <a:latin typeface="Arial" pitchFamily="34" charset="0"/>
              </a:rPr>
              <a:t>to</a:t>
            </a:r>
            <a:r>
              <a:rPr kumimoji="0" lang="de-DE" sz="1200" b="0" i="0" u="none" strike="noStrike" cap="none" normalizeH="0" dirty="0">
                <a:ln>
                  <a:noFill/>
                </a:ln>
                <a:solidFill>
                  <a:schemeClr val="tx1"/>
                </a:solidFill>
                <a:effectLst/>
                <a:latin typeface="Arial" pitchFamily="34" charset="0"/>
              </a:rPr>
              <a:t> </a:t>
            </a:r>
            <a:r>
              <a:rPr kumimoji="0" lang="de-DE" sz="1200" b="0" i="0" u="none" strike="noStrike" cap="none" normalizeH="0" dirty="0" err="1">
                <a:ln>
                  <a:noFill/>
                </a:ln>
                <a:solidFill>
                  <a:schemeClr val="tx1"/>
                </a:solidFill>
                <a:effectLst/>
                <a:latin typeface="Arial" pitchFamily="34" charset="0"/>
              </a:rPr>
              <a:t>the</a:t>
            </a:r>
            <a:r>
              <a:rPr kumimoji="0" lang="de-DE" sz="1200" b="0" i="0" u="none" strike="noStrike" cap="none" normalizeH="0" dirty="0">
                <a:ln>
                  <a:noFill/>
                </a:ln>
                <a:solidFill>
                  <a:schemeClr val="tx1"/>
                </a:solidFill>
                <a:effectLst/>
                <a:latin typeface="Arial" pitchFamily="34" charset="0"/>
              </a:rPr>
              <a:t> </a:t>
            </a:r>
            <a:r>
              <a:rPr kumimoji="0" lang="de-DE" sz="1200" b="0" i="0" u="none" strike="noStrike" cap="none" normalizeH="0" dirty="0" err="1">
                <a:ln>
                  <a:noFill/>
                </a:ln>
                <a:solidFill>
                  <a:schemeClr val="tx1"/>
                </a:solidFill>
                <a:effectLst/>
                <a:latin typeface="Arial" pitchFamily="34" charset="0"/>
              </a:rPr>
              <a:t>module</a:t>
            </a:r>
            <a:endParaRPr kumimoji="0" lang="de-DE" sz="1200" b="0" i="0" u="none" strike="noStrike" cap="none" normalizeH="0" baseline="0" dirty="0">
              <a:ln>
                <a:noFill/>
              </a:ln>
              <a:solidFill>
                <a:schemeClr val="tx1"/>
              </a:solidFill>
              <a:effectLst/>
              <a:latin typeface="Arial" pitchFamily="34" charset="0"/>
            </a:endParaRPr>
          </a:p>
        </p:txBody>
      </p:sp>
      <p:sp>
        <p:nvSpPr>
          <p:cNvPr id="10" name="Abgerundetes Rechteck 51">
            <a:extLst>
              <a:ext uri="{FF2B5EF4-FFF2-40B4-BE49-F238E27FC236}">
                <a16:creationId xmlns:a16="http://schemas.microsoft.com/office/drawing/2014/main" id="{51315DAF-A116-499C-9F84-3F965279DF51}"/>
              </a:ext>
            </a:extLst>
          </p:cNvPr>
          <p:cNvSpPr/>
          <p:nvPr/>
        </p:nvSpPr>
        <p:spPr bwMode="auto">
          <a:xfrm>
            <a:off x="2666283" y="1630907"/>
            <a:ext cx="3227685" cy="864524"/>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de-DE" sz="1200" b="1" i="0" u="none" strike="noStrike" cap="none" normalizeH="0" baseline="0" dirty="0">
                <a:ln>
                  <a:noFill/>
                </a:ln>
                <a:solidFill>
                  <a:schemeClr val="tx1"/>
                </a:solidFill>
                <a:effectLst/>
                <a:latin typeface="Arial" pitchFamily="34" charset="0"/>
              </a:rPr>
              <a:t>Core</a:t>
            </a:r>
            <a:r>
              <a:rPr kumimoji="0" lang="de-DE" sz="1200" b="1" i="0" u="none" strike="noStrike" cap="none" normalizeH="0" dirty="0">
                <a:ln>
                  <a:noFill/>
                </a:ln>
                <a:solidFill>
                  <a:schemeClr val="tx1"/>
                </a:solidFill>
                <a:effectLst/>
                <a:latin typeface="Arial" pitchFamily="34" charset="0"/>
              </a:rPr>
              <a:t>:</a:t>
            </a:r>
            <a:r>
              <a:rPr kumimoji="0" lang="de-DE" sz="1200" b="0" i="0" u="none" strike="noStrike" cap="none" normalizeH="0" dirty="0">
                <a:ln>
                  <a:noFill/>
                </a:ln>
                <a:solidFill>
                  <a:schemeClr val="tx1"/>
                </a:solidFill>
                <a:effectLst/>
                <a:latin typeface="Arial" pitchFamily="34" charset="0"/>
              </a:rPr>
              <a:t> </a:t>
            </a:r>
          </a:p>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lang="de-DE" sz="1200" baseline="0" dirty="0"/>
              <a:t>Content of </a:t>
            </a:r>
            <a:r>
              <a:rPr lang="de-DE" sz="1200" baseline="0" dirty="0" err="1"/>
              <a:t>the</a:t>
            </a:r>
            <a:r>
              <a:rPr lang="de-DE" sz="1200" baseline="0" dirty="0"/>
              <a:t> </a:t>
            </a:r>
            <a:r>
              <a:rPr lang="de-DE" sz="1200" baseline="0" dirty="0" err="1"/>
              <a:t>module</a:t>
            </a:r>
            <a:endParaRPr kumimoji="0" lang="de-DE" sz="1200" b="0" i="0" u="none" strike="noStrike" cap="none" normalizeH="0" baseline="0" dirty="0">
              <a:ln>
                <a:noFill/>
              </a:ln>
              <a:solidFill>
                <a:schemeClr val="tx1"/>
              </a:solidFill>
              <a:effectLst/>
              <a:latin typeface="Arial" pitchFamily="34" charset="0"/>
            </a:endParaRPr>
          </a:p>
        </p:txBody>
      </p:sp>
      <p:sp>
        <p:nvSpPr>
          <p:cNvPr id="11" name="Abgerundetes Rechteck 52">
            <a:extLst>
              <a:ext uri="{FF2B5EF4-FFF2-40B4-BE49-F238E27FC236}">
                <a16:creationId xmlns:a16="http://schemas.microsoft.com/office/drawing/2014/main" id="{3240F238-8D39-4371-BCD8-ECCB1152E504}"/>
              </a:ext>
            </a:extLst>
          </p:cNvPr>
          <p:cNvSpPr/>
          <p:nvPr/>
        </p:nvSpPr>
        <p:spPr bwMode="auto">
          <a:xfrm>
            <a:off x="6747875" y="1630907"/>
            <a:ext cx="1354975" cy="864524"/>
          </a:xfrm>
          <a:prstGeom prst="roundRect">
            <a:avLst/>
          </a:prstGeom>
          <a:solidFill>
            <a:schemeClr val="accent2">
              <a:lumMod val="40000"/>
              <a:lumOff val="60000"/>
            </a:schemeClr>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de-DE" sz="1200" b="1" i="0" u="none" strike="noStrike" cap="none" normalizeH="0" baseline="0" dirty="0">
                <a:ln>
                  <a:noFill/>
                </a:ln>
                <a:solidFill>
                  <a:schemeClr val="tx1"/>
                </a:solidFill>
                <a:effectLst/>
                <a:latin typeface="Arial" pitchFamily="34" charset="0"/>
              </a:rPr>
              <a:t>Closing</a:t>
            </a:r>
            <a:r>
              <a:rPr kumimoji="0" lang="de-DE" sz="1200" b="1" i="0" u="none" strike="noStrike" cap="none" normalizeH="0" dirty="0">
                <a:ln>
                  <a:noFill/>
                </a:ln>
                <a:solidFill>
                  <a:schemeClr val="tx1"/>
                </a:solidFill>
                <a:effectLst/>
                <a:latin typeface="Arial" pitchFamily="34" charset="0"/>
              </a:rPr>
              <a:t>: </a:t>
            </a:r>
            <a:r>
              <a:rPr kumimoji="0" lang="de-DE" sz="1200" i="0" u="none" strike="noStrike" cap="none" normalizeH="0" dirty="0">
                <a:ln>
                  <a:noFill/>
                </a:ln>
                <a:solidFill>
                  <a:schemeClr val="tx1"/>
                </a:solidFill>
                <a:effectLst/>
                <a:latin typeface="Arial" pitchFamily="34" charset="0"/>
              </a:rPr>
              <a:t>K</a:t>
            </a:r>
            <a:r>
              <a:rPr kumimoji="0" lang="de-DE" sz="1200" b="0" i="0" u="none" strike="noStrike" cap="none" normalizeH="0" dirty="0">
                <a:ln>
                  <a:noFill/>
                </a:ln>
                <a:solidFill>
                  <a:schemeClr val="tx1"/>
                </a:solidFill>
                <a:effectLst/>
                <a:latin typeface="Arial" pitchFamily="34" charset="0"/>
              </a:rPr>
              <a:t>nowledge </a:t>
            </a:r>
            <a:r>
              <a:rPr kumimoji="0" lang="de-DE" sz="1200" b="0" i="0" u="none" strike="noStrike" cap="none" normalizeH="0" dirty="0" err="1">
                <a:ln>
                  <a:noFill/>
                </a:ln>
                <a:solidFill>
                  <a:schemeClr val="tx1"/>
                </a:solidFill>
                <a:effectLst/>
                <a:latin typeface="Arial" pitchFamily="34" charset="0"/>
              </a:rPr>
              <a:t>testing</a:t>
            </a:r>
            <a:r>
              <a:rPr kumimoji="0" lang="de-DE" sz="1200" b="0" i="0" u="none" strike="noStrike" cap="none" normalizeH="0" dirty="0">
                <a:ln>
                  <a:noFill/>
                </a:ln>
                <a:solidFill>
                  <a:schemeClr val="tx1"/>
                </a:solidFill>
                <a:effectLst/>
                <a:latin typeface="Arial" pitchFamily="34" charset="0"/>
              </a:rPr>
              <a:t> and </a:t>
            </a:r>
            <a:r>
              <a:rPr kumimoji="0" lang="de-DE" sz="1200" b="0" i="0" u="none" strike="noStrike" cap="none" normalizeH="0" dirty="0" err="1">
                <a:ln>
                  <a:noFill/>
                </a:ln>
                <a:solidFill>
                  <a:schemeClr val="tx1"/>
                </a:solidFill>
                <a:effectLst/>
                <a:latin typeface="Arial" pitchFamily="34" charset="0"/>
              </a:rPr>
              <a:t>transition</a:t>
            </a:r>
            <a:endParaRPr kumimoji="0" lang="de-DE" sz="1200" b="0" i="0" u="none" strike="noStrike" cap="none" normalizeH="0" baseline="0" dirty="0">
              <a:ln>
                <a:noFill/>
              </a:ln>
              <a:solidFill>
                <a:schemeClr val="tx1"/>
              </a:solidFill>
              <a:effectLst/>
              <a:latin typeface="Arial" pitchFamily="34" charset="0"/>
            </a:endParaRPr>
          </a:p>
        </p:txBody>
      </p:sp>
      <p:sp>
        <p:nvSpPr>
          <p:cNvPr id="12" name="Rechteck 4">
            <a:extLst>
              <a:ext uri="{FF2B5EF4-FFF2-40B4-BE49-F238E27FC236}">
                <a16:creationId xmlns:a16="http://schemas.microsoft.com/office/drawing/2014/main" id="{CE2A08D9-CAEB-4D66-907A-78D9E245CED5}"/>
              </a:ext>
            </a:extLst>
          </p:cNvPr>
          <p:cNvSpPr/>
          <p:nvPr/>
        </p:nvSpPr>
        <p:spPr bwMode="auto">
          <a:xfrm>
            <a:off x="386970" y="2627233"/>
            <a:ext cx="1344615" cy="2319047"/>
          </a:xfrm>
          <a:prstGeom prst="rect">
            <a:avLst/>
          </a:prstGeom>
          <a:noFill/>
          <a:ln w="12700" cap="flat" cmpd="sng" algn="ctr">
            <a:solidFill>
              <a:schemeClr val="tx1"/>
            </a:solidFill>
            <a:prstDash val="lgDash"/>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de-DE" sz="1400" b="0" i="0" u="none" strike="noStrike" cap="none" normalizeH="0" baseline="0">
              <a:ln>
                <a:noFill/>
              </a:ln>
              <a:solidFill>
                <a:schemeClr val="tx1"/>
              </a:solidFill>
              <a:effectLst/>
              <a:latin typeface="Arial" pitchFamily="34" charset="0"/>
            </a:endParaRPr>
          </a:p>
        </p:txBody>
      </p:sp>
      <p:sp>
        <p:nvSpPr>
          <p:cNvPr id="13" name="Rechteck 38">
            <a:extLst>
              <a:ext uri="{FF2B5EF4-FFF2-40B4-BE49-F238E27FC236}">
                <a16:creationId xmlns:a16="http://schemas.microsoft.com/office/drawing/2014/main" id="{902E64FD-8900-4D0C-9049-6D1FCA4E12C7}"/>
              </a:ext>
            </a:extLst>
          </p:cNvPr>
          <p:cNvSpPr/>
          <p:nvPr/>
        </p:nvSpPr>
        <p:spPr bwMode="auto">
          <a:xfrm>
            <a:off x="2109331" y="2641157"/>
            <a:ext cx="4338279" cy="2305123"/>
          </a:xfrm>
          <a:prstGeom prst="rect">
            <a:avLst/>
          </a:prstGeom>
          <a:noFill/>
          <a:ln w="12700" cap="flat" cmpd="sng" algn="ctr">
            <a:solidFill>
              <a:schemeClr val="tx1"/>
            </a:solidFill>
            <a:prstDash val="lgDash"/>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de-DE" sz="1400" b="0" i="0" u="none" strike="noStrike" cap="none" normalizeH="0" baseline="0">
              <a:ln>
                <a:noFill/>
              </a:ln>
              <a:solidFill>
                <a:schemeClr val="tx1"/>
              </a:solidFill>
              <a:effectLst/>
              <a:latin typeface="Arial" pitchFamily="34" charset="0"/>
            </a:endParaRPr>
          </a:p>
        </p:txBody>
      </p:sp>
      <p:sp>
        <p:nvSpPr>
          <p:cNvPr id="14" name="Textfeld 56">
            <a:extLst>
              <a:ext uri="{FF2B5EF4-FFF2-40B4-BE49-F238E27FC236}">
                <a16:creationId xmlns:a16="http://schemas.microsoft.com/office/drawing/2014/main" id="{12B02070-8912-492E-9E81-6B1754E8CB0B}"/>
              </a:ext>
            </a:extLst>
          </p:cNvPr>
          <p:cNvSpPr txBox="1"/>
          <p:nvPr/>
        </p:nvSpPr>
        <p:spPr>
          <a:xfrm>
            <a:off x="8653923" y="5198359"/>
            <a:ext cx="748145" cy="276999"/>
          </a:xfrm>
          <a:prstGeom prst="rect">
            <a:avLst/>
          </a:prstGeom>
          <a:noFill/>
        </p:spPr>
        <p:txBody>
          <a:bodyPr wrap="square" rtlCol="0">
            <a:spAutoFit/>
          </a:bodyPr>
          <a:lstStyle/>
          <a:p>
            <a:pPr algn="ctr"/>
            <a:r>
              <a:rPr lang="de-DE" sz="1200" dirty="0"/>
              <a:t>1 CP</a:t>
            </a:r>
          </a:p>
        </p:txBody>
      </p:sp>
      <p:sp>
        <p:nvSpPr>
          <p:cNvPr id="15" name="Freeform 859">
            <a:extLst>
              <a:ext uri="{FF2B5EF4-FFF2-40B4-BE49-F238E27FC236}">
                <a16:creationId xmlns:a16="http://schemas.microsoft.com/office/drawing/2014/main" id="{D233D8C9-7255-4B43-B12A-8ECADED75E5E}"/>
              </a:ext>
            </a:extLst>
          </p:cNvPr>
          <p:cNvSpPr>
            <a:spLocks noChangeAspect="1" noEditPoints="1"/>
          </p:cNvSpPr>
          <p:nvPr/>
        </p:nvSpPr>
        <p:spPr bwMode="auto">
          <a:xfrm>
            <a:off x="8953288" y="4228044"/>
            <a:ext cx="453172" cy="447434"/>
          </a:xfrm>
          <a:custGeom>
            <a:avLst/>
            <a:gdLst>
              <a:gd name="T0" fmla="*/ 408 w 495"/>
              <a:gd name="T1" fmla="*/ 223 h 495"/>
              <a:gd name="T2" fmla="*/ 136 w 495"/>
              <a:gd name="T3" fmla="*/ 495 h 495"/>
              <a:gd name="T4" fmla="*/ 0 w 495"/>
              <a:gd name="T5" fmla="*/ 495 h 495"/>
              <a:gd name="T6" fmla="*/ 0 w 495"/>
              <a:gd name="T7" fmla="*/ 359 h 495"/>
              <a:gd name="T8" fmla="*/ 272 w 495"/>
              <a:gd name="T9" fmla="*/ 87 h 495"/>
              <a:gd name="T10" fmla="*/ 408 w 495"/>
              <a:gd name="T11" fmla="*/ 223 h 495"/>
              <a:gd name="T12" fmla="*/ 149 w 495"/>
              <a:gd name="T13" fmla="*/ 423 h 495"/>
              <a:gd name="T14" fmla="*/ 72 w 495"/>
              <a:gd name="T15" fmla="*/ 347 h 495"/>
              <a:gd name="T16" fmla="*/ 42 w 495"/>
              <a:gd name="T17" fmla="*/ 376 h 495"/>
              <a:gd name="T18" fmla="*/ 42 w 495"/>
              <a:gd name="T19" fmla="*/ 411 h 495"/>
              <a:gd name="T20" fmla="*/ 84 w 495"/>
              <a:gd name="T21" fmla="*/ 411 h 495"/>
              <a:gd name="T22" fmla="*/ 84 w 495"/>
              <a:gd name="T23" fmla="*/ 453 h 495"/>
              <a:gd name="T24" fmla="*/ 119 w 495"/>
              <a:gd name="T25" fmla="*/ 453 h 495"/>
              <a:gd name="T26" fmla="*/ 149 w 495"/>
              <a:gd name="T27" fmla="*/ 423 h 495"/>
              <a:gd name="T28" fmla="*/ 282 w 495"/>
              <a:gd name="T29" fmla="*/ 143 h 495"/>
              <a:gd name="T30" fmla="*/ 277 w 495"/>
              <a:gd name="T31" fmla="*/ 145 h 495"/>
              <a:gd name="T32" fmla="*/ 100 w 495"/>
              <a:gd name="T33" fmla="*/ 322 h 495"/>
              <a:gd name="T34" fmla="*/ 98 w 495"/>
              <a:gd name="T35" fmla="*/ 328 h 495"/>
              <a:gd name="T36" fmla="*/ 105 w 495"/>
              <a:gd name="T37" fmla="*/ 335 h 495"/>
              <a:gd name="T38" fmla="*/ 110 w 495"/>
              <a:gd name="T39" fmla="*/ 333 h 495"/>
              <a:gd name="T40" fmla="*/ 287 w 495"/>
              <a:gd name="T41" fmla="*/ 155 h 495"/>
              <a:gd name="T42" fmla="*/ 290 w 495"/>
              <a:gd name="T43" fmla="*/ 150 h 495"/>
              <a:gd name="T44" fmla="*/ 282 w 495"/>
              <a:gd name="T45" fmla="*/ 143 h 495"/>
              <a:gd name="T46" fmla="*/ 483 w 495"/>
              <a:gd name="T47" fmla="*/ 148 h 495"/>
              <a:gd name="T48" fmla="*/ 429 w 495"/>
              <a:gd name="T49" fmla="*/ 202 h 495"/>
              <a:gd name="T50" fmla="*/ 293 w 495"/>
              <a:gd name="T51" fmla="*/ 66 h 495"/>
              <a:gd name="T52" fmla="*/ 347 w 495"/>
              <a:gd name="T53" fmla="*/ 12 h 495"/>
              <a:gd name="T54" fmla="*/ 377 w 495"/>
              <a:gd name="T55" fmla="*/ 0 h 495"/>
              <a:gd name="T56" fmla="*/ 406 w 495"/>
              <a:gd name="T57" fmla="*/ 12 h 495"/>
              <a:gd name="T58" fmla="*/ 483 w 495"/>
              <a:gd name="T59" fmla="*/ 89 h 495"/>
              <a:gd name="T60" fmla="*/ 495 w 495"/>
              <a:gd name="T61" fmla="*/ 119 h 495"/>
              <a:gd name="T62" fmla="*/ 483 w 495"/>
              <a:gd name="T63" fmla="*/ 148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5" h="495">
                <a:moveTo>
                  <a:pt x="408" y="223"/>
                </a:moveTo>
                <a:cubicBezTo>
                  <a:pt x="136" y="495"/>
                  <a:pt x="136" y="495"/>
                  <a:pt x="136" y="495"/>
                </a:cubicBezTo>
                <a:cubicBezTo>
                  <a:pt x="0" y="495"/>
                  <a:pt x="0" y="495"/>
                  <a:pt x="0" y="495"/>
                </a:cubicBezTo>
                <a:cubicBezTo>
                  <a:pt x="0" y="359"/>
                  <a:pt x="0" y="359"/>
                  <a:pt x="0" y="359"/>
                </a:cubicBezTo>
                <a:cubicBezTo>
                  <a:pt x="272" y="87"/>
                  <a:pt x="272" y="87"/>
                  <a:pt x="272" y="87"/>
                </a:cubicBezTo>
                <a:lnTo>
                  <a:pt x="408" y="223"/>
                </a:lnTo>
                <a:close/>
                <a:moveTo>
                  <a:pt x="149" y="423"/>
                </a:moveTo>
                <a:cubicBezTo>
                  <a:pt x="72" y="347"/>
                  <a:pt x="72" y="347"/>
                  <a:pt x="72" y="347"/>
                </a:cubicBezTo>
                <a:cubicBezTo>
                  <a:pt x="42" y="376"/>
                  <a:pt x="42" y="376"/>
                  <a:pt x="42" y="376"/>
                </a:cubicBezTo>
                <a:cubicBezTo>
                  <a:pt x="42" y="411"/>
                  <a:pt x="42" y="411"/>
                  <a:pt x="42" y="411"/>
                </a:cubicBezTo>
                <a:cubicBezTo>
                  <a:pt x="84" y="411"/>
                  <a:pt x="84" y="411"/>
                  <a:pt x="84" y="411"/>
                </a:cubicBezTo>
                <a:cubicBezTo>
                  <a:pt x="84" y="453"/>
                  <a:pt x="84" y="453"/>
                  <a:pt x="84" y="453"/>
                </a:cubicBezTo>
                <a:cubicBezTo>
                  <a:pt x="119" y="453"/>
                  <a:pt x="119" y="453"/>
                  <a:pt x="119" y="453"/>
                </a:cubicBezTo>
                <a:lnTo>
                  <a:pt x="149" y="423"/>
                </a:lnTo>
                <a:close/>
                <a:moveTo>
                  <a:pt x="282" y="143"/>
                </a:moveTo>
                <a:cubicBezTo>
                  <a:pt x="281" y="143"/>
                  <a:pt x="279" y="143"/>
                  <a:pt x="277" y="145"/>
                </a:cubicBezTo>
                <a:cubicBezTo>
                  <a:pt x="100" y="322"/>
                  <a:pt x="100" y="322"/>
                  <a:pt x="100" y="322"/>
                </a:cubicBezTo>
                <a:cubicBezTo>
                  <a:pt x="98" y="324"/>
                  <a:pt x="98" y="326"/>
                  <a:pt x="98" y="328"/>
                </a:cubicBezTo>
                <a:cubicBezTo>
                  <a:pt x="98" y="332"/>
                  <a:pt x="100" y="335"/>
                  <a:pt x="105" y="335"/>
                </a:cubicBezTo>
                <a:cubicBezTo>
                  <a:pt x="107" y="335"/>
                  <a:pt x="109" y="334"/>
                  <a:pt x="110" y="333"/>
                </a:cubicBezTo>
                <a:cubicBezTo>
                  <a:pt x="287" y="155"/>
                  <a:pt x="287" y="155"/>
                  <a:pt x="287" y="155"/>
                </a:cubicBezTo>
                <a:cubicBezTo>
                  <a:pt x="289" y="154"/>
                  <a:pt x="290" y="152"/>
                  <a:pt x="290" y="150"/>
                </a:cubicBezTo>
                <a:cubicBezTo>
                  <a:pt x="290" y="146"/>
                  <a:pt x="287" y="143"/>
                  <a:pt x="282" y="143"/>
                </a:cubicBezTo>
                <a:close/>
                <a:moveTo>
                  <a:pt x="483" y="148"/>
                </a:moveTo>
                <a:cubicBezTo>
                  <a:pt x="429" y="202"/>
                  <a:pt x="429" y="202"/>
                  <a:pt x="429" y="202"/>
                </a:cubicBezTo>
                <a:cubicBezTo>
                  <a:pt x="293" y="66"/>
                  <a:pt x="293" y="66"/>
                  <a:pt x="293" y="66"/>
                </a:cubicBezTo>
                <a:cubicBezTo>
                  <a:pt x="347" y="12"/>
                  <a:pt x="347" y="12"/>
                  <a:pt x="347" y="12"/>
                </a:cubicBezTo>
                <a:cubicBezTo>
                  <a:pt x="355" y="4"/>
                  <a:pt x="365" y="0"/>
                  <a:pt x="377" y="0"/>
                </a:cubicBezTo>
                <a:cubicBezTo>
                  <a:pt x="388" y="0"/>
                  <a:pt x="398" y="4"/>
                  <a:pt x="406" y="12"/>
                </a:cubicBezTo>
                <a:cubicBezTo>
                  <a:pt x="483" y="89"/>
                  <a:pt x="483" y="89"/>
                  <a:pt x="483" y="89"/>
                </a:cubicBezTo>
                <a:cubicBezTo>
                  <a:pt x="491" y="97"/>
                  <a:pt x="495" y="107"/>
                  <a:pt x="495" y="119"/>
                </a:cubicBezTo>
                <a:cubicBezTo>
                  <a:pt x="495" y="130"/>
                  <a:pt x="491" y="140"/>
                  <a:pt x="483" y="1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6" name="Freeform 1019">
            <a:extLst>
              <a:ext uri="{FF2B5EF4-FFF2-40B4-BE49-F238E27FC236}">
                <a16:creationId xmlns:a16="http://schemas.microsoft.com/office/drawing/2014/main" id="{6D5F57B1-0D74-4322-8907-D035F36039F8}"/>
              </a:ext>
            </a:extLst>
          </p:cNvPr>
          <p:cNvSpPr>
            <a:spLocks noChangeAspect="1" noEditPoints="1"/>
          </p:cNvSpPr>
          <p:nvPr/>
        </p:nvSpPr>
        <p:spPr bwMode="auto">
          <a:xfrm>
            <a:off x="8636187" y="3341674"/>
            <a:ext cx="580172" cy="674452"/>
          </a:xfrm>
          <a:custGeom>
            <a:avLst/>
            <a:gdLst>
              <a:gd name="T0" fmla="*/ 501 w 501"/>
              <a:gd name="T1" fmla="*/ 178 h 586"/>
              <a:gd name="T2" fmla="*/ 501 w 501"/>
              <a:gd name="T3" fmla="*/ 554 h 586"/>
              <a:gd name="T4" fmla="*/ 470 w 501"/>
              <a:gd name="T5" fmla="*/ 586 h 586"/>
              <a:gd name="T6" fmla="*/ 31 w 501"/>
              <a:gd name="T7" fmla="*/ 586 h 586"/>
              <a:gd name="T8" fmla="*/ 0 w 501"/>
              <a:gd name="T9" fmla="*/ 554 h 586"/>
              <a:gd name="T10" fmla="*/ 0 w 501"/>
              <a:gd name="T11" fmla="*/ 32 h 586"/>
              <a:gd name="T12" fmla="*/ 31 w 501"/>
              <a:gd name="T13" fmla="*/ 0 h 586"/>
              <a:gd name="T14" fmla="*/ 324 w 501"/>
              <a:gd name="T15" fmla="*/ 0 h 586"/>
              <a:gd name="T16" fmla="*/ 377 w 501"/>
              <a:gd name="T17" fmla="*/ 22 h 586"/>
              <a:gd name="T18" fmla="*/ 479 w 501"/>
              <a:gd name="T19" fmla="*/ 124 h 586"/>
              <a:gd name="T20" fmla="*/ 501 w 501"/>
              <a:gd name="T21" fmla="*/ 178 h 586"/>
              <a:gd name="T22" fmla="*/ 460 w 501"/>
              <a:gd name="T23" fmla="*/ 209 h 586"/>
              <a:gd name="T24" fmla="*/ 324 w 501"/>
              <a:gd name="T25" fmla="*/ 209 h 586"/>
              <a:gd name="T26" fmla="*/ 292 w 501"/>
              <a:gd name="T27" fmla="*/ 178 h 586"/>
              <a:gd name="T28" fmla="*/ 292 w 501"/>
              <a:gd name="T29" fmla="*/ 42 h 586"/>
              <a:gd name="T30" fmla="*/ 41 w 501"/>
              <a:gd name="T31" fmla="*/ 42 h 586"/>
              <a:gd name="T32" fmla="*/ 41 w 501"/>
              <a:gd name="T33" fmla="*/ 544 h 586"/>
              <a:gd name="T34" fmla="*/ 460 w 501"/>
              <a:gd name="T35" fmla="*/ 544 h 586"/>
              <a:gd name="T36" fmla="*/ 460 w 501"/>
              <a:gd name="T37" fmla="*/ 209 h 586"/>
              <a:gd name="T38" fmla="*/ 136 w 501"/>
              <a:gd name="T39" fmla="*/ 251 h 586"/>
              <a:gd name="T40" fmla="*/ 366 w 501"/>
              <a:gd name="T41" fmla="*/ 251 h 586"/>
              <a:gd name="T42" fmla="*/ 376 w 501"/>
              <a:gd name="T43" fmla="*/ 262 h 586"/>
              <a:gd name="T44" fmla="*/ 376 w 501"/>
              <a:gd name="T45" fmla="*/ 283 h 586"/>
              <a:gd name="T46" fmla="*/ 366 w 501"/>
              <a:gd name="T47" fmla="*/ 293 h 586"/>
              <a:gd name="T48" fmla="*/ 136 w 501"/>
              <a:gd name="T49" fmla="*/ 293 h 586"/>
              <a:gd name="T50" fmla="*/ 125 w 501"/>
              <a:gd name="T51" fmla="*/ 283 h 586"/>
              <a:gd name="T52" fmla="*/ 125 w 501"/>
              <a:gd name="T53" fmla="*/ 262 h 586"/>
              <a:gd name="T54" fmla="*/ 136 w 501"/>
              <a:gd name="T55" fmla="*/ 251 h 586"/>
              <a:gd name="T56" fmla="*/ 376 w 501"/>
              <a:gd name="T57" fmla="*/ 345 h 586"/>
              <a:gd name="T58" fmla="*/ 376 w 501"/>
              <a:gd name="T59" fmla="*/ 366 h 586"/>
              <a:gd name="T60" fmla="*/ 366 w 501"/>
              <a:gd name="T61" fmla="*/ 377 h 586"/>
              <a:gd name="T62" fmla="*/ 136 w 501"/>
              <a:gd name="T63" fmla="*/ 377 h 586"/>
              <a:gd name="T64" fmla="*/ 125 w 501"/>
              <a:gd name="T65" fmla="*/ 366 h 586"/>
              <a:gd name="T66" fmla="*/ 125 w 501"/>
              <a:gd name="T67" fmla="*/ 345 h 586"/>
              <a:gd name="T68" fmla="*/ 136 w 501"/>
              <a:gd name="T69" fmla="*/ 335 h 586"/>
              <a:gd name="T70" fmla="*/ 366 w 501"/>
              <a:gd name="T71" fmla="*/ 335 h 586"/>
              <a:gd name="T72" fmla="*/ 376 w 501"/>
              <a:gd name="T73" fmla="*/ 345 h 586"/>
              <a:gd name="T74" fmla="*/ 376 w 501"/>
              <a:gd name="T75" fmla="*/ 429 h 586"/>
              <a:gd name="T76" fmla="*/ 376 w 501"/>
              <a:gd name="T77" fmla="*/ 450 h 586"/>
              <a:gd name="T78" fmla="*/ 366 w 501"/>
              <a:gd name="T79" fmla="*/ 460 h 586"/>
              <a:gd name="T80" fmla="*/ 136 w 501"/>
              <a:gd name="T81" fmla="*/ 460 h 586"/>
              <a:gd name="T82" fmla="*/ 125 w 501"/>
              <a:gd name="T83" fmla="*/ 450 h 586"/>
              <a:gd name="T84" fmla="*/ 125 w 501"/>
              <a:gd name="T85" fmla="*/ 429 h 586"/>
              <a:gd name="T86" fmla="*/ 136 w 501"/>
              <a:gd name="T87" fmla="*/ 419 h 586"/>
              <a:gd name="T88" fmla="*/ 366 w 501"/>
              <a:gd name="T89" fmla="*/ 419 h 586"/>
              <a:gd name="T90" fmla="*/ 376 w 501"/>
              <a:gd name="T91" fmla="*/ 429 h 586"/>
              <a:gd name="T92" fmla="*/ 334 w 501"/>
              <a:gd name="T93" fmla="*/ 168 h 586"/>
              <a:gd name="T94" fmla="*/ 457 w 501"/>
              <a:gd name="T95" fmla="*/ 168 h 586"/>
              <a:gd name="T96" fmla="*/ 450 w 501"/>
              <a:gd name="T97" fmla="*/ 154 h 586"/>
              <a:gd name="T98" fmla="*/ 348 w 501"/>
              <a:gd name="T99" fmla="*/ 52 h 586"/>
              <a:gd name="T100" fmla="*/ 334 w 501"/>
              <a:gd name="T101" fmla="*/ 45 h 586"/>
              <a:gd name="T102" fmla="*/ 334 w 501"/>
              <a:gd name="T103" fmla="*/ 168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1" h="586">
                <a:moveTo>
                  <a:pt x="501" y="178"/>
                </a:moveTo>
                <a:cubicBezTo>
                  <a:pt x="501" y="554"/>
                  <a:pt x="501" y="554"/>
                  <a:pt x="501" y="554"/>
                </a:cubicBezTo>
                <a:cubicBezTo>
                  <a:pt x="501" y="572"/>
                  <a:pt x="487" y="586"/>
                  <a:pt x="470" y="586"/>
                </a:cubicBezTo>
                <a:cubicBezTo>
                  <a:pt x="31" y="586"/>
                  <a:pt x="31" y="586"/>
                  <a:pt x="31" y="586"/>
                </a:cubicBezTo>
                <a:cubicBezTo>
                  <a:pt x="14" y="586"/>
                  <a:pt x="0" y="572"/>
                  <a:pt x="0" y="554"/>
                </a:cubicBezTo>
                <a:cubicBezTo>
                  <a:pt x="0" y="32"/>
                  <a:pt x="0" y="32"/>
                  <a:pt x="0" y="32"/>
                </a:cubicBezTo>
                <a:cubicBezTo>
                  <a:pt x="0" y="14"/>
                  <a:pt x="14" y="0"/>
                  <a:pt x="31" y="0"/>
                </a:cubicBezTo>
                <a:cubicBezTo>
                  <a:pt x="324" y="0"/>
                  <a:pt x="324" y="0"/>
                  <a:pt x="324" y="0"/>
                </a:cubicBezTo>
                <a:cubicBezTo>
                  <a:pt x="341" y="0"/>
                  <a:pt x="365" y="10"/>
                  <a:pt x="377" y="22"/>
                </a:cubicBezTo>
                <a:cubicBezTo>
                  <a:pt x="479" y="124"/>
                  <a:pt x="479" y="124"/>
                  <a:pt x="479" y="124"/>
                </a:cubicBezTo>
                <a:cubicBezTo>
                  <a:pt x="491" y="137"/>
                  <a:pt x="501" y="161"/>
                  <a:pt x="501" y="178"/>
                </a:cubicBezTo>
                <a:close/>
                <a:moveTo>
                  <a:pt x="460" y="209"/>
                </a:moveTo>
                <a:cubicBezTo>
                  <a:pt x="324" y="209"/>
                  <a:pt x="324" y="209"/>
                  <a:pt x="324" y="209"/>
                </a:cubicBezTo>
                <a:cubicBezTo>
                  <a:pt x="306" y="209"/>
                  <a:pt x="292" y="195"/>
                  <a:pt x="292" y="178"/>
                </a:cubicBezTo>
                <a:cubicBezTo>
                  <a:pt x="292" y="42"/>
                  <a:pt x="292" y="42"/>
                  <a:pt x="292" y="42"/>
                </a:cubicBezTo>
                <a:cubicBezTo>
                  <a:pt x="41" y="42"/>
                  <a:pt x="41" y="42"/>
                  <a:pt x="41" y="42"/>
                </a:cubicBezTo>
                <a:cubicBezTo>
                  <a:pt x="41" y="544"/>
                  <a:pt x="41" y="544"/>
                  <a:pt x="41" y="544"/>
                </a:cubicBezTo>
                <a:cubicBezTo>
                  <a:pt x="460" y="544"/>
                  <a:pt x="460" y="544"/>
                  <a:pt x="460" y="544"/>
                </a:cubicBezTo>
                <a:lnTo>
                  <a:pt x="460" y="209"/>
                </a:lnTo>
                <a:close/>
                <a:moveTo>
                  <a:pt x="136" y="251"/>
                </a:moveTo>
                <a:cubicBezTo>
                  <a:pt x="366" y="251"/>
                  <a:pt x="366" y="251"/>
                  <a:pt x="366" y="251"/>
                </a:cubicBezTo>
                <a:cubicBezTo>
                  <a:pt x="371" y="251"/>
                  <a:pt x="376" y="256"/>
                  <a:pt x="376" y="262"/>
                </a:cubicBezTo>
                <a:cubicBezTo>
                  <a:pt x="376" y="283"/>
                  <a:pt x="376" y="283"/>
                  <a:pt x="376" y="283"/>
                </a:cubicBezTo>
                <a:cubicBezTo>
                  <a:pt x="376" y="288"/>
                  <a:pt x="371" y="293"/>
                  <a:pt x="366" y="293"/>
                </a:cubicBezTo>
                <a:cubicBezTo>
                  <a:pt x="136" y="293"/>
                  <a:pt x="136" y="293"/>
                  <a:pt x="136" y="293"/>
                </a:cubicBezTo>
                <a:cubicBezTo>
                  <a:pt x="130" y="293"/>
                  <a:pt x="125" y="288"/>
                  <a:pt x="125" y="283"/>
                </a:cubicBezTo>
                <a:cubicBezTo>
                  <a:pt x="125" y="262"/>
                  <a:pt x="125" y="262"/>
                  <a:pt x="125" y="262"/>
                </a:cubicBezTo>
                <a:cubicBezTo>
                  <a:pt x="125" y="256"/>
                  <a:pt x="130" y="251"/>
                  <a:pt x="136" y="251"/>
                </a:cubicBezTo>
                <a:close/>
                <a:moveTo>
                  <a:pt x="376" y="345"/>
                </a:moveTo>
                <a:cubicBezTo>
                  <a:pt x="376" y="366"/>
                  <a:pt x="376" y="366"/>
                  <a:pt x="376" y="366"/>
                </a:cubicBezTo>
                <a:cubicBezTo>
                  <a:pt x="376" y="372"/>
                  <a:pt x="371" y="377"/>
                  <a:pt x="366" y="377"/>
                </a:cubicBezTo>
                <a:cubicBezTo>
                  <a:pt x="136" y="377"/>
                  <a:pt x="136" y="377"/>
                  <a:pt x="136" y="377"/>
                </a:cubicBezTo>
                <a:cubicBezTo>
                  <a:pt x="130" y="377"/>
                  <a:pt x="125" y="372"/>
                  <a:pt x="125" y="366"/>
                </a:cubicBezTo>
                <a:cubicBezTo>
                  <a:pt x="125" y="345"/>
                  <a:pt x="125" y="345"/>
                  <a:pt x="125" y="345"/>
                </a:cubicBezTo>
                <a:cubicBezTo>
                  <a:pt x="125" y="339"/>
                  <a:pt x="130" y="335"/>
                  <a:pt x="136" y="335"/>
                </a:cubicBezTo>
                <a:cubicBezTo>
                  <a:pt x="366" y="335"/>
                  <a:pt x="366" y="335"/>
                  <a:pt x="366" y="335"/>
                </a:cubicBezTo>
                <a:cubicBezTo>
                  <a:pt x="371" y="335"/>
                  <a:pt x="376" y="339"/>
                  <a:pt x="376" y="345"/>
                </a:cubicBezTo>
                <a:close/>
                <a:moveTo>
                  <a:pt x="376" y="429"/>
                </a:moveTo>
                <a:cubicBezTo>
                  <a:pt x="376" y="450"/>
                  <a:pt x="376" y="450"/>
                  <a:pt x="376" y="450"/>
                </a:cubicBezTo>
                <a:cubicBezTo>
                  <a:pt x="376" y="456"/>
                  <a:pt x="371" y="460"/>
                  <a:pt x="366" y="460"/>
                </a:cubicBezTo>
                <a:cubicBezTo>
                  <a:pt x="136" y="460"/>
                  <a:pt x="136" y="460"/>
                  <a:pt x="136" y="460"/>
                </a:cubicBezTo>
                <a:cubicBezTo>
                  <a:pt x="130" y="460"/>
                  <a:pt x="125" y="456"/>
                  <a:pt x="125" y="450"/>
                </a:cubicBezTo>
                <a:cubicBezTo>
                  <a:pt x="125" y="429"/>
                  <a:pt x="125" y="429"/>
                  <a:pt x="125" y="429"/>
                </a:cubicBezTo>
                <a:cubicBezTo>
                  <a:pt x="125" y="423"/>
                  <a:pt x="130" y="419"/>
                  <a:pt x="136" y="419"/>
                </a:cubicBezTo>
                <a:cubicBezTo>
                  <a:pt x="366" y="419"/>
                  <a:pt x="366" y="419"/>
                  <a:pt x="366" y="419"/>
                </a:cubicBezTo>
                <a:cubicBezTo>
                  <a:pt x="371" y="419"/>
                  <a:pt x="376" y="423"/>
                  <a:pt x="376" y="429"/>
                </a:cubicBezTo>
                <a:close/>
                <a:moveTo>
                  <a:pt x="334" y="168"/>
                </a:moveTo>
                <a:cubicBezTo>
                  <a:pt x="457" y="168"/>
                  <a:pt x="457" y="168"/>
                  <a:pt x="457" y="168"/>
                </a:cubicBezTo>
                <a:cubicBezTo>
                  <a:pt x="455" y="162"/>
                  <a:pt x="452" y="156"/>
                  <a:pt x="450" y="154"/>
                </a:cubicBezTo>
                <a:cubicBezTo>
                  <a:pt x="348" y="52"/>
                  <a:pt x="348" y="52"/>
                  <a:pt x="348" y="52"/>
                </a:cubicBezTo>
                <a:cubicBezTo>
                  <a:pt x="345" y="50"/>
                  <a:pt x="340" y="47"/>
                  <a:pt x="334" y="45"/>
                </a:cubicBezTo>
                <a:lnTo>
                  <a:pt x="334"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7" name="Abgerundetes Rechteck 60">
            <a:extLst>
              <a:ext uri="{FF2B5EF4-FFF2-40B4-BE49-F238E27FC236}">
                <a16:creationId xmlns:a16="http://schemas.microsoft.com/office/drawing/2014/main" id="{5C01B09F-2209-4990-9119-EBC198CFACB4}"/>
              </a:ext>
            </a:extLst>
          </p:cNvPr>
          <p:cNvSpPr/>
          <p:nvPr/>
        </p:nvSpPr>
        <p:spPr bwMode="auto">
          <a:xfrm>
            <a:off x="8578415" y="1630907"/>
            <a:ext cx="899160" cy="864524"/>
          </a:xfrm>
          <a:prstGeom prst="roundRect">
            <a:avLst/>
          </a:prstGeom>
          <a:solidFill>
            <a:schemeClr val="accent2">
              <a:lumMod val="20000"/>
              <a:lumOff val="80000"/>
            </a:schemeClr>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de-DE" sz="1200" b="1" i="0" u="none" strike="noStrike" cap="none" normalizeH="0" baseline="0" dirty="0">
                <a:ln>
                  <a:noFill/>
                </a:ln>
                <a:solidFill>
                  <a:schemeClr val="tx1"/>
                </a:solidFill>
                <a:effectLst/>
                <a:latin typeface="Arial" pitchFamily="34" charset="0"/>
              </a:rPr>
              <a:t>Exam?</a:t>
            </a:r>
            <a:endParaRPr kumimoji="0" lang="de-DE" sz="1200" b="0" i="0" u="none" strike="noStrike" cap="none" normalizeH="0" baseline="0" dirty="0">
              <a:ln>
                <a:noFill/>
              </a:ln>
              <a:solidFill>
                <a:schemeClr val="tx1"/>
              </a:solidFill>
              <a:effectLst/>
              <a:latin typeface="Arial" pitchFamily="34" charset="0"/>
            </a:endParaRPr>
          </a:p>
        </p:txBody>
      </p:sp>
      <p:sp>
        <p:nvSpPr>
          <p:cNvPr id="18" name="Rechteck 42">
            <a:extLst>
              <a:ext uri="{FF2B5EF4-FFF2-40B4-BE49-F238E27FC236}">
                <a16:creationId xmlns:a16="http://schemas.microsoft.com/office/drawing/2014/main" id="{99210402-ECC3-4A81-845C-6BC215F49DB1}"/>
              </a:ext>
            </a:extLst>
          </p:cNvPr>
          <p:cNvSpPr/>
          <p:nvPr/>
        </p:nvSpPr>
        <p:spPr bwMode="auto">
          <a:xfrm>
            <a:off x="6747876" y="2641157"/>
            <a:ext cx="1354974" cy="2305123"/>
          </a:xfrm>
          <a:prstGeom prst="rect">
            <a:avLst/>
          </a:prstGeom>
          <a:noFill/>
          <a:ln w="12700" cap="flat" cmpd="sng" algn="ctr">
            <a:solidFill>
              <a:schemeClr val="tx1"/>
            </a:solidFill>
            <a:prstDash val="lgDash"/>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de-DE" sz="1400" b="0" i="0" u="none" strike="noStrike" cap="none" normalizeH="0" baseline="0">
              <a:ln>
                <a:noFill/>
              </a:ln>
              <a:solidFill>
                <a:schemeClr val="tx1"/>
              </a:solidFill>
              <a:effectLst/>
              <a:latin typeface="Arial" pitchFamily="34" charset="0"/>
            </a:endParaRPr>
          </a:p>
        </p:txBody>
      </p:sp>
      <p:sp>
        <p:nvSpPr>
          <p:cNvPr id="19" name="Rechteck 7">
            <a:extLst>
              <a:ext uri="{FF2B5EF4-FFF2-40B4-BE49-F238E27FC236}">
                <a16:creationId xmlns:a16="http://schemas.microsoft.com/office/drawing/2014/main" id="{01C5A06B-3D28-4B08-BCF2-82C9375513A3}"/>
              </a:ext>
            </a:extLst>
          </p:cNvPr>
          <p:cNvSpPr/>
          <p:nvPr/>
        </p:nvSpPr>
        <p:spPr bwMode="auto">
          <a:xfrm>
            <a:off x="2411249" y="2797557"/>
            <a:ext cx="3734441" cy="43548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en-US" sz="1200"/>
              <a:t>Micro-lectures</a:t>
            </a:r>
          </a:p>
        </p:txBody>
      </p:sp>
      <p:sp>
        <p:nvSpPr>
          <p:cNvPr id="20" name="Rechteck 7">
            <a:extLst>
              <a:ext uri="{FF2B5EF4-FFF2-40B4-BE49-F238E27FC236}">
                <a16:creationId xmlns:a16="http://schemas.microsoft.com/office/drawing/2014/main" id="{7D611B74-C215-43FA-9971-2CD0048DA4BE}"/>
              </a:ext>
            </a:extLst>
          </p:cNvPr>
          <p:cNvSpPr/>
          <p:nvPr/>
        </p:nvSpPr>
        <p:spPr bwMode="auto">
          <a:xfrm>
            <a:off x="2411248" y="3841071"/>
            <a:ext cx="3734441" cy="43548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en-US" sz="1200" dirty="0"/>
              <a:t>Illustration using the case example</a:t>
            </a:r>
          </a:p>
        </p:txBody>
      </p:sp>
      <p:sp>
        <p:nvSpPr>
          <p:cNvPr id="21" name="Rechteck 7">
            <a:extLst>
              <a:ext uri="{FF2B5EF4-FFF2-40B4-BE49-F238E27FC236}">
                <a16:creationId xmlns:a16="http://schemas.microsoft.com/office/drawing/2014/main" id="{E4912D98-69D1-466F-84C7-2F1E3B342932}"/>
              </a:ext>
            </a:extLst>
          </p:cNvPr>
          <p:cNvSpPr/>
          <p:nvPr/>
        </p:nvSpPr>
        <p:spPr bwMode="auto">
          <a:xfrm>
            <a:off x="2411247" y="4362805"/>
            <a:ext cx="3734441" cy="43548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en-US" sz="1200" dirty="0"/>
              <a:t>Gamified elements e.g. using H5P</a:t>
            </a:r>
          </a:p>
        </p:txBody>
      </p:sp>
      <p:sp>
        <p:nvSpPr>
          <p:cNvPr id="22" name="Rechteck 7">
            <a:extLst>
              <a:ext uri="{FF2B5EF4-FFF2-40B4-BE49-F238E27FC236}">
                <a16:creationId xmlns:a16="http://schemas.microsoft.com/office/drawing/2014/main" id="{74A22203-A798-48D9-8212-387387B57248}"/>
              </a:ext>
            </a:extLst>
          </p:cNvPr>
          <p:cNvSpPr/>
          <p:nvPr/>
        </p:nvSpPr>
        <p:spPr bwMode="auto">
          <a:xfrm>
            <a:off x="2411249" y="3319291"/>
            <a:ext cx="3734441" cy="43548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en-US" sz="1200" dirty="0"/>
              <a:t>Further module related materials</a:t>
            </a:r>
          </a:p>
        </p:txBody>
      </p:sp>
      <p:sp>
        <p:nvSpPr>
          <p:cNvPr id="23" name="Rechteck 7">
            <a:extLst>
              <a:ext uri="{FF2B5EF4-FFF2-40B4-BE49-F238E27FC236}">
                <a16:creationId xmlns:a16="http://schemas.microsoft.com/office/drawing/2014/main" id="{582D44EB-72FA-4693-B9A4-99A6C49A8C58}"/>
              </a:ext>
            </a:extLst>
          </p:cNvPr>
          <p:cNvSpPr/>
          <p:nvPr/>
        </p:nvSpPr>
        <p:spPr bwMode="auto">
          <a:xfrm>
            <a:off x="6856743" y="3458438"/>
            <a:ext cx="1137237" cy="670560"/>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72000" tIns="72000" rIns="72000" bIns="72000" numCol="1" rtlCol="0" anchor="ctr" anchorCtr="0" compatLnSpc="1">
            <a:prstTxWarp prst="textNoShape">
              <a:avLst/>
            </a:prstTxWarp>
          </a:bodyPr>
          <a:lstStyle/>
          <a:p>
            <a:pPr algn="ctr" defTabSz="762000">
              <a:lnSpc>
                <a:spcPct val="95000"/>
              </a:lnSpc>
              <a:spcBef>
                <a:spcPct val="30000"/>
              </a:spcBef>
              <a:buSzPct val="115000"/>
              <a:buFont typeface="Symbol" pitchFamily="18" charset="2"/>
              <a:buNone/>
            </a:pPr>
            <a:r>
              <a:rPr lang="en-US" sz="1200"/>
              <a:t>Integrated in the gamified elements</a:t>
            </a:r>
          </a:p>
        </p:txBody>
      </p:sp>
      <p:sp>
        <p:nvSpPr>
          <p:cNvPr id="24" name="Arrow: Right 23">
            <a:extLst>
              <a:ext uri="{FF2B5EF4-FFF2-40B4-BE49-F238E27FC236}">
                <a16:creationId xmlns:a16="http://schemas.microsoft.com/office/drawing/2014/main" id="{64AE1EF9-E481-4C42-AD45-AF115F043370}"/>
              </a:ext>
            </a:extLst>
          </p:cNvPr>
          <p:cNvSpPr/>
          <p:nvPr/>
        </p:nvSpPr>
        <p:spPr bwMode="auto">
          <a:xfrm>
            <a:off x="1986619" y="1880606"/>
            <a:ext cx="496761" cy="365125"/>
          </a:xfrm>
          <a:prstGeom prst="right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5" name="Arrow: Right 24">
            <a:extLst>
              <a:ext uri="{FF2B5EF4-FFF2-40B4-BE49-F238E27FC236}">
                <a16:creationId xmlns:a16="http://schemas.microsoft.com/office/drawing/2014/main" id="{D728D41C-E4EE-487F-87F9-1C7B48AE6118}"/>
              </a:ext>
            </a:extLst>
          </p:cNvPr>
          <p:cNvSpPr/>
          <p:nvPr/>
        </p:nvSpPr>
        <p:spPr bwMode="auto">
          <a:xfrm>
            <a:off x="6108707" y="1880606"/>
            <a:ext cx="496761" cy="365125"/>
          </a:xfrm>
          <a:prstGeom prst="right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6" name="Rechteck 25"/>
          <p:cNvSpPr/>
          <p:nvPr/>
        </p:nvSpPr>
        <p:spPr bwMode="auto">
          <a:xfrm>
            <a:off x="376610" y="5341705"/>
            <a:ext cx="7726240" cy="719295"/>
          </a:xfrm>
          <a:prstGeom prst="rect">
            <a:avLst/>
          </a:prstGeom>
          <a:no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ctr" anchorCtr="0" compatLnSpc="1">
            <a:prstTxWarp prst="textNoShape">
              <a:avLst/>
            </a:prstTxWarp>
          </a:bodyPr>
          <a:lstStyle/>
          <a:p>
            <a:pPr marL="285750" indent="-285750" defTabSz="762000">
              <a:lnSpc>
                <a:spcPct val="95000"/>
              </a:lnSpc>
              <a:spcBef>
                <a:spcPct val="30000"/>
              </a:spcBef>
              <a:buSzPct val="115000"/>
              <a:buFont typeface="Wingdings" panose="05000000000000000000" pitchFamily="2" charset="2"/>
              <a:buChar char="à"/>
            </a:pPr>
            <a:r>
              <a:rPr lang="en-US" sz="1600" b="1" dirty="0">
                <a:sym typeface="Wingdings" panose="05000000000000000000" pitchFamily="2" charset="2"/>
              </a:rPr>
              <a:t>L</a:t>
            </a:r>
            <a:r>
              <a:rPr lang="en-US" sz="1600" b="1" dirty="0"/>
              <a:t>ight version:</a:t>
            </a:r>
            <a:r>
              <a:rPr lang="en-US" sz="1600" dirty="0"/>
              <a:t> can easily be used by the wide public (project website)</a:t>
            </a:r>
          </a:p>
          <a:p>
            <a:pPr marL="285750" indent="-285750" defTabSz="762000">
              <a:lnSpc>
                <a:spcPct val="95000"/>
              </a:lnSpc>
              <a:spcBef>
                <a:spcPct val="30000"/>
              </a:spcBef>
              <a:buSzPct val="115000"/>
              <a:buFont typeface="Wingdings" panose="05000000000000000000" pitchFamily="2" charset="2"/>
              <a:buChar char="à"/>
            </a:pPr>
            <a:r>
              <a:rPr lang="en-US" sz="1600" b="1" dirty="0"/>
              <a:t>Full version: </a:t>
            </a:r>
            <a:r>
              <a:rPr lang="en-US" sz="1600" dirty="0"/>
              <a:t>a learning management system is required (teaching purposes)</a:t>
            </a:r>
            <a:endParaRPr kumimoji="0" lang="de-DE" sz="1600" b="0" i="0" u="none" strike="noStrike" cap="none" normalizeH="0" baseline="0" dirty="0">
              <a:ln>
                <a:noFill/>
              </a:ln>
              <a:solidFill>
                <a:schemeClr val="tx1"/>
              </a:solidFill>
              <a:effectLst/>
              <a:latin typeface="Arial" pitchFamily="34" charset="0"/>
            </a:endParaRPr>
          </a:p>
        </p:txBody>
      </p:sp>
    </p:spTree>
    <p:extLst>
      <p:ext uri="{BB962C8B-B14F-4D97-AF65-F5344CB8AC3E}">
        <p14:creationId xmlns:p14="http://schemas.microsoft.com/office/powerpoint/2010/main" val="284700172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7C7A644-DBAE-445A-926E-7A95D4376B4B}"/>
              </a:ext>
            </a:extLst>
          </p:cNvPr>
          <p:cNvSpPr>
            <a:spLocks noGrp="1"/>
          </p:cNvSpPr>
          <p:nvPr>
            <p:ph type="ftr" sz="quarter" idx="3"/>
          </p:nvPr>
        </p:nvSpPr>
        <p:spPr/>
        <p:txBody>
          <a:bodyPr/>
          <a:lstStyle/>
          <a:p>
            <a:r>
              <a:rPr lang="en-US" dirty="0"/>
              <a:t>Source: PERSIST IO1</a:t>
            </a:r>
          </a:p>
          <a:p>
            <a:endParaRPr lang="en-US" dirty="0"/>
          </a:p>
        </p:txBody>
      </p:sp>
      <p:sp>
        <p:nvSpPr>
          <p:cNvPr id="6" name="Title 5">
            <a:extLst>
              <a:ext uri="{FF2B5EF4-FFF2-40B4-BE49-F238E27FC236}">
                <a16:creationId xmlns:a16="http://schemas.microsoft.com/office/drawing/2014/main" id="{77B4E433-3E77-4532-A3C4-128AC77FFE36}"/>
              </a:ext>
            </a:extLst>
          </p:cNvPr>
          <p:cNvSpPr>
            <a:spLocks noGrp="1"/>
          </p:cNvSpPr>
          <p:nvPr>
            <p:ph type="title"/>
          </p:nvPr>
        </p:nvSpPr>
        <p:spPr/>
        <p:txBody>
          <a:bodyPr/>
          <a:lstStyle/>
          <a:p>
            <a:r>
              <a:rPr lang="en-US" sz="1800" kern="0" dirty="0"/>
              <a:t>IOs 1 and 2: Gamification in Purchasing and Supply Management Education</a:t>
            </a:r>
            <a:endParaRPr lang="en-US" dirty="0"/>
          </a:p>
        </p:txBody>
      </p:sp>
      <p:sp>
        <p:nvSpPr>
          <p:cNvPr id="7" name="Content Placeholder 6">
            <a:extLst>
              <a:ext uri="{FF2B5EF4-FFF2-40B4-BE49-F238E27FC236}">
                <a16:creationId xmlns:a16="http://schemas.microsoft.com/office/drawing/2014/main" id="{A23606DF-665B-4442-BE45-BAC541838828}"/>
              </a:ext>
            </a:extLst>
          </p:cNvPr>
          <p:cNvSpPr>
            <a:spLocks noGrp="1"/>
          </p:cNvSpPr>
          <p:nvPr>
            <p:ph idx="11"/>
          </p:nvPr>
        </p:nvSpPr>
        <p:spPr/>
        <p:txBody>
          <a:bodyPr/>
          <a:lstStyle/>
          <a:p>
            <a:r>
              <a:rPr lang="en-US" dirty="0"/>
              <a:t>Based on literature review and focused interviews</a:t>
            </a:r>
          </a:p>
        </p:txBody>
      </p:sp>
      <p:graphicFrame>
        <p:nvGraphicFramePr>
          <p:cNvPr id="8" name="Table 8">
            <a:extLst>
              <a:ext uri="{FF2B5EF4-FFF2-40B4-BE49-F238E27FC236}">
                <a16:creationId xmlns:a16="http://schemas.microsoft.com/office/drawing/2014/main" id="{85475A97-2C8D-46A8-8571-E59F72429311}"/>
              </a:ext>
            </a:extLst>
          </p:cNvPr>
          <p:cNvGraphicFramePr>
            <a:graphicFrameLocks/>
          </p:cNvGraphicFramePr>
          <p:nvPr/>
        </p:nvGraphicFramePr>
        <p:xfrm>
          <a:off x="382589" y="1435018"/>
          <a:ext cx="8729062" cy="2415094"/>
        </p:xfrm>
        <a:graphic>
          <a:graphicData uri="http://schemas.openxmlformats.org/drawingml/2006/table">
            <a:tbl>
              <a:tblPr firstRow="1" bandRow="1">
                <a:tableStyleId>{5C22544A-7EE6-4342-B048-85BDC9FD1C3A}</a:tableStyleId>
              </a:tblPr>
              <a:tblGrid>
                <a:gridCol w="4364531">
                  <a:extLst>
                    <a:ext uri="{9D8B030D-6E8A-4147-A177-3AD203B41FA5}">
                      <a16:colId xmlns:a16="http://schemas.microsoft.com/office/drawing/2014/main" val="366022615"/>
                    </a:ext>
                  </a:extLst>
                </a:gridCol>
                <a:gridCol w="4364531">
                  <a:extLst>
                    <a:ext uri="{9D8B030D-6E8A-4147-A177-3AD203B41FA5}">
                      <a16:colId xmlns:a16="http://schemas.microsoft.com/office/drawing/2014/main" val="936908222"/>
                    </a:ext>
                  </a:extLst>
                </a:gridCol>
              </a:tblGrid>
              <a:tr h="302911">
                <a:tc gridSpan="2">
                  <a:txBody>
                    <a:bodyPr/>
                    <a:lstStyle/>
                    <a:p>
                      <a:pPr algn="ctr">
                        <a:lnSpc>
                          <a:spcPct val="100000"/>
                        </a:lnSpc>
                      </a:pPr>
                      <a:r>
                        <a:rPr lang="sk-SK" sz="1400" dirty="0"/>
                        <a:t>Basic principles </a:t>
                      </a:r>
                      <a:endParaRPr lang="en-US" sz="1400" dirty="0"/>
                    </a:p>
                  </a:txBody>
                  <a:tcPr/>
                </a:tc>
                <a:tc hMerge="1">
                  <a:txBody>
                    <a:bodyPr/>
                    <a:lstStyle/>
                    <a:p>
                      <a:endParaRPr lang="en-US" dirty="0"/>
                    </a:p>
                  </a:txBody>
                  <a:tcPr/>
                </a:tc>
                <a:extLst>
                  <a:ext uri="{0D108BD9-81ED-4DB2-BD59-A6C34878D82A}">
                    <a16:rowId xmlns:a16="http://schemas.microsoft.com/office/drawing/2014/main" val="846828750"/>
                  </a:ext>
                </a:extLst>
              </a:tr>
              <a:tr h="276804">
                <a:tc>
                  <a:txBody>
                    <a:bodyPr/>
                    <a:lstStyle/>
                    <a:p>
                      <a:pPr algn="ctr">
                        <a:lnSpc>
                          <a:spcPct val="100000"/>
                        </a:lnSpc>
                        <a:spcAft>
                          <a:spcPts val="0"/>
                        </a:spcAft>
                      </a:pPr>
                      <a:r>
                        <a:rPr lang="en-GB" sz="1400" b="0" dirty="0">
                          <a:effectLst/>
                        </a:rPr>
                        <a:t>Enjoyment</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ctr">
                        <a:lnSpc>
                          <a:spcPct val="100000"/>
                        </a:lnSpc>
                        <a:spcAft>
                          <a:spcPts val="0"/>
                        </a:spcAft>
                      </a:pPr>
                      <a:r>
                        <a:rPr lang="en-GB" sz="1400" b="0" dirty="0">
                          <a:effectLst/>
                        </a:rPr>
                        <a:t>Clear objectives and goals</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01135659"/>
                  </a:ext>
                </a:extLst>
              </a:tr>
              <a:tr h="276804">
                <a:tc>
                  <a:txBody>
                    <a:bodyPr/>
                    <a:lstStyle/>
                    <a:p>
                      <a:pPr algn="ctr">
                        <a:lnSpc>
                          <a:spcPct val="100000"/>
                        </a:lnSpc>
                        <a:spcAft>
                          <a:spcPts val="0"/>
                        </a:spcAft>
                      </a:pPr>
                      <a:r>
                        <a:rPr lang="en-GB" sz="1400" b="0" dirty="0">
                          <a:effectLst/>
                        </a:rPr>
                        <a:t>Rewards and rankings</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ctr">
                        <a:lnSpc>
                          <a:spcPct val="100000"/>
                        </a:lnSpc>
                        <a:spcAft>
                          <a:spcPts val="0"/>
                        </a:spcAft>
                      </a:pPr>
                      <a:r>
                        <a:rPr lang="en-GB" sz="1400" b="0">
                          <a:effectLst/>
                        </a:rPr>
                        <a:t>Abstractions of concepts and reality</a:t>
                      </a:r>
                      <a:endParaRPr lang="sk-SK" sz="1400" b="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462687266"/>
                  </a:ext>
                </a:extLst>
              </a:tr>
              <a:tr h="501539">
                <a:tc>
                  <a:txBody>
                    <a:bodyPr/>
                    <a:lstStyle/>
                    <a:p>
                      <a:pPr algn="ctr">
                        <a:lnSpc>
                          <a:spcPct val="100000"/>
                        </a:lnSpc>
                        <a:spcAft>
                          <a:spcPts val="0"/>
                        </a:spcAft>
                      </a:pPr>
                      <a:r>
                        <a:rPr lang="en-GB" sz="1400" b="0" dirty="0">
                          <a:effectLst/>
                        </a:rPr>
                        <a:t>Meaningful to specific stakeholders with specific domain-specific knowledge</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ctr">
                        <a:lnSpc>
                          <a:spcPct val="100000"/>
                        </a:lnSpc>
                        <a:spcAft>
                          <a:spcPts val="0"/>
                        </a:spcAft>
                      </a:pPr>
                      <a:r>
                        <a:rPr lang="en-GB" sz="1400" b="0" dirty="0">
                          <a:effectLst/>
                        </a:rPr>
                        <a:t>Right level of rules and complexity</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181547479"/>
                  </a:ext>
                </a:extLst>
              </a:tr>
              <a:tr h="501539">
                <a:tc>
                  <a:txBody>
                    <a:bodyPr/>
                    <a:lstStyle/>
                    <a:p>
                      <a:pPr algn="ctr">
                        <a:lnSpc>
                          <a:spcPct val="100000"/>
                        </a:lnSpc>
                        <a:spcAft>
                          <a:spcPts val="0"/>
                        </a:spcAft>
                      </a:pPr>
                      <a:r>
                        <a:rPr lang="en-GB" sz="1400" b="0" dirty="0">
                          <a:effectLst/>
                        </a:rPr>
                        <a:t>Performance and outcome measures</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ctr">
                        <a:lnSpc>
                          <a:spcPct val="100000"/>
                        </a:lnSpc>
                        <a:spcAft>
                          <a:spcPts val="0"/>
                        </a:spcAft>
                      </a:pPr>
                      <a:r>
                        <a:rPr lang="en-GB" sz="1400" b="0" dirty="0">
                          <a:effectLst/>
                        </a:rPr>
                        <a:t>Stealth learning (focused on playing, but not necessarily on learning)</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081544765"/>
                  </a:ext>
                </a:extLst>
              </a:tr>
              <a:tr h="276804">
                <a:tc>
                  <a:txBody>
                    <a:bodyPr/>
                    <a:lstStyle/>
                    <a:p>
                      <a:pPr algn="ctr">
                        <a:lnSpc>
                          <a:spcPct val="100000"/>
                        </a:lnSpc>
                        <a:spcAft>
                          <a:spcPts val="0"/>
                        </a:spcAft>
                      </a:pPr>
                      <a:r>
                        <a:rPr lang="en-GB" sz="1400" b="0" dirty="0">
                          <a:effectLst/>
                        </a:rPr>
                        <a:t>Opportunities for feedback</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ctr">
                        <a:lnSpc>
                          <a:spcPct val="100000"/>
                        </a:lnSpc>
                        <a:spcAft>
                          <a:spcPts val="0"/>
                        </a:spcAft>
                      </a:pPr>
                      <a:r>
                        <a:rPr lang="en-GB" sz="1400" b="0" dirty="0">
                          <a:effectLst/>
                        </a:rPr>
                        <a:t>Appealing aesthetics via user interface and gameplay</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829661314"/>
                  </a:ext>
                </a:extLst>
              </a:tr>
              <a:tr h="276804">
                <a:tc>
                  <a:txBody>
                    <a:bodyPr/>
                    <a:lstStyle/>
                    <a:p>
                      <a:pPr algn="ctr">
                        <a:lnSpc>
                          <a:spcPct val="100000"/>
                        </a:lnSpc>
                        <a:spcAft>
                          <a:spcPts val="0"/>
                        </a:spcAft>
                      </a:pPr>
                      <a:r>
                        <a:rPr lang="en-GB" sz="1400" b="0" dirty="0">
                          <a:effectLst/>
                        </a:rPr>
                        <a:t>Recognising learner diversity</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ctr">
                        <a:lnSpc>
                          <a:spcPct val="100000"/>
                        </a:lnSpc>
                        <a:spcAft>
                          <a:spcPts val="0"/>
                        </a:spcAft>
                      </a:pPr>
                      <a:r>
                        <a:rPr lang="en-GB" sz="1400" b="0" dirty="0">
                          <a:effectLst/>
                        </a:rPr>
                        <a:t> </a:t>
                      </a:r>
                      <a:endParaRPr lang="sk-SK"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659673569"/>
                  </a:ext>
                </a:extLst>
              </a:tr>
            </a:tbl>
          </a:graphicData>
        </a:graphic>
      </p:graphicFrame>
      <p:sp>
        <p:nvSpPr>
          <p:cNvPr id="9" name="Rectangle 8">
            <a:extLst>
              <a:ext uri="{FF2B5EF4-FFF2-40B4-BE49-F238E27FC236}">
                <a16:creationId xmlns:a16="http://schemas.microsoft.com/office/drawing/2014/main" id="{770413E7-BA1C-497D-95FF-16D66CFD25F9}"/>
              </a:ext>
            </a:extLst>
          </p:cNvPr>
          <p:cNvSpPr>
            <a:spLocks noChangeArrowheads="1"/>
          </p:cNvSpPr>
          <p:nvPr>
            <p:custDataLst>
              <p:tags r:id="rId1"/>
            </p:custDataLst>
          </p:nvPr>
        </p:nvSpPr>
        <p:spPr bwMode="auto">
          <a:xfrm>
            <a:off x="382589" y="4041116"/>
            <a:ext cx="8729062" cy="365125"/>
          </a:xfrm>
          <a:prstGeom prst="rect">
            <a:avLst/>
          </a:prstGeom>
          <a:solidFill>
            <a:schemeClr val="accent2"/>
          </a:solidFill>
          <a:ln w="9525" algn="ctr">
            <a:solidFill>
              <a:schemeClr val="tx1"/>
            </a:solidFill>
            <a:miter lim="800000"/>
            <a:headEnd/>
            <a:tailEnd/>
          </a:ln>
          <a:effectLst>
            <a:outerShdw dist="35921" dir="2700000" algn="ctr" rotWithShape="0">
              <a:schemeClr val="bg2"/>
            </a:outerShdw>
          </a:effectLst>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b="1" dirty="0"/>
              <a:t>Types of </a:t>
            </a:r>
            <a:r>
              <a:rPr lang="de-DE" altLang="de-DE" b="1" dirty="0" err="1"/>
              <a:t>games</a:t>
            </a:r>
            <a:endParaRPr lang="de-DE" altLang="de-DE" b="1" dirty="0"/>
          </a:p>
        </p:txBody>
      </p:sp>
      <p:sp>
        <p:nvSpPr>
          <p:cNvPr id="10" name="Oval 17">
            <a:extLst>
              <a:ext uri="{FF2B5EF4-FFF2-40B4-BE49-F238E27FC236}">
                <a16:creationId xmlns:a16="http://schemas.microsoft.com/office/drawing/2014/main" id="{CA6B863E-69A4-4421-ACF9-3389C2AEB42A}"/>
              </a:ext>
            </a:extLst>
          </p:cNvPr>
          <p:cNvSpPr>
            <a:spLocks noChangeArrowheads="1"/>
          </p:cNvSpPr>
          <p:nvPr>
            <p:custDataLst>
              <p:tags r:id="rId2"/>
            </p:custDataLst>
          </p:nvPr>
        </p:nvSpPr>
        <p:spPr bwMode="auto">
          <a:xfrm>
            <a:off x="489790" y="5445543"/>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US" dirty="0">
                <a:latin typeface="+mj-lt"/>
                <a:ea typeface="Calibri" panose="020F0502020204030204" pitchFamily="34" charset="0"/>
              </a:rPr>
              <a:t>R</a:t>
            </a:r>
            <a:r>
              <a:rPr lang="en-US" sz="1400" dirty="0">
                <a:effectLst/>
                <a:latin typeface="+mj-lt"/>
                <a:ea typeface="Calibri" panose="020F0502020204030204" pitchFamily="34" charset="0"/>
              </a:rPr>
              <a:t>oleplays</a:t>
            </a:r>
            <a:endParaRPr lang="de-DE" altLang="de-DE" dirty="0"/>
          </a:p>
        </p:txBody>
      </p:sp>
      <p:sp>
        <p:nvSpPr>
          <p:cNvPr id="11" name="Oval 18">
            <a:extLst>
              <a:ext uri="{FF2B5EF4-FFF2-40B4-BE49-F238E27FC236}">
                <a16:creationId xmlns:a16="http://schemas.microsoft.com/office/drawing/2014/main" id="{E981E695-92BC-46C7-81A4-8E57CE391F90}"/>
              </a:ext>
            </a:extLst>
          </p:cNvPr>
          <p:cNvSpPr>
            <a:spLocks noChangeArrowheads="1"/>
          </p:cNvSpPr>
          <p:nvPr>
            <p:custDataLst>
              <p:tags r:id="rId3"/>
            </p:custDataLst>
          </p:nvPr>
        </p:nvSpPr>
        <p:spPr bwMode="auto">
          <a:xfrm>
            <a:off x="489790" y="4538746"/>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US" sz="1400" dirty="0">
                <a:effectLst/>
                <a:latin typeface="+mj-lt"/>
                <a:ea typeface="Calibri" panose="020F0502020204030204" pitchFamily="34" charset="0"/>
              </a:rPr>
              <a:t>Strategy games</a:t>
            </a:r>
            <a:endParaRPr lang="de-DE" altLang="de-DE" dirty="0"/>
          </a:p>
        </p:txBody>
      </p:sp>
      <p:sp>
        <p:nvSpPr>
          <p:cNvPr id="12" name="Oval 15">
            <a:extLst>
              <a:ext uri="{FF2B5EF4-FFF2-40B4-BE49-F238E27FC236}">
                <a16:creationId xmlns:a16="http://schemas.microsoft.com/office/drawing/2014/main" id="{63B14F78-CA9A-427F-8590-3AFC98F77A57}"/>
              </a:ext>
            </a:extLst>
          </p:cNvPr>
          <p:cNvSpPr>
            <a:spLocks noChangeArrowheads="1"/>
          </p:cNvSpPr>
          <p:nvPr>
            <p:custDataLst>
              <p:tags r:id="rId4"/>
            </p:custDataLst>
          </p:nvPr>
        </p:nvSpPr>
        <p:spPr bwMode="auto">
          <a:xfrm>
            <a:off x="2599943" y="5458467"/>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US" altLang="de-DE" dirty="0"/>
              <a:t>Storytelling with a gamified approach</a:t>
            </a:r>
            <a:endParaRPr lang="de-DE" altLang="de-DE" dirty="0"/>
          </a:p>
        </p:txBody>
      </p:sp>
      <p:sp>
        <p:nvSpPr>
          <p:cNvPr id="13" name="Oval 16">
            <a:extLst>
              <a:ext uri="{FF2B5EF4-FFF2-40B4-BE49-F238E27FC236}">
                <a16:creationId xmlns:a16="http://schemas.microsoft.com/office/drawing/2014/main" id="{0659472A-397E-496C-9BF3-F3C19A6D5394}"/>
              </a:ext>
            </a:extLst>
          </p:cNvPr>
          <p:cNvSpPr>
            <a:spLocks noChangeArrowheads="1"/>
          </p:cNvSpPr>
          <p:nvPr>
            <p:custDataLst>
              <p:tags r:id="rId5"/>
            </p:custDataLst>
          </p:nvPr>
        </p:nvSpPr>
        <p:spPr bwMode="auto">
          <a:xfrm>
            <a:off x="2599943" y="4551671"/>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US" dirty="0">
                <a:latin typeface="+mj-lt"/>
                <a:ea typeface="Calibri" panose="020F0502020204030204" pitchFamily="34" charset="0"/>
              </a:rPr>
              <a:t>G</a:t>
            </a:r>
            <a:r>
              <a:rPr lang="en-US" sz="1400" dirty="0">
                <a:effectLst/>
                <a:latin typeface="+mj-lt"/>
                <a:ea typeface="Calibri" panose="020F0502020204030204" pitchFamily="34" charset="0"/>
              </a:rPr>
              <a:t>amified assessments</a:t>
            </a:r>
            <a:endParaRPr lang="de-DE" altLang="de-DE" dirty="0"/>
          </a:p>
        </p:txBody>
      </p:sp>
      <p:sp>
        <p:nvSpPr>
          <p:cNvPr id="14" name="Oval 21">
            <a:extLst>
              <a:ext uri="{FF2B5EF4-FFF2-40B4-BE49-F238E27FC236}">
                <a16:creationId xmlns:a16="http://schemas.microsoft.com/office/drawing/2014/main" id="{41CF8A85-886B-4CE8-8A0B-A57D5EE66E5F}"/>
              </a:ext>
            </a:extLst>
          </p:cNvPr>
          <p:cNvSpPr>
            <a:spLocks noChangeArrowheads="1"/>
          </p:cNvSpPr>
          <p:nvPr>
            <p:custDataLst>
              <p:tags r:id="rId6"/>
            </p:custDataLst>
          </p:nvPr>
        </p:nvSpPr>
        <p:spPr bwMode="auto">
          <a:xfrm>
            <a:off x="4898684" y="4549856"/>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US" dirty="0">
                <a:latin typeface="+mj-lt"/>
                <a:ea typeface="Calibri" panose="020F0502020204030204" pitchFamily="34" charset="0"/>
              </a:rPr>
              <a:t>Q</a:t>
            </a:r>
            <a:r>
              <a:rPr lang="en-US" sz="1400" dirty="0">
                <a:effectLst/>
                <a:latin typeface="+mj-lt"/>
                <a:ea typeface="Calibri" panose="020F0502020204030204" pitchFamily="34" charset="0"/>
              </a:rPr>
              <a:t>uizzes</a:t>
            </a:r>
            <a:endParaRPr lang="de-DE" altLang="de-DE" dirty="0"/>
          </a:p>
        </p:txBody>
      </p:sp>
      <p:sp>
        <p:nvSpPr>
          <p:cNvPr id="15" name="Oval 15">
            <a:extLst>
              <a:ext uri="{FF2B5EF4-FFF2-40B4-BE49-F238E27FC236}">
                <a16:creationId xmlns:a16="http://schemas.microsoft.com/office/drawing/2014/main" id="{D46634DB-E478-40A8-B95D-28C277255F4A}"/>
              </a:ext>
            </a:extLst>
          </p:cNvPr>
          <p:cNvSpPr>
            <a:spLocks noChangeArrowheads="1"/>
          </p:cNvSpPr>
          <p:nvPr>
            <p:custDataLst>
              <p:tags r:id="rId7"/>
            </p:custDataLst>
          </p:nvPr>
        </p:nvSpPr>
        <p:spPr bwMode="auto">
          <a:xfrm>
            <a:off x="4898683" y="5453065"/>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dirty="0"/>
              <a:t>Board </a:t>
            </a:r>
            <a:r>
              <a:rPr lang="de-DE" altLang="de-DE" dirty="0" err="1"/>
              <a:t>games</a:t>
            </a:r>
            <a:endParaRPr lang="de-DE" altLang="de-DE" dirty="0"/>
          </a:p>
        </p:txBody>
      </p:sp>
      <p:sp>
        <p:nvSpPr>
          <p:cNvPr id="16" name="Oval 19">
            <a:extLst>
              <a:ext uri="{FF2B5EF4-FFF2-40B4-BE49-F238E27FC236}">
                <a16:creationId xmlns:a16="http://schemas.microsoft.com/office/drawing/2014/main" id="{FAA0F5EB-293B-4928-A9E5-472868B6D7A5}"/>
              </a:ext>
            </a:extLst>
          </p:cNvPr>
          <p:cNvSpPr>
            <a:spLocks noChangeArrowheads="1"/>
          </p:cNvSpPr>
          <p:nvPr>
            <p:custDataLst>
              <p:tags r:id="rId8"/>
            </p:custDataLst>
          </p:nvPr>
        </p:nvSpPr>
        <p:spPr bwMode="auto">
          <a:xfrm>
            <a:off x="7041157" y="4532254"/>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US" dirty="0">
                <a:latin typeface="+mj-lt"/>
                <a:ea typeface="Calibri" panose="020F0502020204030204" pitchFamily="34" charset="0"/>
              </a:rPr>
              <a:t>S</a:t>
            </a:r>
            <a:r>
              <a:rPr lang="en-US" sz="1400" dirty="0">
                <a:effectLst/>
                <a:latin typeface="+mj-lt"/>
                <a:ea typeface="Calibri" panose="020F0502020204030204" pitchFamily="34" charset="0"/>
              </a:rPr>
              <a:t>imulation</a:t>
            </a:r>
            <a:endParaRPr lang="de-DE" altLang="de-DE" dirty="0"/>
          </a:p>
        </p:txBody>
      </p:sp>
      <p:sp>
        <p:nvSpPr>
          <p:cNvPr id="17" name="Oval 15">
            <a:extLst>
              <a:ext uri="{FF2B5EF4-FFF2-40B4-BE49-F238E27FC236}">
                <a16:creationId xmlns:a16="http://schemas.microsoft.com/office/drawing/2014/main" id="{B33E7265-9C31-4500-BDE4-6834616EE119}"/>
              </a:ext>
            </a:extLst>
          </p:cNvPr>
          <p:cNvSpPr>
            <a:spLocks noChangeArrowheads="1"/>
          </p:cNvSpPr>
          <p:nvPr>
            <p:custDataLst>
              <p:tags r:id="rId9"/>
            </p:custDataLst>
          </p:nvPr>
        </p:nvSpPr>
        <p:spPr bwMode="auto">
          <a:xfrm>
            <a:off x="7036974" y="5437855"/>
            <a:ext cx="1857347" cy="766409"/>
          </a:xfrm>
          <a:prstGeom prst="ellipse">
            <a:avLst/>
          </a:prstGeom>
          <a:solidFill>
            <a:schemeClr val="hlink"/>
          </a:solidFill>
          <a:ln w="9525" algn="ctr">
            <a:solidFill>
              <a:schemeClr val="tx1"/>
            </a:solidFill>
            <a:round/>
            <a:headEnd/>
            <a:tailEnd/>
          </a:ln>
          <a:effectLst>
            <a:outerShdw dist="35921" dir="2700000" algn="ctr" rotWithShape="0">
              <a:schemeClr val="bg2"/>
            </a:outerShdw>
          </a:effectLst>
        </p:spPr>
        <p:txBody>
          <a:bodyPr lIns="54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dirty="0"/>
              <a:t>Card </a:t>
            </a:r>
            <a:r>
              <a:rPr lang="de-DE" altLang="de-DE" dirty="0" err="1"/>
              <a:t>games</a:t>
            </a:r>
            <a:endParaRPr lang="de-DE" altLang="de-DE" dirty="0"/>
          </a:p>
        </p:txBody>
      </p:sp>
    </p:spTree>
    <p:extLst>
      <p:ext uri="{BB962C8B-B14F-4D97-AF65-F5344CB8AC3E}">
        <p14:creationId xmlns:p14="http://schemas.microsoft.com/office/powerpoint/2010/main" val="213711226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sz="quarter" idx="3"/>
          </p:nvPr>
        </p:nvSpPr>
        <p:spPr/>
        <p:txBody>
          <a:bodyPr/>
          <a:lstStyle/>
          <a:p>
            <a:pPr>
              <a:defRPr/>
            </a:pPr>
            <a:r>
              <a:rPr lang="en-US" dirty="0"/>
              <a:t>Source: PERSIST IO4</a:t>
            </a:r>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p:txBody>
      </p:sp>
      <p:sp>
        <p:nvSpPr>
          <p:cNvPr id="6" name="Titel 5"/>
          <p:cNvSpPr>
            <a:spLocks noGrp="1"/>
          </p:cNvSpPr>
          <p:nvPr>
            <p:ph type="title"/>
          </p:nvPr>
        </p:nvSpPr>
        <p:spPr/>
        <p:txBody>
          <a:bodyPr/>
          <a:lstStyle/>
          <a:p>
            <a:r>
              <a:rPr lang="en-US" dirty="0"/>
              <a:t>To illustrate how organizations change due to the technological developments towards I4.0 a consistent case example is used within all five modules of the course</a:t>
            </a:r>
          </a:p>
        </p:txBody>
      </p:sp>
      <p:sp>
        <p:nvSpPr>
          <p:cNvPr id="7" name="Inhaltsplatzhalter 6"/>
          <p:cNvSpPr>
            <a:spLocks noGrp="1"/>
          </p:cNvSpPr>
          <p:nvPr>
            <p:ph idx="11"/>
          </p:nvPr>
        </p:nvSpPr>
        <p:spPr/>
        <p:txBody>
          <a:bodyPr/>
          <a:lstStyle/>
          <a:p>
            <a:r>
              <a:rPr lang="en-US" dirty="0"/>
              <a:t>Overall strategy</a:t>
            </a:r>
          </a:p>
        </p:txBody>
      </p:sp>
      <p:sp>
        <p:nvSpPr>
          <p:cNvPr id="8" name="Freeform 919">
            <a:extLst>
              <a:ext uri="{FF2B5EF4-FFF2-40B4-BE49-F238E27FC236}">
                <a16:creationId xmlns:a16="http://schemas.microsoft.com/office/drawing/2014/main" id="{09F00DE7-3D65-4EFB-B270-D0B0DCFF9E48}"/>
              </a:ext>
            </a:extLst>
          </p:cNvPr>
          <p:cNvSpPr>
            <a:spLocks noChangeAspect="1" noEditPoints="1"/>
          </p:cNvSpPr>
          <p:nvPr/>
        </p:nvSpPr>
        <p:spPr bwMode="auto">
          <a:xfrm>
            <a:off x="503238" y="5363824"/>
            <a:ext cx="463953" cy="350154"/>
          </a:xfrm>
          <a:custGeom>
            <a:avLst/>
            <a:gdLst>
              <a:gd name="T0" fmla="*/ 106 w 106"/>
              <a:gd name="T1" fmla="*/ 80 h 80"/>
              <a:gd name="T2" fmla="*/ 0 w 106"/>
              <a:gd name="T3" fmla="*/ 80 h 80"/>
              <a:gd name="T4" fmla="*/ 0 w 106"/>
              <a:gd name="T5" fmla="*/ 0 h 80"/>
              <a:gd name="T6" fmla="*/ 7 w 106"/>
              <a:gd name="T7" fmla="*/ 0 h 80"/>
              <a:gd name="T8" fmla="*/ 7 w 106"/>
              <a:gd name="T9" fmla="*/ 73 h 80"/>
              <a:gd name="T10" fmla="*/ 106 w 106"/>
              <a:gd name="T11" fmla="*/ 73 h 80"/>
              <a:gd name="T12" fmla="*/ 106 w 106"/>
              <a:gd name="T13" fmla="*/ 80 h 80"/>
              <a:gd name="T14" fmla="*/ 33 w 106"/>
              <a:gd name="T15" fmla="*/ 66 h 80"/>
              <a:gd name="T16" fmla="*/ 20 w 106"/>
              <a:gd name="T17" fmla="*/ 66 h 80"/>
              <a:gd name="T18" fmla="*/ 20 w 106"/>
              <a:gd name="T19" fmla="*/ 40 h 80"/>
              <a:gd name="T20" fmla="*/ 33 w 106"/>
              <a:gd name="T21" fmla="*/ 40 h 80"/>
              <a:gd name="T22" fmla="*/ 33 w 106"/>
              <a:gd name="T23" fmla="*/ 66 h 80"/>
              <a:gd name="T24" fmla="*/ 53 w 106"/>
              <a:gd name="T25" fmla="*/ 66 h 80"/>
              <a:gd name="T26" fmla="*/ 40 w 106"/>
              <a:gd name="T27" fmla="*/ 66 h 80"/>
              <a:gd name="T28" fmla="*/ 40 w 106"/>
              <a:gd name="T29" fmla="*/ 13 h 80"/>
              <a:gd name="T30" fmla="*/ 53 w 106"/>
              <a:gd name="T31" fmla="*/ 13 h 80"/>
              <a:gd name="T32" fmla="*/ 53 w 106"/>
              <a:gd name="T33" fmla="*/ 66 h 80"/>
              <a:gd name="T34" fmla="*/ 73 w 106"/>
              <a:gd name="T35" fmla="*/ 66 h 80"/>
              <a:gd name="T36" fmla="*/ 59 w 106"/>
              <a:gd name="T37" fmla="*/ 66 h 80"/>
              <a:gd name="T38" fmla="*/ 59 w 106"/>
              <a:gd name="T39" fmla="*/ 26 h 80"/>
              <a:gd name="T40" fmla="*/ 73 w 106"/>
              <a:gd name="T41" fmla="*/ 26 h 80"/>
              <a:gd name="T42" fmla="*/ 73 w 106"/>
              <a:gd name="T43" fmla="*/ 66 h 80"/>
              <a:gd name="T44" fmla="*/ 92 w 106"/>
              <a:gd name="T45" fmla="*/ 66 h 80"/>
              <a:gd name="T46" fmla="*/ 79 w 106"/>
              <a:gd name="T47" fmla="*/ 66 h 80"/>
              <a:gd name="T48" fmla="*/ 79 w 106"/>
              <a:gd name="T49" fmla="*/ 7 h 80"/>
              <a:gd name="T50" fmla="*/ 92 w 106"/>
              <a:gd name="T51" fmla="*/ 7 h 80"/>
              <a:gd name="T52" fmla="*/ 92 w 106"/>
              <a:gd name="T5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80">
                <a:moveTo>
                  <a:pt x="106" y="80"/>
                </a:moveTo>
                <a:lnTo>
                  <a:pt x="0" y="80"/>
                </a:lnTo>
                <a:lnTo>
                  <a:pt x="0" y="0"/>
                </a:lnTo>
                <a:lnTo>
                  <a:pt x="7" y="0"/>
                </a:lnTo>
                <a:lnTo>
                  <a:pt x="7" y="73"/>
                </a:lnTo>
                <a:lnTo>
                  <a:pt x="106" y="73"/>
                </a:lnTo>
                <a:lnTo>
                  <a:pt x="106" y="80"/>
                </a:lnTo>
                <a:close/>
                <a:moveTo>
                  <a:pt x="33" y="66"/>
                </a:moveTo>
                <a:lnTo>
                  <a:pt x="20" y="66"/>
                </a:lnTo>
                <a:lnTo>
                  <a:pt x="20" y="40"/>
                </a:lnTo>
                <a:lnTo>
                  <a:pt x="33" y="40"/>
                </a:lnTo>
                <a:lnTo>
                  <a:pt x="33" y="66"/>
                </a:lnTo>
                <a:close/>
                <a:moveTo>
                  <a:pt x="53" y="66"/>
                </a:moveTo>
                <a:lnTo>
                  <a:pt x="40" y="66"/>
                </a:lnTo>
                <a:lnTo>
                  <a:pt x="40" y="13"/>
                </a:lnTo>
                <a:lnTo>
                  <a:pt x="53" y="13"/>
                </a:lnTo>
                <a:lnTo>
                  <a:pt x="53" y="66"/>
                </a:lnTo>
                <a:close/>
                <a:moveTo>
                  <a:pt x="73" y="66"/>
                </a:moveTo>
                <a:lnTo>
                  <a:pt x="59" y="66"/>
                </a:lnTo>
                <a:lnTo>
                  <a:pt x="59" y="26"/>
                </a:lnTo>
                <a:lnTo>
                  <a:pt x="73" y="26"/>
                </a:lnTo>
                <a:lnTo>
                  <a:pt x="73" y="66"/>
                </a:lnTo>
                <a:close/>
                <a:moveTo>
                  <a:pt x="92" y="66"/>
                </a:moveTo>
                <a:lnTo>
                  <a:pt x="79" y="66"/>
                </a:lnTo>
                <a:lnTo>
                  <a:pt x="79" y="7"/>
                </a:lnTo>
                <a:lnTo>
                  <a:pt x="92" y="7"/>
                </a:lnTo>
                <a:lnTo>
                  <a:pt x="92" y="66"/>
                </a:lnTo>
                <a:close/>
              </a:path>
            </a:pathLst>
          </a:custGeom>
          <a:solidFill>
            <a:srgbClr val="82CDF1"/>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9" name="Freeform 1290">
            <a:extLst>
              <a:ext uri="{FF2B5EF4-FFF2-40B4-BE49-F238E27FC236}">
                <a16:creationId xmlns:a16="http://schemas.microsoft.com/office/drawing/2014/main" id="{9542C2E8-39C0-4771-9756-D5DDA6736DC0}"/>
              </a:ext>
            </a:extLst>
          </p:cNvPr>
          <p:cNvSpPr>
            <a:spLocks noChangeAspect="1" noEditPoints="1"/>
          </p:cNvSpPr>
          <p:nvPr/>
        </p:nvSpPr>
        <p:spPr bwMode="auto">
          <a:xfrm>
            <a:off x="489178" y="4439487"/>
            <a:ext cx="457141" cy="388040"/>
          </a:xfrm>
          <a:custGeom>
            <a:avLst/>
            <a:gdLst>
              <a:gd name="T0" fmla="*/ 544 w 544"/>
              <a:gd name="T1" fmla="*/ 230 h 460"/>
              <a:gd name="T2" fmla="*/ 525 w 544"/>
              <a:gd name="T3" fmla="*/ 251 h 460"/>
              <a:gd name="T4" fmla="*/ 184 w 544"/>
              <a:gd name="T5" fmla="*/ 290 h 460"/>
              <a:gd name="T6" fmla="*/ 188 w 544"/>
              <a:gd name="T7" fmla="*/ 313 h 460"/>
              <a:gd name="T8" fmla="*/ 180 w 544"/>
              <a:gd name="T9" fmla="*/ 334 h 460"/>
              <a:gd name="T10" fmla="*/ 481 w 544"/>
              <a:gd name="T11" fmla="*/ 334 h 460"/>
              <a:gd name="T12" fmla="*/ 502 w 544"/>
              <a:gd name="T13" fmla="*/ 355 h 460"/>
              <a:gd name="T14" fmla="*/ 481 w 544"/>
              <a:gd name="T15" fmla="*/ 376 h 460"/>
              <a:gd name="T16" fmla="*/ 146 w 544"/>
              <a:gd name="T17" fmla="*/ 376 h 460"/>
              <a:gd name="T18" fmla="*/ 125 w 544"/>
              <a:gd name="T19" fmla="*/ 355 h 460"/>
              <a:gd name="T20" fmla="*/ 145 w 544"/>
              <a:gd name="T21" fmla="*/ 310 h 460"/>
              <a:gd name="T22" fmla="*/ 87 w 544"/>
              <a:gd name="T23" fmla="*/ 41 h 460"/>
              <a:gd name="T24" fmla="*/ 21 w 544"/>
              <a:gd name="T25" fmla="*/ 41 h 460"/>
              <a:gd name="T26" fmla="*/ 0 w 544"/>
              <a:gd name="T27" fmla="*/ 21 h 460"/>
              <a:gd name="T28" fmla="*/ 21 w 544"/>
              <a:gd name="T29" fmla="*/ 0 h 460"/>
              <a:gd name="T30" fmla="*/ 104 w 544"/>
              <a:gd name="T31" fmla="*/ 0 h 460"/>
              <a:gd name="T32" fmla="*/ 130 w 544"/>
              <a:gd name="T33" fmla="*/ 41 h 460"/>
              <a:gd name="T34" fmla="*/ 523 w 544"/>
              <a:gd name="T35" fmla="*/ 41 h 460"/>
              <a:gd name="T36" fmla="*/ 544 w 544"/>
              <a:gd name="T37" fmla="*/ 62 h 460"/>
              <a:gd name="T38" fmla="*/ 544 w 544"/>
              <a:gd name="T39" fmla="*/ 230 h 460"/>
              <a:gd name="T40" fmla="*/ 167 w 544"/>
              <a:gd name="T41" fmla="*/ 460 h 460"/>
              <a:gd name="T42" fmla="*/ 125 w 544"/>
              <a:gd name="T43" fmla="*/ 418 h 460"/>
              <a:gd name="T44" fmla="*/ 167 w 544"/>
              <a:gd name="T45" fmla="*/ 376 h 460"/>
              <a:gd name="T46" fmla="*/ 209 w 544"/>
              <a:gd name="T47" fmla="*/ 418 h 460"/>
              <a:gd name="T48" fmla="*/ 167 w 544"/>
              <a:gd name="T49" fmla="*/ 460 h 460"/>
              <a:gd name="T50" fmla="*/ 397 w 544"/>
              <a:gd name="T51" fmla="*/ 125 h 460"/>
              <a:gd name="T52" fmla="*/ 383 w 544"/>
              <a:gd name="T53" fmla="*/ 131 h 460"/>
              <a:gd name="T54" fmla="*/ 334 w 544"/>
              <a:gd name="T55" fmla="*/ 179 h 460"/>
              <a:gd name="T56" fmla="*/ 334 w 544"/>
              <a:gd name="T57" fmla="*/ 83 h 460"/>
              <a:gd name="T58" fmla="*/ 314 w 544"/>
              <a:gd name="T59" fmla="*/ 62 h 460"/>
              <a:gd name="T60" fmla="*/ 293 w 544"/>
              <a:gd name="T61" fmla="*/ 83 h 460"/>
              <a:gd name="T62" fmla="*/ 293 w 544"/>
              <a:gd name="T63" fmla="*/ 179 h 460"/>
              <a:gd name="T64" fmla="*/ 245 w 544"/>
              <a:gd name="T65" fmla="*/ 131 h 460"/>
              <a:gd name="T66" fmla="*/ 230 w 544"/>
              <a:gd name="T67" fmla="*/ 125 h 460"/>
              <a:gd name="T68" fmla="*/ 209 w 544"/>
              <a:gd name="T69" fmla="*/ 146 h 460"/>
              <a:gd name="T70" fmla="*/ 215 w 544"/>
              <a:gd name="T71" fmla="*/ 161 h 460"/>
              <a:gd name="T72" fmla="*/ 299 w 544"/>
              <a:gd name="T73" fmla="*/ 244 h 460"/>
              <a:gd name="T74" fmla="*/ 314 w 544"/>
              <a:gd name="T75" fmla="*/ 251 h 460"/>
              <a:gd name="T76" fmla="*/ 328 w 544"/>
              <a:gd name="T77" fmla="*/ 244 h 460"/>
              <a:gd name="T78" fmla="*/ 412 w 544"/>
              <a:gd name="T79" fmla="*/ 161 h 460"/>
              <a:gd name="T80" fmla="*/ 418 w 544"/>
              <a:gd name="T81" fmla="*/ 146 h 460"/>
              <a:gd name="T82" fmla="*/ 397 w 544"/>
              <a:gd name="T83" fmla="*/ 125 h 460"/>
              <a:gd name="T84" fmla="*/ 460 w 544"/>
              <a:gd name="T85" fmla="*/ 460 h 460"/>
              <a:gd name="T86" fmla="*/ 418 w 544"/>
              <a:gd name="T87" fmla="*/ 418 h 460"/>
              <a:gd name="T88" fmla="*/ 460 w 544"/>
              <a:gd name="T89" fmla="*/ 376 h 460"/>
              <a:gd name="T90" fmla="*/ 502 w 544"/>
              <a:gd name="T91" fmla="*/ 418 h 460"/>
              <a:gd name="T92" fmla="*/ 460 w 544"/>
              <a:gd name="T93"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4" h="460">
                <a:moveTo>
                  <a:pt x="544" y="230"/>
                </a:moveTo>
                <a:cubicBezTo>
                  <a:pt x="544" y="240"/>
                  <a:pt x="536" y="249"/>
                  <a:pt x="525" y="251"/>
                </a:cubicBezTo>
                <a:cubicBezTo>
                  <a:pt x="184" y="290"/>
                  <a:pt x="184" y="290"/>
                  <a:pt x="184" y="290"/>
                </a:cubicBezTo>
                <a:cubicBezTo>
                  <a:pt x="185" y="298"/>
                  <a:pt x="188" y="306"/>
                  <a:pt x="188" y="313"/>
                </a:cubicBezTo>
                <a:cubicBezTo>
                  <a:pt x="188" y="321"/>
                  <a:pt x="184" y="328"/>
                  <a:pt x="180" y="334"/>
                </a:cubicBezTo>
                <a:cubicBezTo>
                  <a:pt x="481" y="334"/>
                  <a:pt x="481" y="334"/>
                  <a:pt x="481" y="334"/>
                </a:cubicBezTo>
                <a:cubicBezTo>
                  <a:pt x="492" y="334"/>
                  <a:pt x="502" y="344"/>
                  <a:pt x="502" y="355"/>
                </a:cubicBezTo>
                <a:cubicBezTo>
                  <a:pt x="502" y="367"/>
                  <a:pt x="492" y="376"/>
                  <a:pt x="481" y="376"/>
                </a:cubicBezTo>
                <a:cubicBezTo>
                  <a:pt x="146" y="376"/>
                  <a:pt x="146" y="376"/>
                  <a:pt x="146" y="376"/>
                </a:cubicBezTo>
                <a:cubicBezTo>
                  <a:pt x="135" y="376"/>
                  <a:pt x="125" y="367"/>
                  <a:pt x="125" y="355"/>
                </a:cubicBezTo>
                <a:cubicBezTo>
                  <a:pt x="125" y="345"/>
                  <a:pt x="141" y="320"/>
                  <a:pt x="145" y="310"/>
                </a:cubicBezTo>
                <a:cubicBezTo>
                  <a:pt x="87" y="41"/>
                  <a:pt x="87" y="41"/>
                  <a:pt x="87" y="41"/>
                </a:cubicBezTo>
                <a:cubicBezTo>
                  <a:pt x="21" y="41"/>
                  <a:pt x="21" y="41"/>
                  <a:pt x="21" y="41"/>
                </a:cubicBezTo>
                <a:cubicBezTo>
                  <a:pt x="9" y="41"/>
                  <a:pt x="0" y="32"/>
                  <a:pt x="0" y="21"/>
                </a:cubicBezTo>
                <a:cubicBezTo>
                  <a:pt x="0" y="9"/>
                  <a:pt x="9" y="0"/>
                  <a:pt x="21" y="0"/>
                </a:cubicBezTo>
                <a:cubicBezTo>
                  <a:pt x="104" y="0"/>
                  <a:pt x="104" y="0"/>
                  <a:pt x="104" y="0"/>
                </a:cubicBezTo>
                <a:cubicBezTo>
                  <a:pt x="127" y="0"/>
                  <a:pt x="127" y="26"/>
                  <a:pt x="130" y="41"/>
                </a:cubicBezTo>
                <a:cubicBezTo>
                  <a:pt x="523" y="41"/>
                  <a:pt x="523" y="41"/>
                  <a:pt x="523" y="41"/>
                </a:cubicBezTo>
                <a:cubicBezTo>
                  <a:pt x="534" y="41"/>
                  <a:pt x="544" y="51"/>
                  <a:pt x="544" y="62"/>
                </a:cubicBezTo>
                <a:lnTo>
                  <a:pt x="544" y="230"/>
                </a:lnTo>
                <a:close/>
                <a:moveTo>
                  <a:pt x="167" y="460"/>
                </a:moveTo>
                <a:cubicBezTo>
                  <a:pt x="144" y="460"/>
                  <a:pt x="125" y="441"/>
                  <a:pt x="125" y="418"/>
                </a:cubicBezTo>
                <a:cubicBezTo>
                  <a:pt x="125" y="395"/>
                  <a:pt x="144" y="376"/>
                  <a:pt x="167" y="376"/>
                </a:cubicBezTo>
                <a:cubicBezTo>
                  <a:pt x="190" y="376"/>
                  <a:pt x="209" y="395"/>
                  <a:pt x="209" y="418"/>
                </a:cubicBezTo>
                <a:cubicBezTo>
                  <a:pt x="209" y="441"/>
                  <a:pt x="190" y="460"/>
                  <a:pt x="167" y="460"/>
                </a:cubicBezTo>
                <a:close/>
                <a:moveTo>
                  <a:pt x="397" y="125"/>
                </a:moveTo>
                <a:cubicBezTo>
                  <a:pt x="392" y="125"/>
                  <a:pt x="386" y="127"/>
                  <a:pt x="383" y="131"/>
                </a:cubicBezTo>
                <a:cubicBezTo>
                  <a:pt x="334" y="179"/>
                  <a:pt x="334" y="179"/>
                  <a:pt x="334" y="179"/>
                </a:cubicBezTo>
                <a:cubicBezTo>
                  <a:pt x="334" y="83"/>
                  <a:pt x="334" y="83"/>
                  <a:pt x="334" y="83"/>
                </a:cubicBezTo>
                <a:cubicBezTo>
                  <a:pt x="334" y="72"/>
                  <a:pt x="325" y="62"/>
                  <a:pt x="314" y="62"/>
                </a:cubicBezTo>
                <a:cubicBezTo>
                  <a:pt x="302" y="62"/>
                  <a:pt x="293" y="72"/>
                  <a:pt x="293" y="83"/>
                </a:cubicBezTo>
                <a:cubicBezTo>
                  <a:pt x="293" y="179"/>
                  <a:pt x="293" y="179"/>
                  <a:pt x="293" y="179"/>
                </a:cubicBezTo>
                <a:cubicBezTo>
                  <a:pt x="245" y="131"/>
                  <a:pt x="245" y="131"/>
                  <a:pt x="245" y="131"/>
                </a:cubicBezTo>
                <a:cubicBezTo>
                  <a:pt x="241" y="127"/>
                  <a:pt x="235" y="125"/>
                  <a:pt x="230" y="125"/>
                </a:cubicBezTo>
                <a:cubicBezTo>
                  <a:pt x="218" y="125"/>
                  <a:pt x="209" y="135"/>
                  <a:pt x="209" y="146"/>
                </a:cubicBezTo>
                <a:cubicBezTo>
                  <a:pt x="209" y="152"/>
                  <a:pt x="211" y="157"/>
                  <a:pt x="215" y="161"/>
                </a:cubicBezTo>
                <a:cubicBezTo>
                  <a:pt x="299" y="244"/>
                  <a:pt x="299" y="244"/>
                  <a:pt x="299" y="244"/>
                </a:cubicBezTo>
                <a:cubicBezTo>
                  <a:pt x="303" y="248"/>
                  <a:pt x="308" y="251"/>
                  <a:pt x="314" y="251"/>
                </a:cubicBezTo>
                <a:cubicBezTo>
                  <a:pt x="319" y="251"/>
                  <a:pt x="324" y="248"/>
                  <a:pt x="328" y="244"/>
                </a:cubicBezTo>
                <a:cubicBezTo>
                  <a:pt x="412" y="161"/>
                  <a:pt x="412" y="161"/>
                  <a:pt x="412" y="161"/>
                </a:cubicBezTo>
                <a:cubicBezTo>
                  <a:pt x="416" y="157"/>
                  <a:pt x="418" y="152"/>
                  <a:pt x="418" y="146"/>
                </a:cubicBezTo>
                <a:cubicBezTo>
                  <a:pt x="418" y="135"/>
                  <a:pt x="409" y="125"/>
                  <a:pt x="397" y="125"/>
                </a:cubicBezTo>
                <a:close/>
                <a:moveTo>
                  <a:pt x="460" y="460"/>
                </a:moveTo>
                <a:cubicBezTo>
                  <a:pt x="437" y="460"/>
                  <a:pt x="418" y="441"/>
                  <a:pt x="418" y="418"/>
                </a:cubicBezTo>
                <a:cubicBezTo>
                  <a:pt x="418" y="395"/>
                  <a:pt x="437" y="376"/>
                  <a:pt x="460" y="376"/>
                </a:cubicBezTo>
                <a:cubicBezTo>
                  <a:pt x="483" y="376"/>
                  <a:pt x="502" y="395"/>
                  <a:pt x="502" y="418"/>
                </a:cubicBezTo>
                <a:cubicBezTo>
                  <a:pt x="502" y="441"/>
                  <a:pt x="483" y="460"/>
                  <a:pt x="460" y="460"/>
                </a:cubicBezTo>
                <a:close/>
              </a:path>
            </a:pathLst>
          </a:custGeom>
          <a:solidFill>
            <a:srgbClr val="82CDF1"/>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0" name="Freeform 967">
            <a:extLst>
              <a:ext uri="{FF2B5EF4-FFF2-40B4-BE49-F238E27FC236}">
                <a16:creationId xmlns:a16="http://schemas.microsoft.com/office/drawing/2014/main" id="{AA3CD468-27DF-497A-937D-D3C8C990D148}"/>
              </a:ext>
            </a:extLst>
          </p:cNvPr>
          <p:cNvSpPr>
            <a:spLocks noChangeAspect="1" noEditPoints="1"/>
          </p:cNvSpPr>
          <p:nvPr/>
        </p:nvSpPr>
        <p:spPr bwMode="auto">
          <a:xfrm>
            <a:off x="489178" y="3343578"/>
            <a:ext cx="463953" cy="435835"/>
          </a:xfrm>
          <a:custGeom>
            <a:avLst/>
            <a:gdLst>
              <a:gd name="T0" fmla="*/ 108 w 629"/>
              <a:gd name="T1" fmla="*/ 334 h 585"/>
              <a:gd name="T2" fmla="*/ 64 w 629"/>
              <a:gd name="T3" fmla="*/ 334 h 585"/>
              <a:gd name="T4" fmla="*/ 1 w 629"/>
              <a:gd name="T5" fmla="*/ 282 h 585"/>
              <a:gd name="T6" fmla="*/ 41 w 629"/>
              <a:gd name="T7" fmla="*/ 167 h 585"/>
              <a:gd name="T8" fmla="*/ 126 w 629"/>
              <a:gd name="T9" fmla="*/ 195 h 585"/>
              <a:gd name="T10" fmla="*/ 170 w 629"/>
              <a:gd name="T11" fmla="*/ 187 h 585"/>
              <a:gd name="T12" fmla="*/ 168 w 629"/>
              <a:gd name="T13" fmla="*/ 209 h 585"/>
              <a:gd name="T14" fmla="*/ 194 w 629"/>
              <a:gd name="T15" fmla="*/ 293 h 585"/>
              <a:gd name="T16" fmla="*/ 108 w 629"/>
              <a:gd name="T17" fmla="*/ 334 h 585"/>
              <a:gd name="T18" fmla="*/ 126 w 629"/>
              <a:gd name="T19" fmla="*/ 167 h 585"/>
              <a:gd name="T20" fmla="*/ 43 w 629"/>
              <a:gd name="T21" fmla="*/ 83 h 585"/>
              <a:gd name="T22" fmla="*/ 126 w 629"/>
              <a:gd name="T23" fmla="*/ 0 h 585"/>
              <a:gd name="T24" fmla="*/ 210 w 629"/>
              <a:gd name="T25" fmla="*/ 83 h 585"/>
              <a:gd name="T26" fmla="*/ 126 w 629"/>
              <a:gd name="T27" fmla="*/ 167 h 585"/>
              <a:gd name="T28" fmla="*/ 457 w 629"/>
              <a:gd name="T29" fmla="*/ 585 h 585"/>
              <a:gd name="T30" fmla="*/ 172 w 629"/>
              <a:gd name="T31" fmla="*/ 585 h 585"/>
              <a:gd name="T32" fmla="*/ 84 w 629"/>
              <a:gd name="T33" fmla="*/ 501 h 585"/>
              <a:gd name="T34" fmla="*/ 197 w 629"/>
              <a:gd name="T35" fmla="*/ 313 h 585"/>
              <a:gd name="T36" fmla="*/ 314 w 629"/>
              <a:gd name="T37" fmla="*/ 359 h 585"/>
              <a:gd name="T38" fmla="*/ 431 w 629"/>
              <a:gd name="T39" fmla="*/ 313 h 585"/>
              <a:gd name="T40" fmla="*/ 544 w 629"/>
              <a:gd name="T41" fmla="*/ 501 h 585"/>
              <a:gd name="T42" fmla="*/ 457 w 629"/>
              <a:gd name="T43" fmla="*/ 585 h 585"/>
              <a:gd name="T44" fmla="*/ 314 w 629"/>
              <a:gd name="T45" fmla="*/ 334 h 585"/>
              <a:gd name="T46" fmla="*/ 189 w 629"/>
              <a:gd name="T47" fmla="*/ 209 h 585"/>
              <a:gd name="T48" fmla="*/ 314 w 629"/>
              <a:gd name="T49" fmla="*/ 83 h 585"/>
              <a:gd name="T50" fmla="*/ 440 w 629"/>
              <a:gd name="T51" fmla="*/ 209 h 585"/>
              <a:gd name="T52" fmla="*/ 314 w 629"/>
              <a:gd name="T53" fmla="*/ 334 h 585"/>
              <a:gd name="T54" fmla="*/ 503 w 629"/>
              <a:gd name="T55" fmla="*/ 167 h 585"/>
              <a:gd name="T56" fmla="*/ 419 w 629"/>
              <a:gd name="T57" fmla="*/ 83 h 585"/>
              <a:gd name="T58" fmla="*/ 503 w 629"/>
              <a:gd name="T59" fmla="*/ 0 h 585"/>
              <a:gd name="T60" fmla="*/ 586 w 629"/>
              <a:gd name="T61" fmla="*/ 83 h 585"/>
              <a:gd name="T62" fmla="*/ 503 w 629"/>
              <a:gd name="T63" fmla="*/ 167 h 585"/>
              <a:gd name="T64" fmla="*/ 565 w 629"/>
              <a:gd name="T65" fmla="*/ 334 h 585"/>
              <a:gd name="T66" fmla="*/ 521 w 629"/>
              <a:gd name="T67" fmla="*/ 334 h 585"/>
              <a:gd name="T68" fmla="*/ 434 w 629"/>
              <a:gd name="T69" fmla="*/ 293 h 585"/>
              <a:gd name="T70" fmla="*/ 461 w 629"/>
              <a:gd name="T71" fmla="*/ 209 h 585"/>
              <a:gd name="T72" fmla="*/ 459 w 629"/>
              <a:gd name="T73" fmla="*/ 187 h 585"/>
              <a:gd name="T74" fmla="*/ 503 w 629"/>
              <a:gd name="T75" fmla="*/ 195 h 585"/>
              <a:gd name="T76" fmla="*/ 588 w 629"/>
              <a:gd name="T77" fmla="*/ 167 h 585"/>
              <a:gd name="T78" fmla="*/ 628 w 629"/>
              <a:gd name="T79" fmla="*/ 282 h 585"/>
              <a:gd name="T80" fmla="*/ 565 w 629"/>
              <a:gd name="T81" fmla="*/ 334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9" h="585">
                <a:moveTo>
                  <a:pt x="108" y="334"/>
                </a:moveTo>
                <a:cubicBezTo>
                  <a:pt x="64" y="334"/>
                  <a:pt x="64" y="334"/>
                  <a:pt x="64" y="334"/>
                </a:cubicBezTo>
                <a:cubicBezTo>
                  <a:pt x="31" y="334"/>
                  <a:pt x="1" y="319"/>
                  <a:pt x="1" y="282"/>
                </a:cubicBezTo>
                <a:cubicBezTo>
                  <a:pt x="1" y="256"/>
                  <a:pt x="0" y="167"/>
                  <a:pt x="41" y="167"/>
                </a:cubicBezTo>
                <a:cubicBezTo>
                  <a:pt x="48" y="167"/>
                  <a:pt x="82" y="195"/>
                  <a:pt x="126" y="195"/>
                </a:cubicBezTo>
                <a:cubicBezTo>
                  <a:pt x="141" y="195"/>
                  <a:pt x="156" y="192"/>
                  <a:pt x="170" y="187"/>
                </a:cubicBezTo>
                <a:cubicBezTo>
                  <a:pt x="169" y="195"/>
                  <a:pt x="168" y="202"/>
                  <a:pt x="168" y="209"/>
                </a:cubicBezTo>
                <a:cubicBezTo>
                  <a:pt x="168" y="239"/>
                  <a:pt x="177" y="268"/>
                  <a:pt x="194" y="293"/>
                </a:cubicBezTo>
                <a:cubicBezTo>
                  <a:pt x="160" y="294"/>
                  <a:pt x="130" y="308"/>
                  <a:pt x="108" y="334"/>
                </a:cubicBezTo>
                <a:close/>
                <a:moveTo>
                  <a:pt x="126" y="167"/>
                </a:moveTo>
                <a:cubicBezTo>
                  <a:pt x="80" y="167"/>
                  <a:pt x="43" y="129"/>
                  <a:pt x="43" y="83"/>
                </a:cubicBezTo>
                <a:cubicBezTo>
                  <a:pt x="43" y="37"/>
                  <a:pt x="80" y="0"/>
                  <a:pt x="126" y="0"/>
                </a:cubicBezTo>
                <a:cubicBezTo>
                  <a:pt x="172" y="0"/>
                  <a:pt x="210" y="37"/>
                  <a:pt x="210" y="83"/>
                </a:cubicBezTo>
                <a:cubicBezTo>
                  <a:pt x="210" y="129"/>
                  <a:pt x="172" y="167"/>
                  <a:pt x="126" y="167"/>
                </a:cubicBezTo>
                <a:close/>
                <a:moveTo>
                  <a:pt x="457" y="585"/>
                </a:moveTo>
                <a:cubicBezTo>
                  <a:pt x="172" y="585"/>
                  <a:pt x="172" y="585"/>
                  <a:pt x="172" y="585"/>
                </a:cubicBezTo>
                <a:cubicBezTo>
                  <a:pt x="119" y="585"/>
                  <a:pt x="84" y="554"/>
                  <a:pt x="84" y="501"/>
                </a:cubicBezTo>
                <a:cubicBezTo>
                  <a:pt x="84" y="427"/>
                  <a:pt x="102" y="313"/>
                  <a:pt x="197" y="313"/>
                </a:cubicBezTo>
                <a:cubicBezTo>
                  <a:pt x="208" y="313"/>
                  <a:pt x="249" y="359"/>
                  <a:pt x="314" y="359"/>
                </a:cubicBezTo>
                <a:cubicBezTo>
                  <a:pt x="380" y="359"/>
                  <a:pt x="420" y="313"/>
                  <a:pt x="431" y="313"/>
                </a:cubicBezTo>
                <a:cubicBezTo>
                  <a:pt x="527" y="313"/>
                  <a:pt x="544" y="427"/>
                  <a:pt x="544" y="501"/>
                </a:cubicBezTo>
                <a:cubicBezTo>
                  <a:pt x="544" y="554"/>
                  <a:pt x="509" y="585"/>
                  <a:pt x="457" y="585"/>
                </a:cubicBezTo>
                <a:close/>
                <a:moveTo>
                  <a:pt x="314" y="334"/>
                </a:moveTo>
                <a:cubicBezTo>
                  <a:pt x="245" y="334"/>
                  <a:pt x="189" y="278"/>
                  <a:pt x="189" y="209"/>
                </a:cubicBezTo>
                <a:cubicBezTo>
                  <a:pt x="189" y="140"/>
                  <a:pt x="245" y="83"/>
                  <a:pt x="314" y="83"/>
                </a:cubicBezTo>
                <a:cubicBezTo>
                  <a:pt x="384" y="83"/>
                  <a:pt x="440" y="140"/>
                  <a:pt x="440" y="209"/>
                </a:cubicBezTo>
                <a:cubicBezTo>
                  <a:pt x="440" y="278"/>
                  <a:pt x="384" y="334"/>
                  <a:pt x="314" y="334"/>
                </a:cubicBezTo>
                <a:close/>
                <a:moveTo>
                  <a:pt x="503" y="167"/>
                </a:moveTo>
                <a:cubicBezTo>
                  <a:pt x="456" y="167"/>
                  <a:pt x="419" y="129"/>
                  <a:pt x="419" y="83"/>
                </a:cubicBezTo>
                <a:cubicBezTo>
                  <a:pt x="419" y="37"/>
                  <a:pt x="456" y="0"/>
                  <a:pt x="503" y="0"/>
                </a:cubicBezTo>
                <a:cubicBezTo>
                  <a:pt x="549" y="0"/>
                  <a:pt x="586" y="37"/>
                  <a:pt x="586" y="83"/>
                </a:cubicBezTo>
                <a:cubicBezTo>
                  <a:pt x="586" y="129"/>
                  <a:pt x="549" y="167"/>
                  <a:pt x="503" y="167"/>
                </a:cubicBezTo>
                <a:close/>
                <a:moveTo>
                  <a:pt x="565" y="334"/>
                </a:moveTo>
                <a:cubicBezTo>
                  <a:pt x="521" y="334"/>
                  <a:pt x="521" y="334"/>
                  <a:pt x="521" y="334"/>
                </a:cubicBezTo>
                <a:cubicBezTo>
                  <a:pt x="499" y="308"/>
                  <a:pt x="468" y="294"/>
                  <a:pt x="434" y="293"/>
                </a:cubicBezTo>
                <a:cubicBezTo>
                  <a:pt x="451" y="268"/>
                  <a:pt x="461" y="239"/>
                  <a:pt x="461" y="209"/>
                </a:cubicBezTo>
                <a:cubicBezTo>
                  <a:pt x="461" y="202"/>
                  <a:pt x="460" y="195"/>
                  <a:pt x="459" y="187"/>
                </a:cubicBezTo>
                <a:cubicBezTo>
                  <a:pt x="473" y="192"/>
                  <a:pt x="488" y="195"/>
                  <a:pt x="503" y="195"/>
                </a:cubicBezTo>
                <a:cubicBezTo>
                  <a:pt x="547" y="195"/>
                  <a:pt x="581" y="167"/>
                  <a:pt x="588" y="167"/>
                </a:cubicBezTo>
                <a:cubicBezTo>
                  <a:pt x="629" y="167"/>
                  <a:pt x="628" y="256"/>
                  <a:pt x="628" y="282"/>
                </a:cubicBezTo>
                <a:cubicBezTo>
                  <a:pt x="628" y="319"/>
                  <a:pt x="597" y="334"/>
                  <a:pt x="565" y="334"/>
                </a:cubicBezTo>
                <a:close/>
              </a:path>
            </a:pathLst>
          </a:custGeom>
          <a:solidFill>
            <a:srgbClr val="82CDF1"/>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1" name="Freeform 1375">
            <a:extLst>
              <a:ext uri="{FF2B5EF4-FFF2-40B4-BE49-F238E27FC236}">
                <a16:creationId xmlns:a16="http://schemas.microsoft.com/office/drawing/2014/main" id="{FA07138B-1F0B-46EB-A72F-4E917BCEC3DB}"/>
              </a:ext>
            </a:extLst>
          </p:cNvPr>
          <p:cNvSpPr>
            <a:spLocks noChangeAspect="1"/>
          </p:cNvSpPr>
          <p:nvPr/>
        </p:nvSpPr>
        <p:spPr bwMode="auto">
          <a:xfrm>
            <a:off x="503238" y="2290091"/>
            <a:ext cx="435835" cy="435835"/>
          </a:xfrm>
          <a:custGeom>
            <a:avLst/>
            <a:gdLst>
              <a:gd name="T0" fmla="*/ 168 w 586"/>
              <a:gd name="T1" fmla="*/ 20 h 585"/>
              <a:gd name="T2" fmla="*/ 168 w 586"/>
              <a:gd name="T3" fmla="*/ 312 h 585"/>
              <a:gd name="T4" fmla="*/ 343 w 586"/>
              <a:gd name="T5" fmla="*/ 171 h 585"/>
              <a:gd name="T6" fmla="*/ 356 w 586"/>
              <a:gd name="T7" fmla="*/ 167 h 585"/>
              <a:gd name="T8" fmla="*/ 377 w 586"/>
              <a:gd name="T9" fmla="*/ 188 h 585"/>
              <a:gd name="T10" fmla="*/ 377 w 586"/>
              <a:gd name="T11" fmla="*/ 312 h 585"/>
              <a:gd name="T12" fmla="*/ 552 w 586"/>
              <a:gd name="T13" fmla="*/ 171 h 585"/>
              <a:gd name="T14" fmla="*/ 565 w 586"/>
              <a:gd name="T15" fmla="*/ 167 h 585"/>
              <a:gd name="T16" fmla="*/ 586 w 586"/>
              <a:gd name="T17" fmla="*/ 188 h 585"/>
              <a:gd name="T18" fmla="*/ 586 w 586"/>
              <a:gd name="T19" fmla="*/ 564 h 585"/>
              <a:gd name="T20" fmla="*/ 565 w 586"/>
              <a:gd name="T21" fmla="*/ 585 h 585"/>
              <a:gd name="T22" fmla="*/ 21 w 586"/>
              <a:gd name="T23" fmla="*/ 585 h 585"/>
              <a:gd name="T24" fmla="*/ 0 w 586"/>
              <a:gd name="T25" fmla="*/ 564 h 585"/>
              <a:gd name="T26" fmla="*/ 0 w 586"/>
              <a:gd name="T27" fmla="*/ 20 h 585"/>
              <a:gd name="T28" fmla="*/ 21 w 586"/>
              <a:gd name="T29" fmla="*/ 0 h 585"/>
              <a:gd name="T30" fmla="*/ 147 w 586"/>
              <a:gd name="T31" fmla="*/ 0 h 585"/>
              <a:gd name="T32" fmla="*/ 168 w 586"/>
              <a:gd name="T33" fmla="*/ 2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6" h="585">
                <a:moveTo>
                  <a:pt x="168" y="20"/>
                </a:moveTo>
                <a:cubicBezTo>
                  <a:pt x="168" y="312"/>
                  <a:pt x="168" y="312"/>
                  <a:pt x="168" y="312"/>
                </a:cubicBezTo>
                <a:cubicBezTo>
                  <a:pt x="343" y="171"/>
                  <a:pt x="343" y="171"/>
                  <a:pt x="343" y="171"/>
                </a:cubicBezTo>
                <a:cubicBezTo>
                  <a:pt x="346" y="168"/>
                  <a:pt x="351" y="167"/>
                  <a:pt x="356" y="167"/>
                </a:cubicBezTo>
                <a:cubicBezTo>
                  <a:pt x="367" y="167"/>
                  <a:pt x="377" y="176"/>
                  <a:pt x="377" y="188"/>
                </a:cubicBezTo>
                <a:cubicBezTo>
                  <a:pt x="377" y="312"/>
                  <a:pt x="377" y="312"/>
                  <a:pt x="377" y="312"/>
                </a:cubicBezTo>
                <a:cubicBezTo>
                  <a:pt x="552" y="171"/>
                  <a:pt x="552" y="171"/>
                  <a:pt x="552" y="171"/>
                </a:cubicBezTo>
                <a:cubicBezTo>
                  <a:pt x="555" y="168"/>
                  <a:pt x="560" y="167"/>
                  <a:pt x="565" y="167"/>
                </a:cubicBezTo>
                <a:cubicBezTo>
                  <a:pt x="576" y="167"/>
                  <a:pt x="586" y="176"/>
                  <a:pt x="586" y="188"/>
                </a:cubicBezTo>
                <a:cubicBezTo>
                  <a:pt x="586" y="564"/>
                  <a:pt x="586" y="564"/>
                  <a:pt x="586" y="564"/>
                </a:cubicBezTo>
                <a:cubicBezTo>
                  <a:pt x="586" y="576"/>
                  <a:pt x="576" y="585"/>
                  <a:pt x="565" y="585"/>
                </a:cubicBezTo>
                <a:cubicBezTo>
                  <a:pt x="21" y="585"/>
                  <a:pt x="21" y="585"/>
                  <a:pt x="21" y="585"/>
                </a:cubicBezTo>
                <a:cubicBezTo>
                  <a:pt x="10" y="585"/>
                  <a:pt x="0" y="576"/>
                  <a:pt x="0" y="564"/>
                </a:cubicBezTo>
                <a:cubicBezTo>
                  <a:pt x="0" y="20"/>
                  <a:pt x="0" y="20"/>
                  <a:pt x="0" y="20"/>
                </a:cubicBezTo>
                <a:cubicBezTo>
                  <a:pt x="0" y="9"/>
                  <a:pt x="10" y="0"/>
                  <a:pt x="21" y="0"/>
                </a:cubicBezTo>
                <a:cubicBezTo>
                  <a:pt x="147" y="0"/>
                  <a:pt x="147" y="0"/>
                  <a:pt x="147" y="0"/>
                </a:cubicBezTo>
                <a:cubicBezTo>
                  <a:pt x="158" y="0"/>
                  <a:pt x="168" y="9"/>
                  <a:pt x="168" y="20"/>
                </a:cubicBezTo>
                <a:close/>
              </a:path>
            </a:pathLst>
          </a:custGeom>
          <a:solidFill>
            <a:srgbClr val="82CDF1"/>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2" name="Freeform 860">
            <a:extLst>
              <a:ext uri="{FF2B5EF4-FFF2-40B4-BE49-F238E27FC236}">
                <a16:creationId xmlns:a16="http://schemas.microsoft.com/office/drawing/2014/main" id="{CC8C3BBA-87F7-4D88-9B17-CE330AE381D2}"/>
              </a:ext>
            </a:extLst>
          </p:cNvPr>
          <p:cNvSpPr>
            <a:spLocks noChangeAspect="1" noEditPoints="1"/>
          </p:cNvSpPr>
          <p:nvPr/>
        </p:nvSpPr>
        <p:spPr bwMode="auto">
          <a:xfrm>
            <a:off x="5283387" y="2328236"/>
            <a:ext cx="323438" cy="482105"/>
          </a:xfrm>
          <a:custGeom>
            <a:avLst/>
            <a:gdLst>
              <a:gd name="T0" fmla="*/ 324 w 335"/>
              <a:gd name="T1" fmla="*/ 225 h 501"/>
              <a:gd name="T2" fmla="*/ 205 w 335"/>
              <a:gd name="T3" fmla="*/ 478 h 501"/>
              <a:gd name="T4" fmla="*/ 167 w 335"/>
              <a:gd name="T5" fmla="*/ 501 h 501"/>
              <a:gd name="T6" fmla="*/ 130 w 335"/>
              <a:gd name="T7" fmla="*/ 478 h 501"/>
              <a:gd name="T8" fmla="*/ 11 w 335"/>
              <a:gd name="T9" fmla="*/ 225 h 501"/>
              <a:gd name="T10" fmla="*/ 0 w 335"/>
              <a:gd name="T11" fmla="*/ 167 h 501"/>
              <a:gd name="T12" fmla="*/ 167 w 335"/>
              <a:gd name="T13" fmla="*/ 0 h 501"/>
              <a:gd name="T14" fmla="*/ 335 w 335"/>
              <a:gd name="T15" fmla="*/ 167 h 501"/>
              <a:gd name="T16" fmla="*/ 324 w 335"/>
              <a:gd name="T17" fmla="*/ 225 h 501"/>
              <a:gd name="T18" fmla="*/ 167 w 335"/>
              <a:gd name="T19" fmla="*/ 83 h 501"/>
              <a:gd name="T20" fmla="*/ 84 w 335"/>
              <a:gd name="T21" fmla="*/ 167 h 501"/>
              <a:gd name="T22" fmla="*/ 167 w 335"/>
              <a:gd name="T23" fmla="*/ 250 h 501"/>
              <a:gd name="T24" fmla="*/ 251 w 335"/>
              <a:gd name="T25" fmla="*/ 167 h 501"/>
              <a:gd name="T26" fmla="*/ 167 w 335"/>
              <a:gd name="T27" fmla="*/ 83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501">
                <a:moveTo>
                  <a:pt x="324" y="225"/>
                </a:moveTo>
                <a:cubicBezTo>
                  <a:pt x="205" y="478"/>
                  <a:pt x="205" y="478"/>
                  <a:pt x="205" y="478"/>
                </a:cubicBezTo>
                <a:cubicBezTo>
                  <a:pt x="198" y="493"/>
                  <a:pt x="183" y="501"/>
                  <a:pt x="167" y="501"/>
                </a:cubicBezTo>
                <a:cubicBezTo>
                  <a:pt x="152" y="501"/>
                  <a:pt x="137" y="493"/>
                  <a:pt x="130" y="478"/>
                </a:cubicBezTo>
                <a:cubicBezTo>
                  <a:pt x="11" y="225"/>
                  <a:pt x="11" y="225"/>
                  <a:pt x="11" y="225"/>
                </a:cubicBezTo>
                <a:cubicBezTo>
                  <a:pt x="2" y="207"/>
                  <a:pt x="0" y="187"/>
                  <a:pt x="0" y="167"/>
                </a:cubicBezTo>
                <a:cubicBezTo>
                  <a:pt x="0" y="74"/>
                  <a:pt x="75" y="0"/>
                  <a:pt x="167" y="0"/>
                </a:cubicBezTo>
                <a:cubicBezTo>
                  <a:pt x="260" y="0"/>
                  <a:pt x="335" y="74"/>
                  <a:pt x="335" y="167"/>
                </a:cubicBezTo>
                <a:cubicBezTo>
                  <a:pt x="335" y="187"/>
                  <a:pt x="332" y="207"/>
                  <a:pt x="324" y="225"/>
                </a:cubicBezTo>
                <a:close/>
                <a:moveTo>
                  <a:pt x="167" y="83"/>
                </a:moveTo>
                <a:cubicBezTo>
                  <a:pt x="121" y="83"/>
                  <a:pt x="84" y="121"/>
                  <a:pt x="84" y="167"/>
                </a:cubicBezTo>
                <a:cubicBezTo>
                  <a:pt x="84" y="213"/>
                  <a:pt x="121" y="250"/>
                  <a:pt x="167" y="250"/>
                </a:cubicBezTo>
                <a:cubicBezTo>
                  <a:pt x="214" y="250"/>
                  <a:pt x="251" y="213"/>
                  <a:pt x="251" y="167"/>
                </a:cubicBezTo>
                <a:cubicBezTo>
                  <a:pt x="251" y="121"/>
                  <a:pt x="214" y="83"/>
                  <a:pt x="167" y="83"/>
                </a:cubicBezTo>
                <a:close/>
              </a:path>
            </a:pathLst>
          </a:custGeom>
          <a:solidFill>
            <a:srgbClr val="1D448F"/>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3" name="Freeform 1051">
            <a:extLst>
              <a:ext uri="{FF2B5EF4-FFF2-40B4-BE49-F238E27FC236}">
                <a16:creationId xmlns:a16="http://schemas.microsoft.com/office/drawing/2014/main" id="{551B61C0-9ED4-4D96-93A4-10B51DAB35B8}"/>
              </a:ext>
            </a:extLst>
          </p:cNvPr>
          <p:cNvSpPr>
            <a:spLocks noChangeAspect="1" noEditPoints="1"/>
          </p:cNvSpPr>
          <p:nvPr/>
        </p:nvSpPr>
        <p:spPr bwMode="auto">
          <a:xfrm>
            <a:off x="5259993" y="4127942"/>
            <a:ext cx="370225" cy="370225"/>
          </a:xfrm>
          <a:custGeom>
            <a:avLst/>
            <a:gdLst>
              <a:gd name="T0" fmla="*/ 251 w 502"/>
              <a:gd name="T1" fmla="*/ 502 h 502"/>
              <a:gd name="T2" fmla="*/ 0 w 502"/>
              <a:gd name="T3" fmla="*/ 251 h 502"/>
              <a:gd name="T4" fmla="*/ 251 w 502"/>
              <a:gd name="T5" fmla="*/ 0 h 502"/>
              <a:gd name="T6" fmla="*/ 502 w 502"/>
              <a:gd name="T7" fmla="*/ 251 h 502"/>
              <a:gd name="T8" fmla="*/ 251 w 502"/>
              <a:gd name="T9" fmla="*/ 502 h 502"/>
              <a:gd name="T10" fmla="*/ 251 w 502"/>
              <a:gd name="T11" fmla="*/ 42 h 502"/>
              <a:gd name="T12" fmla="*/ 42 w 502"/>
              <a:gd name="T13" fmla="*/ 251 h 502"/>
              <a:gd name="T14" fmla="*/ 251 w 502"/>
              <a:gd name="T15" fmla="*/ 460 h 502"/>
              <a:gd name="T16" fmla="*/ 460 w 502"/>
              <a:gd name="T17" fmla="*/ 251 h 502"/>
              <a:gd name="T18" fmla="*/ 251 w 502"/>
              <a:gd name="T19" fmla="*/ 42 h 502"/>
              <a:gd name="T20" fmla="*/ 168 w 502"/>
              <a:gd name="T21" fmla="*/ 209 h 502"/>
              <a:gd name="T22" fmla="*/ 126 w 502"/>
              <a:gd name="T23" fmla="*/ 167 h 502"/>
              <a:gd name="T24" fmla="*/ 168 w 502"/>
              <a:gd name="T25" fmla="*/ 125 h 502"/>
              <a:gd name="T26" fmla="*/ 210 w 502"/>
              <a:gd name="T27" fmla="*/ 167 h 502"/>
              <a:gd name="T28" fmla="*/ 168 w 502"/>
              <a:gd name="T29" fmla="*/ 209 h 502"/>
              <a:gd name="T30" fmla="*/ 356 w 502"/>
              <a:gd name="T31" fmla="*/ 334 h 502"/>
              <a:gd name="T32" fmla="*/ 147 w 502"/>
              <a:gd name="T33" fmla="*/ 334 h 502"/>
              <a:gd name="T34" fmla="*/ 126 w 502"/>
              <a:gd name="T35" fmla="*/ 313 h 502"/>
              <a:gd name="T36" fmla="*/ 147 w 502"/>
              <a:gd name="T37" fmla="*/ 292 h 502"/>
              <a:gd name="T38" fmla="*/ 356 w 502"/>
              <a:gd name="T39" fmla="*/ 292 h 502"/>
              <a:gd name="T40" fmla="*/ 377 w 502"/>
              <a:gd name="T41" fmla="*/ 313 h 502"/>
              <a:gd name="T42" fmla="*/ 356 w 502"/>
              <a:gd name="T43" fmla="*/ 334 h 502"/>
              <a:gd name="T44" fmla="*/ 335 w 502"/>
              <a:gd name="T45" fmla="*/ 209 h 502"/>
              <a:gd name="T46" fmla="*/ 293 w 502"/>
              <a:gd name="T47" fmla="*/ 167 h 502"/>
              <a:gd name="T48" fmla="*/ 335 w 502"/>
              <a:gd name="T49" fmla="*/ 125 h 502"/>
              <a:gd name="T50" fmla="*/ 377 w 502"/>
              <a:gd name="T51" fmla="*/ 167 h 502"/>
              <a:gd name="T52" fmla="*/ 335 w 502"/>
              <a:gd name="T53" fmla="*/ 209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2" h="502">
                <a:moveTo>
                  <a:pt x="251" y="502"/>
                </a:moveTo>
                <a:cubicBezTo>
                  <a:pt x="113" y="502"/>
                  <a:pt x="0" y="389"/>
                  <a:pt x="0" y="251"/>
                </a:cubicBezTo>
                <a:cubicBezTo>
                  <a:pt x="0" y="112"/>
                  <a:pt x="113" y="0"/>
                  <a:pt x="251" y="0"/>
                </a:cubicBezTo>
                <a:cubicBezTo>
                  <a:pt x="390" y="0"/>
                  <a:pt x="502" y="112"/>
                  <a:pt x="502" y="251"/>
                </a:cubicBezTo>
                <a:cubicBezTo>
                  <a:pt x="502" y="389"/>
                  <a:pt x="390" y="502"/>
                  <a:pt x="251" y="502"/>
                </a:cubicBezTo>
                <a:close/>
                <a:moveTo>
                  <a:pt x="251" y="42"/>
                </a:moveTo>
                <a:cubicBezTo>
                  <a:pt x="136" y="42"/>
                  <a:pt x="42" y="135"/>
                  <a:pt x="42" y="251"/>
                </a:cubicBezTo>
                <a:cubicBezTo>
                  <a:pt x="42" y="366"/>
                  <a:pt x="136" y="460"/>
                  <a:pt x="251" y="460"/>
                </a:cubicBezTo>
                <a:cubicBezTo>
                  <a:pt x="367" y="460"/>
                  <a:pt x="460" y="366"/>
                  <a:pt x="460" y="251"/>
                </a:cubicBezTo>
                <a:cubicBezTo>
                  <a:pt x="460" y="135"/>
                  <a:pt x="367" y="42"/>
                  <a:pt x="251" y="42"/>
                </a:cubicBezTo>
                <a:close/>
                <a:moveTo>
                  <a:pt x="168" y="209"/>
                </a:moveTo>
                <a:cubicBezTo>
                  <a:pt x="144" y="209"/>
                  <a:pt x="126" y="190"/>
                  <a:pt x="126" y="167"/>
                </a:cubicBezTo>
                <a:cubicBezTo>
                  <a:pt x="126" y="144"/>
                  <a:pt x="144" y="125"/>
                  <a:pt x="168" y="125"/>
                </a:cubicBezTo>
                <a:cubicBezTo>
                  <a:pt x="191" y="125"/>
                  <a:pt x="210" y="144"/>
                  <a:pt x="210" y="167"/>
                </a:cubicBezTo>
                <a:cubicBezTo>
                  <a:pt x="210" y="190"/>
                  <a:pt x="191" y="209"/>
                  <a:pt x="168" y="209"/>
                </a:cubicBezTo>
                <a:close/>
                <a:moveTo>
                  <a:pt x="356" y="334"/>
                </a:moveTo>
                <a:cubicBezTo>
                  <a:pt x="147" y="334"/>
                  <a:pt x="147" y="334"/>
                  <a:pt x="147" y="334"/>
                </a:cubicBezTo>
                <a:cubicBezTo>
                  <a:pt x="135" y="334"/>
                  <a:pt x="126" y="325"/>
                  <a:pt x="126" y="313"/>
                </a:cubicBezTo>
                <a:cubicBezTo>
                  <a:pt x="126" y="302"/>
                  <a:pt x="135" y="292"/>
                  <a:pt x="147" y="292"/>
                </a:cubicBezTo>
                <a:cubicBezTo>
                  <a:pt x="356" y="292"/>
                  <a:pt x="356" y="292"/>
                  <a:pt x="356" y="292"/>
                </a:cubicBezTo>
                <a:cubicBezTo>
                  <a:pt x="367" y="292"/>
                  <a:pt x="377" y="302"/>
                  <a:pt x="377" y="313"/>
                </a:cubicBezTo>
                <a:cubicBezTo>
                  <a:pt x="377" y="325"/>
                  <a:pt x="367" y="334"/>
                  <a:pt x="356" y="334"/>
                </a:cubicBezTo>
                <a:close/>
                <a:moveTo>
                  <a:pt x="335" y="209"/>
                </a:moveTo>
                <a:cubicBezTo>
                  <a:pt x="312" y="209"/>
                  <a:pt x="293" y="190"/>
                  <a:pt x="293" y="167"/>
                </a:cubicBezTo>
                <a:cubicBezTo>
                  <a:pt x="293" y="144"/>
                  <a:pt x="312" y="125"/>
                  <a:pt x="335" y="125"/>
                </a:cubicBezTo>
                <a:cubicBezTo>
                  <a:pt x="358" y="125"/>
                  <a:pt x="377" y="144"/>
                  <a:pt x="377" y="167"/>
                </a:cubicBezTo>
                <a:cubicBezTo>
                  <a:pt x="377" y="190"/>
                  <a:pt x="358" y="209"/>
                  <a:pt x="335" y="209"/>
                </a:cubicBezTo>
                <a:close/>
              </a:path>
            </a:pathLst>
          </a:custGeom>
          <a:solidFill>
            <a:srgbClr val="1D448F"/>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4" name="Textfeld 13"/>
          <p:cNvSpPr txBox="1"/>
          <p:nvPr/>
        </p:nvSpPr>
        <p:spPr>
          <a:xfrm>
            <a:off x="1045914" y="2138782"/>
            <a:ext cx="3795027" cy="95410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b="1" i="0" u="none" strike="noStrike" kern="1200" cap="none" spc="0" normalizeH="0" baseline="0">
                <a:ln>
                  <a:noFill/>
                </a:ln>
                <a:solidFill>
                  <a:srgbClr val="000000"/>
                </a:solidFill>
                <a:effectLst/>
                <a:uLnTx/>
                <a:uFillTx/>
                <a:latin typeface="+mn-lt"/>
                <a:ea typeface="+mn-ea"/>
                <a:cs typeface="Arial" panose="020B0604020202020204" pitchFamily="34" charset="0"/>
              </a:rPr>
              <a:t>Sector/Company type: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a:ln>
                  <a:noFill/>
                </a:ln>
                <a:solidFill>
                  <a:srgbClr val="000000"/>
                </a:solidFill>
                <a:effectLst/>
                <a:uLnTx/>
                <a:uFillTx/>
                <a:latin typeface="+mn-lt"/>
                <a:ea typeface="+mn-ea"/>
                <a:cs typeface="Arial" panose="020B0604020202020204" pitchFamily="34" charset="0"/>
              </a:rPr>
              <a:t>Industrial firm</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a:ln>
                  <a:noFill/>
                </a:ln>
                <a:solidFill>
                  <a:srgbClr val="000000"/>
                </a:solidFill>
                <a:effectLst/>
                <a:uLnTx/>
                <a:uFillTx/>
                <a:latin typeface="+mn-lt"/>
                <a:ea typeface="+mn-ea"/>
                <a:cs typeface="Arial" panose="020B0604020202020204" pitchFamily="34" charset="0"/>
              </a:rPr>
              <a:t>Physical products can be explained easily (Food)</a:t>
            </a:r>
          </a:p>
        </p:txBody>
      </p:sp>
      <p:sp>
        <p:nvSpPr>
          <p:cNvPr id="15" name="Textfeld 14"/>
          <p:cNvSpPr txBox="1"/>
          <p:nvPr/>
        </p:nvSpPr>
        <p:spPr>
          <a:xfrm>
            <a:off x="1045914" y="3072606"/>
            <a:ext cx="3795027" cy="116955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Company Size: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medium-size/ larger SME (about 250-1000 employees)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purchasing department consists of approx. 20-50 professionals</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6" name="Textfeld 15"/>
          <p:cNvSpPr txBox="1"/>
          <p:nvPr/>
        </p:nvSpPr>
        <p:spPr>
          <a:xfrm>
            <a:off x="1045914" y="4191096"/>
            <a:ext cx="3795027" cy="95410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Spend</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Areas: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Final products consist of various components, for example different items form the </a:t>
            </a:r>
            <a:r>
              <a:rPr kumimoji="0" lang="en-US" b="0"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Kraljic</a:t>
            </a: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matrix</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7" name="Textfeld 16"/>
          <p:cNvSpPr txBox="1"/>
          <p:nvPr/>
        </p:nvSpPr>
        <p:spPr>
          <a:xfrm>
            <a:off x="489178" y="1627542"/>
            <a:ext cx="4351761" cy="307777"/>
          </a:xfrm>
          <a:prstGeom prst="rect">
            <a:avLst/>
          </a:prstGeom>
          <a:solidFill>
            <a:schemeClr val="accent2"/>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Information </a:t>
            </a: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about</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the</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company</a:t>
            </a:r>
            <a:endPar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8" name="Textfeld 17"/>
          <p:cNvSpPr txBox="1"/>
          <p:nvPr/>
        </p:nvSpPr>
        <p:spPr>
          <a:xfrm>
            <a:off x="1045913" y="5124920"/>
            <a:ext cx="3795027" cy="73866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Basic KPIs: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Turnover: 70 million</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Purchasing budget: 40 million</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19" name="Textfeld 18"/>
          <p:cNvSpPr txBox="1"/>
          <p:nvPr/>
        </p:nvSpPr>
        <p:spPr>
          <a:xfrm>
            <a:off x="5826879" y="2138781"/>
            <a:ext cx="3696533" cy="16004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Situation:</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Organization has difficulties to keep up with the competition </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Organization wants to implement new systems (e-Negotiation, Data Analytics)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No experience with digitization in PSM, but very willing to change</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20" name="Textfeld 19"/>
          <p:cNvSpPr txBox="1"/>
          <p:nvPr/>
        </p:nvSpPr>
        <p:spPr>
          <a:xfrm>
            <a:off x="5826879" y="3701292"/>
            <a:ext cx="3696534" cy="138499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Current</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Problems: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Bad KPIs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de-DE" b="0"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Competitor</a:t>
            </a:r>
            <a:r>
              <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r>
              <a:rPr kumimoji="0" lang="de-DE" b="0"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pressure</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Amount of Data is growing, but Processes are manual / No transparency</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Supply Markets dynamics</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21" name="Textfeld 20"/>
          <p:cNvSpPr txBox="1"/>
          <p:nvPr/>
        </p:nvSpPr>
        <p:spPr>
          <a:xfrm>
            <a:off x="5826878" y="5063519"/>
            <a:ext cx="3582647" cy="116955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Drivers/</a:t>
            </a: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Expected</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Outcomes: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dirty="0">
                <a:ln>
                  <a:noFill/>
                </a:ln>
                <a:solidFill>
                  <a:srgbClr val="000000"/>
                </a:solidFill>
                <a:effectLst/>
                <a:uLnTx/>
                <a:uFillTx/>
                <a:latin typeface="+mn-lt"/>
                <a:ea typeface="+mn-ea"/>
                <a:cs typeface="Arial" panose="020B0604020202020204" pitchFamily="34" charset="0"/>
              </a:rPr>
              <a:t>Cost savings / efficiency</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dirty="0">
                <a:ln>
                  <a:noFill/>
                </a:ln>
                <a:solidFill>
                  <a:srgbClr val="000000"/>
                </a:solidFill>
                <a:effectLst/>
                <a:uLnTx/>
                <a:uFillTx/>
                <a:latin typeface="+mn-lt"/>
                <a:ea typeface="+mn-ea"/>
                <a:cs typeface="Arial" panose="020B0604020202020204" pitchFamily="34" charset="0"/>
              </a:rPr>
              <a:t>Understand Costs better</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Performance system or Dashboard to provide information for decision making</a:t>
            </a: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
        <p:nvSpPr>
          <p:cNvPr id="22" name="Textfeld 21"/>
          <p:cNvSpPr txBox="1"/>
          <p:nvPr/>
        </p:nvSpPr>
        <p:spPr>
          <a:xfrm>
            <a:off x="5259993" y="1620940"/>
            <a:ext cx="4263419" cy="307777"/>
          </a:xfrm>
          <a:prstGeom prst="rect">
            <a:avLst/>
          </a:prstGeom>
          <a:solidFill>
            <a:schemeClr val="accent2"/>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Motivation </a:t>
            </a: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for</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r>
              <a:rPr kumimoji="0" lang="de-DE" b="1" i="0" u="none" strike="noStrike" kern="1200" cap="none" spc="0" normalizeH="0" baseline="0" noProof="0" dirty="0" err="1">
                <a:ln>
                  <a:noFill/>
                </a:ln>
                <a:solidFill>
                  <a:srgbClr val="000000"/>
                </a:solidFill>
                <a:effectLst/>
                <a:uLnTx/>
                <a:uFillTx/>
                <a:latin typeface="+mn-lt"/>
                <a:ea typeface="+mn-ea"/>
                <a:cs typeface="Arial" panose="020B0604020202020204" pitchFamily="34" charset="0"/>
              </a:rPr>
              <a:t>Industry</a:t>
            </a:r>
            <a:r>
              <a:rPr kumimoji="0" lang="de-DE" b="1"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4.0</a:t>
            </a:r>
          </a:p>
        </p:txBody>
      </p:sp>
      <p:sp>
        <p:nvSpPr>
          <p:cNvPr id="23" name="Freeform 1230">
            <a:extLst>
              <a:ext uri="{FF2B5EF4-FFF2-40B4-BE49-F238E27FC236}">
                <a16:creationId xmlns:a16="http://schemas.microsoft.com/office/drawing/2014/main" id="{1E34212C-DA15-4B36-9C4B-1A4F77AEEC30}"/>
              </a:ext>
            </a:extLst>
          </p:cNvPr>
          <p:cNvSpPr>
            <a:spLocks noChangeAspect="1"/>
          </p:cNvSpPr>
          <p:nvPr/>
        </p:nvSpPr>
        <p:spPr bwMode="auto">
          <a:xfrm>
            <a:off x="5259993" y="5343753"/>
            <a:ext cx="370225" cy="370225"/>
          </a:xfrm>
          <a:custGeom>
            <a:avLst/>
            <a:gdLst>
              <a:gd name="T0" fmla="*/ 585 w 587"/>
              <a:gd name="T1" fmla="*/ 25 h 586"/>
              <a:gd name="T2" fmla="*/ 502 w 587"/>
              <a:gd name="T3" fmla="*/ 527 h 586"/>
              <a:gd name="T4" fmla="*/ 491 w 587"/>
              <a:gd name="T5" fmla="*/ 541 h 586"/>
              <a:gd name="T6" fmla="*/ 481 w 587"/>
              <a:gd name="T7" fmla="*/ 544 h 586"/>
              <a:gd name="T8" fmla="*/ 473 w 587"/>
              <a:gd name="T9" fmla="*/ 542 h 586"/>
              <a:gd name="T10" fmla="*/ 325 w 587"/>
              <a:gd name="T11" fmla="*/ 482 h 586"/>
              <a:gd name="T12" fmla="*/ 246 w 587"/>
              <a:gd name="T13" fmla="*/ 578 h 586"/>
              <a:gd name="T14" fmla="*/ 230 w 587"/>
              <a:gd name="T15" fmla="*/ 586 h 586"/>
              <a:gd name="T16" fmla="*/ 223 w 587"/>
              <a:gd name="T17" fmla="*/ 585 h 586"/>
              <a:gd name="T18" fmla="*/ 209 w 587"/>
              <a:gd name="T19" fmla="*/ 565 h 586"/>
              <a:gd name="T20" fmla="*/ 209 w 587"/>
              <a:gd name="T21" fmla="*/ 451 h 586"/>
              <a:gd name="T22" fmla="*/ 491 w 587"/>
              <a:gd name="T23" fmla="*/ 105 h 586"/>
              <a:gd name="T24" fmla="*/ 142 w 587"/>
              <a:gd name="T25" fmla="*/ 407 h 586"/>
              <a:gd name="T26" fmla="*/ 13 w 587"/>
              <a:gd name="T27" fmla="*/ 354 h 586"/>
              <a:gd name="T28" fmla="*/ 0 w 587"/>
              <a:gd name="T29" fmla="*/ 336 h 586"/>
              <a:gd name="T30" fmla="*/ 11 w 587"/>
              <a:gd name="T31" fmla="*/ 317 h 586"/>
              <a:gd name="T32" fmla="*/ 554 w 587"/>
              <a:gd name="T33" fmla="*/ 3 h 586"/>
              <a:gd name="T34" fmla="*/ 565 w 587"/>
              <a:gd name="T35" fmla="*/ 0 h 586"/>
              <a:gd name="T36" fmla="*/ 576 w 587"/>
              <a:gd name="T37" fmla="*/ 4 h 586"/>
              <a:gd name="T38" fmla="*/ 585 w 587"/>
              <a:gd name="T39" fmla="*/ 2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586">
                <a:moveTo>
                  <a:pt x="585" y="25"/>
                </a:moveTo>
                <a:cubicBezTo>
                  <a:pt x="502" y="527"/>
                  <a:pt x="502" y="527"/>
                  <a:pt x="502" y="527"/>
                </a:cubicBezTo>
                <a:cubicBezTo>
                  <a:pt x="501" y="533"/>
                  <a:pt x="497" y="538"/>
                  <a:pt x="491" y="541"/>
                </a:cubicBezTo>
                <a:cubicBezTo>
                  <a:pt x="488" y="543"/>
                  <a:pt x="485" y="544"/>
                  <a:pt x="481" y="544"/>
                </a:cubicBezTo>
                <a:cubicBezTo>
                  <a:pt x="478" y="544"/>
                  <a:pt x="476" y="543"/>
                  <a:pt x="473" y="542"/>
                </a:cubicBezTo>
                <a:cubicBezTo>
                  <a:pt x="325" y="482"/>
                  <a:pt x="325" y="482"/>
                  <a:pt x="325" y="482"/>
                </a:cubicBezTo>
                <a:cubicBezTo>
                  <a:pt x="246" y="578"/>
                  <a:pt x="246" y="578"/>
                  <a:pt x="246" y="578"/>
                </a:cubicBezTo>
                <a:cubicBezTo>
                  <a:pt x="242" y="583"/>
                  <a:pt x="236" y="586"/>
                  <a:pt x="230" y="586"/>
                </a:cubicBezTo>
                <a:cubicBezTo>
                  <a:pt x="228" y="586"/>
                  <a:pt x="225" y="586"/>
                  <a:pt x="223" y="585"/>
                </a:cubicBezTo>
                <a:cubicBezTo>
                  <a:pt x="215" y="582"/>
                  <a:pt x="209" y="574"/>
                  <a:pt x="209" y="565"/>
                </a:cubicBezTo>
                <a:cubicBezTo>
                  <a:pt x="209" y="451"/>
                  <a:pt x="209" y="451"/>
                  <a:pt x="209" y="451"/>
                </a:cubicBezTo>
                <a:cubicBezTo>
                  <a:pt x="491" y="105"/>
                  <a:pt x="491" y="105"/>
                  <a:pt x="491" y="105"/>
                </a:cubicBezTo>
                <a:cubicBezTo>
                  <a:pt x="142" y="407"/>
                  <a:pt x="142" y="407"/>
                  <a:pt x="142" y="407"/>
                </a:cubicBezTo>
                <a:cubicBezTo>
                  <a:pt x="13" y="354"/>
                  <a:pt x="13" y="354"/>
                  <a:pt x="13" y="354"/>
                </a:cubicBezTo>
                <a:cubicBezTo>
                  <a:pt x="6" y="351"/>
                  <a:pt x="1" y="344"/>
                  <a:pt x="0" y="336"/>
                </a:cubicBezTo>
                <a:cubicBezTo>
                  <a:pt x="0" y="328"/>
                  <a:pt x="4" y="321"/>
                  <a:pt x="11" y="317"/>
                </a:cubicBezTo>
                <a:cubicBezTo>
                  <a:pt x="554" y="3"/>
                  <a:pt x="554" y="3"/>
                  <a:pt x="554" y="3"/>
                </a:cubicBezTo>
                <a:cubicBezTo>
                  <a:pt x="557" y="1"/>
                  <a:pt x="561" y="0"/>
                  <a:pt x="565" y="0"/>
                </a:cubicBezTo>
                <a:cubicBezTo>
                  <a:pt x="569" y="0"/>
                  <a:pt x="573" y="2"/>
                  <a:pt x="576" y="4"/>
                </a:cubicBezTo>
                <a:cubicBezTo>
                  <a:pt x="583" y="9"/>
                  <a:pt x="587" y="17"/>
                  <a:pt x="585" y="25"/>
                </a:cubicBezTo>
                <a:close/>
              </a:path>
            </a:pathLst>
          </a:custGeom>
          <a:solidFill>
            <a:srgbClr val="1D448F"/>
          </a:solidFill>
          <a:ln>
            <a:solidFill>
              <a:schemeClr val="tx1"/>
            </a:solid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p:txBody>
      </p:sp>
    </p:spTree>
    <p:extLst>
      <p:ext uri="{BB962C8B-B14F-4D97-AF65-F5344CB8AC3E}">
        <p14:creationId xmlns:p14="http://schemas.microsoft.com/office/powerpoint/2010/main" val="266993067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5A80E-00DF-48C3-8705-046A8C9FFBCC}"/>
              </a:ext>
            </a:extLst>
          </p:cNvPr>
          <p:cNvSpPr txBox="1"/>
          <p:nvPr/>
        </p:nvSpPr>
        <p:spPr>
          <a:xfrm>
            <a:off x="5068125" y="335609"/>
            <a:ext cx="5445125" cy="400110"/>
          </a:xfrm>
          <a:prstGeom prst="rect">
            <a:avLst/>
          </a:prstGeom>
          <a:noFill/>
        </p:spPr>
        <p:txBody>
          <a:bodyPr wrap="square" rtlCol="0">
            <a:spAutoFit/>
          </a:bodyPr>
          <a:lstStyle/>
          <a:p>
            <a:r>
              <a:rPr lang="en-US" sz="2000" b="0" i="1" dirty="0">
                <a:solidFill>
                  <a:schemeClr val="bg1"/>
                </a:solidFill>
                <a:latin typeface="+mj-lt"/>
                <a:ea typeface="+mj-ea"/>
                <a:cs typeface="+mj-cs"/>
              </a:rPr>
              <a:t>Contact</a:t>
            </a:r>
            <a:r>
              <a:rPr lang="en-US" sz="1200" b="0" dirty="0">
                <a:solidFill>
                  <a:schemeClr val="bg1"/>
                </a:solidFill>
              </a:rPr>
              <a:t> </a:t>
            </a:r>
            <a:r>
              <a:rPr lang="en-US" sz="2000" b="0" i="1" kern="1200" dirty="0">
                <a:solidFill>
                  <a:schemeClr val="bg1"/>
                </a:solidFill>
                <a:latin typeface="+mj-lt"/>
                <a:ea typeface="+mj-ea"/>
                <a:cs typeface="+mj-cs"/>
              </a:rPr>
              <a:t>Information</a:t>
            </a:r>
          </a:p>
        </p:txBody>
      </p:sp>
      <p:sp>
        <p:nvSpPr>
          <p:cNvPr id="3" name="TextBox 2">
            <a:extLst>
              <a:ext uri="{FF2B5EF4-FFF2-40B4-BE49-F238E27FC236}">
                <a16:creationId xmlns:a16="http://schemas.microsoft.com/office/drawing/2014/main" id="{B8FEF5AE-80C7-4768-9AE0-FF3AF5C91E08}"/>
              </a:ext>
            </a:extLst>
          </p:cNvPr>
          <p:cNvSpPr txBox="1"/>
          <p:nvPr/>
        </p:nvSpPr>
        <p:spPr>
          <a:xfrm>
            <a:off x="5068125" y="851443"/>
            <a:ext cx="5445125" cy="738664"/>
          </a:xfrm>
          <a:prstGeom prst="rect">
            <a:avLst/>
          </a:prstGeom>
          <a:noFill/>
        </p:spPr>
        <p:txBody>
          <a:bodyPr wrap="square" rtlCol="0">
            <a:spAutoFit/>
          </a:bodyPr>
          <a:lstStyle/>
          <a:p>
            <a:r>
              <a:rPr lang="en-US" sz="1400" b="0" i="1" dirty="0">
                <a:solidFill>
                  <a:schemeClr val="bg1"/>
                </a:solidFill>
                <a:latin typeface="+mj-lt"/>
                <a:ea typeface="+mj-ea"/>
                <a:cs typeface="+mj-cs"/>
              </a:rPr>
              <a:t>Website: http://project-persist.eu/ </a:t>
            </a:r>
          </a:p>
          <a:p>
            <a:r>
              <a:rPr lang="en-US" sz="1400" b="0" i="1" kern="1200" dirty="0">
                <a:solidFill>
                  <a:schemeClr val="bg1"/>
                </a:solidFill>
                <a:latin typeface="+mj-lt"/>
                <a:ea typeface="+mj-ea"/>
                <a:cs typeface="+mj-cs"/>
              </a:rPr>
              <a:t>LinkedIn: PERSIST group</a:t>
            </a:r>
          </a:p>
          <a:p>
            <a:r>
              <a:rPr lang="en-US" sz="1400" b="0" i="1" kern="1200" dirty="0" err="1">
                <a:solidFill>
                  <a:schemeClr val="bg1"/>
                </a:solidFill>
                <a:latin typeface="+mj-lt"/>
                <a:ea typeface="+mj-ea"/>
                <a:cs typeface="+mj-cs"/>
              </a:rPr>
              <a:t>EMail</a:t>
            </a:r>
            <a:r>
              <a:rPr lang="en-US" sz="1400" b="0" i="1" kern="1200" dirty="0">
                <a:solidFill>
                  <a:schemeClr val="bg1"/>
                </a:solidFill>
                <a:latin typeface="+mj-lt"/>
                <a:ea typeface="+mj-ea"/>
                <a:cs typeface="+mj-cs"/>
              </a:rPr>
              <a:t>: project-persist@utwente.nl</a:t>
            </a:r>
          </a:p>
        </p:txBody>
      </p:sp>
      <p:pic>
        <p:nvPicPr>
          <p:cNvPr id="4" name="Picture 3" descr="A close up of a logo&#10;&#10;Description automatically generated">
            <a:extLst>
              <a:ext uri="{FF2B5EF4-FFF2-40B4-BE49-F238E27FC236}">
                <a16:creationId xmlns:a16="http://schemas.microsoft.com/office/drawing/2014/main" id="{E4D7DC42-632F-4AF9-BE1E-1737E695B3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Tree>
    <p:extLst>
      <p:ext uri="{BB962C8B-B14F-4D97-AF65-F5344CB8AC3E}">
        <p14:creationId xmlns:p14="http://schemas.microsoft.com/office/powerpoint/2010/main" val="232478287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231A3117-DF7A-4F69-B4CC-3F13AFF5E2CC}"/>
              </a:ext>
            </a:extLst>
          </p:cNvPr>
          <p:cNvSpPr>
            <a:spLocks noGrp="1"/>
          </p:cNvSpPr>
          <p:nvPr>
            <p:ph type="ftr" sz="quarter" idx="3"/>
          </p:nvPr>
        </p:nvSpPr>
        <p:spPr/>
        <p:txBody>
          <a:bodyPr/>
          <a:lstStyle/>
          <a:p>
            <a:r>
              <a:rPr lang="en-US" dirty="0"/>
              <a:t>Source: PERSIST</a:t>
            </a:r>
          </a:p>
        </p:txBody>
      </p:sp>
      <p:sp>
        <p:nvSpPr>
          <p:cNvPr id="6" name="Titel 5">
            <a:extLst>
              <a:ext uri="{FF2B5EF4-FFF2-40B4-BE49-F238E27FC236}">
                <a16:creationId xmlns:a16="http://schemas.microsoft.com/office/drawing/2014/main" id="{151B5D1A-F0DB-4F0F-A40B-069828210FB6}"/>
              </a:ext>
            </a:extLst>
          </p:cNvPr>
          <p:cNvSpPr>
            <a:spLocks noGrp="1"/>
          </p:cNvSpPr>
          <p:nvPr>
            <p:ph type="title"/>
          </p:nvPr>
        </p:nvSpPr>
        <p:spPr/>
        <p:txBody>
          <a:bodyPr/>
          <a:lstStyle/>
          <a:p>
            <a:r>
              <a:rPr lang="en-GB" dirty="0"/>
              <a:t>In a series of EU projects, a new skills landscape for purchasing is being developed</a:t>
            </a:r>
          </a:p>
        </p:txBody>
      </p:sp>
      <p:sp>
        <p:nvSpPr>
          <p:cNvPr id="7" name="Inhaltsplatzhalter 6">
            <a:extLst>
              <a:ext uri="{FF2B5EF4-FFF2-40B4-BE49-F238E27FC236}">
                <a16:creationId xmlns:a16="http://schemas.microsoft.com/office/drawing/2014/main" id="{A5D7CBC9-A3EB-47E0-A1DA-D1D6A1022DEF}"/>
              </a:ext>
            </a:extLst>
          </p:cNvPr>
          <p:cNvSpPr>
            <a:spLocks noGrp="1"/>
          </p:cNvSpPr>
          <p:nvPr>
            <p:ph idx="11"/>
          </p:nvPr>
        </p:nvSpPr>
        <p:spPr/>
        <p:txBody>
          <a:bodyPr/>
          <a:lstStyle/>
          <a:p>
            <a:r>
              <a:rPr lang="en-US" altLang="de-DE" dirty="0"/>
              <a:t>Research objectives</a:t>
            </a:r>
            <a:r>
              <a:rPr lang="en-GB" dirty="0"/>
              <a:t>, </a:t>
            </a:r>
            <a:r>
              <a:rPr lang="en-GB" dirty="0">
                <a:solidFill>
                  <a:schemeClr val="accent1">
                    <a:lumMod val="50000"/>
                  </a:schemeClr>
                </a:solidFill>
                <a:hlinkClick r:id="rId7">
                  <a:extLst>
                    <a:ext uri="{A12FA001-AC4F-418D-AE19-62706E023703}">
                      <ahyp:hlinkClr xmlns:ahyp="http://schemas.microsoft.com/office/drawing/2018/hyperlinkcolor" val="tx"/>
                    </a:ext>
                  </a:extLst>
                </a:hlinkClick>
              </a:rPr>
              <a:t>www.project-persist.eu</a:t>
            </a:r>
            <a:r>
              <a:rPr lang="en-GB" dirty="0">
                <a:solidFill>
                  <a:schemeClr val="accent1">
                    <a:lumMod val="50000"/>
                  </a:schemeClr>
                </a:solidFill>
              </a:rPr>
              <a:t>  </a:t>
            </a:r>
          </a:p>
        </p:txBody>
      </p:sp>
      <p:sp>
        <p:nvSpPr>
          <p:cNvPr id="8" name="Rectangle 2">
            <a:extLst>
              <a:ext uri="{FF2B5EF4-FFF2-40B4-BE49-F238E27FC236}">
                <a16:creationId xmlns:a16="http://schemas.microsoft.com/office/drawing/2014/main" id="{40688626-34D4-4930-A548-F064E9125519}"/>
              </a:ext>
            </a:extLst>
          </p:cNvPr>
          <p:cNvSpPr>
            <a:spLocks noChangeArrowheads="1"/>
          </p:cNvSpPr>
          <p:nvPr>
            <p:custDataLst>
              <p:tags r:id="rId1"/>
            </p:custDataLst>
          </p:nvPr>
        </p:nvSpPr>
        <p:spPr bwMode="auto">
          <a:xfrm>
            <a:off x="503238" y="1539017"/>
            <a:ext cx="4029075" cy="481012"/>
          </a:xfrm>
          <a:prstGeom prst="rect">
            <a:avLst/>
          </a:prstGeom>
          <a:solidFill>
            <a:schemeClr val="accent2"/>
          </a:solidFill>
          <a:ln w="9525" algn="ctr">
            <a:solidFill>
              <a:schemeClr val="tx1"/>
            </a:solidFill>
            <a:miter lim="800000"/>
            <a:headEnd/>
            <a:tailEnd/>
          </a:ln>
          <a:effectLst>
            <a:outerShdw dist="35921" dir="2700000" algn="ctr" rotWithShape="0">
              <a:schemeClr val="bg2"/>
            </a:outerShdw>
          </a:effectLst>
        </p:spPr>
        <p:txBody>
          <a:bodyPr lIns="36000" tIns="0" rIns="36000" bIns="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GB" altLang="de-DE" b="1" i="1" dirty="0"/>
              <a:t>Predecessor: Purchasing skills in general</a:t>
            </a:r>
          </a:p>
        </p:txBody>
      </p:sp>
      <p:sp>
        <p:nvSpPr>
          <p:cNvPr id="9" name="Rectangle 3">
            <a:extLst>
              <a:ext uri="{FF2B5EF4-FFF2-40B4-BE49-F238E27FC236}">
                <a16:creationId xmlns:a16="http://schemas.microsoft.com/office/drawing/2014/main" id="{2A20FF66-B41F-48F0-BAE8-427B1BA50DE2}"/>
              </a:ext>
            </a:extLst>
          </p:cNvPr>
          <p:cNvSpPr>
            <a:spLocks noChangeArrowheads="1"/>
          </p:cNvSpPr>
          <p:nvPr>
            <p:custDataLst>
              <p:tags r:id="rId2"/>
            </p:custDataLst>
          </p:nvPr>
        </p:nvSpPr>
        <p:spPr bwMode="auto">
          <a:xfrm>
            <a:off x="503238" y="2020029"/>
            <a:ext cx="4029075" cy="4091288"/>
          </a:xfrm>
          <a:prstGeom prst="rect">
            <a:avLst/>
          </a:prstGeom>
          <a:solidFill>
            <a:schemeClr val="bg1"/>
          </a:solidFill>
          <a:ln w="9525" algn="ctr">
            <a:solidFill>
              <a:schemeClr val="tx1"/>
            </a:solidFill>
            <a:miter lim="800000"/>
            <a:headEnd/>
            <a:tailEnd/>
          </a:ln>
          <a:effectLst>
            <a:outerShdw dist="35921" dir="2700000" algn="ctr" rotWithShape="0">
              <a:schemeClr val="bg2"/>
            </a:outerShdw>
          </a:effectLst>
        </p:spPr>
        <p:txBody>
          <a:bodyPr lIns="108000" tIns="54000" rIns="54000" bIns="54000"/>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eaLnBrk="1" hangingPunct="1">
              <a:lnSpc>
                <a:spcPct val="100000"/>
              </a:lnSpc>
              <a:buSzTx/>
            </a:pPr>
            <a:r>
              <a:rPr lang="en-GB" altLang="de-DE" dirty="0"/>
              <a:t>More than 500 European purchasers participated</a:t>
            </a:r>
          </a:p>
          <a:p>
            <a:pPr lvl="1" eaLnBrk="1" hangingPunct="1">
              <a:lnSpc>
                <a:spcPct val="100000"/>
              </a:lnSpc>
              <a:buSzTx/>
            </a:pPr>
            <a:r>
              <a:rPr lang="en-GB" altLang="de-DE" dirty="0"/>
              <a:t>First empirically validated skills profile in purchasing</a:t>
            </a:r>
          </a:p>
          <a:p>
            <a:pPr lvl="1" eaLnBrk="1" hangingPunct="1">
              <a:lnSpc>
                <a:spcPct val="100000"/>
              </a:lnSpc>
              <a:buSzTx/>
            </a:pPr>
            <a:r>
              <a:rPr lang="en-GB" altLang="de-DE" dirty="0"/>
              <a:t>Tools: e.g. MOOC, skills self-assessment tool</a:t>
            </a:r>
          </a:p>
          <a:p>
            <a:pPr lvl="1" eaLnBrk="1" hangingPunct="1">
              <a:lnSpc>
                <a:spcPct val="100000"/>
              </a:lnSpc>
              <a:buSzTx/>
            </a:pPr>
            <a:r>
              <a:rPr lang="en-GB" altLang="de-DE" dirty="0"/>
              <a:t>www.project-perfect.eu</a:t>
            </a:r>
          </a:p>
        </p:txBody>
      </p:sp>
      <p:sp>
        <p:nvSpPr>
          <p:cNvPr id="10" name="Rectangle 4">
            <a:extLst>
              <a:ext uri="{FF2B5EF4-FFF2-40B4-BE49-F238E27FC236}">
                <a16:creationId xmlns:a16="http://schemas.microsoft.com/office/drawing/2014/main" id="{E19AA2CE-6FDE-484B-9EDB-B5C4FA828EDA}"/>
              </a:ext>
            </a:extLst>
          </p:cNvPr>
          <p:cNvSpPr>
            <a:spLocks noChangeArrowheads="1"/>
          </p:cNvSpPr>
          <p:nvPr>
            <p:custDataLst>
              <p:tags r:id="rId3"/>
            </p:custDataLst>
          </p:nvPr>
        </p:nvSpPr>
        <p:spPr bwMode="auto">
          <a:xfrm>
            <a:off x="5373688" y="1539017"/>
            <a:ext cx="4029075" cy="481012"/>
          </a:xfrm>
          <a:prstGeom prst="rect">
            <a:avLst/>
          </a:prstGeom>
          <a:solidFill>
            <a:schemeClr val="accent2"/>
          </a:solidFill>
          <a:ln w="9525" algn="ctr">
            <a:solidFill>
              <a:schemeClr val="tx1"/>
            </a:solidFill>
            <a:miter lim="800000"/>
            <a:headEnd/>
            <a:tailEnd/>
          </a:ln>
          <a:effectLst>
            <a:outerShdw dist="35921" dir="2700000" algn="ctr" rotWithShape="0">
              <a:schemeClr val="bg2"/>
            </a:outerShdw>
          </a:effectLst>
        </p:spPr>
        <p:txBody>
          <a:bodyPr lIns="36000" tIns="0" rIns="36000" bIns="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GB" altLang="de-DE" b="1" i="1" dirty="0"/>
              <a:t>PERSIST: Future I4.0 purchasing skills</a:t>
            </a:r>
          </a:p>
        </p:txBody>
      </p:sp>
      <p:sp>
        <p:nvSpPr>
          <p:cNvPr id="11" name="Rectangle 5">
            <a:extLst>
              <a:ext uri="{FF2B5EF4-FFF2-40B4-BE49-F238E27FC236}">
                <a16:creationId xmlns:a16="http://schemas.microsoft.com/office/drawing/2014/main" id="{85192000-B334-4D3A-84E4-42D3019C3AEB}"/>
              </a:ext>
            </a:extLst>
          </p:cNvPr>
          <p:cNvSpPr>
            <a:spLocks noChangeArrowheads="1"/>
          </p:cNvSpPr>
          <p:nvPr>
            <p:custDataLst>
              <p:tags r:id="rId4"/>
            </p:custDataLst>
          </p:nvPr>
        </p:nvSpPr>
        <p:spPr bwMode="auto">
          <a:xfrm>
            <a:off x="5373688" y="2020029"/>
            <a:ext cx="4029075" cy="4091288"/>
          </a:xfrm>
          <a:prstGeom prst="rect">
            <a:avLst/>
          </a:prstGeom>
          <a:solidFill>
            <a:schemeClr val="bg1"/>
          </a:solidFill>
          <a:ln w="9525" algn="ctr">
            <a:solidFill>
              <a:schemeClr val="tx1"/>
            </a:solidFill>
            <a:miter lim="800000"/>
            <a:headEnd/>
            <a:tailEnd/>
          </a:ln>
          <a:effectLst>
            <a:outerShdw dist="35921" dir="2700000" algn="ctr" rotWithShape="0">
              <a:schemeClr val="bg2"/>
            </a:outerShdw>
          </a:effectLst>
        </p:spPr>
        <p:txBody>
          <a:bodyPr lIns="108000" tIns="54000" rIns="54000" bIns="54000"/>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eaLnBrk="1" hangingPunct="1">
              <a:lnSpc>
                <a:spcPct val="100000"/>
              </a:lnSpc>
              <a:buSzTx/>
            </a:pPr>
            <a:r>
              <a:rPr lang="en-GB" altLang="de-DE" dirty="0"/>
              <a:t>Project PERFECT did only analyse current skills, high level skill description (“e-procurement, data analysis skills”)</a:t>
            </a:r>
          </a:p>
          <a:p>
            <a:pPr lvl="1" eaLnBrk="1" hangingPunct="1">
              <a:lnSpc>
                <a:spcPct val="100000"/>
              </a:lnSpc>
              <a:buSzTx/>
            </a:pPr>
            <a:r>
              <a:rPr lang="en-GB" altLang="de-DE" dirty="0"/>
              <a:t>PERSIST looks into the future: which are the new I4.0 skills for the purchaser of the future</a:t>
            </a:r>
          </a:p>
          <a:p>
            <a:pPr lvl="1" eaLnBrk="1" hangingPunct="1">
              <a:lnSpc>
                <a:spcPct val="100000"/>
              </a:lnSpc>
              <a:buSzTx/>
            </a:pPr>
            <a:r>
              <a:rPr lang="en-GB" altLang="de-DE" dirty="0"/>
              <a:t>Detailed skill description expected</a:t>
            </a:r>
          </a:p>
        </p:txBody>
      </p:sp>
      <p:sp>
        <p:nvSpPr>
          <p:cNvPr id="12" name="AutoShape 7">
            <a:extLst>
              <a:ext uri="{FF2B5EF4-FFF2-40B4-BE49-F238E27FC236}">
                <a16:creationId xmlns:a16="http://schemas.microsoft.com/office/drawing/2014/main" id="{233517C2-C970-4553-8F98-5122D93F9A0D}"/>
              </a:ext>
            </a:extLst>
          </p:cNvPr>
          <p:cNvSpPr>
            <a:spLocks noChangeArrowheads="1"/>
          </p:cNvSpPr>
          <p:nvPr>
            <p:custDataLst>
              <p:tags r:id="rId5"/>
            </p:custDataLst>
          </p:nvPr>
        </p:nvSpPr>
        <p:spPr bwMode="auto">
          <a:xfrm rot="5400000">
            <a:off x="3731090" y="3755551"/>
            <a:ext cx="2466975" cy="361950"/>
          </a:xfrm>
          <a:prstGeom prst="triangle">
            <a:avLst>
              <a:gd name="adj" fmla="val 50000"/>
            </a:avLst>
          </a:prstGeom>
          <a:solidFill>
            <a:schemeClr val="accent2"/>
          </a:solidFill>
          <a:ln w="9525">
            <a:solidFill>
              <a:schemeClr val="tx1"/>
            </a:solidFill>
            <a:miter lim="800000"/>
            <a:headEnd/>
            <a:tailEnd/>
          </a:ln>
        </p:spPr>
        <p:txBody>
          <a:bodyPr wrap="none" anchor="ctr"/>
          <a:lstStyle>
            <a:lvl1pPr>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endParaRPr lang="en-GB" altLang="de-DE"/>
          </a:p>
        </p:txBody>
      </p:sp>
      <p:pic>
        <p:nvPicPr>
          <p:cNvPr id="14" name="Grafik 13">
            <a:extLst>
              <a:ext uri="{FF2B5EF4-FFF2-40B4-BE49-F238E27FC236}">
                <a16:creationId xmlns:a16="http://schemas.microsoft.com/office/drawing/2014/main" id="{3968AAD0-C1D9-44A1-9439-CF27BC0AB556}"/>
              </a:ext>
            </a:extLst>
          </p:cNvPr>
          <p:cNvPicPr>
            <a:picLocks noChangeAspect="1"/>
          </p:cNvPicPr>
          <p:nvPr/>
        </p:nvPicPr>
        <p:blipFill>
          <a:blip r:embed="rId8"/>
          <a:stretch>
            <a:fillRect/>
          </a:stretch>
        </p:blipFill>
        <p:spPr>
          <a:xfrm>
            <a:off x="1379750" y="3896486"/>
            <a:ext cx="2449404" cy="2015187"/>
          </a:xfrm>
          <a:prstGeom prst="rect">
            <a:avLst/>
          </a:prstGeom>
        </p:spPr>
      </p:pic>
      <p:pic>
        <p:nvPicPr>
          <p:cNvPr id="2" name="Picture 1">
            <a:extLst>
              <a:ext uri="{FF2B5EF4-FFF2-40B4-BE49-F238E27FC236}">
                <a16:creationId xmlns:a16="http://schemas.microsoft.com/office/drawing/2014/main" id="{C2AD7396-8811-4011-A58A-0249D071F970}"/>
              </a:ext>
            </a:extLst>
          </p:cNvPr>
          <p:cNvPicPr>
            <a:picLocks noChangeAspect="1"/>
          </p:cNvPicPr>
          <p:nvPr/>
        </p:nvPicPr>
        <p:blipFill>
          <a:blip r:embed="rId9"/>
          <a:stretch>
            <a:fillRect/>
          </a:stretch>
        </p:blipFill>
        <p:spPr>
          <a:xfrm>
            <a:off x="6376126" y="3564734"/>
            <a:ext cx="2024198" cy="2560610"/>
          </a:xfrm>
          <a:prstGeom prst="rect">
            <a:avLst/>
          </a:prstGeom>
        </p:spPr>
      </p:pic>
      <p:sp>
        <p:nvSpPr>
          <p:cNvPr id="16" name="TextBox 15">
            <a:extLst>
              <a:ext uri="{FF2B5EF4-FFF2-40B4-BE49-F238E27FC236}">
                <a16:creationId xmlns:a16="http://schemas.microsoft.com/office/drawing/2014/main" id="{A3E317C0-F035-4306-B672-B8623E48E849}"/>
              </a:ext>
            </a:extLst>
          </p:cNvPr>
          <p:cNvSpPr txBox="1"/>
          <p:nvPr/>
        </p:nvSpPr>
        <p:spPr>
          <a:xfrm rot="16200000">
            <a:off x="7185420" y="4773274"/>
            <a:ext cx="2168198" cy="261610"/>
          </a:xfrm>
          <a:prstGeom prst="rect">
            <a:avLst/>
          </a:prstGeom>
          <a:noFill/>
        </p:spPr>
        <p:txBody>
          <a:bodyPr wrap="square">
            <a:spAutoFit/>
          </a:bodyPr>
          <a:lstStyle/>
          <a:p>
            <a:r>
              <a:rPr lang="en-US" sz="1100" dirty="0"/>
              <a:t>PERSIST project team </a:t>
            </a:r>
          </a:p>
        </p:txBody>
      </p:sp>
    </p:spTree>
    <p:extLst>
      <p:ext uri="{BB962C8B-B14F-4D97-AF65-F5344CB8AC3E}">
        <p14:creationId xmlns:p14="http://schemas.microsoft.com/office/powerpoint/2010/main" val="9682142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59721AC-93EE-4EE1-8C76-CA71248BE11D}"/>
              </a:ext>
            </a:extLst>
          </p:cNvPr>
          <p:cNvSpPr>
            <a:spLocks noGrp="1"/>
          </p:cNvSpPr>
          <p:nvPr>
            <p:ph type="ftr" sz="quarter" idx="3"/>
          </p:nvPr>
        </p:nvSpPr>
        <p:spPr/>
        <p:txBody>
          <a:bodyPr/>
          <a:lstStyle/>
          <a:p>
            <a:r>
              <a:rPr lang="en-US" dirty="0"/>
              <a:t>Source: PERSIST</a:t>
            </a:r>
          </a:p>
          <a:p>
            <a:endParaRPr lang="en-US" dirty="0"/>
          </a:p>
        </p:txBody>
      </p:sp>
      <p:graphicFrame>
        <p:nvGraphicFramePr>
          <p:cNvPr id="8" name="Table 8">
            <a:extLst>
              <a:ext uri="{FF2B5EF4-FFF2-40B4-BE49-F238E27FC236}">
                <a16:creationId xmlns:a16="http://schemas.microsoft.com/office/drawing/2014/main" id="{D8416BFF-19FF-43D1-BCD3-A28E24DDC967}"/>
              </a:ext>
            </a:extLst>
          </p:cNvPr>
          <p:cNvGraphicFramePr>
            <a:graphicFrameLocks noGrp="1"/>
          </p:cNvGraphicFramePr>
          <p:nvPr>
            <p:ph idx="10"/>
            <p:extLst>
              <p:ext uri="{D42A27DB-BD31-4B8C-83A1-F6EECF244321}">
                <p14:modId xmlns:p14="http://schemas.microsoft.com/office/powerpoint/2010/main" val="375911675"/>
              </p:ext>
            </p:extLst>
          </p:nvPr>
        </p:nvGraphicFramePr>
        <p:xfrm>
          <a:off x="387350" y="1511300"/>
          <a:ext cx="9140823" cy="4241800"/>
        </p:xfrm>
        <a:graphic>
          <a:graphicData uri="http://schemas.openxmlformats.org/drawingml/2006/table">
            <a:tbl>
              <a:tblPr firstRow="1" bandRow="1">
                <a:tableStyleId>{5C22544A-7EE6-4342-B048-85BDC9FD1C3A}</a:tableStyleId>
              </a:tblPr>
              <a:tblGrid>
                <a:gridCol w="3411918">
                  <a:extLst>
                    <a:ext uri="{9D8B030D-6E8A-4147-A177-3AD203B41FA5}">
                      <a16:colId xmlns:a16="http://schemas.microsoft.com/office/drawing/2014/main" val="4238760049"/>
                    </a:ext>
                  </a:extLst>
                </a:gridCol>
                <a:gridCol w="2871988">
                  <a:extLst>
                    <a:ext uri="{9D8B030D-6E8A-4147-A177-3AD203B41FA5}">
                      <a16:colId xmlns:a16="http://schemas.microsoft.com/office/drawing/2014/main" val="484948662"/>
                    </a:ext>
                  </a:extLst>
                </a:gridCol>
                <a:gridCol w="2856917">
                  <a:extLst>
                    <a:ext uri="{9D8B030D-6E8A-4147-A177-3AD203B41FA5}">
                      <a16:colId xmlns:a16="http://schemas.microsoft.com/office/drawing/2014/main" val="2507070848"/>
                    </a:ext>
                  </a:extLst>
                </a:gridCol>
              </a:tblGrid>
              <a:tr h="370840">
                <a:tc>
                  <a:txBody>
                    <a:bodyPr/>
                    <a:lstStyle/>
                    <a:p>
                      <a:pPr algn="ctr"/>
                      <a:r>
                        <a:rPr lang="de-DE" sz="1400" dirty="0">
                          <a:solidFill>
                            <a:schemeClr val="bg1"/>
                          </a:solidFill>
                        </a:rPr>
                        <a:t>University</a:t>
                      </a:r>
                    </a:p>
                  </a:txBody>
                  <a:tcPr/>
                </a:tc>
                <a:tc>
                  <a:txBody>
                    <a:bodyPr/>
                    <a:lstStyle/>
                    <a:p>
                      <a:pPr algn="ctr"/>
                      <a:r>
                        <a:rPr lang="de-DE" sz="1400" dirty="0">
                          <a:solidFill>
                            <a:schemeClr val="bg1"/>
                          </a:solidFill>
                        </a:rPr>
                        <a:t>Members </a:t>
                      </a:r>
                    </a:p>
                  </a:txBody>
                  <a:tcPr/>
                </a:tc>
                <a:tc>
                  <a:txBody>
                    <a:bodyPr/>
                    <a:lstStyle/>
                    <a:p>
                      <a:pPr algn="ctr"/>
                      <a:r>
                        <a:rPr lang="de-DE" sz="1400" dirty="0">
                          <a:solidFill>
                            <a:schemeClr val="bg1"/>
                          </a:solidFill>
                        </a:rPr>
                        <a:t>Mail</a:t>
                      </a:r>
                    </a:p>
                  </a:txBody>
                  <a:tcPr/>
                </a:tc>
                <a:extLst>
                  <a:ext uri="{0D108BD9-81ED-4DB2-BD59-A6C34878D82A}">
                    <a16:rowId xmlns:a16="http://schemas.microsoft.com/office/drawing/2014/main" val="4058213901"/>
                  </a:ext>
                </a:extLst>
              </a:tr>
              <a:tr h="370840">
                <a:tc>
                  <a:txBody>
                    <a:bodyPr/>
                    <a:lstStyle/>
                    <a:p>
                      <a:pPr algn="ctr"/>
                      <a:endParaRPr lang="en-US" sz="1400" b="0" noProof="0" dirty="0">
                        <a:solidFill>
                          <a:schemeClr val="tx1"/>
                        </a:solidFill>
                        <a:latin typeface="+mn-lt"/>
                        <a:cs typeface="Arial" panose="020B0604020202020204" pitchFamily="34" charset="0"/>
                      </a:endParaRPr>
                    </a:p>
                  </a:txBody>
                  <a:tcPr/>
                </a:tc>
                <a:tc>
                  <a:txBody>
                    <a:bodyPr/>
                    <a:lstStyle/>
                    <a:p>
                      <a:pPr algn="ctr"/>
                      <a:r>
                        <a:rPr lang="de-DE" sz="1400" dirty="0">
                          <a:latin typeface="+mn-lt"/>
                        </a:rPr>
                        <a:t>Prof. Holger Schiele</a:t>
                      </a:r>
                    </a:p>
                    <a:p>
                      <a:pPr algn="ctr"/>
                      <a:r>
                        <a:rPr lang="de-DE" sz="1400" dirty="0">
                          <a:latin typeface="+mn-lt"/>
                        </a:rPr>
                        <a:t>Vincent Delke </a:t>
                      </a:r>
                    </a:p>
                    <a:p>
                      <a:pPr algn="ctr"/>
                      <a:r>
                        <a:rPr lang="de-DE" sz="1400" dirty="0">
                          <a:latin typeface="+mn-lt"/>
                        </a:rPr>
                        <a:t>Klaas Stek</a:t>
                      </a:r>
                    </a:p>
                    <a:p>
                      <a:pPr algn="ctr"/>
                      <a:r>
                        <a:rPr lang="de-DE" sz="1400" dirty="0">
                          <a:latin typeface="+mn-lt"/>
                        </a:rPr>
                        <a:t>Gabriela Maris</a:t>
                      </a:r>
                    </a:p>
                  </a:txBody>
                  <a:tcPr/>
                </a:tc>
                <a:tc>
                  <a:txBody>
                    <a:bodyPr/>
                    <a:lstStyle/>
                    <a:p>
                      <a:pPr algn="ctr"/>
                      <a:r>
                        <a:rPr lang="de-DE" sz="1400" dirty="0">
                          <a:latin typeface="+mn-lt"/>
                        </a:rPr>
                        <a:t>h.schiele@utwente.nl</a:t>
                      </a:r>
                    </a:p>
                    <a:p>
                      <a:pPr algn="ctr"/>
                      <a:r>
                        <a:rPr lang="de-DE" sz="1400" dirty="0">
                          <a:latin typeface="+mn-lt"/>
                        </a:rPr>
                        <a:t>v.f.delke@utwente.nl</a:t>
                      </a:r>
                    </a:p>
                    <a:p>
                      <a:pPr algn="ctr"/>
                      <a:r>
                        <a:rPr lang="de-DE" sz="1400" dirty="0">
                          <a:latin typeface="+mn-lt"/>
                        </a:rPr>
                        <a:t>klaas.stek@utwente.nl</a:t>
                      </a:r>
                    </a:p>
                    <a:p>
                      <a:pPr algn="ctr"/>
                      <a:r>
                        <a:rPr lang="de-DE" sz="1400" dirty="0">
                          <a:latin typeface="+mn-lt"/>
                        </a:rPr>
                        <a:t>gabmaris@gmail.com</a:t>
                      </a:r>
                    </a:p>
                  </a:txBody>
                  <a:tcPr/>
                </a:tc>
                <a:extLst>
                  <a:ext uri="{0D108BD9-81ED-4DB2-BD59-A6C34878D82A}">
                    <a16:rowId xmlns:a16="http://schemas.microsoft.com/office/drawing/2014/main" val="395331208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0" noProof="0" dirty="0">
                        <a:solidFill>
                          <a:schemeClr val="tx1"/>
                        </a:solidFill>
                        <a:latin typeface="+mn-lt"/>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0" noProof="0" dirty="0">
                        <a:solidFill>
                          <a:schemeClr val="tx1"/>
                        </a:solidFill>
                        <a:latin typeface="+mn-lt"/>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0" noProof="0" dirty="0">
                        <a:solidFill>
                          <a:schemeClr val="tx1"/>
                        </a:solidFill>
                        <a:latin typeface="+mn-lt"/>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noProof="0" dirty="0">
                          <a:solidFill>
                            <a:schemeClr val="tx1"/>
                          </a:solidFill>
                          <a:latin typeface="+mn-lt"/>
                          <a:cs typeface="Arial" panose="020B0604020202020204" pitchFamily="34" charset="0"/>
                        </a:rPr>
                        <a:t>Prof. Jukka Hallikas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noProof="0" dirty="0">
                          <a:solidFill>
                            <a:schemeClr val="tx1"/>
                          </a:solidFill>
                          <a:latin typeface="+mn-lt"/>
                          <a:cs typeface="Arial" panose="020B0604020202020204" pitchFamily="34" charset="0"/>
                        </a:rPr>
                        <a:t>Elina </a:t>
                      </a:r>
                      <a:r>
                        <a:rPr lang="en-US" sz="1400" b="0" noProof="0" dirty="0" err="1">
                          <a:solidFill>
                            <a:schemeClr val="tx1"/>
                          </a:solidFill>
                          <a:latin typeface="+mn-lt"/>
                          <a:cs typeface="Arial" panose="020B0604020202020204" pitchFamily="34" charset="0"/>
                        </a:rPr>
                        <a:t>Karttunen</a:t>
                      </a:r>
                      <a:endParaRPr lang="en-US" sz="1400" b="0" noProof="0" dirty="0">
                        <a:solidFill>
                          <a:schemeClr val="tx1"/>
                        </a:solidFill>
                        <a:latin typeface="+mn-lt"/>
                        <a:cs typeface="Arial" panose="020B0604020202020204" pitchFamily="34" charset="0"/>
                      </a:endParaRPr>
                    </a:p>
                  </a:txBody>
                  <a:tcPr/>
                </a:tc>
                <a:tc>
                  <a:txBody>
                    <a:bodyPr/>
                    <a:lstStyle/>
                    <a:p>
                      <a:pPr algn="ctr"/>
                      <a:r>
                        <a:rPr lang="en-US" sz="1400" dirty="0">
                          <a:solidFill>
                            <a:schemeClr val="tx1"/>
                          </a:solidFill>
                          <a:latin typeface="+mn-lt"/>
                        </a:rPr>
                        <a:t>jukka.Hallikas@lut.fi</a:t>
                      </a:r>
                    </a:p>
                    <a:p>
                      <a:pPr algn="ctr"/>
                      <a:r>
                        <a:rPr lang="en-US" sz="1400" dirty="0">
                          <a:solidFill>
                            <a:schemeClr val="tx1"/>
                          </a:solidFill>
                          <a:latin typeface="+mn-lt"/>
                        </a:rPr>
                        <a:t>elina.Karttunen@lut.fi</a:t>
                      </a:r>
                    </a:p>
                  </a:txBody>
                  <a:tcPr/>
                </a:tc>
                <a:extLst>
                  <a:ext uri="{0D108BD9-81ED-4DB2-BD59-A6C34878D82A}">
                    <a16:rowId xmlns:a16="http://schemas.microsoft.com/office/drawing/2014/main" val="1322726371"/>
                  </a:ext>
                </a:extLst>
              </a:tr>
              <a:tr h="370840">
                <a:tc>
                  <a:txBody>
                    <a:bodyPr/>
                    <a:lstStyle/>
                    <a:p>
                      <a:pPr algn="ctr"/>
                      <a:endParaRPr lang="en-US" sz="1400" b="0" noProof="0" dirty="0">
                        <a:solidFill>
                          <a:schemeClr val="tx1"/>
                        </a:solidFill>
                        <a:latin typeface="+mn-lt"/>
                        <a:cs typeface="Arial" panose="020B0604020202020204" pitchFamily="34" charset="0"/>
                      </a:endParaRPr>
                    </a:p>
                    <a:p>
                      <a:pPr algn="ctr"/>
                      <a:endParaRPr lang="en-US" sz="1400" b="0" noProof="0" dirty="0">
                        <a:solidFill>
                          <a:schemeClr val="tx1"/>
                        </a:solidFill>
                        <a:latin typeface="+mn-lt"/>
                        <a:cs typeface="Arial" panose="020B0604020202020204" pitchFamily="34" charset="0"/>
                      </a:endParaRPr>
                    </a:p>
                    <a:p>
                      <a:pPr algn="ctr"/>
                      <a:r>
                        <a:rPr lang="en-US" sz="1400" b="0" noProof="0" dirty="0">
                          <a:solidFill>
                            <a:schemeClr val="tx1"/>
                          </a:solidFill>
                          <a:latin typeface="+mn-lt"/>
                          <a:cs typeface="Arial" panose="020B0604020202020204" pitchFamily="34" charset="0"/>
                        </a:rPr>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noProof="0" dirty="0">
                          <a:solidFill>
                            <a:schemeClr val="tx1"/>
                          </a:solidFill>
                          <a:latin typeface="+mn-lt"/>
                          <a:cs typeface="Arial" panose="020B0604020202020204" pitchFamily="34" charset="0"/>
                        </a:rPr>
                        <a:t>Prof. Michael Henke</a:t>
                      </a:r>
                    </a:p>
                    <a:p>
                      <a:pPr algn="ctr"/>
                      <a:r>
                        <a:rPr lang="en-US" sz="1400" b="0" noProof="0" dirty="0">
                          <a:solidFill>
                            <a:schemeClr val="tx1"/>
                          </a:solidFill>
                          <a:latin typeface="+mn-lt"/>
                          <a:cs typeface="Arial" panose="020B0604020202020204" pitchFamily="34" charset="0"/>
                        </a:rPr>
                        <a:t>Dennis Mayer</a:t>
                      </a:r>
                    </a:p>
                  </a:txBody>
                  <a:tcPr/>
                </a:tc>
                <a:tc>
                  <a:txBody>
                    <a:bodyPr/>
                    <a:lstStyle/>
                    <a:p>
                      <a:pPr algn="ctr"/>
                      <a:r>
                        <a:rPr lang="de-DE" sz="1400" dirty="0">
                          <a:latin typeface="+mn-lt"/>
                        </a:rPr>
                        <a:t>henke@lfo.tu-dortmund.de</a:t>
                      </a:r>
                    </a:p>
                    <a:p>
                      <a:pPr algn="ctr"/>
                      <a:r>
                        <a:rPr lang="de-DE" sz="1400" dirty="0">
                          <a:latin typeface="+mn-lt"/>
                        </a:rPr>
                        <a:t>meyer@lfo.tu-dortmund.de</a:t>
                      </a:r>
                    </a:p>
                  </a:txBody>
                  <a:tcPr/>
                </a:tc>
                <a:extLst>
                  <a:ext uri="{0D108BD9-81ED-4DB2-BD59-A6C34878D82A}">
                    <a16:rowId xmlns:a16="http://schemas.microsoft.com/office/drawing/2014/main" val="2187912463"/>
                  </a:ext>
                </a:extLst>
              </a:tr>
              <a:tr h="370840">
                <a:tc>
                  <a:txBody>
                    <a:bodyPr/>
                    <a:lstStyle/>
                    <a:p>
                      <a:pPr algn="ctr"/>
                      <a:endParaRPr lang="en-US" sz="1400" b="0" noProof="0" dirty="0">
                        <a:solidFill>
                          <a:schemeClr val="tx1"/>
                        </a:solidFill>
                        <a:latin typeface="+mn-lt"/>
                        <a:cs typeface="Arial" panose="020B0604020202020204" pitchFamily="34" charset="0"/>
                      </a:endParaRPr>
                    </a:p>
                    <a:p>
                      <a:pPr algn="ctr"/>
                      <a:endParaRPr lang="en-US" sz="1400" b="0" noProof="0" dirty="0">
                        <a:solidFill>
                          <a:schemeClr val="tx1"/>
                        </a:solidFill>
                        <a:latin typeface="+mn-lt"/>
                        <a:cs typeface="Arial" panose="020B0604020202020204" pitchFamily="34" charset="0"/>
                      </a:endParaRPr>
                    </a:p>
                    <a:p>
                      <a:pPr algn="ctr"/>
                      <a:endParaRPr lang="en-US" sz="1400" b="0" noProof="0" dirty="0">
                        <a:solidFill>
                          <a:schemeClr val="tx1"/>
                        </a:solidFill>
                        <a:latin typeface="+mn-lt"/>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noProof="0" dirty="0">
                          <a:solidFill>
                            <a:schemeClr val="tx1"/>
                          </a:solidFill>
                          <a:latin typeface="+mn-lt"/>
                          <a:cs typeface="Arial" panose="020B0604020202020204" pitchFamily="34" charset="0"/>
                        </a:rPr>
                        <a:t>Michal Tkáč</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noProof="0" dirty="0">
                          <a:solidFill>
                            <a:schemeClr val="tx1"/>
                          </a:solidFill>
                          <a:latin typeface="+mn-lt"/>
                          <a:cs typeface="Arial" panose="020B0604020202020204" pitchFamily="34" charset="0"/>
                        </a:rPr>
                        <a:t>(Prof. Ferdinand </a:t>
                      </a:r>
                      <a:r>
                        <a:rPr lang="en-US" sz="1200" b="0" noProof="0" dirty="0" err="1">
                          <a:solidFill>
                            <a:schemeClr val="tx1"/>
                          </a:solidFill>
                          <a:latin typeface="+mn-lt"/>
                          <a:cs typeface="Arial" panose="020B0604020202020204" pitchFamily="34" charset="0"/>
                        </a:rPr>
                        <a:t>Daňo</a:t>
                      </a:r>
                      <a:r>
                        <a:rPr lang="en-US" sz="1200" b="0" noProof="0" dirty="0">
                          <a:solidFill>
                            <a:schemeClr val="tx1"/>
                          </a:solidFill>
                          <a:latin typeface="+mn-lt"/>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b="0" noProof="0" dirty="0">
                        <a:solidFill>
                          <a:schemeClr val="tx1"/>
                        </a:solidFill>
                        <a:latin typeface="+mn-lt"/>
                        <a:cs typeface="Arial" panose="020B0604020202020204" pitchFamily="34" charset="0"/>
                      </a:endParaRPr>
                    </a:p>
                  </a:txBody>
                  <a:tcPr/>
                </a:tc>
                <a:tc>
                  <a:txBody>
                    <a:bodyPr/>
                    <a:lstStyle/>
                    <a:p>
                      <a:pPr algn="ctr"/>
                      <a:r>
                        <a:rPr lang="de-DE" sz="1400" dirty="0">
                          <a:latin typeface="+mn-lt"/>
                        </a:rPr>
                        <a:t>tkacmich@gmail.com</a:t>
                      </a:r>
                    </a:p>
                    <a:p>
                      <a:pPr marL="0" marR="0" lvl="0" indent="0" algn="ctr" defTabSz="914423" rtl="0" eaLnBrk="1" fontAlgn="auto" latinLnBrk="0" hangingPunct="1">
                        <a:lnSpc>
                          <a:spcPct val="100000"/>
                        </a:lnSpc>
                        <a:spcBef>
                          <a:spcPts val="0"/>
                        </a:spcBef>
                        <a:spcAft>
                          <a:spcPts val="0"/>
                        </a:spcAft>
                        <a:buClrTx/>
                        <a:buSzTx/>
                        <a:buFontTx/>
                        <a:buNone/>
                        <a:tabLst/>
                        <a:defRPr/>
                      </a:pPr>
                      <a:r>
                        <a:rPr lang="de-DE" sz="1200" dirty="0">
                          <a:latin typeface="+mn-lt"/>
                        </a:rPr>
                        <a:t>(ferdinand.dano@euba.sk)</a:t>
                      </a:r>
                    </a:p>
                    <a:p>
                      <a:pPr algn="ctr"/>
                      <a:endParaRPr lang="de-DE" sz="1400" dirty="0">
                        <a:latin typeface="+mn-lt"/>
                      </a:endParaRPr>
                    </a:p>
                  </a:txBody>
                  <a:tcPr/>
                </a:tc>
                <a:extLst>
                  <a:ext uri="{0D108BD9-81ED-4DB2-BD59-A6C34878D82A}">
                    <a16:rowId xmlns:a16="http://schemas.microsoft.com/office/drawing/2014/main" val="4588364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mn-lt"/>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latin typeface="+mn-lt"/>
                      </a:endParaRPr>
                    </a:p>
                  </a:txBody>
                  <a:tcPr/>
                </a:tc>
                <a:tc>
                  <a:txBody>
                    <a:bodyPr/>
                    <a:lstStyle/>
                    <a:p>
                      <a:pPr algn="ctr"/>
                      <a:r>
                        <a:rPr lang="de-DE" sz="1400" dirty="0">
                          <a:solidFill>
                            <a:schemeClr val="tx1"/>
                          </a:solidFill>
                          <a:latin typeface="+mn-lt"/>
                        </a:rPr>
                        <a:t>Stephen Kelly</a:t>
                      </a:r>
                    </a:p>
                    <a:p>
                      <a:pPr algn="ctr"/>
                      <a:r>
                        <a:rPr lang="de-DE" sz="1400" dirty="0">
                          <a:solidFill>
                            <a:schemeClr val="tx1"/>
                          </a:solidFill>
                          <a:latin typeface="+mn-lt"/>
                        </a:rPr>
                        <a:t>Peter </a:t>
                      </a:r>
                      <a:r>
                        <a:rPr lang="de-DE" sz="1400" dirty="0" err="1">
                          <a:solidFill>
                            <a:schemeClr val="tx1"/>
                          </a:solidFill>
                          <a:latin typeface="+mn-lt"/>
                        </a:rPr>
                        <a:t>Vangorp</a:t>
                      </a:r>
                      <a:endParaRPr lang="de-DE" sz="1400" dirty="0">
                        <a:solidFill>
                          <a:schemeClr val="tx1"/>
                        </a:solidFill>
                        <a:latin typeface="+mn-lt"/>
                      </a:endParaRPr>
                    </a:p>
                  </a:txBody>
                  <a:tcPr/>
                </a:tc>
                <a:tc>
                  <a:txBody>
                    <a:bodyPr/>
                    <a:lstStyle/>
                    <a:p>
                      <a:pPr algn="ctr"/>
                      <a:r>
                        <a:rPr lang="en-GB" sz="1400" dirty="0">
                          <a:latin typeface="+mn-lt"/>
                        </a:rPr>
                        <a:t>stephen.Kelly@edgehill.ac.uk</a:t>
                      </a:r>
                    </a:p>
                    <a:p>
                      <a:pPr algn="ctr"/>
                      <a:r>
                        <a:rPr lang="en-GB" sz="1400" dirty="0">
                          <a:latin typeface="+mn-lt"/>
                        </a:rPr>
                        <a:t>peter.Vangorp@edgehill.ac.uk</a:t>
                      </a:r>
                    </a:p>
                  </a:txBody>
                  <a:tcPr/>
                </a:tc>
                <a:extLst>
                  <a:ext uri="{0D108BD9-81ED-4DB2-BD59-A6C34878D82A}">
                    <a16:rowId xmlns:a16="http://schemas.microsoft.com/office/drawing/2014/main" val="902380686"/>
                  </a:ext>
                </a:extLst>
              </a:tr>
            </a:tbl>
          </a:graphicData>
        </a:graphic>
      </p:graphicFrame>
      <p:sp>
        <p:nvSpPr>
          <p:cNvPr id="6" name="Title 5">
            <a:extLst>
              <a:ext uri="{FF2B5EF4-FFF2-40B4-BE49-F238E27FC236}">
                <a16:creationId xmlns:a16="http://schemas.microsoft.com/office/drawing/2014/main" id="{829684CF-5059-467C-9D8B-F98BACCE6A11}"/>
              </a:ext>
            </a:extLst>
          </p:cNvPr>
          <p:cNvSpPr>
            <a:spLocks noGrp="1"/>
          </p:cNvSpPr>
          <p:nvPr>
            <p:ph type="title"/>
          </p:nvPr>
        </p:nvSpPr>
        <p:spPr/>
        <p:txBody>
          <a:bodyPr/>
          <a:lstStyle/>
          <a:p>
            <a:r>
              <a:rPr lang="en-US" dirty="0"/>
              <a:t>The PERSIST project is conducted by five institutes with expertise in purchasing and supply management</a:t>
            </a:r>
          </a:p>
        </p:txBody>
      </p:sp>
      <p:sp>
        <p:nvSpPr>
          <p:cNvPr id="7" name="Content Placeholder 6">
            <a:extLst>
              <a:ext uri="{FF2B5EF4-FFF2-40B4-BE49-F238E27FC236}">
                <a16:creationId xmlns:a16="http://schemas.microsoft.com/office/drawing/2014/main" id="{FC598986-AEC7-4639-8286-6DCD92FE6B4E}"/>
              </a:ext>
            </a:extLst>
          </p:cNvPr>
          <p:cNvSpPr>
            <a:spLocks noGrp="1"/>
          </p:cNvSpPr>
          <p:nvPr>
            <p:ph idx="11"/>
          </p:nvPr>
        </p:nvSpPr>
        <p:spPr/>
        <p:txBody>
          <a:bodyPr/>
          <a:lstStyle/>
          <a:p>
            <a:r>
              <a:rPr lang="en-US" dirty="0"/>
              <a:t>Project members</a:t>
            </a:r>
          </a:p>
        </p:txBody>
      </p:sp>
      <p:pic>
        <p:nvPicPr>
          <p:cNvPr id="9" name="Picture 4" descr="http://www.mobidem.tu-dortmund.de/joomla/images/tu-dortmund-logo.png">
            <a:extLst>
              <a:ext uri="{FF2B5EF4-FFF2-40B4-BE49-F238E27FC236}">
                <a16:creationId xmlns:a16="http://schemas.microsoft.com/office/drawing/2014/main" id="{8867A054-3638-441F-AD1F-0B49950EEB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2683" y="3721737"/>
            <a:ext cx="2132599" cy="3119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utwente.nl/huisstijl/downloads/woordmerk/ut-logo-2400-black-nl.png">
            <a:extLst>
              <a:ext uri="{FF2B5EF4-FFF2-40B4-BE49-F238E27FC236}">
                <a16:creationId xmlns:a16="http://schemas.microsoft.com/office/drawing/2014/main" id="{86E34D41-2DD0-4D9D-B8EC-7DE00E55590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21" y="2129685"/>
            <a:ext cx="2738131" cy="5016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text&#10;&#10;Description automatically generated">
            <a:extLst>
              <a:ext uri="{FF2B5EF4-FFF2-40B4-BE49-F238E27FC236}">
                <a16:creationId xmlns:a16="http://schemas.microsoft.com/office/drawing/2014/main" id="{595FA4CE-D3D6-430D-A3C6-B37066D17C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2392" y="2861617"/>
            <a:ext cx="1533184" cy="676226"/>
          </a:xfrm>
          <a:prstGeom prst="rect">
            <a:avLst/>
          </a:prstGeom>
        </p:spPr>
      </p:pic>
      <p:pic>
        <p:nvPicPr>
          <p:cNvPr id="15" name="Picture 14" descr="Logo&#10;&#10;Description automatically generated">
            <a:extLst>
              <a:ext uri="{FF2B5EF4-FFF2-40B4-BE49-F238E27FC236}">
                <a16:creationId xmlns:a16="http://schemas.microsoft.com/office/drawing/2014/main" id="{2349FD47-4768-409A-B072-648CC0A00C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8769" y="4318313"/>
            <a:ext cx="732239" cy="664347"/>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C762E85D-E6AE-4B27-AD17-3D7186867D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986" y="4670034"/>
            <a:ext cx="2469799" cy="1395693"/>
          </a:xfrm>
          <a:prstGeom prst="rect">
            <a:avLst/>
          </a:prstGeom>
        </p:spPr>
      </p:pic>
    </p:spTree>
    <p:extLst>
      <p:ext uri="{BB962C8B-B14F-4D97-AF65-F5344CB8AC3E}">
        <p14:creationId xmlns:p14="http://schemas.microsoft.com/office/powerpoint/2010/main" val="174311145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defPPr>
              <a:defRPr lang="de-DE"/>
            </a:defPPr>
            <a:lvl1pPr algn="l" rtl="0" fontAlgn="base">
              <a:spcBef>
                <a:spcPct val="0"/>
              </a:spcBef>
              <a:spcAft>
                <a:spcPct val="0"/>
              </a:spcAft>
              <a:defRPr sz="800" kern="1200">
                <a:solidFill>
                  <a:schemeClr val="tx1">
                    <a:tint val="75000"/>
                  </a:schemeClr>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a:lstStyle>
          <a:p>
            <a:r>
              <a:rPr lang="en-US"/>
              <a:t>World Café I4.0 purchasing skills Tallinn</a:t>
            </a:r>
          </a:p>
          <a:p>
            <a:r>
              <a:rPr lang="en-US"/>
              <a:t>200430_Prof. Schiele</a:t>
            </a:r>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defPPr>
              <a:defRPr lang="de-DE"/>
            </a:defPPr>
            <a:lvl1pPr algn="r" rtl="0" fontAlgn="base">
              <a:spcBef>
                <a:spcPct val="0"/>
              </a:spcBef>
              <a:spcAft>
                <a:spcPct val="0"/>
              </a:spcAft>
              <a:defRPr sz="800" kern="1200">
                <a:solidFill>
                  <a:schemeClr val="tx1">
                    <a:tint val="75000"/>
                  </a:schemeClr>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a:lstStyle>
          <a:p>
            <a:fld id="{A4CA0D4A-ABDC-4976-ABAD-3B4D4081987F}" type="slidenum">
              <a:rPr lang="en-US" smtClean="0"/>
              <a:pPr/>
              <a:t>4</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endParaRPr lang="en-US"/>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endParaRPr lang="en-US"/>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endParaRPr lang="en-US"/>
          </a:p>
        </p:txBody>
      </p:sp>
      <p:pic>
        <p:nvPicPr>
          <p:cNvPr id="8" name="Grafik 3">
            <a:extLst>
              <a:ext uri="{FF2B5EF4-FFF2-40B4-BE49-F238E27FC236}">
                <a16:creationId xmlns:a16="http://schemas.microsoft.com/office/drawing/2014/main" id="{1F4C50FF-6FE4-43B7-A74A-B43D6039D0E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153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846479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err="1"/>
              <a:t>Souce</a:t>
            </a:r>
            <a:r>
              <a:rPr lang="en-US" dirty="0"/>
              <a:t>: Schiele / Torn (2019)</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Autonomous machine-to-machine communication in cyber-physical systems defines the fourth industrial revolution</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Definition</a:t>
            </a:r>
          </a:p>
        </p:txBody>
      </p:sp>
      <p:sp>
        <p:nvSpPr>
          <p:cNvPr id="8" name="Rectangle 2">
            <a:extLst>
              <a:ext uri="{FF2B5EF4-FFF2-40B4-BE49-F238E27FC236}">
                <a16:creationId xmlns:a16="http://schemas.microsoft.com/office/drawing/2014/main" id="{EE850A94-797E-43E7-BFC4-5D98DE27D98A}"/>
              </a:ext>
            </a:extLst>
          </p:cNvPr>
          <p:cNvSpPr>
            <a:spLocks noChangeArrowheads="1"/>
          </p:cNvSpPr>
          <p:nvPr>
            <p:custDataLst>
              <p:tags r:id="rId1"/>
            </p:custDataLst>
          </p:nvPr>
        </p:nvSpPr>
        <p:spPr bwMode="auto">
          <a:xfrm>
            <a:off x="503238" y="1414443"/>
            <a:ext cx="8899525" cy="481013"/>
          </a:xfrm>
          <a:prstGeom prst="rect">
            <a:avLst/>
          </a:prstGeom>
          <a:solidFill>
            <a:schemeClr val="accent2"/>
          </a:solidFill>
          <a:ln w="9525" algn="ctr">
            <a:solidFill>
              <a:schemeClr val="tx1"/>
            </a:solidFill>
            <a:miter lim="800000"/>
            <a:headEnd/>
            <a:tailEnd/>
          </a:ln>
          <a:effectLst>
            <a:outerShdw dist="35921" dir="2700000" algn="ctr" rotWithShape="0">
              <a:schemeClr val="bg2"/>
            </a:outerShdw>
          </a:effectLst>
        </p:spPr>
        <p:txBody>
          <a:bodyPr lIns="36000" tIns="0" rIns="36000" bIns="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GB" altLang="de-DE" b="1" i="1"/>
              <a:t>From the third to the fourth industrial revolution</a:t>
            </a:r>
          </a:p>
        </p:txBody>
      </p:sp>
      <p:sp>
        <p:nvSpPr>
          <p:cNvPr id="9" name="Rectangle 3">
            <a:extLst>
              <a:ext uri="{FF2B5EF4-FFF2-40B4-BE49-F238E27FC236}">
                <a16:creationId xmlns:a16="http://schemas.microsoft.com/office/drawing/2014/main" id="{0D1BCD3B-8594-4BE9-AEF1-11E1916C604A}"/>
              </a:ext>
            </a:extLst>
          </p:cNvPr>
          <p:cNvSpPr>
            <a:spLocks noChangeArrowheads="1"/>
          </p:cNvSpPr>
          <p:nvPr>
            <p:custDataLst>
              <p:tags r:id="rId2"/>
            </p:custDataLst>
          </p:nvPr>
        </p:nvSpPr>
        <p:spPr bwMode="auto">
          <a:xfrm>
            <a:off x="503238" y="1895456"/>
            <a:ext cx="8899525" cy="4418012"/>
          </a:xfrm>
          <a:prstGeom prst="rect">
            <a:avLst/>
          </a:prstGeom>
          <a:solidFill>
            <a:schemeClr val="bg1"/>
          </a:solidFill>
          <a:ln w="9525" algn="ctr">
            <a:solidFill>
              <a:schemeClr val="tx1"/>
            </a:solidFill>
            <a:miter lim="800000"/>
            <a:headEnd/>
            <a:tailEnd/>
          </a:ln>
          <a:effectLst>
            <a:outerShdw dist="35921" dir="2700000" algn="ctr" rotWithShape="0">
              <a:schemeClr val="bg2"/>
            </a:outerShdw>
          </a:effectLst>
        </p:spPr>
        <p:txBody>
          <a:bodyPr lIns="108000" tIns="54000" rIns="54000" bIns="54000"/>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endParaRPr lang="en-GB" altLang="de-DE" b="1"/>
          </a:p>
        </p:txBody>
      </p:sp>
      <p:sp>
        <p:nvSpPr>
          <p:cNvPr id="10" name="Rechteck 23">
            <a:extLst>
              <a:ext uri="{FF2B5EF4-FFF2-40B4-BE49-F238E27FC236}">
                <a16:creationId xmlns:a16="http://schemas.microsoft.com/office/drawing/2014/main" id="{EDB454A4-A8B1-49D7-9727-0954A3A08911}"/>
              </a:ext>
            </a:extLst>
          </p:cNvPr>
          <p:cNvSpPr>
            <a:spLocks noChangeArrowheads="1"/>
          </p:cNvSpPr>
          <p:nvPr/>
        </p:nvSpPr>
        <p:spPr bwMode="auto">
          <a:xfrm>
            <a:off x="3016250" y="2076431"/>
            <a:ext cx="2074863" cy="4054475"/>
          </a:xfrm>
          <a:prstGeom prst="rect">
            <a:avLst/>
          </a:prstGeom>
          <a:solidFill>
            <a:srgbClr val="CCD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72000" tIns="72000" rIns="72000" bIns="72000"/>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endParaRPr lang="en-GB" altLang="en-US"/>
          </a:p>
        </p:txBody>
      </p:sp>
      <p:sp>
        <p:nvSpPr>
          <p:cNvPr id="11" name="Rectangle 3">
            <a:extLst>
              <a:ext uri="{FF2B5EF4-FFF2-40B4-BE49-F238E27FC236}">
                <a16:creationId xmlns:a16="http://schemas.microsoft.com/office/drawing/2014/main" id="{0FEEAC64-9700-4FE8-B3A7-5309A828C7B0}"/>
              </a:ext>
            </a:extLst>
          </p:cNvPr>
          <p:cNvSpPr>
            <a:spLocks noChangeArrowheads="1"/>
          </p:cNvSpPr>
          <p:nvPr>
            <p:custDataLst>
              <p:tags r:id="rId3"/>
            </p:custDataLst>
          </p:nvPr>
        </p:nvSpPr>
        <p:spPr bwMode="auto">
          <a:xfrm>
            <a:off x="3209925" y="2568556"/>
            <a:ext cx="1795463"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a:t>Machine-to-machine communication</a:t>
            </a:r>
          </a:p>
        </p:txBody>
      </p:sp>
      <p:sp>
        <p:nvSpPr>
          <p:cNvPr id="12" name="Rectangle 3">
            <a:extLst>
              <a:ext uri="{FF2B5EF4-FFF2-40B4-BE49-F238E27FC236}">
                <a16:creationId xmlns:a16="http://schemas.microsoft.com/office/drawing/2014/main" id="{7EA9E9FA-FA2E-4784-8617-0B1D8B8672FD}"/>
              </a:ext>
            </a:extLst>
          </p:cNvPr>
          <p:cNvSpPr>
            <a:spLocks noChangeArrowheads="1"/>
          </p:cNvSpPr>
          <p:nvPr>
            <p:custDataLst>
              <p:tags r:id="rId4"/>
            </p:custDataLst>
          </p:nvPr>
        </p:nvSpPr>
        <p:spPr bwMode="auto">
          <a:xfrm>
            <a:off x="3209925" y="3600431"/>
            <a:ext cx="1795463"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a:t>Cyber-physical systems</a:t>
            </a:r>
          </a:p>
        </p:txBody>
      </p:sp>
      <p:sp>
        <p:nvSpPr>
          <p:cNvPr id="13" name="Rectangle 3">
            <a:extLst>
              <a:ext uri="{FF2B5EF4-FFF2-40B4-BE49-F238E27FC236}">
                <a16:creationId xmlns:a16="http://schemas.microsoft.com/office/drawing/2014/main" id="{82E4F5A4-5E19-4787-9A2E-EBC48CE25A18}"/>
              </a:ext>
            </a:extLst>
          </p:cNvPr>
          <p:cNvSpPr>
            <a:spLocks noChangeArrowheads="1"/>
          </p:cNvSpPr>
          <p:nvPr>
            <p:custDataLst>
              <p:tags r:id="rId5"/>
            </p:custDataLst>
          </p:nvPr>
        </p:nvSpPr>
        <p:spPr bwMode="auto">
          <a:xfrm>
            <a:off x="3209925" y="4568806"/>
            <a:ext cx="1795463"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a:t>Autonomous self-organising systems</a:t>
            </a:r>
          </a:p>
        </p:txBody>
      </p:sp>
      <p:sp>
        <p:nvSpPr>
          <p:cNvPr id="14" name="Textfeld 24">
            <a:extLst>
              <a:ext uri="{FF2B5EF4-FFF2-40B4-BE49-F238E27FC236}">
                <a16:creationId xmlns:a16="http://schemas.microsoft.com/office/drawing/2014/main" id="{E7998049-D49C-4FE3-A61D-7125A1B2C580}"/>
              </a:ext>
            </a:extLst>
          </p:cNvPr>
          <p:cNvSpPr txBox="1">
            <a:spLocks noChangeArrowheads="1"/>
          </p:cNvSpPr>
          <p:nvPr/>
        </p:nvSpPr>
        <p:spPr bwMode="auto">
          <a:xfrm>
            <a:off x="1454150" y="2098656"/>
            <a:ext cx="48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a:t>I3.0</a:t>
            </a:r>
          </a:p>
        </p:txBody>
      </p:sp>
      <p:sp>
        <p:nvSpPr>
          <p:cNvPr id="15" name="Textfeld 25">
            <a:extLst>
              <a:ext uri="{FF2B5EF4-FFF2-40B4-BE49-F238E27FC236}">
                <a16:creationId xmlns:a16="http://schemas.microsoft.com/office/drawing/2014/main" id="{9892C9F5-ABF4-4C1A-8694-A06F6BDEF3BA}"/>
              </a:ext>
            </a:extLst>
          </p:cNvPr>
          <p:cNvSpPr txBox="1">
            <a:spLocks noChangeArrowheads="1"/>
          </p:cNvSpPr>
          <p:nvPr/>
        </p:nvSpPr>
        <p:spPr bwMode="auto">
          <a:xfrm>
            <a:off x="3676650" y="2101831"/>
            <a:ext cx="48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a:t>I4.0</a:t>
            </a:r>
          </a:p>
        </p:txBody>
      </p:sp>
      <p:cxnSp>
        <p:nvCxnSpPr>
          <p:cNvPr id="16" name="Gerade Verbindung mit Pfeil 2">
            <a:extLst>
              <a:ext uri="{FF2B5EF4-FFF2-40B4-BE49-F238E27FC236}">
                <a16:creationId xmlns:a16="http://schemas.microsoft.com/office/drawing/2014/main" id="{6A907D17-C91B-4867-AEDB-3CA51B384153}"/>
              </a:ext>
            </a:extLst>
          </p:cNvPr>
          <p:cNvCxnSpPr>
            <a:cxnSpLocks noChangeShapeType="1"/>
          </p:cNvCxnSpPr>
          <p:nvPr/>
        </p:nvCxnSpPr>
        <p:spPr bwMode="auto">
          <a:xfrm flipV="1">
            <a:off x="2616200" y="2997181"/>
            <a:ext cx="561975" cy="752475"/>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7" name="Gerade Verbindung mit Pfeil 4">
            <a:extLst>
              <a:ext uri="{FF2B5EF4-FFF2-40B4-BE49-F238E27FC236}">
                <a16:creationId xmlns:a16="http://schemas.microsoft.com/office/drawing/2014/main" id="{226B915E-C740-44BF-A8E3-3AE5C636FE18}"/>
              </a:ext>
            </a:extLst>
          </p:cNvPr>
          <p:cNvCxnSpPr>
            <a:cxnSpLocks noChangeShapeType="1"/>
          </p:cNvCxnSpPr>
          <p:nvPr/>
        </p:nvCxnSpPr>
        <p:spPr bwMode="auto">
          <a:xfrm flipV="1">
            <a:off x="2616200" y="3975081"/>
            <a:ext cx="561975" cy="8064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8" name="Gerade Verbindung mit Pfeil 6">
            <a:extLst>
              <a:ext uri="{FF2B5EF4-FFF2-40B4-BE49-F238E27FC236}">
                <a16:creationId xmlns:a16="http://schemas.microsoft.com/office/drawing/2014/main" id="{6E5B914B-A28D-4356-9E38-C5F8FE34251A}"/>
              </a:ext>
            </a:extLst>
          </p:cNvPr>
          <p:cNvCxnSpPr>
            <a:cxnSpLocks noChangeShapeType="1"/>
          </p:cNvCxnSpPr>
          <p:nvPr/>
        </p:nvCxnSpPr>
        <p:spPr bwMode="auto">
          <a:xfrm flipV="1">
            <a:off x="2616200" y="4962506"/>
            <a:ext cx="561975" cy="78740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9" name="Rectangle 3">
            <a:extLst>
              <a:ext uri="{FF2B5EF4-FFF2-40B4-BE49-F238E27FC236}">
                <a16:creationId xmlns:a16="http://schemas.microsoft.com/office/drawing/2014/main" id="{363F87C8-57AE-49C7-84BC-DA2F3A6CE197}"/>
              </a:ext>
            </a:extLst>
          </p:cNvPr>
          <p:cNvSpPr>
            <a:spLocks noChangeArrowheads="1"/>
          </p:cNvSpPr>
          <p:nvPr>
            <p:custDataLst>
              <p:tags r:id="rId6"/>
            </p:custDataLst>
          </p:nvPr>
        </p:nvSpPr>
        <p:spPr bwMode="auto">
          <a:xfrm>
            <a:off x="852488" y="3355956"/>
            <a:ext cx="1795462"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a:t>Human-machine interface</a:t>
            </a:r>
          </a:p>
        </p:txBody>
      </p:sp>
      <p:sp>
        <p:nvSpPr>
          <p:cNvPr id="20" name="Rectangle 3">
            <a:extLst>
              <a:ext uri="{FF2B5EF4-FFF2-40B4-BE49-F238E27FC236}">
                <a16:creationId xmlns:a16="http://schemas.microsoft.com/office/drawing/2014/main" id="{FE9C3CA1-E856-4DC5-BD9D-ED5230E984B1}"/>
              </a:ext>
            </a:extLst>
          </p:cNvPr>
          <p:cNvSpPr>
            <a:spLocks noChangeArrowheads="1"/>
          </p:cNvSpPr>
          <p:nvPr>
            <p:custDataLst>
              <p:tags r:id="rId7"/>
            </p:custDataLst>
          </p:nvPr>
        </p:nvSpPr>
        <p:spPr bwMode="auto">
          <a:xfrm>
            <a:off x="852488" y="4387831"/>
            <a:ext cx="1795462"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a:t>Digitalisation</a:t>
            </a:r>
          </a:p>
        </p:txBody>
      </p:sp>
      <p:sp>
        <p:nvSpPr>
          <p:cNvPr id="21" name="Rectangle 20">
            <a:extLst>
              <a:ext uri="{FF2B5EF4-FFF2-40B4-BE49-F238E27FC236}">
                <a16:creationId xmlns:a16="http://schemas.microsoft.com/office/drawing/2014/main" id="{5B224D7B-3F68-4F9C-BC1C-2CC9DE243706}"/>
              </a:ext>
            </a:extLst>
          </p:cNvPr>
          <p:cNvSpPr>
            <a:spLocks noChangeArrowheads="1"/>
          </p:cNvSpPr>
          <p:nvPr>
            <p:custDataLst>
              <p:tags r:id="rId8"/>
            </p:custDataLst>
          </p:nvPr>
        </p:nvSpPr>
        <p:spPr bwMode="auto">
          <a:xfrm>
            <a:off x="852488" y="5356206"/>
            <a:ext cx="1795462" cy="7207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a:t>Automation</a:t>
            </a:r>
          </a:p>
        </p:txBody>
      </p:sp>
      <p:sp>
        <p:nvSpPr>
          <p:cNvPr id="22" name="Rectangle 20">
            <a:extLst>
              <a:ext uri="{FF2B5EF4-FFF2-40B4-BE49-F238E27FC236}">
                <a16:creationId xmlns:a16="http://schemas.microsoft.com/office/drawing/2014/main" id="{67D5212C-A8D6-4B5F-AEFA-063A5FD1E7C4}"/>
              </a:ext>
            </a:extLst>
          </p:cNvPr>
          <p:cNvSpPr>
            <a:spLocks noChangeArrowheads="1"/>
          </p:cNvSpPr>
          <p:nvPr/>
        </p:nvSpPr>
        <p:spPr bwMode="auto">
          <a:xfrm>
            <a:off x="5405438" y="3817918"/>
            <a:ext cx="3894137"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eaLnBrk="1" hangingPunct="1">
              <a:lnSpc>
                <a:spcPct val="100000"/>
              </a:lnSpc>
              <a:buSzTx/>
            </a:pPr>
            <a:r>
              <a:rPr lang="en-GB" altLang="de-DE"/>
              <a:t>Today, often third industrial revolution (digitalisation, since 20 years) applications are tried to be sold as I4.0</a:t>
            </a:r>
          </a:p>
          <a:p>
            <a:pPr lvl="1" eaLnBrk="1" hangingPunct="1">
              <a:lnSpc>
                <a:spcPct val="100000"/>
              </a:lnSpc>
              <a:buSzTx/>
            </a:pPr>
            <a:endParaRPr lang="en-GB" altLang="de-DE"/>
          </a:p>
          <a:p>
            <a:pPr lvl="1" eaLnBrk="1" hangingPunct="1">
              <a:lnSpc>
                <a:spcPct val="100000"/>
              </a:lnSpc>
              <a:buSzTx/>
            </a:pPr>
            <a:r>
              <a:rPr lang="en-GB" altLang="de-DE"/>
              <a:t>It is important to make the distinction between the third and the fourth industrial revolution in order to achieve genuine progress</a:t>
            </a:r>
          </a:p>
          <a:p>
            <a:pPr lvl="1" eaLnBrk="1" hangingPunct="1">
              <a:lnSpc>
                <a:spcPct val="100000"/>
              </a:lnSpc>
              <a:buSzTx/>
            </a:pPr>
            <a:endParaRPr lang="en-GB" altLang="de-DE"/>
          </a:p>
          <a:p>
            <a:pPr lvl="1" eaLnBrk="1" hangingPunct="1">
              <a:lnSpc>
                <a:spcPct val="100000"/>
              </a:lnSpc>
              <a:buSzTx/>
            </a:pPr>
            <a:r>
              <a:rPr lang="en-GB" altLang="de-DE"/>
              <a:t>However, many I4.0 applications built upon  their predecessors in I3.0</a:t>
            </a:r>
          </a:p>
        </p:txBody>
      </p:sp>
      <p:pic>
        <p:nvPicPr>
          <p:cNvPr id="23" name="Grafik 7">
            <a:extLst>
              <a:ext uri="{FF2B5EF4-FFF2-40B4-BE49-F238E27FC236}">
                <a16:creationId xmlns:a16="http://schemas.microsoft.com/office/drawing/2014/main" id="{8E4953BD-8A69-442E-B29E-27B17CF07AFB}"/>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405438" y="2170093"/>
            <a:ext cx="3894137"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26433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1847930-5703-4100-9F85-F8BD1CEBCF98}"/>
              </a:ext>
            </a:extLst>
          </p:cNvPr>
          <p:cNvSpPr>
            <a:spLocks noGrp="1"/>
          </p:cNvSpPr>
          <p:nvPr>
            <p:ph type="ftr" sz="quarter" idx="3"/>
          </p:nvPr>
        </p:nvSpPr>
        <p:spPr/>
        <p:txBody>
          <a:bodyPr/>
          <a:lstStyle/>
          <a:p>
            <a:r>
              <a:rPr lang="de-DE" altLang="de-DE" sz="800" dirty="0">
                <a:solidFill>
                  <a:schemeClr val="tx1">
                    <a:tint val="75000"/>
                  </a:schemeClr>
                </a:solidFill>
              </a:rPr>
              <a:t>Source:	 Vodafone</a:t>
            </a:r>
          </a:p>
          <a:p>
            <a:endParaRPr lang="en-US" dirty="0"/>
          </a:p>
        </p:txBody>
      </p:sp>
      <p:sp>
        <p:nvSpPr>
          <p:cNvPr id="4" name="Title 3">
            <a:extLst>
              <a:ext uri="{FF2B5EF4-FFF2-40B4-BE49-F238E27FC236}">
                <a16:creationId xmlns:a16="http://schemas.microsoft.com/office/drawing/2014/main" id="{78B798F6-DF76-474B-B675-D385CC638AC0}"/>
              </a:ext>
            </a:extLst>
          </p:cNvPr>
          <p:cNvSpPr>
            <a:spLocks noGrp="1"/>
          </p:cNvSpPr>
          <p:nvPr>
            <p:ph type="title"/>
          </p:nvPr>
        </p:nvSpPr>
        <p:spPr/>
        <p:txBody>
          <a:bodyPr/>
          <a:lstStyle/>
          <a:p>
            <a:r>
              <a:rPr lang="en-US" altLang="de-DE" dirty="0"/>
              <a:t>New and differentiated purchasing roles are expected to emerge – such as the procurement data analyst, the contract manager or also an RPA manager</a:t>
            </a:r>
            <a:endParaRPr lang="en-US" dirty="0"/>
          </a:p>
        </p:txBody>
      </p:sp>
      <p:sp>
        <p:nvSpPr>
          <p:cNvPr id="5" name="Content Placeholder 4">
            <a:extLst>
              <a:ext uri="{FF2B5EF4-FFF2-40B4-BE49-F238E27FC236}">
                <a16:creationId xmlns:a16="http://schemas.microsoft.com/office/drawing/2014/main" id="{BDCBF9CB-723D-4C4A-B25F-668C24FB8367}"/>
              </a:ext>
            </a:extLst>
          </p:cNvPr>
          <p:cNvSpPr>
            <a:spLocks noGrp="1"/>
          </p:cNvSpPr>
          <p:nvPr>
            <p:ph idx="11"/>
          </p:nvPr>
        </p:nvSpPr>
        <p:spPr/>
        <p:txBody>
          <a:bodyPr/>
          <a:lstStyle/>
          <a:p>
            <a:r>
              <a:rPr lang="en-GB" altLang="de-DE" dirty="0"/>
              <a:t>Future purchaser – new roles</a:t>
            </a:r>
          </a:p>
        </p:txBody>
      </p:sp>
      <p:sp>
        <p:nvSpPr>
          <p:cNvPr id="6" name="object 3">
            <a:extLst>
              <a:ext uri="{FF2B5EF4-FFF2-40B4-BE49-F238E27FC236}">
                <a16:creationId xmlns:a16="http://schemas.microsoft.com/office/drawing/2014/main" id="{96901224-33E7-4153-8D87-D193C3FBC4EC}"/>
              </a:ext>
            </a:extLst>
          </p:cNvPr>
          <p:cNvSpPr/>
          <p:nvPr/>
        </p:nvSpPr>
        <p:spPr>
          <a:xfrm>
            <a:off x="1674439" y="2569842"/>
            <a:ext cx="3016962" cy="1653856"/>
          </a:xfrm>
          <a:prstGeom prst="rect">
            <a:avLst/>
          </a:prstGeom>
          <a:blipFill>
            <a:blip r:embed="rId4" cstate="print"/>
            <a:stretch>
              <a:fillRect/>
            </a:stretch>
          </a:blipFill>
        </p:spPr>
        <p:txBody>
          <a:bodyPr lIns="0" tIns="0" rIns="0" bIns="0"/>
          <a:lstStyle/>
          <a:p>
            <a:pPr>
              <a:defRPr/>
            </a:pPr>
            <a:endParaRPr sz="1138"/>
          </a:p>
        </p:txBody>
      </p:sp>
      <p:sp>
        <p:nvSpPr>
          <p:cNvPr id="7" name="object 3">
            <a:extLst>
              <a:ext uri="{FF2B5EF4-FFF2-40B4-BE49-F238E27FC236}">
                <a16:creationId xmlns:a16="http://schemas.microsoft.com/office/drawing/2014/main" id="{1A8355F5-387E-4153-9A74-BD90AEF5D359}"/>
              </a:ext>
            </a:extLst>
          </p:cNvPr>
          <p:cNvSpPr/>
          <p:nvPr/>
        </p:nvSpPr>
        <p:spPr>
          <a:xfrm>
            <a:off x="436889" y="1816894"/>
            <a:ext cx="1227138" cy="2173288"/>
          </a:xfrm>
          <a:prstGeom prst="rect">
            <a:avLst/>
          </a:prstGeom>
          <a:blipFill>
            <a:blip r:embed="rId5" cstate="print"/>
            <a:stretch>
              <a:fillRect/>
            </a:stretch>
          </a:blipFill>
        </p:spPr>
        <p:txBody>
          <a:bodyPr lIns="0" tIns="0" rIns="0" bIns="0"/>
          <a:lstStyle/>
          <a:p>
            <a:pPr>
              <a:defRPr/>
            </a:pPr>
            <a:endParaRPr sz="1138"/>
          </a:p>
        </p:txBody>
      </p:sp>
      <p:sp>
        <p:nvSpPr>
          <p:cNvPr id="8" name="object 4">
            <a:extLst>
              <a:ext uri="{FF2B5EF4-FFF2-40B4-BE49-F238E27FC236}">
                <a16:creationId xmlns:a16="http://schemas.microsoft.com/office/drawing/2014/main" id="{433CA1E8-352A-426E-96CB-A702A8A3691F}"/>
              </a:ext>
            </a:extLst>
          </p:cNvPr>
          <p:cNvSpPr/>
          <p:nvPr/>
        </p:nvSpPr>
        <p:spPr>
          <a:xfrm>
            <a:off x="1536700" y="1993900"/>
            <a:ext cx="471488" cy="407988"/>
          </a:xfrm>
          <a:prstGeom prst="rect">
            <a:avLst/>
          </a:prstGeom>
          <a:blipFill>
            <a:blip r:embed="rId6" cstate="print"/>
            <a:stretch>
              <a:fillRect/>
            </a:stretch>
          </a:blipFill>
        </p:spPr>
        <p:txBody>
          <a:bodyPr lIns="0" tIns="0" rIns="0" bIns="0"/>
          <a:lstStyle/>
          <a:p>
            <a:pPr>
              <a:defRPr/>
            </a:pPr>
            <a:endParaRPr sz="1138"/>
          </a:p>
        </p:txBody>
      </p:sp>
      <p:sp>
        <p:nvSpPr>
          <p:cNvPr id="9" name="object 5">
            <a:extLst>
              <a:ext uri="{FF2B5EF4-FFF2-40B4-BE49-F238E27FC236}">
                <a16:creationId xmlns:a16="http://schemas.microsoft.com/office/drawing/2014/main" id="{B211FE94-1E10-4C16-AC2A-A6AED7220D3B}"/>
              </a:ext>
            </a:extLst>
          </p:cNvPr>
          <p:cNvSpPr/>
          <p:nvPr/>
        </p:nvSpPr>
        <p:spPr>
          <a:xfrm>
            <a:off x="662962" y="4506913"/>
            <a:ext cx="2870200" cy="1398587"/>
          </a:xfrm>
          <a:prstGeom prst="rect">
            <a:avLst/>
          </a:prstGeom>
          <a:blipFill>
            <a:blip r:embed="rId7" cstate="print"/>
            <a:stretch>
              <a:fillRect/>
            </a:stretch>
          </a:blipFill>
        </p:spPr>
        <p:txBody>
          <a:bodyPr lIns="0" tIns="0" rIns="0" bIns="0"/>
          <a:lstStyle/>
          <a:p>
            <a:pPr>
              <a:defRPr/>
            </a:pPr>
            <a:endParaRPr sz="1138"/>
          </a:p>
        </p:txBody>
      </p:sp>
      <p:sp>
        <p:nvSpPr>
          <p:cNvPr id="10" name="object 6">
            <a:extLst>
              <a:ext uri="{FF2B5EF4-FFF2-40B4-BE49-F238E27FC236}">
                <a16:creationId xmlns:a16="http://schemas.microsoft.com/office/drawing/2014/main" id="{F447C5BE-08C1-419A-ACB1-9762A46D0A10}"/>
              </a:ext>
            </a:extLst>
          </p:cNvPr>
          <p:cNvSpPr/>
          <p:nvPr/>
        </p:nvSpPr>
        <p:spPr>
          <a:xfrm>
            <a:off x="6667500" y="2030413"/>
            <a:ext cx="2740025" cy="1643062"/>
          </a:xfrm>
          <a:prstGeom prst="rect">
            <a:avLst/>
          </a:prstGeom>
          <a:blipFill>
            <a:blip r:embed="rId8" cstate="print"/>
            <a:stretch>
              <a:fillRect/>
            </a:stretch>
          </a:blipFill>
        </p:spPr>
        <p:txBody>
          <a:bodyPr lIns="0" tIns="0" rIns="0" bIns="0"/>
          <a:lstStyle/>
          <a:p>
            <a:pPr>
              <a:defRPr/>
            </a:pPr>
            <a:endParaRPr sz="1138"/>
          </a:p>
        </p:txBody>
      </p:sp>
      <p:sp>
        <p:nvSpPr>
          <p:cNvPr id="11" name="object 7">
            <a:extLst>
              <a:ext uri="{FF2B5EF4-FFF2-40B4-BE49-F238E27FC236}">
                <a16:creationId xmlns:a16="http://schemas.microsoft.com/office/drawing/2014/main" id="{B55535CF-6425-4DE4-8898-9F8E754CDFF2}"/>
              </a:ext>
            </a:extLst>
          </p:cNvPr>
          <p:cNvSpPr/>
          <p:nvPr/>
        </p:nvSpPr>
        <p:spPr>
          <a:xfrm>
            <a:off x="3632276" y="3040565"/>
            <a:ext cx="1158875" cy="1871663"/>
          </a:xfrm>
          <a:prstGeom prst="rect">
            <a:avLst/>
          </a:prstGeom>
          <a:blipFill>
            <a:blip r:embed="rId9" cstate="print"/>
            <a:stretch>
              <a:fillRect/>
            </a:stretch>
          </a:blipFill>
        </p:spPr>
        <p:txBody>
          <a:bodyPr lIns="0" tIns="0" rIns="0" bIns="0"/>
          <a:lstStyle/>
          <a:p>
            <a:pPr>
              <a:defRPr/>
            </a:pPr>
            <a:endParaRPr sz="1138"/>
          </a:p>
        </p:txBody>
      </p:sp>
      <p:sp>
        <p:nvSpPr>
          <p:cNvPr id="12" name="object 8">
            <a:extLst>
              <a:ext uri="{FF2B5EF4-FFF2-40B4-BE49-F238E27FC236}">
                <a16:creationId xmlns:a16="http://schemas.microsoft.com/office/drawing/2014/main" id="{B793B1EA-5E44-4904-A04E-9ED13124182C}"/>
              </a:ext>
            </a:extLst>
          </p:cNvPr>
          <p:cNvSpPr/>
          <p:nvPr/>
        </p:nvSpPr>
        <p:spPr>
          <a:xfrm>
            <a:off x="8665797" y="4443413"/>
            <a:ext cx="660400" cy="1376362"/>
          </a:xfrm>
          <a:prstGeom prst="rect">
            <a:avLst/>
          </a:prstGeom>
          <a:blipFill>
            <a:blip r:embed="rId10" cstate="print"/>
            <a:stretch>
              <a:fillRect/>
            </a:stretch>
          </a:blipFill>
        </p:spPr>
        <p:txBody>
          <a:bodyPr lIns="0" tIns="0" rIns="0" bIns="0"/>
          <a:lstStyle/>
          <a:p>
            <a:pPr>
              <a:defRPr/>
            </a:pPr>
            <a:endParaRPr sz="1138"/>
          </a:p>
        </p:txBody>
      </p:sp>
      <p:sp>
        <p:nvSpPr>
          <p:cNvPr id="13" name="object 9">
            <a:extLst>
              <a:ext uri="{FF2B5EF4-FFF2-40B4-BE49-F238E27FC236}">
                <a16:creationId xmlns:a16="http://schemas.microsoft.com/office/drawing/2014/main" id="{C08FA5DE-41AB-4C09-AB2F-742FCE89B395}"/>
              </a:ext>
            </a:extLst>
          </p:cNvPr>
          <p:cNvSpPr txBox="1"/>
          <p:nvPr/>
        </p:nvSpPr>
        <p:spPr>
          <a:xfrm>
            <a:off x="653437" y="4184650"/>
            <a:ext cx="2846387" cy="242888"/>
          </a:xfrm>
          <a:prstGeom prst="rect">
            <a:avLst/>
          </a:prstGeom>
        </p:spPr>
        <p:txBody>
          <a:bodyPr lIns="0" tIns="12383" rIns="0" bIns="0">
            <a:spAutoFit/>
          </a:bodyPr>
          <a:lstStyle/>
          <a:p>
            <a:pPr marL="10319">
              <a:spcBef>
                <a:spcPts val="98"/>
              </a:spcBef>
              <a:defRPr/>
            </a:pPr>
            <a:r>
              <a:rPr sz="1503" b="1" spc="65" dirty="0">
                <a:solidFill>
                  <a:srgbClr val="404040"/>
                </a:solidFill>
                <a:latin typeface="Arial Narrow"/>
                <a:cs typeface="Arial Narrow"/>
              </a:rPr>
              <a:t>Commercial</a:t>
            </a:r>
            <a:r>
              <a:rPr sz="1503" b="1" spc="-118" dirty="0">
                <a:solidFill>
                  <a:srgbClr val="404040"/>
                </a:solidFill>
                <a:latin typeface="Arial Narrow"/>
                <a:cs typeface="Arial Narrow"/>
              </a:rPr>
              <a:t> </a:t>
            </a:r>
            <a:r>
              <a:rPr sz="1503" b="1" spc="53" dirty="0">
                <a:solidFill>
                  <a:srgbClr val="404040"/>
                </a:solidFill>
                <a:latin typeface="Arial Narrow"/>
                <a:cs typeface="Arial Narrow"/>
              </a:rPr>
              <a:t>Contract</a:t>
            </a:r>
            <a:r>
              <a:rPr sz="1503" b="1" spc="-118" dirty="0">
                <a:solidFill>
                  <a:srgbClr val="404040"/>
                </a:solidFill>
                <a:latin typeface="Arial Narrow"/>
                <a:cs typeface="Arial Narrow"/>
              </a:rPr>
              <a:t> </a:t>
            </a:r>
            <a:r>
              <a:rPr sz="1503" b="1" spc="85" dirty="0">
                <a:solidFill>
                  <a:srgbClr val="404040"/>
                </a:solidFill>
                <a:latin typeface="Arial Narrow"/>
                <a:cs typeface="Arial Narrow"/>
              </a:rPr>
              <a:t>Management</a:t>
            </a:r>
            <a:endParaRPr sz="1503">
              <a:latin typeface="Arial Narrow"/>
              <a:cs typeface="Arial Narrow"/>
            </a:endParaRPr>
          </a:p>
        </p:txBody>
      </p:sp>
      <p:sp>
        <p:nvSpPr>
          <p:cNvPr id="14" name="object 10">
            <a:extLst>
              <a:ext uri="{FF2B5EF4-FFF2-40B4-BE49-F238E27FC236}">
                <a16:creationId xmlns:a16="http://schemas.microsoft.com/office/drawing/2014/main" id="{2540716C-8CE4-41D0-B5E4-282A55DB44A7}"/>
              </a:ext>
            </a:extLst>
          </p:cNvPr>
          <p:cNvSpPr txBox="1"/>
          <p:nvPr/>
        </p:nvSpPr>
        <p:spPr>
          <a:xfrm>
            <a:off x="3808576" y="4902200"/>
            <a:ext cx="600075" cy="244475"/>
          </a:xfrm>
          <a:prstGeom prst="rect">
            <a:avLst/>
          </a:prstGeom>
        </p:spPr>
        <p:txBody>
          <a:bodyPr lIns="0" tIns="12383" rIns="0" bIns="0">
            <a:spAutoFit/>
          </a:bodyPr>
          <a:lstStyle/>
          <a:p>
            <a:pPr marL="10319">
              <a:spcBef>
                <a:spcPts val="98"/>
              </a:spcBef>
              <a:defRPr/>
            </a:pPr>
            <a:r>
              <a:rPr sz="1503" b="1" spc="89" dirty="0">
                <a:solidFill>
                  <a:srgbClr val="404040"/>
                </a:solidFill>
                <a:latin typeface="Arial Narrow"/>
                <a:cs typeface="Arial Narrow"/>
              </a:rPr>
              <a:t>A</a:t>
            </a:r>
            <a:r>
              <a:rPr sz="1503" b="1" spc="114" dirty="0">
                <a:solidFill>
                  <a:srgbClr val="404040"/>
                </a:solidFill>
                <a:latin typeface="Arial Narrow"/>
                <a:cs typeface="Arial Narrow"/>
              </a:rPr>
              <a:t>m</a:t>
            </a:r>
            <a:r>
              <a:rPr sz="1503" b="1" spc="81" dirty="0">
                <a:solidFill>
                  <a:srgbClr val="404040"/>
                </a:solidFill>
                <a:latin typeface="Arial Narrow"/>
                <a:cs typeface="Arial Narrow"/>
              </a:rPr>
              <a:t>el</a:t>
            </a:r>
            <a:r>
              <a:rPr sz="1503" b="1" spc="57" dirty="0">
                <a:solidFill>
                  <a:srgbClr val="404040"/>
                </a:solidFill>
                <a:latin typeface="Arial Narrow"/>
                <a:cs typeface="Arial Narrow"/>
              </a:rPr>
              <a:t>i</a:t>
            </a:r>
            <a:r>
              <a:rPr sz="1503" b="1" spc="49" dirty="0">
                <a:solidFill>
                  <a:srgbClr val="404040"/>
                </a:solidFill>
                <a:latin typeface="Arial Narrow"/>
                <a:cs typeface="Arial Narrow"/>
              </a:rPr>
              <a:t>a</a:t>
            </a:r>
            <a:endParaRPr sz="1503" dirty="0">
              <a:latin typeface="Arial Narrow"/>
              <a:cs typeface="Arial Narrow"/>
            </a:endParaRPr>
          </a:p>
        </p:txBody>
      </p:sp>
      <p:sp>
        <p:nvSpPr>
          <p:cNvPr id="15" name="object 11">
            <a:extLst>
              <a:ext uri="{FF2B5EF4-FFF2-40B4-BE49-F238E27FC236}">
                <a16:creationId xmlns:a16="http://schemas.microsoft.com/office/drawing/2014/main" id="{57372CC5-6EE6-4F04-A536-C91D05691683}"/>
              </a:ext>
            </a:extLst>
          </p:cNvPr>
          <p:cNvSpPr/>
          <p:nvPr/>
        </p:nvSpPr>
        <p:spPr>
          <a:xfrm>
            <a:off x="5574934" y="4443413"/>
            <a:ext cx="2868613" cy="1398587"/>
          </a:xfrm>
          <a:prstGeom prst="rect">
            <a:avLst/>
          </a:prstGeom>
          <a:blipFill>
            <a:blip r:embed="rId11" cstate="print"/>
            <a:stretch>
              <a:fillRect/>
            </a:stretch>
          </a:blipFill>
        </p:spPr>
        <p:txBody>
          <a:bodyPr lIns="0" tIns="0" rIns="0" bIns="0"/>
          <a:lstStyle/>
          <a:p>
            <a:pPr>
              <a:defRPr/>
            </a:pPr>
            <a:endParaRPr sz="1138"/>
          </a:p>
        </p:txBody>
      </p:sp>
      <p:sp>
        <p:nvSpPr>
          <p:cNvPr id="16" name="object 12">
            <a:extLst>
              <a:ext uri="{FF2B5EF4-FFF2-40B4-BE49-F238E27FC236}">
                <a16:creationId xmlns:a16="http://schemas.microsoft.com/office/drawing/2014/main" id="{58558AAC-C31B-48EA-9EC5-087A36D4C9B8}"/>
              </a:ext>
            </a:extLst>
          </p:cNvPr>
          <p:cNvSpPr txBox="1"/>
          <p:nvPr/>
        </p:nvSpPr>
        <p:spPr>
          <a:xfrm>
            <a:off x="6081346" y="4149725"/>
            <a:ext cx="3326179" cy="243786"/>
          </a:xfrm>
          <a:prstGeom prst="rect">
            <a:avLst/>
          </a:prstGeom>
        </p:spPr>
        <p:txBody>
          <a:bodyPr wrap="square" lIns="0" tIns="12383" rIns="0" bIns="0">
            <a:spAutoFit/>
          </a:bodyPr>
          <a:lstStyle/>
          <a:p>
            <a:pPr marL="10319">
              <a:spcBef>
                <a:spcPts val="98"/>
              </a:spcBef>
              <a:defRPr/>
            </a:pPr>
            <a:r>
              <a:rPr sz="1503" b="1" spc="45" dirty="0">
                <a:solidFill>
                  <a:srgbClr val="404040"/>
                </a:solidFill>
                <a:latin typeface="Arial Narrow"/>
                <a:cs typeface="Arial Narrow"/>
              </a:rPr>
              <a:t>Cognitive</a:t>
            </a:r>
            <a:r>
              <a:rPr sz="1503" b="1" spc="-110" dirty="0">
                <a:solidFill>
                  <a:srgbClr val="404040"/>
                </a:solidFill>
                <a:latin typeface="Arial Narrow"/>
                <a:cs typeface="Arial Narrow"/>
              </a:rPr>
              <a:t> </a:t>
            </a:r>
            <a:r>
              <a:rPr sz="1503" b="1" spc="65" dirty="0">
                <a:solidFill>
                  <a:srgbClr val="404040"/>
                </a:solidFill>
                <a:latin typeface="Arial Narrow"/>
                <a:cs typeface="Arial Narrow"/>
              </a:rPr>
              <a:t>Procurement</a:t>
            </a:r>
            <a:r>
              <a:rPr lang="de-DE" sz="1503" b="1" spc="65" dirty="0">
                <a:solidFill>
                  <a:srgbClr val="404040"/>
                </a:solidFill>
                <a:latin typeface="Arial Narrow"/>
                <a:cs typeface="Arial Narrow"/>
              </a:rPr>
              <a:t> Manager</a:t>
            </a:r>
            <a:endParaRPr sz="1503" dirty="0">
              <a:latin typeface="Arial Narrow"/>
              <a:cs typeface="Arial Narrow"/>
            </a:endParaRPr>
          </a:p>
        </p:txBody>
      </p:sp>
      <p:grpSp>
        <p:nvGrpSpPr>
          <p:cNvPr id="17" name="Gruppieren 1">
            <a:extLst>
              <a:ext uri="{FF2B5EF4-FFF2-40B4-BE49-F238E27FC236}">
                <a16:creationId xmlns:a16="http://schemas.microsoft.com/office/drawing/2014/main" id="{24978CE5-338E-4A5C-8545-4BCF7D756489}"/>
              </a:ext>
            </a:extLst>
          </p:cNvPr>
          <p:cNvGrpSpPr>
            <a:grpSpLocks/>
          </p:cNvGrpSpPr>
          <p:nvPr/>
        </p:nvGrpSpPr>
        <p:grpSpPr bwMode="auto">
          <a:xfrm>
            <a:off x="5077292" y="1110962"/>
            <a:ext cx="1925637" cy="1060451"/>
            <a:chOff x="7575928" y="3489408"/>
            <a:chExt cx="1925638" cy="1060443"/>
          </a:xfrm>
        </p:grpSpPr>
        <p:sp>
          <p:nvSpPr>
            <p:cNvPr id="18" name="Freeform 70">
              <a:extLst>
                <a:ext uri="{FF2B5EF4-FFF2-40B4-BE49-F238E27FC236}">
                  <a16:creationId xmlns:a16="http://schemas.microsoft.com/office/drawing/2014/main" id="{BC3133A7-F785-4984-82C6-FD5F57CEB5BC}"/>
                </a:ext>
              </a:extLst>
            </p:cNvPr>
            <p:cNvSpPr>
              <a:spLocks/>
            </p:cNvSpPr>
            <p:nvPr>
              <p:custDataLst>
                <p:tags r:id="rId1"/>
              </p:custDataLst>
            </p:nvPr>
          </p:nvSpPr>
          <p:spPr bwMode="auto">
            <a:xfrm flipH="1">
              <a:off x="7629708" y="4073364"/>
              <a:ext cx="566737" cy="476487"/>
            </a:xfrm>
            <a:custGeom>
              <a:avLst/>
              <a:gdLst>
                <a:gd name="T0" fmla="*/ 0 w 357"/>
                <a:gd name="T1" fmla="*/ 2147483646 h 300"/>
                <a:gd name="T2" fmla="*/ 2147483646 w 357"/>
                <a:gd name="T3" fmla="*/ 2147483646 h 300"/>
                <a:gd name="T4" fmla="*/ 2147483646 w 357"/>
                <a:gd name="T5" fmla="*/ 0 h 300"/>
                <a:gd name="T6" fmla="*/ 0 w 357"/>
                <a:gd name="T7" fmla="*/ 2147483646 h 300"/>
                <a:gd name="T8" fmla="*/ 0 60000 65536"/>
                <a:gd name="T9" fmla="*/ 0 60000 65536"/>
                <a:gd name="T10" fmla="*/ 0 60000 65536"/>
                <a:gd name="T11" fmla="*/ 0 60000 65536"/>
                <a:gd name="T12" fmla="*/ 0 w 357"/>
                <a:gd name="T13" fmla="*/ 0 h 300"/>
                <a:gd name="T14" fmla="*/ 357 w 357"/>
                <a:gd name="T15" fmla="*/ 300 h 300"/>
              </a:gdLst>
              <a:ahLst/>
              <a:cxnLst>
                <a:cxn ang="T8">
                  <a:pos x="T0" y="T1"/>
                </a:cxn>
                <a:cxn ang="T9">
                  <a:pos x="T2" y="T3"/>
                </a:cxn>
                <a:cxn ang="T10">
                  <a:pos x="T4" y="T5"/>
                </a:cxn>
                <a:cxn ang="T11">
                  <a:pos x="T6" y="T7"/>
                </a:cxn>
              </a:cxnLst>
              <a:rect l="T12" t="T13" r="T14" b="T15"/>
              <a:pathLst>
                <a:path w="357" h="300">
                  <a:moveTo>
                    <a:pt x="0" y="23"/>
                  </a:moveTo>
                  <a:lnTo>
                    <a:pt x="357" y="300"/>
                  </a:lnTo>
                  <a:lnTo>
                    <a:pt x="176" y="0"/>
                  </a:lnTo>
                  <a:lnTo>
                    <a:pt x="0" y="23"/>
                  </a:lnTo>
                  <a:close/>
                </a:path>
              </a:pathLst>
            </a:custGeom>
            <a:solidFill>
              <a:schemeClr val="bg2"/>
            </a:solidFill>
            <a:ln w="9525" cap="flat" cmpd="sng">
              <a:solidFill>
                <a:schemeClr val="tx1"/>
              </a:solidFill>
              <a:prstDash val="solid"/>
              <a:round/>
              <a:headEnd type="none" w="med" len="med"/>
              <a:tailEnd type="none" w="med" len="med"/>
            </a:ln>
          </p:spPr>
          <p:txBody>
            <a:bodyPr wrap="none" lIns="0" tIns="0" rIns="0" bIns="0" anchor="ctr">
              <a:spAutoFit/>
            </a:bodyPr>
            <a:lstStyle/>
            <a:p>
              <a:endParaRPr lang="en-GB"/>
            </a:p>
          </p:txBody>
        </p:sp>
        <p:sp>
          <p:nvSpPr>
            <p:cNvPr id="19" name="Oval 71">
              <a:extLst>
                <a:ext uri="{FF2B5EF4-FFF2-40B4-BE49-F238E27FC236}">
                  <a16:creationId xmlns:a16="http://schemas.microsoft.com/office/drawing/2014/main" id="{D210C1CA-88C2-47BA-9E5C-FFB796C37C89}"/>
                </a:ext>
              </a:extLst>
            </p:cNvPr>
            <p:cNvSpPr>
              <a:spLocks noChangeArrowheads="1"/>
            </p:cNvSpPr>
            <p:nvPr>
              <p:custDataLst>
                <p:tags r:id="rId2"/>
              </p:custDataLst>
            </p:nvPr>
          </p:nvSpPr>
          <p:spPr bwMode="auto">
            <a:xfrm>
              <a:off x="7575928" y="3489408"/>
              <a:ext cx="1925638" cy="887854"/>
            </a:xfrm>
            <a:prstGeom prst="ellipse">
              <a:avLst/>
            </a:prstGeom>
            <a:solidFill>
              <a:schemeClr val="accent2"/>
            </a:solidFill>
            <a:ln w="19050" algn="ctr">
              <a:solidFill>
                <a:schemeClr val="tx1"/>
              </a:solidFill>
              <a:round/>
              <a:headEnd/>
              <a:tailEnd/>
            </a:ln>
          </p:spPr>
          <p:txBody>
            <a:bodyPr lIns="36000" tIns="0" rIns="36000" bIns="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b="1" i="1" dirty="0" err="1"/>
                <a:t>Roles</a:t>
              </a:r>
              <a:r>
                <a:rPr lang="de-DE" altLang="de-DE" b="1" i="1" dirty="0"/>
                <a:t> </a:t>
              </a:r>
              <a:r>
                <a:rPr lang="de-DE" altLang="de-DE" b="1" i="1" dirty="0" err="1"/>
                <a:t>require</a:t>
              </a:r>
              <a:r>
                <a:rPr lang="de-DE" altLang="de-DE" b="1" i="1" dirty="0"/>
                <a:t> a </a:t>
              </a:r>
              <a:r>
                <a:rPr lang="de-DE" altLang="de-DE" b="1" i="1" dirty="0" err="1"/>
                <a:t>couple</a:t>
              </a:r>
              <a:r>
                <a:rPr lang="de-DE" altLang="de-DE" b="1" i="1" dirty="0"/>
                <a:t> of </a:t>
              </a:r>
              <a:r>
                <a:rPr lang="de-DE" altLang="de-DE" b="1" i="1" dirty="0" err="1"/>
                <a:t>skills</a:t>
              </a:r>
              <a:endParaRPr lang="de-DE" altLang="de-DE" b="1" i="1" dirty="0"/>
            </a:p>
          </p:txBody>
        </p:sp>
      </p:grpSp>
    </p:spTree>
    <p:extLst>
      <p:ext uri="{BB962C8B-B14F-4D97-AF65-F5344CB8AC3E}">
        <p14:creationId xmlns:p14="http://schemas.microsoft.com/office/powerpoint/2010/main" val="18330265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9E0152E-64F4-40EF-9589-A4B009DB6AC7}"/>
              </a:ext>
            </a:extLst>
          </p:cNvPr>
          <p:cNvSpPr>
            <a:spLocks noGrp="1"/>
          </p:cNvSpPr>
          <p:nvPr>
            <p:ph type="ftr" sz="quarter" idx="3"/>
          </p:nvPr>
        </p:nvSpPr>
        <p:spPr/>
        <p:txBody>
          <a:bodyPr/>
          <a:lstStyle/>
          <a:p>
            <a:r>
              <a:rPr lang="en-US" dirty="0"/>
              <a:t>Source: PERSIST IO3</a:t>
            </a:r>
          </a:p>
        </p:txBody>
      </p:sp>
      <p:pic>
        <p:nvPicPr>
          <p:cNvPr id="6" name="Content Placeholder 5">
            <a:extLst>
              <a:ext uri="{FF2B5EF4-FFF2-40B4-BE49-F238E27FC236}">
                <a16:creationId xmlns:a16="http://schemas.microsoft.com/office/drawing/2014/main" id="{A9C22150-1C60-4D4D-8B38-8B87B50D80AA}"/>
              </a:ext>
            </a:extLst>
          </p:cNvPr>
          <p:cNvPicPr>
            <a:picLocks noGrp="1" noChangeAspect="1"/>
          </p:cNvPicPr>
          <p:nvPr>
            <p:ph idx="10"/>
          </p:nvPr>
        </p:nvPicPr>
        <p:blipFill>
          <a:blip r:embed="rId2"/>
          <a:stretch>
            <a:fillRect/>
          </a:stretch>
        </p:blipFill>
        <p:spPr>
          <a:xfrm>
            <a:off x="867182" y="1511300"/>
            <a:ext cx="8181160" cy="4767263"/>
          </a:xfrm>
          <a:prstGeom prst="rect">
            <a:avLst/>
          </a:prstGeom>
        </p:spPr>
      </p:pic>
      <p:sp>
        <p:nvSpPr>
          <p:cNvPr id="4" name="Title 3">
            <a:extLst>
              <a:ext uri="{FF2B5EF4-FFF2-40B4-BE49-F238E27FC236}">
                <a16:creationId xmlns:a16="http://schemas.microsoft.com/office/drawing/2014/main" id="{24A4050E-23A7-4663-8A62-0A5D24D5085E}"/>
              </a:ext>
            </a:extLst>
          </p:cNvPr>
          <p:cNvSpPr>
            <a:spLocks noGrp="1"/>
          </p:cNvSpPr>
          <p:nvPr>
            <p:ph type="title"/>
          </p:nvPr>
        </p:nvSpPr>
        <p:spPr/>
        <p:txBody>
          <a:bodyPr/>
          <a:lstStyle/>
          <a:p>
            <a:r>
              <a:rPr lang="en-US" dirty="0"/>
              <a:t>IO 3: Conducting Delphi Studies on future PSM-competencies in the era of Industry 4.0 and the use of Gamification in Higher Education</a:t>
            </a:r>
          </a:p>
        </p:txBody>
      </p:sp>
      <p:sp>
        <p:nvSpPr>
          <p:cNvPr id="5" name="Content Placeholder 4">
            <a:extLst>
              <a:ext uri="{FF2B5EF4-FFF2-40B4-BE49-F238E27FC236}">
                <a16:creationId xmlns:a16="http://schemas.microsoft.com/office/drawing/2014/main" id="{DE1BE1E2-312E-4BBE-A680-4E5CA77F3095}"/>
              </a:ext>
            </a:extLst>
          </p:cNvPr>
          <p:cNvSpPr>
            <a:spLocks noGrp="1"/>
          </p:cNvSpPr>
          <p:nvPr>
            <p:ph idx="11"/>
          </p:nvPr>
        </p:nvSpPr>
        <p:spPr/>
        <p:txBody>
          <a:bodyPr/>
          <a:lstStyle/>
          <a:p>
            <a:r>
              <a:rPr lang="en-US" dirty="0"/>
              <a:t>IO3: Research design and methodology</a:t>
            </a:r>
          </a:p>
        </p:txBody>
      </p:sp>
      <p:sp>
        <p:nvSpPr>
          <p:cNvPr id="3" name="TextBox 2">
            <a:extLst>
              <a:ext uri="{FF2B5EF4-FFF2-40B4-BE49-F238E27FC236}">
                <a16:creationId xmlns:a16="http://schemas.microsoft.com/office/drawing/2014/main" id="{E85AADC5-B512-448A-A022-5DB1AFB1323A}"/>
              </a:ext>
            </a:extLst>
          </p:cNvPr>
          <p:cNvSpPr txBox="1"/>
          <p:nvPr/>
        </p:nvSpPr>
        <p:spPr>
          <a:xfrm>
            <a:off x="2106508" y="2675467"/>
            <a:ext cx="6881706" cy="907626"/>
          </a:xfrm>
          <a:prstGeom prst="rect">
            <a:avLst/>
          </a:prstGeom>
          <a:solidFill>
            <a:schemeClr val="bg1"/>
          </a:solidFill>
        </p:spPr>
        <p:txBody>
          <a:bodyPr wrap="square" rtlCol="0">
            <a:spAutoFit/>
          </a:bodyPr>
          <a:lstStyle/>
          <a:p>
            <a:endParaRPr lang="en-US" dirty="0"/>
          </a:p>
        </p:txBody>
      </p:sp>
      <p:sp>
        <p:nvSpPr>
          <p:cNvPr id="7" name="TextBox 6">
            <a:extLst>
              <a:ext uri="{FF2B5EF4-FFF2-40B4-BE49-F238E27FC236}">
                <a16:creationId xmlns:a16="http://schemas.microsoft.com/office/drawing/2014/main" id="{A3418FFB-905D-4D4D-975E-32D523852453}"/>
              </a:ext>
            </a:extLst>
          </p:cNvPr>
          <p:cNvSpPr txBox="1"/>
          <p:nvPr/>
        </p:nvSpPr>
        <p:spPr>
          <a:xfrm>
            <a:off x="2106508" y="3584629"/>
            <a:ext cx="6881706" cy="1764000"/>
          </a:xfrm>
          <a:prstGeom prst="rect">
            <a:avLst/>
          </a:prstGeom>
          <a:solidFill>
            <a:schemeClr val="bg1"/>
          </a:solidFill>
        </p:spPr>
        <p:txBody>
          <a:bodyPr wrap="square" rtlCol="0">
            <a:spAutoFit/>
          </a:bodyPr>
          <a:lstStyle/>
          <a:p>
            <a:endParaRPr lang="en-US" dirty="0"/>
          </a:p>
        </p:txBody>
      </p:sp>
      <p:sp>
        <p:nvSpPr>
          <p:cNvPr id="8" name="TextBox 7">
            <a:extLst>
              <a:ext uri="{FF2B5EF4-FFF2-40B4-BE49-F238E27FC236}">
                <a16:creationId xmlns:a16="http://schemas.microsoft.com/office/drawing/2014/main" id="{A4430E66-5659-44FE-BD57-8AE618DDE63D}"/>
              </a:ext>
            </a:extLst>
          </p:cNvPr>
          <p:cNvSpPr txBox="1"/>
          <p:nvPr/>
        </p:nvSpPr>
        <p:spPr>
          <a:xfrm>
            <a:off x="2441788" y="5378900"/>
            <a:ext cx="6309359" cy="864000"/>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41535662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E856D8A-899B-4113-B486-EA3DA6C41EB9}"/>
              </a:ext>
            </a:extLst>
          </p:cNvPr>
          <p:cNvSpPr>
            <a:spLocks noGrp="1"/>
          </p:cNvSpPr>
          <p:nvPr>
            <p:ph type="title"/>
          </p:nvPr>
        </p:nvSpPr>
        <p:spPr/>
        <p:txBody>
          <a:bodyPr/>
          <a:lstStyle/>
          <a:p>
            <a:r>
              <a:rPr lang="en-US" dirty="0"/>
              <a:t>Within the Delphi study six new purchasing roles in the era of Industry 4.0 were identified, described and assessed</a:t>
            </a:r>
          </a:p>
        </p:txBody>
      </p:sp>
      <p:sp>
        <p:nvSpPr>
          <p:cNvPr id="7" name="Content Placeholder 6">
            <a:extLst>
              <a:ext uri="{FF2B5EF4-FFF2-40B4-BE49-F238E27FC236}">
                <a16:creationId xmlns:a16="http://schemas.microsoft.com/office/drawing/2014/main" id="{2DD3BAC1-D19B-419E-9DE2-436BB7D5FAEA}"/>
              </a:ext>
            </a:extLst>
          </p:cNvPr>
          <p:cNvSpPr>
            <a:spLocks noGrp="1"/>
          </p:cNvSpPr>
          <p:nvPr>
            <p:ph idx="11"/>
          </p:nvPr>
        </p:nvSpPr>
        <p:spPr/>
        <p:txBody>
          <a:bodyPr/>
          <a:lstStyle/>
          <a:p>
            <a:pPr marL="1587" lvl="1" indent="0" eaLnBrk="1" hangingPunct="1">
              <a:lnSpc>
                <a:spcPct val="100000"/>
              </a:lnSpc>
              <a:spcBef>
                <a:spcPct val="95000"/>
              </a:spcBef>
              <a:buSzTx/>
              <a:buNone/>
            </a:pPr>
            <a:r>
              <a:rPr lang="de-DE" altLang="de-DE" dirty="0"/>
              <a:t>IO3: Research </a:t>
            </a:r>
            <a:r>
              <a:rPr lang="de-DE" altLang="de-DE" dirty="0" err="1"/>
              <a:t>results</a:t>
            </a:r>
            <a:r>
              <a:rPr lang="de-DE" altLang="de-DE" dirty="0"/>
              <a:t> on I4.0 </a:t>
            </a:r>
            <a:r>
              <a:rPr lang="de-DE" altLang="de-DE" dirty="0" err="1"/>
              <a:t>roles</a:t>
            </a:r>
            <a:r>
              <a:rPr lang="de-DE" altLang="de-DE" dirty="0"/>
              <a:t> (1/6) </a:t>
            </a:r>
          </a:p>
        </p:txBody>
      </p:sp>
      <p:sp>
        <p:nvSpPr>
          <p:cNvPr id="9" name="Rectangle 2">
            <a:extLst>
              <a:ext uri="{FF2B5EF4-FFF2-40B4-BE49-F238E27FC236}">
                <a16:creationId xmlns:a16="http://schemas.microsoft.com/office/drawing/2014/main" id="{1E072627-FE81-43E4-A944-AE00A0BD9F48}"/>
              </a:ext>
            </a:extLst>
          </p:cNvPr>
          <p:cNvSpPr>
            <a:spLocks noChangeArrowheads="1"/>
          </p:cNvSpPr>
          <p:nvPr>
            <p:custDataLst>
              <p:tags r:id="rId1"/>
            </p:custDataLst>
          </p:nvPr>
        </p:nvSpPr>
        <p:spPr bwMode="auto">
          <a:xfrm>
            <a:off x="503238" y="1565275"/>
            <a:ext cx="1624012" cy="4570413"/>
          </a:xfrm>
          <a:prstGeom prst="rect">
            <a:avLst/>
          </a:prstGeom>
          <a:solidFill>
            <a:schemeClr val="accent2"/>
          </a:solidFill>
          <a:ln w="9525" algn="ctr">
            <a:solidFill>
              <a:schemeClr val="tx1"/>
            </a:solidFill>
            <a:miter lim="800000"/>
            <a:headEnd/>
            <a:tailEnd/>
          </a:ln>
        </p:spPr>
        <p:txBody>
          <a:bodyPr lIns="180000" tIns="54000" rIns="180000" bIns="54000"/>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endParaRPr lang="de-DE" altLang="de-DE" b="1" i="1"/>
          </a:p>
        </p:txBody>
      </p:sp>
      <p:sp>
        <p:nvSpPr>
          <p:cNvPr id="10" name="Rectangle 3">
            <a:extLst>
              <a:ext uri="{FF2B5EF4-FFF2-40B4-BE49-F238E27FC236}">
                <a16:creationId xmlns:a16="http://schemas.microsoft.com/office/drawing/2014/main" id="{24340E74-06D9-412A-84BC-2EA630F2AD68}"/>
              </a:ext>
            </a:extLst>
          </p:cNvPr>
          <p:cNvSpPr>
            <a:spLocks noChangeArrowheads="1"/>
          </p:cNvSpPr>
          <p:nvPr>
            <p:custDataLst>
              <p:tags r:id="rId2"/>
            </p:custDataLst>
          </p:nvPr>
        </p:nvSpPr>
        <p:spPr bwMode="auto">
          <a:xfrm>
            <a:off x="943536" y="1738869"/>
            <a:ext cx="2289995" cy="6170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1. Data Analyst </a:t>
            </a:r>
            <a:endParaRPr lang="de-DE" altLang="de-DE" dirty="0"/>
          </a:p>
        </p:txBody>
      </p:sp>
      <p:sp>
        <p:nvSpPr>
          <p:cNvPr id="18" name="Rectangle 9">
            <a:extLst>
              <a:ext uri="{FF2B5EF4-FFF2-40B4-BE49-F238E27FC236}">
                <a16:creationId xmlns:a16="http://schemas.microsoft.com/office/drawing/2014/main" id="{C289E6A2-8379-49EB-8A3D-49875A8A0845}"/>
              </a:ext>
            </a:extLst>
          </p:cNvPr>
          <p:cNvSpPr>
            <a:spLocks noChangeArrowheads="1"/>
          </p:cNvSpPr>
          <p:nvPr>
            <p:custDataLst>
              <p:tags r:id="rId3"/>
            </p:custDataLst>
          </p:nvPr>
        </p:nvSpPr>
        <p:spPr bwMode="auto">
          <a:xfrm>
            <a:off x="943536" y="2479421"/>
            <a:ext cx="2289995" cy="6170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2. Master Data Manager </a:t>
            </a:r>
            <a:endParaRPr lang="de-DE" altLang="de-DE" dirty="0"/>
          </a:p>
        </p:txBody>
      </p:sp>
      <p:sp>
        <p:nvSpPr>
          <p:cNvPr id="11" name="Footer Placeholder 1">
            <a:extLst>
              <a:ext uri="{FF2B5EF4-FFF2-40B4-BE49-F238E27FC236}">
                <a16:creationId xmlns:a16="http://schemas.microsoft.com/office/drawing/2014/main" id="{6D96BD23-2734-443A-B03B-025E2B207017}"/>
              </a:ext>
            </a:extLst>
          </p:cNvPr>
          <p:cNvSpPr>
            <a:spLocks noGrp="1"/>
          </p:cNvSpPr>
          <p:nvPr>
            <p:ph type="ftr" sz="quarter" idx="3"/>
          </p:nvPr>
        </p:nvSpPr>
        <p:spPr>
          <a:xfrm>
            <a:off x="382590" y="6417311"/>
            <a:ext cx="3063797" cy="365125"/>
          </a:xfrm>
        </p:spPr>
        <p:txBody>
          <a:bodyPr/>
          <a:lstStyle/>
          <a:p>
            <a:r>
              <a:rPr lang="en-US" dirty="0"/>
              <a:t>Source: PERSIST IO3</a:t>
            </a:r>
          </a:p>
        </p:txBody>
      </p:sp>
      <p:sp>
        <p:nvSpPr>
          <p:cNvPr id="13" name="Rectangle 3">
            <a:extLst>
              <a:ext uri="{FF2B5EF4-FFF2-40B4-BE49-F238E27FC236}">
                <a16:creationId xmlns:a16="http://schemas.microsoft.com/office/drawing/2014/main" id="{B2D6948E-6A62-49B7-A26D-A3424402A84C}"/>
              </a:ext>
            </a:extLst>
          </p:cNvPr>
          <p:cNvSpPr>
            <a:spLocks noChangeArrowheads="1"/>
          </p:cNvSpPr>
          <p:nvPr>
            <p:custDataLst>
              <p:tags r:id="rId4"/>
            </p:custDataLst>
          </p:nvPr>
        </p:nvSpPr>
        <p:spPr bwMode="auto">
          <a:xfrm>
            <a:off x="943536" y="3925042"/>
            <a:ext cx="2289994" cy="6170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4. Supplier Onboarding Manager </a:t>
            </a:r>
            <a:endParaRPr lang="de-DE" altLang="de-DE" dirty="0"/>
          </a:p>
        </p:txBody>
      </p:sp>
      <p:sp>
        <p:nvSpPr>
          <p:cNvPr id="17" name="Rectangle 9">
            <a:extLst>
              <a:ext uri="{FF2B5EF4-FFF2-40B4-BE49-F238E27FC236}">
                <a16:creationId xmlns:a16="http://schemas.microsoft.com/office/drawing/2014/main" id="{0D54660B-B109-4FD5-A9F6-48D6AAA7B677}"/>
              </a:ext>
            </a:extLst>
          </p:cNvPr>
          <p:cNvSpPr>
            <a:spLocks noChangeArrowheads="1"/>
          </p:cNvSpPr>
          <p:nvPr>
            <p:custDataLst>
              <p:tags r:id="rId5"/>
            </p:custDataLst>
          </p:nvPr>
        </p:nvSpPr>
        <p:spPr bwMode="auto">
          <a:xfrm>
            <a:off x="943535" y="3194071"/>
            <a:ext cx="2289994" cy="6170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3. </a:t>
            </a:r>
            <a:r>
              <a:rPr lang="de-DE" altLang="de-DE" b="1" dirty="0" err="1"/>
              <a:t>Process</a:t>
            </a:r>
            <a:r>
              <a:rPr lang="de-DE" altLang="de-DE" b="1" dirty="0"/>
              <a:t> Automation Manager </a:t>
            </a:r>
            <a:endParaRPr lang="de-DE" altLang="de-DE" dirty="0"/>
          </a:p>
        </p:txBody>
      </p:sp>
      <p:sp>
        <p:nvSpPr>
          <p:cNvPr id="19" name="Rectangle 9">
            <a:extLst>
              <a:ext uri="{FF2B5EF4-FFF2-40B4-BE49-F238E27FC236}">
                <a16:creationId xmlns:a16="http://schemas.microsoft.com/office/drawing/2014/main" id="{3AE32D1C-98C9-4799-9ACA-963F311D6951}"/>
              </a:ext>
            </a:extLst>
          </p:cNvPr>
          <p:cNvSpPr>
            <a:spLocks noChangeArrowheads="1"/>
          </p:cNvSpPr>
          <p:nvPr>
            <p:custDataLst>
              <p:tags r:id="rId6"/>
            </p:custDataLst>
          </p:nvPr>
        </p:nvSpPr>
        <p:spPr bwMode="auto">
          <a:xfrm>
            <a:off x="943536" y="4701077"/>
            <a:ext cx="2289994" cy="6170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US" altLang="de-DE" b="1" dirty="0"/>
              <a:t>5. System Innovation Scout </a:t>
            </a:r>
            <a:endParaRPr lang="de-DE" altLang="de-DE" dirty="0"/>
          </a:p>
        </p:txBody>
      </p:sp>
      <p:sp>
        <p:nvSpPr>
          <p:cNvPr id="20" name="Rectangle 9">
            <a:extLst>
              <a:ext uri="{FF2B5EF4-FFF2-40B4-BE49-F238E27FC236}">
                <a16:creationId xmlns:a16="http://schemas.microsoft.com/office/drawing/2014/main" id="{DAA4738E-978E-403E-8632-CCB93DBF0E66}"/>
              </a:ext>
            </a:extLst>
          </p:cNvPr>
          <p:cNvSpPr>
            <a:spLocks noChangeArrowheads="1"/>
          </p:cNvSpPr>
          <p:nvPr>
            <p:custDataLst>
              <p:tags r:id="rId7"/>
            </p:custDataLst>
          </p:nvPr>
        </p:nvSpPr>
        <p:spPr bwMode="auto">
          <a:xfrm>
            <a:off x="943535" y="5441629"/>
            <a:ext cx="2289995" cy="61702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b="1" dirty="0"/>
              <a:t>6. Legislation </a:t>
            </a:r>
            <a:r>
              <a:rPr lang="de-DE" altLang="de-DE" b="1" dirty="0" err="1"/>
              <a:t>Specialist</a:t>
            </a:r>
            <a:r>
              <a:rPr lang="de-DE" altLang="de-DE" b="1" dirty="0"/>
              <a:t> </a:t>
            </a:r>
            <a:endParaRPr lang="de-DE" altLang="de-DE" dirty="0"/>
          </a:p>
        </p:txBody>
      </p:sp>
      <p:graphicFrame>
        <p:nvGraphicFramePr>
          <p:cNvPr id="12" name="Chart 11">
            <a:extLst>
              <a:ext uri="{FF2B5EF4-FFF2-40B4-BE49-F238E27FC236}">
                <a16:creationId xmlns:a16="http://schemas.microsoft.com/office/drawing/2014/main" id="{09FB906F-B503-470E-922C-51FD5F9DF042}"/>
              </a:ext>
            </a:extLst>
          </p:cNvPr>
          <p:cNvGraphicFramePr>
            <a:graphicFrameLocks/>
          </p:cNvGraphicFramePr>
          <p:nvPr>
            <p:extLst>
              <p:ext uri="{D42A27DB-BD31-4B8C-83A1-F6EECF244321}">
                <p14:modId xmlns:p14="http://schemas.microsoft.com/office/powerpoint/2010/main" val="2029310077"/>
              </p:ext>
            </p:extLst>
          </p:nvPr>
        </p:nvGraphicFramePr>
        <p:xfrm>
          <a:off x="3125025" y="2117637"/>
          <a:ext cx="6929864" cy="3685776"/>
        </p:xfrm>
        <a:graphic>
          <a:graphicData uri="http://schemas.openxmlformats.org/drawingml/2006/chart">
            <c:chart xmlns:c="http://schemas.openxmlformats.org/drawingml/2006/chart" xmlns:r="http://schemas.openxmlformats.org/officeDocument/2006/relationships" r:id="rId9"/>
          </a:graphicData>
        </a:graphic>
      </p:graphicFrame>
      <p:sp>
        <p:nvSpPr>
          <p:cNvPr id="14" name="Oval 13">
            <a:extLst>
              <a:ext uri="{FF2B5EF4-FFF2-40B4-BE49-F238E27FC236}">
                <a16:creationId xmlns:a16="http://schemas.microsoft.com/office/drawing/2014/main" id="{A8B490FA-E851-4432-81D7-A5F1C0A871C8}"/>
              </a:ext>
            </a:extLst>
          </p:cNvPr>
          <p:cNvSpPr/>
          <p:nvPr/>
        </p:nvSpPr>
        <p:spPr bwMode="auto">
          <a:xfrm rot="18367819">
            <a:off x="6989078" y="2385745"/>
            <a:ext cx="587039" cy="606524"/>
          </a:xfrm>
          <a:prstGeom prst="ellipse">
            <a:avLst/>
          </a:prstGeom>
          <a:noFill/>
          <a:ln w="28575" cap="flat" cmpd="sng" algn="ctr">
            <a:solidFill>
              <a:srgbClr val="FF0000"/>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15" name="Oval 14">
            <a:extLst>
              <a:ext uri="{FF2B5EF4-FFF2-40B4-BE49-F238E27FC236}">
                <a16:creationId xmlns:a16="http://schemas.microsoft.com/office/drawing/2014/main" id="{EDD0E409-BC0D-48BC-A785-256A3AEC25C6}"/>
              </a:ext>
            </a:extLst>
          </p:cNvPr>
          <p:cNvSpPr/>
          <p:nvPr/>
        </p:nvSpPr>
        <p:spPr bwMode="auto">
          <a:xfrm rot="18367819">
            <a:off x="5960947" y="3657262"/>
            <a:ext cx="587039" cy="606524"/>
          </a:xfrm>
          <a:prstGeom prst="ellipse">
            <a:avLst/>
          </a:prstGeom>
          <a:noFill/>
          <a:ln w="28575" cap="flat" cmpd="sng" algn="ctr">
            <a:solidFill>
              <a:srgbClr val="FF0000"/>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16" name="Grafik 15">
            <a:extLst>
              <a:ext uri="{FF2B5EF4-FFF2-40B4-BE49-F238E27FC236}">
                <a16:creationId xmlns:a16="http://schemas.microsoft.com/office/drawing/2014/main" id="{2AA35E6E-8046-4A55-B035-12D32867D248}"/>
              </a:ext>
            </a:extLst>
          </p:cNvPr>
          <p:cNvPicPr>
            <a:picLocks noChangeAspect="1"/>
          </p:cNvPicPr>
          <p:nvPr/>
        </p:nvPicPr>
        <p:blipFill>
          <a:blip r:embed="rId10"/>
          <a:stretch>
            <a:fillRect/>
          </a:stretch>
        </p:blipFill>
        <p:spPr>
          <a:xfrm>
            <a:off x="10342134" y="3730172"/>
            <a:ext cx="2892096" cy="2137985"/>
          </a:xfrm>
          <a:prstGeom prst="rect">
            <a:avLst/>
          </a:prstGeom>
        </p:spPr>
      </p:pic>
    </p:spTree>
    <p:extLst>
      <p:ext uri="{BB962C8B-B14F-4D97-AF65-F5344CB8AC3E}">
        <p14:creationId xmlns:p14="http://schemas.microsoft.com/office/powerpoint/2010/main" val="10457132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A49E4CF-3E07-48CF-BA3A-2FC430B4DF58}"/>
              </a:ext>
            </a:extLst>
          </p:cNvPr>
          <p:cNvSpPr>
            <a:spLocks noGrp="1"/>
          </p:cNvSpPr>
          <p:nvPr>
            <p:ph type="ftr" sz="quarter" idx="3"/>
          </p:nvPr>
        </p:nvSpPr>
        <p:spPr/>
        <p:txBody>
          <a:bodyPr/>
          <a:lstStyle/>
          <a:p>
            <a:r>
              <a:rPr lang="en-US" dirty="0"/>
              <a:t>Source: Delke, V., Buchholz, W., &amp; Schiele, H. (2021, July). Specifying roles in purchasing and supply management in the era of Industry 4.0: A Delphi study, 28th </a:t>
            </a:r>
            <a:r>
              <a:rPr lang="en-US" dirty="0" err="1"/>
              <a:t>EurOMA</a:t>
            </a:r>
            <a:r>
              <a:rPr lang="en-US" dirty="0"/>
              <a:t> conference</a:t>
            </a:r>
          </a:p>
          <a:p>
            <a:endParaRPr lang="en-US" dirty="0"/>
          </a:p>
        </p:txBody>
      </p:sp>
      <p:sp>
        <p:nvSpPr>
          <p:cNvPr id="4" name="Title 3">
            <a:extLst>
              <a:ext uri="{FF2B5EF4-FFF2-40B4-BE49-F238E27FC236}">
                <a16:creationId xmlns:a16="http://schemas.microsoft.com/office/drawing/2014/main" id="{7ADB4E7B-F822-4F49-A939-684EE26563C4}"/>
              </a:ext>
            </a:extLst>
          </p:cNvPr>
          <p:cNvSpPr>
            <a:spLocks noGrp="1"/>
          </p:cNvSpPr>
          <p:nvPr>
            <p:ph type="title"/>
          </p:nvPr>
        </p:nvSpPr>
        <p:spPr/>
        <p:txBody>
          <a:bodyPr/>
          <a:lstStyle/>
          <a:p>
            <a:r>
              <a:rPr lang="en-US" dirty="0"/>
              <a:t>To describe the concept of purchasing roles, specialization and technology implications the sports commentator metaphor can be used</a:t>
            </a:r>
          </a:p>
        </p:txBody>
      </p:sp>
      <p:sp>
        <p:nvSpPr>
          <p:cNvPr id="5" name="Content Placeholder 4">
            <a:extLst>
              <a:ext uri="{FF2B5EF4-FFF2-40B4-BE49-F238E27FC236}">
                <a16:creationId xmlns:a16="http://schemas.microsoft.com/office/drawing/2014/main" id="{C2636252-DC3C-4FD1-A5FE-7D32A4CED7F1}"/>
              </a:ext>
            </a:extLst>
          </p:cNvPr>
          <p:cNvSpPr>
            <a:spLocks noGrp="1"/>
          </p:cNvSpPr>
          <p:nvPr>
            <p:ph idx="11"/>
          </p:nvPr>
        </p:nvSpPr>
        <p:spPr/>
        <p:txBody>
          <a:bodyPr/>
          <a:lstStyle/>
          <a:p>
            <a:r>
              <a:rPr lang="en-US" dirty="0"/>
              <a:t>Background, Purchasing roles </a:t>
            </a:r>
            <a:r>
              <a:rPr lang="en-US" dirty="0" err="1"/>
              <a:t>methaphor</a:t>
            </a:r>
            <a:endParaRPr lang="en-US" dirty="0"/>
          </a:p>
        </p:txBody>
      </p:sp>
      <p:sp>
        <p:nvSpPr>
          <p:cNvPr id="6" name="Rectangle 5">
            <a:extLst>
              <a:ext uri="{FF2B5EF4-FFF2-40B4-BE49-F238E27FC236}">
                <a16:creationId xmlns:a16="http://schemas.microsoft.com/office/drawing/2014/main" id="{71E136C1-9859-4B0A-81EC-4BB4C9469F0A}"/>
              </a:ext>
            </a:extLst>
          </p:cNvPr>
          <p:cNvSpPr>
            <a:spLocks noChangeArrowheads="1"/>
          </p:cNvSpPr>
          <p:nvPr>
            <p:custDataLst>
              <p:tags r:id="rId1"/>
            </p:custDataLst>
          </p:nvPr>
        </p:nvSpPr>
        <p:spPr bwMode="auto">
          <a:xfrm>
            <a:off x="382587" y="1442413"/>
            <a:ext cx="2044700" cy="396000"/>
          </a:xfrm>
          <a:prstGeom prst="rect">
            <a:avLst/>
          </a:prstGeom>
          <a:solidFill>
            <a:schemeClr val="accent2"/>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b="1" dirty="0" err="1"/>
              <a:t>Past</a:t>
            </a:r>
            <a:r>
              <a:rPr lang="de-DE" altLang="de-DE" b="1" dirty="0"/>
              <a:t> </a:t>
            </a:r>
            <a:endParaRPr lang="de-DE" altLang="de-DE" dirty="0"/>
          </a:p>
        </p:txBody>
      </p:sp>
      <p:sp>
        <p:nvSpPr>
          <p:cNvPr id="7" name="Rectangle 6">
            <a:extLst>
              <a:ext uri="{FF2B5EF4-FFF2-40B4-BE49-F238E27FC236}">
                <a16:creationId xmlns:a16="http://schemas.microsoft.com/office/drawing/2014/main" id="{3BB96C04-115C-4F4B-B3F8-55C46EFA300C}"/>
              </a:ext>
            </a:extLst>
          </p:cNvPr>
          <p:cNvSpPr>
            <a:spLocks noChangeArrowheads="1"/>
          </p:cNvSpPr>
          <p:nvPr>
            <p:custDataLst>
              <p:tags r:id="rId2"/>
            </p:custDataLst>
          </p:nvPr>
        </p:nvSpPr>
        <p:spPr bwMode="auto">
          <a:xfrm>
            <a:off x="3930650" y="1442412"/>
            <a:ext cx="2044700" cy="396000"/>
          </a:xfrm>
          <a:prstGeom prst="rect">
            <a:avLst/>
          </a:prstGeom>
          <a:solidFill>
            <a:schemeClr val="accent2"/>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b="1" dirty="0" err="1"/>
              <a:t>Present</a:t>
            </a:r>
            <a:r>
              <a:rPr lang="de-DE" altLang="de-DE" b="1" dirty="0"/>
              <a:t>  </a:t>
            </a:r>
            <a:endParaRPr lang="de-DE" altLang="de-DE" dirty="0"/>
          </a:p>
        </p:txBody>
      </p:sp>
      <p:sp>
        <p:nvSpPr>
          <p:cNvPr id="8" name="Rectangle 7">
            <a:extLst>
              <a:ext uri="{FF2B5EF4-FFF2-40B4-BE49-F238E27FC236}">
                <a16:creationId xmlns:a16="http://schemas.microsoft.com/office/drawing/2014/main" id="{839F1406-C114-418F-941B-950FAFF3BDB5}"/>
              </a:ext>
            </a:extLst>
          </p:cNvPr>
          <p:cNvSpPr>
            <a:spLocks noChangeArrowheads="1"/>
          </p:cNvSpPr>
          <p:nvPr>
            <p:custDataLst>
              <p:tags r:id="rId3"/>
            </p:custDataLst>
          </p:nvPr>
        </p:nvSpPr>
        <p:spPr bwMode="auto">
          <a:xfrm>
            <a:off x="7478713" y="1442414"/>
            <a:ext cx="2044700" cy="396000"/>
          </a:xfrm>
          <a:prstGeom prst="rect">
            <a:avLst/>
          </a:prstGeom>
          <a:solidFill>
            <a:schemeClr val="accent2"/>
          </a:solidFill>
          <a:ln w="9525" algn="ctr">
            <a:solidFill>
              <a:schemeClr val="tx1"/>
            </a:solidFill>
            <a:miter lim="800000"/>
            <a:headEnd/>
            <a:tailEnd/>
          </a:ln>
        </p:spPr>
        <p:txBody>
          <a:bodyPr lIns="180000" tIns="54000" rIns="54000" bIns="54000" anchor="ctr"/>
          <a:lstStyle>
            <a:lvl1pPr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b="1" dirty="0"/>
              <a:t>Future </a:t>
            </a:r>
            <a:endParaRPr lang="de-DE" altLang="de-DE" dirty="0"/>
          </a:p>
        </p:txBody>
      </p:sp>
      <p:sp>
        <p:nvSpPr>
          <p:cNvPr id="9" name="Arrow: Right 8">
            <a:extLst>
              <a:ext uri="{FF2B5EF4-FFF2-40B4-BE49-F238E27FC236}">
                <a16:creationId xmlns:a16="http://schemas.microsoft.com/office/drawing/2014/main" id="{FFEB9182-1FD9-4B92-A462-8E3095A48A1A}"/>
              </a:ext>
            </a:extLst>
          </p:cNvPr>
          <p:cNvSpPr/>
          <p:nvPr/>
        </p:nvSpPr>
        <p:spPr bwMode="auto">
          <a:xfrm>
            <a:off x="1670303" y="5884069"/>
            <a:ext cx="6565392" cy="535560"/>
          </a:xfrm>
          <a:prstGeom prst="rightArrow">
            <a:avLst/>
          </a:prstGeom>
          <a:solidFill>
            <a:schemeClr val="hlink"/>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lang="en-US" dirty="0"/>
              <a:t>I</a:t>
            </a:r>
            <a:r>
              <a:rPr kumimoji="0" lang="en-US" sz="1400" b="0" i="0" u="none" strike="noStrike" cap="none" normalizeH="0" baseline="0" dirty="0">
                <a:ln>
                  <a:noFill/>
                </a:ln>
                <a:solidFill>
                  <a:schemeClr val="tx1"/>
                </a:solidFill>
                <a:effectLst/>
                <a:latin typeface="Arial" pitchFamily="34" charset="0"/>
              </a:rPr>
              <a:t>ncreasing professionalization and maturity in the field</a:t>
            </a:r>
          </a:p>
        </p:txBody>
      </p:sp>
      <p:pic>
        <p:nvPicPr>
          <p:cNvPr id="10" name="Picture 9">
            <a:extLst>
              <a:ext uri="{FF2B5EF4-FFF2-40B4-BE49-F238E27FC236}">
                <a16:creationId xmlns:a16="http://schemas.microsoft.com/office/drawing/2014/main" id="{C10D8798-DCE8-49FB-A346-86773E97094A}"/>
              </a:ext>
            </a:extLst>
          </p:cNvPr>
          <p:cNvPicPr>
            <a:picLocks noChangeAspect="1"/>
          </p:cNvPicPr>
          <p:nvPr/>
        </p:nvPicPr>
        <p:blipFill>
          <a:blip r:embed="rId5"/>
          <a:stretch>
            <a:fillRect/>
          </a:stretch>
        </p:blipFill>
        <p:spPr>
          <a:xfrm>
            <a:off x="492808" y="1916365"/>
            <a:ext cx="1824258" cy="1982527"/>
          </a:xfrm>
          <a:prstGeom prst="rect">
            <a:avLst/>
          </a:prstGeom>
        </p:spPr>
      </p:pic>
      <p:pic>
        <p:nvPicPr>
          <p:cNvPr id="11" name="Picture 10">
            <a:extLst>
              <a:ext uri="{FF2B5EF4-FFF2-40B4-BE49-F238E27FC236}">
                <a16:creationId xmlns:a16="http://schemas.microsoft.com/office/drawing/2014/main" id="{FD23E50F-90CD-480D-82DE-7ED42B63D2AF}"/>
              </a:ext>
            </a:extLst>
          </p:cNvPr>
          <p:cNvPicPr>
            <a:picLocks noChangeAspect="1"/>
          </p:cNvPicPr>
          <p:nvPr/>
        </p:nvPicPr>
        <p:blipFill>
          <a:blip r:embed="rId6"/>
          <a:stretch>
            <a:fillRect/>
          </a:stretch>
        </p:blipFill>
        <p:spPr>
          <a:xfrm>
            <a:off x="3971765" y="1960078"/>
            <a:ext cx="1962470" cy="1969698"/>
          </a:xfrm>
          <a:prstGeom prst="rect">
            <a:avLst/>
          </a:prstGeom>
        </p:spPr>
      </p:pic>
      <p:pic>
        <p:nvPicPr>
          <p:cNvPr id="12" name="Picture 11">
            <a:extLst>
              <a:ext uri="{FF2B5EF4-FFF2-40B4-BE49-F238E27FC236}">
                <a16:creationId xmlns:a16="http://schemas.microsoft.com/office/drawing/2014/main" id="{8D7010D5-4D6A-400F-8AF1-400FA1E3250B}"/>
              </a:ext>
            </a:extLst>
          </p:cNvPr>
          <p:cNvPicPr>
            <a:picLocks noChangeAspect="1"/>
          </p:cNvPicPr>
          <p:nvPr/>
        </p:nvPicPr>
        <p:blipFill>
          <a:blip r:embed="rId7"/>
          <a:stretch>
            <a:fillRect/>
          </a:stretch>
        </p:blipFill>
        <p:spPr>
          <a:xfrm>
            <a:off x="7478713" y="1952877"/>
            <a:ext cx="2012421" cy="1132522"/>
          </a:xfrm>
          <a:prstGeom prst="rect">
            <a:avLst/>
          </a:prstGeom>
        </p:spPr>
      </p:pic>
      <p:pic>
        <p:nvPicPr>
          <p:cNvPr id="13" name="Picture 12">
            <a:extLst>
              <a:ext uri="{FF2B5EF4-FFF2-40B4-BE49-F238E27FC236}">
                <a16:creationId xmlns:a16="http://schemas.microsoft.com/office/drawing/2014/main" id="{DEBB743A-6CDC-4C88-B2D6-DB75797D572B}"/>
              </a:ext>
            </a:extLst>
          </p:cNvPr>
          <p:cNvPicPr>
            <a:picLocks noChangeAspect="1"/>
          </p:cNvPicPr>
          <p:nvPr/>
        </p:nvPicPr>
        <p:blipFill rotWithShape="1">
          <a:blip r:embed="rId6"/>
          <a:srcRect t="24420" b="-1361"/>
          <a:stretch/>
        </p:blipFill>
        <p:spPr>
          <a:xfrm>
            <a:off x="7699155" y="2691261"/>
            <a:ext cx="1603816" cy="1238515"/>
          </a:xfrm>
          <a:prstGeom prst="rect">
            <a:avLst/>
          </a:prstGeom>
        </p:spPr>
      </p:pic>
      <p:sp>
        <p:nvSpPr>
          <p:cNvPr id="14" name="Rectangle 20">
            <a:extLst>
              <a:ext uri="{FF2B5EF4-FFF2-40B4-BE49-F238E27FC236}">
                <a16:creationId xmlns:a16="http://schemas.microsoft.com/office/drawing/2014/main" id="{EEFA5AE2-3C30-419C-95C0-8EA902A6976C}"/>
              </a:ext>
            </a:extLst>
          </p:cNvPr>
          <p:cNvSpPr>
            <a:spLocks noChangeArrowheads="1"/>
          </p:cNvSpPr>
          <p:nvPr/>
        </p:nvSpPr>
        <p:spPr bwMode="auto">
          <a:xfrm>
            <a:off x="382587" y="4026908"/>
            <a:ext cx="2116773" cy="120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marL="342900" indent="-342900"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eaLnBrk="1" hangingPunct="1">
              <a:lnSpc>
                <a:spcPct val="100000"/>
              </a:lnSpc>
              <a:buSzTx/>
            </a:pPr>
            <a:r>
              <a:rPr lang="en-US" altLang="de-DE" dirty="0"/>
              <a:t>Generalist</a:t>
            </a:r>
          </a:p>
          <a:p>
            <a:pPr lvl="2" eaLnBrk="1" hangingPunct="1">
              <a:lnSpc>
                <a:spcPct val="100000"/>
              </a:lnSpc>
            </a:pPr>
            <a:r>
              <a:rPr lang="en-US" altLang="de-DE" dirty="0"/>
              <a:t>One person</a:t>
            </a:r>
          </a:p>
          <a:p>
            <a:pPr lvl="2" eaLnBrk="1" hangingPunct="1">
              <a:lnSpc>
                <a:spcPct val="100000"/>
              </a:lnSpc>
            </a:pPr>
            <a:r>
              <a:rPr lang="en-US" altLang="de-DE" dirty="0"/>
              <a:t>Multiple roles</a:t>
            </a:r>
          </a:p>
          <a:p>
            <a:pPr lvl="2" eaLnBrk="1" hangingPunct="1">
              <a:lnSpc>
                <a:spcPct val="100000"/>
              </a:lnSpc>
            </a:pPr>
            <a:r>
              <a:rPr lang="en-US" altLang="de-DE" dirty="0"/>
              <a:t>Low specialization</a:t>
            </a:r>
          </a:p>
          <a:p>
            <a:pPr lvl="2" eaLnBrk="1" hangingPunct="1">
              <a:lnSpc>
                <a:spcPct val="100000"/>
              </a:lnSpc>
            </a:pPr>
            <a:r>
              <a:rPr lang="en-US" altLang="de-DE" dirty="0"/>
              <a:t>Wider rage of skills</a:t>
            </a:r>
          </a:p>
        </p:txBody>
      </p:sp>
      <p:sp>
        <p:nvSpPr>
          <p:cNvPr id="15" name="Rectangle 14">
            <a:extLst>
              <a:ext uri="{FF2B5EF4-FFF2-40B4-BE49-F238E27FC236}">
                <a16:creationId xmlns:a16="http://schemas.microsoft.com/office/drawing/2014/main" id="{818CC46B-3DBA-42DB-A08E-9B315FB0D082}"/>
              </a:ext>
            </a:extLst>
          </p:cNvPr>
          <p:cNvSpPr>
            <a:spLocks noChangeArrowheads="1"/>
          </p:cNvSpPr>
          <p:nvPr/>
        </p:nvSpPr>
        <p:spPr bwMode="auto">
          <a:xfrm>
            <a:off x="3413664" y="4006615"/>
            <a:ext cx="3078671" cy="163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marL="342900" indent="-342900"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eaLnBrk="1" hangingPunct="1">
              <a:lnSpc>
                <a:spcPct val="100000"/>
              </a:lnSpc>
              <a:buSzTx/>
            </a:pPr>
            <a:r>
              <a:rPr lang="en-US" altLang="de-DE" dirty="0"/>
              <a:t>Specialists</a:t>
            </a:r>
          </a:p>
          <a:p>
            <a:pPr lvl="2" eaLnBrk="1" hangingPunct="1">
              <a:lnSpc>
                <a:spcPct val="100000"/>
              </a:lnSpc>
            </a:pPr>
            <a:r>
              <a:rPr lang="en-US" altLang="de-DE" dirty="0"/>
              <a:t>Multiple persons</a:t>
            </a:r>
          </a:p>
          <a:p>
            <a:pPr lvl="2" eaLnBrk="1" hangingPunct="1">
              <a:lnSpc>
                <a:spcPct val="100000"/>
              </a:lnSpc>
            </a:pPr>
            <a:r>
              <a:rPr lang="en-US" altLang="de-DE" dirty="0"/>
              <a:t>Allocated to specific roles</a:t>
            </a:r>
          </a:p>
          <a:p>
            <a:pPr lvl="2" eaLnBrk="1" hangingPunct="1">
              <a:lnSpc>
                <a:spcPct val="100000"/>
              </a:lnSpc>
            </a:pPr>
            <a:r>
              <a:rPr lang="en-US" altLang="de-DE" dirty="0"/>
              <a:t>High specialization</a:t>
            </a:r>
          </a:p>
          <a:p>
            <a:pPr lvl="2" eaLnBrk="1" hangingPunct="1">
              <a:lnSpc>
                <a:spcPct val="100000"/>
              </a:lnSpc>
            </a:pPr>
            <a:r>
              <a:rPr lang="en-US" altLang="de-DE" dirty="0"/>
              <a:t>T-shaped talent with a basic understanding (skills) of the field and specialized skills for their role</a:t>
            </a:r>
          </a:p>
        </p:txBody>
      </p:sp>
      <p:sp>
        <p:nvSpPr>
          <p:cNvPr id="16" name="Rectangle 20">
            <a:extLst>
              <a:ext uri="{FF2B5EF4-FFF2-40B4-BE49-F238E27FC236}">
                <a16:creationId xmlns:a16="http://schemas.microsoft.com/office/drawing/2014/main" id="{E6D5C697-E2C4-4AB4-B9DD-590D8CE73F76}"/>
              </a:ext>
            </a:extLst>
          </p:cNvPr>
          <p:cNvSpPr>
            <a:spLocks noChangeArrowheads="1"/>
          </p:cNvSpPr>
          <p:nvPr/>
        </p:nvSpPr>
        <p:spPr bwMode="auto">
          <a:xfrm>
            <a:off x="6961727" y="4026908"/>
            <a:ext cx="2889409" cy="185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marL="342900" indent="-342900"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eaLnBrk="1" hangingPunct="1">
              <a:lnSpc>
                <a:spcPct val="100000"/>
              </a:lnSpc>
              <a:buSzTx/>
            </a:pPr>
            <a:r>
              <a:rPr lang="en-US" altLang="de-DE" dirty="0"/>
              <a:t>Technology-enhanced specialists</a:t>
            </a:r>
          </a:p>
          <a:p>
            <a:pPr lvl="2" eaLnBrk="1" hangingPunct="1">
              <a:lnSpc>
                <a:spcPct val="100000"/>
              </a:lnSpc>
            </a:pPr>
            <a:r>
              <a:rPr lang="en-US" altLang="de-DE" dirty="0"/>
              <a:t>Multiple persons</a:t>
            </a:r>
          </a:p>
          <a:p>
            <a:pPr lvl="2" eaLnBrk="1" hangingPunct="1">
              <a:lnSpc>
                <a:spcPct val="100000"/>
              </a:lnSpc>
            </a:pPr>
            <a:r>
              <a:rPr lang="en-US" altLang="de-DE" dirty="0"/>
              <a:t>Allocated to specific roles</a:t>
            </a:r>
          </a:p>
          <a:p>
            <a:pPr lvl="2" eaLnBrk="1" hangingPunct="1">
              <a:lnSpc>
                <a:spcPct val="100000"/>
              </a:lnSpc>
            </a:pPr>
            <a:r>
              <a:rPr lang="en-US" altLang="de-DE" dirty="0"/>
              <a:t>High specialization</a:t>
            </a:r>
          </a:p>
          <a:p>
            <a:pPr lvl="2" eaLnBrk="1" hangingPunct="1">
              <a:lnSpc>
                <a:spcPct val="100000"/>
              </a:lnSpc>
            </a:pPr>
            <a:r>
              <a:rPr lang="en-US" altLang="de-DE" b="1" dirty="0"/>
              <a:t>T-shaped talent with a basic understanding (skills) of the field and specialized skills for their role and technology</a:t>
            </a:r>
          </a:p>
        </p:txBody>
      </p:sp>
      <p:sp>
        <p:nvSpPr>
          <p:cNvPr id="17" name="Rectangle 20">
            <a:extLst>
              <a:ext uri="{FF2B5EF4-FFF2-40B4-BE49-F238E27FC236}">
                <a16:creationId xmlns:a16="http://schemas.microsoft.com/office/drawing/2014/main" id="{6FCD0ACD-7BD0-4A7C-B316-5EC9BB9732DA}"/>
              </a:ext>
            </a:extLst>
          </p:cNvPr>
          <p:cNvSpPr>
            <a:spLocks noChangeArrowheads="1"/>
          </p:cNvSpPr>
          <p:nvPr/>
        </p:nvSpPr>
        <p:spPr bwMode="auto">
          <a:xfrm>
            <a:off x="6090570" y="2524737"/>
            <a:ext cx="12318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marL="342900" indent="-342900"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marL="1587" lvl="1" indent="0" eaLnBrk="1" hangingPunct="1">
              <a:lnSpc>
                <a:spcPct val="100000"/>
              </a:lnSpc>
              <a:buSzTx/>
              <a:buNone/>
            </a:pPr>
            <a:r>
              <a:rPr lang="en-US" altLang="de-DE" dirty="0"/>
              <a:t>Commentator </a:t>
            </a:r>
          </a:p>
        </p:txBody>
      </p:sp>
      <p:sp>
        <p:nvSpPr>
          <p:cNvPr id="18" name="Rectangle 20">
            <a:extLst>
              <a:ext uri="{FF2B5EF4-FFF2-40B4-BE49-F238E27FC236}">
                <a16:creationId xmlns:a16="http://schemas.microsoft.com/office/drawing/2014/main" id="{D91E8D2F-72B1-4734-A731-3724DF6B3E05}"/>
              </a:ext>
            </a:extLst>
          </p:cNvPr>
          <p:cNvSpPr>
            <a:spLocks noChangeArrowheads="1"/>
          </p:cNvSpPr>
          <p:nvPr/>
        </p:nvSpPr>
        <p:spPr bwMode="auto">
          <a:xfrm>
            <a:off x="3188926" y="2524737"/>
            <a:ext cx="7658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marL="342900" indent="-342900" defTabSz="762000" eaLnBrk="0" hangingPunct="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eaLnBrk="0" hangingPunct="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371475" indent="-179388" defTabSz="762000" eaLnBrk="0" hangingPunct="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576263" indent="-203200" defTabSz="762000" eaLnBrk="0" hangingPunct="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771525" indent="-193675" defTabSz="762000" eaLnBrk="0" hangingPunct="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12287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16859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21431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2600325" indent="-193675"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marL="1587" lvl="1" indent="0" eaLnBrk="1" hangingPunct="1">
              <a:lnSpc>
                <a:spcPct val="100000"/>
              </a:lnSpc>
              <a:buSzTx/>
              <a:buNone/>
            </a:pPr>
            <a:r>
              <a:rPr lang="en-US" altLang="de-DE" dirty="0"/>
              <a:t>Analyst </a:t>
            </a:r>
          </a:p>
        </p:txBody>
      </p:sp>
      <p:cxnSp>
        <p:nvCxnSpPr>
          <p:cNvPr id="19" name="Straight Arrow Connector 18">
            <a:extLst>
              <a:ext uri="{FF2B5EF4-FFF2-40B4-BE49-F238E27FC236}">
                <a16:creationId xmlns:a16="http://schemas.microsoft.com/office/drawing/2014/main" id="{7265D3D4-E6CF-470B-8E47-AB249DE01E2A}"/>
              </a:ext>
            </a:extLst>
          </p:cNvPr>
          <p:cNvCxnSpPr/>
          <p:nvPr/>
        </p:nvCxnSpPr>
        <p:spPr bwMode="auto">
          <a:xfrm>
            <a:off x="3677055" y="2792681"/>
            <a:ext cx="687421" cy="251403"/>
          </a:xfrm>
          <a:prstGeom prst="straightConnector1">
            <a:avLst/>
          </a:prstGeom>
          <a:solidFill>
            <a:schemeClr val="hlink"/>
          </a:solidFill>
          <a:ln w="19050" cap="flat" cmpd="sng" algn="ctr">
            <a:solidFill>
              <a:srgbClr val="FF0000"/>
            </a:solidFill>
            <a:prstDash val="solid"/>
            <a:round/>
            <a:headEnd type="none" w="med" len="med"/>
            <a:tailEnd type="triangle"/>
          </a:ln>
          <a:effectLst/>
        </p:spPr>
      </p:cxnSp>
      <p:cxnSp>
        <p:nvCxnSpPr>
          <p:cNvPr id="20" name="Straight Arrow Connector 19">
            <a:extLst>
              <a:ext uri="{FF2B5EF4-FFF2-40B4-BE49-F238E27FC236}">
                <a16:creationId xmlns:a16="http://schemas.microsoft.com/office/drawing/2014/main" id="{875509D4-5BDF-4B87-8E96-2A12B4D1D78D}"/>
              </a:ext>
            </a:extLst>
          </p:cNvPr>
          <p:cNvCxnSpPr>
            <a:cxnSpLocks/>
          </p:cNvCxnSpPr>
          <p:nvPr/>
        </p:nvCxnSpPr>
        <p:spPr bwMode="auto">
          <a:xfrm flipH="1">
            <a:off x="5778230" y="2792681"/>
            <a:ext cx="590144" cy="251403"/>
          </a:xfrm>
          <a:prstGeom prst="straightConnector1">
            <a:avLst/>
          </a:prstGeom>
          <a:solidFill>
            <a:schemeClr val="hlink"/>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40113239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4" grpId="0"/>
      <p:bldP spid="15" grpId="0"/>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7184&quot;/&gt;&lt;partner val=&quot;530&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4&quot;&gt;&lt;elem&gt;&lt;m_ppcolschidx val=&quot;0&quot;/&gt;&lt;m_rgb r=&quot;5d&quot; g=&quot;5d&quot; b=&quot;5d&quot;/&gt;&lt;/elem&gt;&lt;elem&gt;&lt;m_ppcolschidx val=&quot;0&quot;/&gt;&lt;m_rgb r=&quot;37&quot; g=&quot;37&quot; b=&quot;37&quot;/&gt;&lt;/elem&gt;&lt;elem&gt;&lt;m_ppcolschidx val=&quot;0&quot;/&gt;&lt;m_rgb r=&quot;c8&quot; g=&quot;c8&quot; b=&quot;c8&quot;/&gt;&lt;/elem&gt;&lt;elem&gt;&lt;m_ppcolschidx val=&quot;0&quot;/&gt;&lt;m_rgb r=&quot;b2&quot; g=&quot;b2&quot; b=&quot;b2&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399"/>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PCDk3VuHyEeo0pcVXdvaa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fLpiF4oH7kyBji7KsfaGh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WPF0FwShU.2s0fB7tftS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we4SJU38DECJYF8Bt6qkt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AzhHSFO4R0eE4jfeRdesR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aknWD6eQqEqh50mIkjJOl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Z5QkKj.lMESQpLIRe8yOT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Cyj29xbckSLukSsMRA9T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Jt6O2Nv0m0qdUFdyKWnl.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OtGnTIPTOUmkEhvFOYenS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E4rdz1tE.Byq4Pu.0DO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OtGnTIPTOUmkEhvFOYenS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OtGnTIPTOUmkEhvFOYenS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_9F2bxxUQkivP1VqCl95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eNrl7L7VV0WSAXwgWgW.0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ENCASLsy0q9liSv3j5rM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LMmUp5a3dk2iarnlBz039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lcnbBpYtzk2ILDh7uUpiC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lVO5nhWPk0Kbozkvl.aCL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egv436dylUuBIlGaiUOlV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cnbBpYtzk2ILDh7uUpiC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_KuJtMy5Gke9e2BUalxOA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lcnbBpYtzk2ILDh7uUpiC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heme/theme1.xml><?xml version="1.0" encoding="utf-8"?>
<a:theme xmlns:a="http://schemas.openxmlformats.org/drawingml/2006/main" name="2009_h&amp;z Folienmaster english">
  <a:themeElements>
    <a:clrScheme name="PERSIST">
      <a:dk1>
        <a:srgbClr val="000000"/>
      </a:dk1>
      <a:lt1>
        <a:srgbClr val="FFFFFF"/>
      </a:lt1>
      <a:dk2>
        <a:srgbClr val="000000"/>
      </a:dk2>
      <a:lt2>
        <a:srgbClr val="002356"/>
      </a:lt2>
      <a:accent1>
        <a:srgbClr val="004895"/>
      </a:accent1>
      <a:accent2>
        <a:srgbClr val="85C9F0"/>
      </a:accent2>
      <a:accent3>
        <a:srgbClr val="FFFFFF"/>
      </a:accent3>
      <a:accent4>
        <a:srgbClr val="000000"/>
      </a:accent4>
      <a:accent5>
        <a:srgbClr val="AAB1C8"/>
      </a:accent5>
      <a:accent6>
        <a:srgbClr val="7293B7"/>
      </a:accent6>
      <a:hlink>
        <a:srgbClr val="CCDAEA"/>
      </a:hlink>
      <a:folHlink>
        <a:srgbClr val="E5E5E5"/>
      </a:folHlink>
    </a:clrScheme>
    <a:fontScheme name="2009_h&amp;z Folienmaster englis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2009_h&amp;z Folienmaster english 1">
        <a:dk1>
          <a:srgbClr val="000000"/>
        </a:dk1>
        <a:lt1>
          <a:srgbClr val="FFFFFF"/>
        </a:lt1>
        <a:dk2>
          <a:srgbClr val="000000"/>
        </a:dk2>
        <a:lt2>
          <a:srgbClr val="002356"/>
        </a:lt2>
        <a:accent1>
          <a:srgbClr val="004895"/>
        </a:accent1>
        <a:accent2>
          <a:srgbClr val="7FA3CA"/>
        </a:accent2>
        <a:accent3>
          <a:srgbClr val="FFFFFF"/>
        </a:accent3>
        <a:accent4>
          <a:srgbClr val="000000"/>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2">
        <a:dk1>
          <a:srgbClr val="000000"/>
        </a:dk1>
        <a:lt1>
          <a:srgbClr val="FFFFFF"/>
        </a:lt1>
        <a:dk2>
          <a:srgbClr val="000000"/>
        </a:dk2>
        <a:lt2>
          <a:srgbClr val="666666"/>
        </a:lt2>
        <a:accent1>
          <a:srgbClr val="7F7F7F"/>
        </a:accent1>
        <a:accent2>
          <a:srgbClr val="B2B2B2"/>
        </a:accent2>
        <a:accent3>
          <a:srgbClr val="FFFFFF"/>
        </a:accent3>
        <a:accent4>
          <a:srgbClr val="000000"/>
        </a:accent4>
        <a:accent5>
          <a:srgbClr val="C0C0C0"/>
        </a:accent5>
        <a:accent6>
          <a:srgbClr val="A1A1A1"/>
        </a:accent6>
        <a:hlink>
          <a:srgbClr val="CCCCCC"/>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3">
        <a:dk1>
          <a:srgbClr val="E5E5E5"/>
        </a:dk1>
        <a:lt1>
          <a:srgbClr val="FFFFFF"/>
        </a:lt1>
        <a:dk2>
          <a:srgbClr val="000000"/>
        </a:dk2>
        <a:lt2>
          <a:srgbClr val="FFFF99"/>
        </a:lt2>
        <a:accent1>
          <a:srgbClr val="CCDAEA"/>
        </a:accent1>
        <a:accent2>
          <a:srgbClr val="7FA3CA"/>
        </a:accent2>
        <a:accent3>
          <a:srgbClr val="AAAAAA"/>
        </a:accent3>
        <a:accent4>
          <a:srgbClr val="DADADA"/>
        </a:accent4>
        <a:accent5>
          <a:srgbClr val="E2EAF3"/>
        </a:accent5>
        <a:accent6>
          <a:srgbClr val="7293B7"/>
        </a:accent6>
        <a:hlink>
          <a:srgbClr val="004895"/>
        </a:hlink>
        <a:folHlink>
          <a:srgbClr val="002356"/>
        </a:folHlink>
      </a:clrScheme>
      <a:clrMap bg1="dk2" tx1="lt1" bg2="dk1" tx2="lt2" accent1="accent1" accent2="accent2" accent3="accent3" accent4="accent4" accent5="accent5" accent6="accent6" hlink="hlink" folHlink="folHlink"/>
    </a:extraClrScheme>
    <a:extraClrScheme>
      <a:clrScheme name="2009_h&amp;z Folienmaster english 4">
        <a:dk1>
          <a:srgbClr val="002356"/>
        </a:dk1>
        <a:lt1>
          <a:srgbClr val="FFFFFF"/>
        </a:lt1>
        <a:dk2>
          <a:srgbClr val="002356"/>
        </a:dk2>
        <a:lt2>
          <a:srgbClr val="002356"/>
        </a:lt2>
        <a:accent1>
          <a:srgbClr val="004895"/>
        </a:accent1>
        <a:accent2>
          <a:srgbClr val="7FA3CA"/>
        </a:accent2>
        <a:accent3>
          <a:srgbClr val="FFFFFF"/>
        </a:accent3>
        <a:accent4>
          <a:srgbClr val="001C48"/>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enutzerdefiniert 236">
    <a:dk1>
      <a:sysClr val="windowText" lastClr="000000"/>
    </a:dk1>
    <a:lt1>
      <a:sysClr val="window" lastClr="FFFFFF"/>
    </a:lt1>
    <a:dk2>
      <a:srgbClr val="878787"/>
    </a:dk2>
    <a:lt2>
      <a:srgbClr val="878787"/>
    </a:lt2>
    <a:accent1>
      <a:srgbClr val="0014A0"/>
    </a:accent1>
    <a:accent2>
      <a:srgbClr val="00B4E6"/>
    </a:accent2>
    <a:accent3>
      <a:srgbClr val="FFD200"/>
    </a:accent3>
    <a:accent4>
      <a:srgbClr val="FF821E"/>
    </a:accent4>
    <a:accent5>
      <a:srgbClr val="EB0041"/>
    </a:accent5>
    <a:accent6>
      <a:srgbClr val="00965A"/>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Benutzerdefiniert 236">
    <a:dk1>
      <a:sysClr val="windowText" lastClr="000000"/>
    </a:dk1>
    <a:lt1>
      <a:sysClr val="window" lastClr="FFFFFF"/>
    </a:lt1>
    <a:dk2>
      <a:srgbClr val="878787"/>
    </a:dk2>
    <a:lt2>
      <a:srgbClr val="878787"/>
    </a:lt2>
    <a:accent1>
      <a:srgbClr val="0014A0"/>
    </a:accent1>
    <a:accent2>
      <a:srgbClr val="00B4E6"/>
    </a:accent2>
    <a:accent3>
      <a:srgbClr val="FFD200"/>
    </a:accent3>
    <a:accent4>
      <a:srgbClr val="FF821E"/>
    </a:accent4>
    <a:accent5>
      <a:srgbClr val="EB0041"/>
    </a:accent5>
    <a:accent6>
      <a:srgbClr val="00965A"/>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Benutzerdefiniert 236">
    <a:dk1>
      <a:sysClr val="windowText" lastClr="000000"/>
    </a:dk1>
    <a:lt1>
      <a:sysClr val="window" lastClr="FFFFFF"/>
    </a:lt1>
    <a:dk2>
      <a:srgbClr val="878787"/>
    </a:dk2>
    <a:lt2>
      <a:srgbClr val="878787"/>
    </a:lt2>
    <a:accent1>
      <a:srgbClr val="0014A0"/>
    </a:accent1>
    <a:accent2>
      <a:srgbClr val="00B4E6"/>
    </a:accent2>
    <a:accent3>
      <a:srgbClr val="FFD200"/>
    </a:accent3>
    <a:accent4>
      <a:srgbClr val="FF821E"/>
    </a:accent4>
    <a:accent5>
      <a:srgbClr val="EB0041"/>
    </a:accent5>
    <a:accent6>
      <a:srgbClr val="00965A"/>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2009_h&amp;z Folienmaster english</Template>
  <TotalTime>79</TotalTime>
  <Words>2006</Words>
  <Application>Microsoft Office PowerPoint</Application>
  <PresentationFormat>A4 Paper (210x297 mm)</PresentationFormat>
  <Paragraphs>288</Paragraphs>
  <Slides>19</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6" baseType="lpstr">
      <vt:lpstr>Arial</vt:lpstr>
      <vt:lpstr>Arial Narrow</vt:lpstr>
      <vt:lpstr>Symbol</vt:lpstr>
      <vt:lpstr>Calibri</vt:lpstr>
      <vt:lpstr>Wingdings</vt:lpstr>
      <vt:lpstr>2009_h&amp;z Folienmaster english</vt:lpstr>
      <vt:lpstr>think-cell Slide</vt:lpstr>
      <vt:lpstr>Introduction to PERSIST</vt:lpstr>
      <vt:lpstr>In a series of EU projects, a new skills landscape for purchasing is being developed</vt:lpstr>
      <vt:lpstr>The PERSIST project is conducted by five institutes with expertise in purchasing and supply management</vt:lpstr>
      <vt:lpstr>PowerPoint Presentation</vt:lpstr>
      <vt:lpstr>Autonomous machine-to-machine communication in cyber-physical systems defines the fourth industrial revolution</vt:lpstr>
      <vt:lpstr>New and differentiated purchasing roles are expected to emerge – such as the procurement data analyst, the contract manager or also an RPA manager</vt:lpstr>
      <vt:lpstr>IO 3: Conducting Delphi Studies on future PSM-competencies in the era of Industry 4.0 and the use of Gamification in Higher Education</vt:lpstr>
      <vt:lpstr>Within the Delphi study six new purchasing roles in the era of Industry 4.0 were identified, described and assessed</vt:lpstr>
      <vt:lpstr>To describe the concept of purchasing roles, specialization and technology implications the sports commentator metaphor can be used</vt:lpstr>
      <vt:lpstr>Based on the Delphi method, nine future purchasing skills were defined and assessed as critical to develop towards Industry 4.0 in purchasing</vt:lpstr>
      <vt:lpstr>Based on the Delphi method, nine future purchasing skills were defined and assessed as critical to develop towards Industry 4.0 in purchasing</vt:lpstr>
      <vt:lpstr>In the future Data Analytics skills are most important based on the display of the assumed impact of future skills and expected probability</vt:lpstr>
      <vt:lpstr>The E-Procurement Technology, Data Analytics and Strategic Management skills will be the dominant future skills in purchasing</vt:lpstr>
      <vt:lpstr>The technological influence on PSM will change the skill requirements which can be illustrated using the purchasing process</vt:lpstr>
      <vt:lpstr>The Industry 4.0 PSM course is split into five different modules and each module uses gamified elements to teach future purchasing professionals</vt:lpstr>
      <vt:lpstr>Each module consists of a recorded micro-lecture, further reading materials, the consisted case example and gamified elements </vt:lpstr>
      <vt:lpstr>IOs 1 and 2: Gamification in Purchasing and Supply Management Education</vt:lpstr>
      <vt:lpstr>To illustrate how organizations change due to the technological developments towards I4.0 a consistent case example is used within all five modules of the course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v.f.delke@utwente.nl</dc:creator>
  <cp:lastModifiedBy>Delke, Vincent (UT-BMS)</cp:lastModifiedBy>
  <cp:revision>224</cp:revision>
  <dcterms:created xsi:type="dcterms:W3CDTF">2009-09-24T14:23:52Z</dcterms:created>
  <dcterms:modified xsi:type="dcterms:W3CDTF">2022-06-12T20:13:07Z</dcterms:modified>
  <cp:category>h&amp;z Business Consulting</cp:category>
</cp:coreProperties>
</file>