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50" r:id="rId1"/>
  </p:sldMasterIdLst>
  <p:notesMasterIdLst>
    <p:notesMasterId r:id="rId22"/>
  </p:notesMasterIdLst>
  <p:handoutMasterIdLst>
    <p:handoutMasterId r:id="rId23"/>
  </p:handoutMasterIdLst>
  <p:sldIdLst>
    <p:sldId id="284" r:id="rId2"/>
    <p:sldId id="265" r:id="rId3"/>
    <p:sldId id="286" r:id="rId4"/>
    <p:sldId id="266" r:id="rId5"/>
    <p:sldId id="267" r:id="rId6"/>
    <p:sldId id="613" r:id="rId7"/>
    <p:sldId id="269" r:id="rId8"/>
    <p:sldId id="270" r:id="rId9"/>
    <p:sldId id="271" r:id="rId10"/>
    <p:sldId id="273" r:id="rId11"/>
    <p:sldId id="276" r:id="rId12"/>
    <p:sldId id="614" r:id="rId13"/>
    <p:sldId id="279" r:id="rId14"/>
    <p:sldId id="280" r:id="rId15"/>
    <p:sldId id="287" r:id="rId16"/>
    <p:sldId id="281" r:id="rId17"/>
    <p:sldId id="615" r:id="rId18"/>
    <p:sldId id="283" r:id="rId19"/>
    <p:sldId id="291" r:id="rId20"/>
    <p:sldId id="612" r:id="rId21"/>
  </p:sldIdLst>
  <p:sldSz cx="9906000" cy="6858000" type="A4"/>
  <p:notesSz cx="6669088" cy="9926638"/>
  <p:custDataLst>
    <p:tags r:id="rId24"/>
  </p:custDataLst>
  <p:defaultTextStyle>
    <a:defPPr>
      <a:defRPr lang="de-DE"/>
    </a:defPPr>
    <a:lvl1pPr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986" userDrawn="1">
          <p15:clr>
            <a:srgbClr val="A4A3A4"/>
          </p15:clr>
        </p15:guide>
        <p15:guide id="2" orient="horz" pos="913" userDrawn="1">
          <p15:clr>
            <a:srgbClr val="A4A3A4"/>
          </p15:clr>
        </p15:guide>
        <p15:guide id="3" orient="horz" pos="3827" userDrawn="1">
          <p15:clr>
            <a:srgbClr val="A4A3A4"/>
          </p15:clr>
        </p15:guide>
        <p15:guide id="4" orient="horz" pos="3902" userDrawn="1">
          <p15:clr>
            <a:srgbClr val="A4A3A4"/>
          </p15:clr>
        </p15:guide>
        <p15:guide id="5" orient="horz" pos="4054" userDrawn="1">
          <p15:clr>
            <a:srgbClr val="A4A3A4"/>
          </p15:clr>
        </p15:guide>
        <p15:guide id="6" orient="horz" pos="4167" userDrawn="1">
          <p15:clr>
            <a:srgbClr val="A4A3A4"/>
          </p15:clr>
        </p15:guide>
        <p15:guide id="7" pos="3120" userDrawn="1">
          <p15:clr>
            <a:srgbClr val="A4A3A4"/>
          </p15:clr>
        </p15:guide>
        <p15:guide id="8" pos="5923" userDrawn="1">
          <p15:clr>
            <a:srgbClr val="A4A3A4"/>
          </p15:clr>
        </p15:guide>
        <p15:guide id="9" pos="5999" userDrawn="1">
          <p15:clr>
            <a:srgbClr val="A4A3A4"/>
          </p15:clr>
        </p15:guide>
        <p15:guide id="10" pos="317" userDrawn="1">
          <p15:clr>
            <a:srgbClr val="A4A3A4"/>
          </p15:clr>
        </p15:guide>
        <p15:guide id="11" pos="241"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nnis Meyer" initials="DM" lastIdx="0" clrIdx="0">
    <p:extLst>
      <p:ext uri="{19B8F6BF-5375-455C-9EA6-DF929625EA0E}">
        <p15:presenceInfo xmlns:p15="http://schemas.microsoft.com/office/powerpoint/2012/main" userId="S-1-5-21-3630719449-2934792432-2804392552-363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39B"/>
    <a:srgbClr val="F2F2F2"/>
    <a:srgbClr val="CCDAEA"/>
    <a:srgbClr val="FFFF00"/>
    <a:srgbClr val="92D050"/>
    <a:srgbClr val="00B0F0"/>
    <a:srgbClr val="8A9597"/>
    <a:srgbClr val="FFD700"/>
    <a:srgbClr val="20529A"/>
    <a:srgbClr val="0023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03" autoAdjust="0"/>
    <p:restoredTop sz="87674" autoAdjust="0"/>
  </p:normalViewPr>
  <p:slideViewPr>
    <p:cSldViewPr snapToGrid="0">
      <p:cViewPr varScale="1">
        <p:scale>
          <a:sx n="72" d="100"/>
          <a:sy n="72" d="100"/>
        </p:scale>
        <p:origin x="720" y="66"/>
      </p:cViewPr>
      <p:guideLst>
        <p:guide orient="horz" pos="986"/>
        <p:guide orient="horz" pos="913"/>
        <p:guide orient="horz" pos="3827"/>
        <p:guide orient="horz" pos="3902"/>
        <p:guide orient="horz" pos="4054"/>
        <p:guide orient="horz" pos="4167"/>
        <p:guide pos="3120"/>
        <p:guide pos="5923"/>
        <p:guide pos="5999"/>
        <p:guide pos="317"/>
        <p:guide pos="241"/>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81" d="100"/>
          <a:sy n="81" d="100"/>
        </p:scale>
        <p:origin x="3546" y="90"/>
      </p:cViewPr>
      <p:guideLst>
        <p:guide orient="horz" pos="3126"/>
        <p:guide pos="2100"/>
      </p:guideLst>
    </p:cSldViewPr>
  </p:notesViewPr>
  <p:gridSpacing cx="60128" cy="6012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5986" name="Rectangle 2">
            <a:extLst>
              <a:ext uri="{FF2B5EF4-FFF2-40B4-BE49-F238E27FC236}">
                <a16:creationId xmlns:a16="http://schemas.microsoft.com/office/drawing/2014/main" id="{81901603-392A-41EC-99B4-D94D174DC8D1}"/>
              </a:ext>
            </a:extLst>
          </p:cNvPr>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7" name="Rectangle 3">
            <a:extLst>
              <a:ext uri="{FF2B5EF4-FFF2-40B4-BE49-F238E27FC236}">
                <a16:creationId xmlns:a16="http://schemas.microsoft.com/office/drawing/2014/main" id="{873EAD01-7B0A-4973-BEB3-0752CAE6EA7A}"/>
              </a:ext>
            </a:extLst>
          </p:cNvPr>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atin typeface="Arial" pitchFamily="34" charset="0"/>
                <a:cs typeface="+mn-cs"/>
              </a:defRPr>
            </a:lvl1pPr>
          </a:lstStyle>
          <a:p>
            <a:pPr>
              <a:defRPr/>
            </a:pPr>
            <a:endParaRPr lang="en-US"/>
          </a:p>
        </p:txBody>
      </p:sp>
      <p:sp>
        <p:nvSpPr>
          <p:cNvPr id="425988" name="Rectangle 4">
            <a:extLst>
              <a:ext uri="{FF2B5EF4-FFF2-40B4-BE49-F238E27FC236}">
                <a16:creationId xmlns:a16="http://schemas.microsoft.com/office/drawing/2014/main" id="{77DF1C88-1E52-4C96-ACCF-47508392469D}"/>
              </a:ext>
            </a:extLst>
          </p:cNvPr>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9" name="Rectangle 5">
            <a:extLst>
              <a:ext uri="{FF2B5EF4-FFF2-40B4-BE49-F238E27FC236}">
                <a16:creationId xmlns:a16="http://schemas.microsoft.com/office/drawing/2014/main" id="{F5B82894-EEBD-4FDE-8D75-60F781D74185}"/>
              </a:ext>
            </a:extLst>
          </p:cNvPr>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EA2274-D112-40EE-9AB0-32E6CF97BC68}"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9ABF623D-C4F0-45BA-B971-3C1C22295C53}"/>
              </a:ext>
            </a:extLst>
          </p:cNvPr>
          <p:cNvSpPr>
            <a:spLocks noGrp="1" noChangeArrowheads="1"/>
          </p:cNvSpPr>
          <p:nvPr>
            <p:ph type="hdr" sz="quarter"/>
          </p:nvPr>
        </p:nvSpPr>
        <p:spPr bwMode="auto">
          <a:xfrm>
            <a:off x="0" y="0"/>
            <a:ext cx="2890838"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59" name="Rectangle 3">
            <a:extLst>
              <a:ext uri="{FF2B5EF4-FFF2-40B4-BE49-F238E27FC236}">
                <a16:creationId xmlns:a16="http://schemas.microsoft.com/office/drawing/2014/main" id="{E4BCE6A4-8EE8-40CB-84E2-111FC6A71F1A}"/>
              </a:ext>
            </a:extLst>
          </p:cNvPr>
          <p:cNvSpPr>
            <a:spLocks noGrp="1" noChangeArrowheads="1"/>
          </p:cNvSpPr>
          <p:nvPr>
            <p:ph type="dt" idx="1"/>
          </p:nvPr>
        </p:nvSpPr>
        <p:spPr bwMode="auto">
          <a:xfrm>
            <a:off x="3778250" y="0"/>
            <a:ext cx="2889250"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5124" name="Rectangle 4">
            <a:extLst>
              <a:ext uri="{FF2B5EF4-FFF2-40B4-BE49-F238E27FC236}">
                <a16:creationId xmlns:a16="http://schemas.microsoft.com/office/drawing/2014/main" id="{DA3A9297-E4F0-4663-B15D-91CEAA000060}"/>
              </a:ext>
            </a:extLst>
          </p:cNvPr>
          <p:cNvSpPr>
            <a:spLocks noGrp="1" noRot="1" noChangeAspect="1" noChangeArrowheads="1" noTextEdit="1"/>
          </p:cNvSpPr>
          <p:nvPr>
            <p:ph type="sldImg" idx="2"/>
          </p:nvPr>
        </p:nvSpPr>
        <p:spPr bwMode="auto">
          <a:xfrm>
            <a:off x="646113" y="744538"/>
            <a:ext cx="537686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a:extLst>
              <a:ext uri="{FF2B5EF4-FFF2-40B4-BE49-F238E27FC236}">
                <a16:creationId xmlns:a16="http://schemas.microsoft.com/office/drawing/2014/main" id="{3BE091CC-8BB5-44F9-AE21-AF515785ABAE}"/>
              </a:ext>
            </a:extLst>
          </p:cNvPr>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n-US" noProof="0"/>
              <a:t>Textmasterformate durch Klicken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19462" name="Rectangle 6">
            <a:extLst>
              <a:ext uri="{FF2B5EF4-FFF2-40B4-BE49-F238E27FC236}">
                <a16:creationId xmlns:a16="http://schemas.microsoft.com/office/drawing/2014/main" id="{641191D1-7067-4B9C-BA8C-6B5011CB0D85}"/>
              </a:ext>
            </a:extLst>
          </p:cNvPr>
          <p:cNvSpPr>
            <a:spLocks noGrp="1" noChangeArrowheads="1"/>
          </p:cNvSpPr>
          <p:nvPr>
            <p:ph type="ftr" sz="quarter" idx="4"/>
          </p:nvPr>
        </p:nvSpPr>
        <p:spPr bwMode="auto">
          <a:xfrm>
            <a:off x="0" y="9429750"/>
            <a:ext cx="2890838"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63" name="Rectangle 7">
            <a:extLst>
              <a:ext uri="{FF2B5EF4-FFF2-40B4-BE49-F238E27FC236}">
                <a16:creationId xmlns:a16="http://schemas.microsoft.com/office/drawing/2014/main" id="{5833621A-A4BA-48EE-9D8E-A263A04648DF}"/>
              </a:ext>
            </a:extLst>
          </p:cNvPr>
          <p:cNvSpPr>
            <a:spLocks noGrp="1" noChangeArrowheads="1"/>
          </p:cNvSpPr>
          <p:nvPr>
            <p:ph type="sldNum" sz="quarter" idx="5"/>
          </p:nvPr>
        </p:nvSpPr>
        <p:spPr bwMode="auto">
          <a:xfrm>
            <a:off x="3778250" y="9429750"/>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defTabSz="947738">
              <a:defRPr sz="1200"/>
            </a:lvl1pPr>
          </a:lstStyle>
          <a:p>
            <a:fld id="{57630AC6-73BA-43EE-861F-8E4EC2B00FE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1.xml"/><Relationship Id="rId7" Type="http://schemas.openxmlformats.org/officeDocument/2006/relationships/image" Target="../media/image5.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6.png"/><Relationship Id="rId9"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1.xml"/><Relationship Id="rId7" Type="http://schemas.openxmlformats.org/officeDocument/2006/relationships/image" Target="../media/image5.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6.png"/><Relationship Id="rId9"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1.xml"/><Relationship Id="rId7" Type="http://schemas.openxmlformats.org/officeDocument/2006/relationships/image" Target="../media/image5.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6.png"/><Relationship Id="rId9"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10" Type="http://schemas.openxmlformats.org/officeDocument/2006/relationships/image" Target="../media/image11.png"/><Relationship Id="rId4" Type="http://schemas.openxmlformats.org/officeDocument/2006/relationships/image" Target="../media/image3.jpeg"/><Relationship Id="rId9"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cstate="hqprint">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cstate="hqprint">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4" name="Picture 2" descr="Image result for university of economics in bratislava">
            <a:extLst>
              <a:ext uri="{FF2B5EF4-FFF2-40B4-BE49-F238E27FC236}">
                <a16:creationId xmlns:a16="http://schemas.microsoft.com/office/drawing/2014/main" id="{847251A3-D254-42B9-9C8C-63049ABB70CC}"/>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4698228" y="6339152"/>
            <a:ext cx="522529" cy="50863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3" descr="http://www2.it.lut.fi/project/STX/lutlogo.jpg">
            <a:extLst>
              <a:ext uri="{FF2B5EF4-FFF2-40B4-BE49-F238E27FC236}">
                <a16:creationId xmlns:a16="http://schemas.microsoft.com/office/drawing/2014/main" id="{A14C8FAF-57E1-4432-B051-1EB00A5CCF23}"/>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804336" y="6431787"/>
            <a:ext cx="1556744" cy="32336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6"/>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3" descr="http://www2.it.lut.fi/project/STX/lutlogo.jpg">
            <a:extLst>
              <a:ext uri="{FF2B5EF4-FFF2-40B4-BE49-F238E27FC236}">
                <a16:creationId xmlns:a16="http://schemas.microsoft.com/office/drawing/2014/main" id="{1D781CA9-857F-4188-B616-71259E46F7A8}"/>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583840" y="6398903"/>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6"/>
          <a:stretch>
            <a:fillRect/>
          </a:stretch>
        </p:blipFill>
        <p:spPr>
          <a:xfrm>
            <a:off x="7634313" y="6384198"/>
            <a:ext cx="1668140" cy="379917"/>
          </a:xfrm>
          <a:prstGeom prst="rect">
            <a:avLst/>
          </a:prstGeom>
        </p:spPr>
      </p:pic>
    </p:spTree>
    <p:extLst>
      <p:ext uri="{BB962C8B-B14F-4D97-AF65-F5344CB8AC3E}">
        <p14:creationId xmlns:p14="http://schemas.microsoft.com/office/powerpoint/2010/main" val="305099328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hite">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B470C947-4BD8-419C-B925-85DD1867A251}"/>
              </a:ext>
            </a:extLst>
          </p:cNvPr>
          <p:cNvPicPr>
            <a:picLocks noChangeAspect="1"/>
          </p:cNvPicPr>
          <p:nvPr userDrawn="1"/>
        </p:nvPicPr>
        <p:blipFill>
          <a:blip r:embed="rId2" cstate="hqprint">
            <a:alphaModFix amt="50000"/>
            <a:extLst>
              <a:ext uri="{28A0092B-C50C-407E-A947-70E740481C1C}">
                <a14:useLocalDpi xmlns:a14="http://schemas.microsoft.com/office/drawing/2010/main" val="0"/>
              </a:ext>
            </a:extLst>
          </a:blip>
          <a:stretch>
            <a:fillRect/>
          </a:stretch>
        </p:blipFill>
        <p:spPr>
          <a:xfrm>
            <a:off x="4021214" y="3297936"/>
            <a:ext cx="5884786" cy="2300860"/>
          </a:xfrm>
          <a:prstGeom prst="rect">
            <a:avLst/>
          </a:prstGeom>
        </p:spPr>
      </p:pic>
      <p:pic>
        <p:nvPicPr>
          <p:cNvPr id="8" name="Picture 7" descr="A picture containing building, umbrella&#10;&#10;Description automatically generated">
            <a:extLst>
              <a:ext uri="{FF2B5EF4-FFF2-40B4-BE49-F238E27FC236}">
                <a16:creationId xmlns:a16="http://schemas.microsoft.com/office/drawing/2014/main" id="{85860ED9-6BE3-4B6A-9FD0-2BEB19C6486C}"/>
              </a:ext>
            </a:extLst>
          </p:cNvPr>
          <p:cNvPicPr>
            <a:picLocks noChangeAspect="1"/>
          </p:cNvPicPr>
          <p:nvPr userDrawn="1"/>
        </p:nvPicPr>
        <p:blipFill>
          <a:blip r:embed="rId3" cstate="hqprint">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sp>
        <p:nvSpPr>
          <p:cNvPr id="9" name="Rectangle 2">
            <a:extLst>
              <a:ext uri="{FF2B5EF4-FFF2-40B4-BE49-F238E27FC236}">
                <a16:creationId xmlns:a16="http://schemas.microsoft.com/office/drawing/2014/main" id="{52210053-EBAB-4481-901E-D19D0A89746A}"/>
              </a:ext>
            </a:extLst>
          </p:cNvPr>
          <p:cNvSpPr txBox="1">
            <a:spLocks noChangeArrowheads="1"/>
          </p:cNvSpPr>
          <p:nvPr userDrawn="1"/>
        </p:nvSpPr>
        <p:spPr bwMode="auto">
          <a:xfrm>
            <a:off x="4236021" y="1000818"/>
            <a:ext cx="544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lgn="l" defTabSz="762000" rtl="0" eaLnBrk="0" fontAlgn="base" hangingPunct="0">
              <a:spcBef>
                <a:spcPct val="0"/>
              </a:spcBef>
              <a:spcAft>
                <a:spcPct val="0"/>
              </a:spcAft>
              <a:buSzPct val="115000"/>
              <a:buFont typeface="Symbol" panose="05050102010706020507" pitchFamily="18" charset="2"/>
              <a:defRPr sz="2800" b="0" i="1">
                <a:solidFill>
                  <a:schemeClr val="tx2"/>
                </a:solidFill>
                <a:latin typeface="+mj-lt"/>
                <a:ea typeface="+mj-ea"/>
                <a:cs typeface="+mj-cs"/>
              </a:defRPr>
            </a:lvl1pPr>
            <a:lvl2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00" algn="l" defTabSz="762000" rtl="0" fontAlgn="base">
              <a:spcBef>
                <a:spcPct val="0"/>
              </a:spcBef>
              <a:spcAft>
                <a:spcPct val="0"/>
              </a:spcAft>
              <a:buSzPct val="115000"/>
              <a:buFont typeface="Symbol" pitchFamily="18" charset="2"/>
              <a:defRPr b="1" i="1">
                <a:solidFill>
                  <a:schemeClr val="tx2"/>
                </a:solidFill>
                <a:latin typeface="Arial" pitchFamily="34" charset="0"/>
              </a:defRPr>
            </a:lvl6pPr>
            <a:lvl7pPr marL="914400" algn="l" defTabSz="762000" rtl="0" fontAlgn="base">
              <a:spcBef>
                <a:spcPct val="0"/>
              </a:spcBef>
              <a:spcAft>
                <a:spcPct val="0"/>
              </a:spcAft>
              <a:buSzPct val="115000"/>
              <a:buFont typeface="Symbol" pitchFamily="18" charset="2"/>
              <a:defRPr b="1" i="1">
                <a:solidFill>
                  <a:schemeClr val="tx2"/>
                </a:solidFill>
                <a:latin typeface="Arial" pitchFamily="34" charset="0"/>
              </a:defRPr>
            </a:lvl7pPr>
            <a:lvl8pPr marL="1371600" algn="l" defTabSz="762000" rtl="0" fontAlgn="base">
              <a:spcBef>
                <a:spcPct val="0"/>
              </a:spcBef>
              <a:spcAft>
                <a:spcPct val="0"/>
              </a:spcAft>
              <a:buSzPct val="115000"/>
              <a:buFont typeface="Symbol" pitchFamily="18" charset="2"/>
              <a:defRPr b="1" i="1">
                <a:solidFill>
                  <a:schemeClr val="tx2"/>
                </a:solidFill>
                <a:latin typeface="Arial" pitchFamily="34" charset="0"/>
              </a:defRPr>
            </a:lvl8pPr>
            <a:lvl9pPr marL="1828800" algn="l" defTabSz="762000" rtl="0" fontAlgn="base">
              <a:spcBef>
                <a:spcPct val="0"/>
              </a:spcBef>
              <a:spcAft>
                <a:spcPct val="0"/>
              </a:spcAft>
              <a:buSzPct val="115000"/>
              <a:buFont typeface="Symbol" pitchFamily="18" charset="2"/>
              <a:defRPr b="1" i="1">
                <a:solidFill>
                  <a:schemeClr val="tx2"/>
                </a:solidFill>
                <a:latin typeface="Arial" pitchFamily="34" charset="0"/>
              </a:defRPr>
            </a:lvl9pPr>
          </a:lstStyle>
          <a:p>
            <a:r>
              <a:rPr lang="en-US" sz="2800" kern="0" dirty="0">
                <a:solidFill>
                  <a:schemeClr val="bg1"/>
                </a:solidFill>
              </a:rPr>
              <a:t>Title</a:t>
            </a:r>
          </a:p>
        </p:txBody>
      </p:sp>
      <p:sp>
        <p:nvSpPr>
          <p:cNvPr id="19" name="Title 1">
            <a:extLst>
              <a:ext uri="{FF2B5EF4-FFF2-40B4-BE49-F238E27FC236}">
                <a16:creationId xmlns:a16="http://schemas.microsoft.com/office/drawing/2014/main" id="{7009508C-9069-4B6A-99F3-1F4ABCB6AB6C}"/>
              </a:ext>
            </a:extLst>
          </p:cNvPr>
          <p:cNvSpPr>
            <a:spLocks noGrp="1"/>
          </p:cNvSpPr>
          <p:nvPr>
            <p:ph type="title"/>
          </p:nvPr>
        </p:nvSpPr>
        <p:spPr>
          <a:xfrm>
            <a:off x="4236022" y="883920"/>
            <a:ext cx="5445125" cy="457200"/>
          </a:xfrm>
        </p:spPr>
        <p:txBody>
          <a:bodyPr anchor="t"/>
          <a:lstStyle>
            <a:lvl1pPr>
              <a:defRPr sz="2400">
                <a:solidFill>
                  <a:schemeClr val="tx1"/>
                </a:solidFill>
              </a:defRPr>
            </a:lvl1pPr>
          </a:lstStyle>
          <a:p>
            <a:r>
              <a:rPr lang="en-US" dirty="0"/>
              <a:t>Click to edit Master title style</a:t>
            </a:r>
          </a:p>
        </p:txBody>
      </p:sp>
      <p:pic>
        <p:nvPicPr>
          <p:cNvPr id="21" name="Picture 4" descr="http://www.mobidem.tu-dortmund.de/joomla/images/tu-dortmund-logo.png">
            <a:extLst>
              <a:ext uri="{FF2B5EF4-FFF2-40B4-BE49-F238E27FC236}">
                <a16:creationId xmlns:a16="http://schemas.microsoft.com/office/drawing/2014/main" id="{6F82085B-BA08-4B28-A97A-316C27B7D372}"/>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http://www.utwente.nl/huisstijl/downloads/woordmerk/ut-logo-2400-black-nl.png">
            <a:extLst>
              <a:ext uri="{FF2B5EF4-FFF2-40B4-BE49-F238E27FC236}">
                <a16:creationId xmlns:a16="http://schemas.microsoft.com/office/drawing/2014/main" id="{C4330059-451C-44B3-A2D0-AB200C644036}"/>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3" descr="http://www2.it.lut.fi/project/STX/lutlogo.jpg">
            <a:extLst>
              <a:ext uri="{FF2B5EF4-FFF2-40B4-BE49-F238E27FC236}">
                <a16:creationId xmlns:a16="http://schemas.microsoft.com/office/drawing/2014/main" id="{574EFFB0-CA5D-4D10-A9C9-99EADB65108A}"/>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583840" y="6398903"/>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F0DFC691-FFB1-449C-8032-C77F09DEE3A2}"/>
              </a:ext>
            </a:extLst>
          </p:cNvPr>
          <p:cNvPicPr>
            <a:picLocks noChangeAspect="1"/>
          </p:cNvPicPr>
          <p:nvPr userDrawn="1"/>
        </p:nvPicPr>
        <p:blipFill>
          <a:blip r:embed="rId7"/>
          <a:stretch>
            <a:fillRect/>
          </a:stretch>
        </p:blipFill>
        <p:spPr>
          <a:xfrm>
            <a:off x="7634313" y="6384198"/>
            <a:ext cx="1668140" cy="379917"/>
          </a:xfrm>
          <a:prstGeom prst="rect">
            <a:avLst/>
          </a:prstGeom>
        </p:spPr>
      </p:pic>
      <p:pic>
        <p:nvPicPr>
          <p:cNvPr id="25" name="Picture 2" descr="Image result for university of economics in bratislava">
            <a:extLst>
              <a:ext uri="{FF2B5EF4-FFF2-40B4-BE49-F238E27FC236}">
                <a16:creationId xmlns:a16="http://schemas.microsoft.com/office/drawing/2014/main" id="{5ACFACC4-B7C7-4EDF-837A-3A30A1E874BE}"/>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flipH="1">
            <a:off x="4698228" y="6339152"/>
            <a:ext cx="522529" cy="508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52952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ist of content">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0FAE5722-A312-4569-8400-78F75D8020C0}"/>
              </a:ext>
            </a:extLst>
          </p:cNvPr>
          <p:cNvSpPr>
            <a:spLocks noGrp="1"/>
          </p:cNvSpPr>
          <p:nvPr>
            <p:ph type="dt" sz="half" idx="2"/>
          </p:nvPr>
        </p:nvSpPr>
        <p:spPr>
          <a:xfrm>
            <a:off x="6534912" y="6417311"/>
            <a:ext cx="2446592"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4C1E64BC-40C4-4F84-AAEF-A6FC83EBB3EB}" type="datetime3">
              <a:rPr lang="en-US" smtClean="0"/>
              <a:t>11 August 2022</a:t>
            </a:fld>
            <a:endParaRPr lang="en-US" dirty="0"/>
          </a:p>
        </p:txBody>
      </p:sp>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6" name="Slide Number Placeholder 3">
            <a:extLst>
              <a:ext uri="{FF2B5EF4-FFF2-40B4-BE49-F238E27FC236}">
                <a16:creationId xmlns:a16="http://schemas.microsoft.com/office/drawing/2014/main" id="{25439D3C-9378-4CC5-A749-77EF4682674F}"/>
              </a:ext>
            </a:extLst>
          </p:cNvPr>
          <p:cNvSpPr>
            <a:spLocks noGrp="1"/>
          </p:cNvSpPr>
          <p:nvPr>
            <p:ph type="sldNum" sz="quarter" idx="4"/>
          </p:nvPr>
        </p:nvSpPr>
        <p:spPr>
          <a:xfrm>
            <a:off x="9052305" y="6417311"/>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pic>
        <p:nvPicPr>
          <p:cNvPr id="11" name="Picture 4" descr="http://www.mobidem.tu-dortmund.de/joomla/images/tu-dortmund-logo.png">
            <a:extLst>
              <a:ext uri="{FF2B5EF4-FFF2-40B4-BE49-F238E27FC236}">
                <a16:creationId xmlns:a16="http://schemas.microsoft.com/office/drawing/2014/main" id="{666492CC-6AE1-4873-96AB-40DDFD864006}"/>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515391" y="6602040"/>
            <a:ext cx="1149725" cy="16820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Image result for university of economics in bratislava">
            <a:extLst>
              <a:ext uri="{FF2B5EF4-FFF2-40B4-BE49-F238E27FC236}">
                <a16:creationId xmlns:a16="http://schemas.microsoft.com/office/drawing/2014/main" id="{79DC350A-31F4-4484-897A-42D301CAFE7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flipH="1">
            <a:off x="4783064" y="6433841"/>
            <a:ext cx="345592" cy="33640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3" descr="http://www2.it.lut.fi/project/STX/lutlogo.jpg">
            <a:extLst>
              <a:ext uri="{FF2B5EF4-FFF2-40B4-BE49-F238E27FC236}">
                <a16:creationId xmlns:a16="http://schemas.microsoft.com/office/drawing/2014/main" id="{C2390F41-9558-4DE4-9FC0-A060C6F6B51B}"/>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247325" y="6356350"/>
            <a:ext cx="1029607" cy="21386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A670161C-AF16-401B-A481-A3DD47CE3AE0}"/>
              </a:ext>
            </a:extLst>
          </p:cNvPr>
          <p:cNvPicPr>
            <a:picLocks noChangeAspect="1"/>
          </p:cNvPicPr>
          <p:nvPr userDrawn="1"/>
        </p:nvPicPr>
        <p:blipFill>
          <a:blip r:embed="rId7"/>
          <a:stretch>
            <a:fillRect/>
          </a:stretch>
        </p:blipFill>
        <p:spPr>
          <a:xfrm>
            <a:off x="5253196" y="6578594"/>
            <a:ext cx="1017862" cy="231817"/>
          </a:xfrm>
          <a:prstGeom prst="rect">
            <a:avLst/>
          </a:prstGeom>
        </p:spPr>
      </p:pic>
      <p:pic>
        <p:nvPicPr>
          <p:cNvPr id="15" name="Picture 2" descr="http://www.utwente.nl/huisstijl/downloads/woordmerk/ut-logo-2400-black-nl.png">
            <a:extLst>
              <a:ext uri="{FF2B5EF4-FFF2-40B4-BE49-F238E27FC236}">
                <a16:creationId xmlns:a16="http://schemas.microsoft.com/office/drawing/2014/main" id="{431145E8-FF0D-462A-B11C-8B28FA3D7AAA}"/>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3501391" y="6356351"/>
            <a:ext cx="1172431" cy="213869"/>
          </a:xfrm>
          <a:prstGeom prst="rect">
            <a:avLst/>
          </a:prstGeom>
          <a:noFill/>
          <a:extLst>
            <a:ext uri="{909E8E84-426E-40DD-AFC4-6F175D3DCCD1}">
              <a14:hiddenFill xmlns:a14="http://schemas.microsoft.com/office/drawing/2010/main">
                <a:solidFill>
                  <a:srgbClr val="FFFFFF"/>
                </a:solidFill>
              </a14:hiddenFill>
            </a:ext>
          </a:extLst>
        </p:spPr>
      </p:pic>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3" name="Text Placeholder 2">
            <a:extLst>
              <a:ext uri="{FF2B5EF4-FFF2-40B4-BE49-F238E27FC236}">
                <a16:creationId xmlns:a16="http://schemas.microsoft.com/office/drawing/2014/main" id="{E03A3EC8-CF75-4A75-8310-3C51270F756D}"/>
              </a:ext>
            </a:extLst>
          </p:cNvPr>
          <p:cNvSpPr>
            <a:spLocks noGrp="1"/>
          </p:cNvSpPr>
          <p:nvPr>
            <p:ph type="body" sz="quarter" idx="10" hasCustomPrompt="1"/>
          </p:nvPr>
        </p:nvSpPr>
        <p:spPr>
          <a:xfrm>
            <a:off x="1347789" y="1987550"/>
            <a:ext cx="6491287" cy="3584575"/>
          </a:xfrm>
        </p:spPr>
        <p:txBody>
          <a:bodyPr/>
          <a:lstStyle>
            <a:lvl1pPr marL="342908" indent="-342908" algn="ctr">
              <a:lnSpc>
                <a:spcPct val="150000"/>
              </a:lnSpc>
              <a:buFont typeface="+mj-lt"/>
              <a:buAutoNum type="arabicPeriod"/>
              <a:defRPr/>
            </a:lvl1pPr>
          </a:lstStyle>
          <a:p>
            <a:pPr lvl="0"/>
            <a:r>
              <a:rPr lang="en-US" dirty="0"/>
              <a:t>Chapter</a:t>
            </a:r>
          </a:p>
          <a:p>
            <a:pPr lvl="0"/>
            <a:r>
              <a:rPr lang="en-US" dirty="0"/>
              <a:t>Chapter</a:t>
            </a:r>
          </a:p>
          <a:p>
            <a:pPr lvl="0"/>
            <a:r>
              <a:rPr lang="en-US" dirty="0"/>
              <a:t>Chapter</a:t>
            </a:r>
          </a:p>
        </p:txBody>
      </p:sp>
      <p:sp>
        <p:nvSpPr>
          <p:cNvPr id="16" name="Rectangle 6">
            <a:extLst>
              <a:ext uri="{FF2B5EF4-FFF2-40B4-BE49-F238E27FC236}">
                <a16:creationId xmlns:a16="http://schemas.microsoft.com/office/drawing/2014/main" id="{F70CBB2C-AA72-4C15-BD55-CE7C33E917D4}"/>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8" name="Picture 17">
            <a:extLst>
              <a:ext uri="{FF2B5EF4-FFF2-40B4-BE49-F238E27FC236}">
                <a16:creationId xmlns:a16="http://schemas.microsoft.com/office/drawing/2014/main" id="{8737E56F-AC94-461E-A68D-CA0086979F0F}"/>
              </a:ext>
            </a:extLst>
          </p:cNvPr>
          <p:cNvPicPr>
            <a:picLocks noChangeAspect="1"/>
          </p:cNvPicPr>
          <p:nvPr userDrawn="1"/>
        </p:nvPicPr>
        <p:blipFill rotWithShape="1">
          <a:blip r:embed="rId9"/>
          <a:srcRect l="780"/>
          <a:stretch/>
        </p:blipFill>
        <p:spPr>
          <a:xfrm>
            <a:off x="7723632" y="827638"/>
            <a:ext cx="1795398" cy="522894"/>
          </a:xfrm>
          <a:prstGeom prst="rect">
            <a:avLst/>
          </a:prstGeom>
        </p:spPr>
      </p:pic>
      <p:sp>
        <p:nvSpPr>
          <p:cNvPr id="19" name="Inhaltsplatzhalter 2">
            <a:extLst>
              <a:ext uri="{FF2B5EF4-FFF2-40B4-BE49-F238E27FC236}">
                <a16:creationId xmlns:a16="http://schemas.microsoft.com/office/drawing/2014/main" id="{45421780-8B20-4E10-A773-395070030571}"/>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5311409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one content">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0FAE5722-A312-4569-8400-78F75D8020C0}"/>
              </a:ext>
            </a:extLst>
          </p:cNvPr>
          <p:cNvSpPr>
            <a:spLocks noGrp="1"/>
          </p:cNvSpPr>
          <p:nvPr>
            <p:ph type="dt" sz="half" idx="2"/>
          </p:nvPr>
        </p:nvSpPr>
        <p:spPr>
          <a:xfrm>
            <a:off x="6534912" y="6417311"/>
            <a:ext cx="2446592"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E7BF686D-950B-4C0E-A8BF-832D82724244}" type="datetime3">
              <a:rPr lang="en-US" smtClean="0"/>
              <a:t>11 August 2022</a:t>
            </a:fld>
            <a:endParaRPr lang="en-US" dirty="0"/>
          </a:p>
        </p:txBody>
      </p:sp>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6" name="Slide Number Placeholder 3">
            <a:extLst>
              <a:ext uri="{FF2B5EF4-FFF2-40B4-BE49-F238E27FC236}">
                <a16:creationId xmlns:a16="http://schemas.microsoft.com/office/drawing/2014/main" id="{25439D3C-9378-4CC5-A749-77EF4682674F}"/>
              </a:ext>
            </a:extLst>
          </p:cNvPr>
          <p:cNvSpPr>
            <a:spLocks noGrp="1"/>
          </p:cNvSpPr>
          <p:nvPr>
            <p:ph type="sldNum" sz="quarter" idx="4"/>
          </p:nvPr>
        </p:nvSpPr>
        <p:spPr>
          <a:xfrm>
            <a:off x="9052305" y="6417311"/>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sp>
        <p:nvSpPr>
          <p:cNvPr id="7" name="Inhaltsplatzhalter 2">
            <a:extLst>
              <a:ext uri="{FF2B5EF4-FFF2-40B4-BE49-F238E27FC236}">
                <a16:creationId xmlns:a16="http://schemas.microsoft.com/office/drawing/2014/main" id="{DB5D1F01-122D-4985-9A4B-143846F130B5}"/>
              </a:ext>
            </a:extLst>
          </p:cNvPr>
          <p:cNvSpPr>
            <a:spLocks noGrp="1"/>
          </p:cNvSpPr>
          <p:nvPr>
            <p:ph idx="10"/>
          </p:nvPr>
        </p:nvSpPr>
        <p:spPr>
          <a:xfrm>
            <a:off x="386970" y="1511808"/>
            <a:ext cx="9140825"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4" descr="http://www.mobidem.tu-dortmund.de/joomla/images/tu-dortmund-logo.png">
            <a:extLst>
              <a:ext uri="{FF2B5EF4-FFF2-40B4-BE49-F238E27FC236}">
                <a16:creationId xmlns:a16="http://schemas.microsoft.com/office/drawing/2014/main" id="{666492CC-6AE1-4873-96AB-40DDFD864006}"/>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515391" y="6602040"/>
            <a:ext cx="1149725" cy="16820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Image result for university of economics in bratislava">
            <a:extLst>
              <a:ext uri="{FF2B5EF4-FFF2-40B4-BE49-F238E27FC236}">
                <a16:creationId xmlns:a16="http://schemas.microsoft.com/office/drawing/2014/main" id="{79DC350A-31F4-4484-897A-42D301CAFE7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flipH="1">
            <a:off x="4783064" y="6433841"/>
            <a:ext cx="345592" cy="33640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3" descr="http://www2.it.lut.fi/project/STX/lutlogo.jpg">
            <a:extLst>
              <a:ext uri="{FF2B5EF4-FFF2-40B4-BE49-F238E27FC236}">
                <a16:creationId xmlns:a16="http://schemas.microsoft.com/office/drawing/2014/main" id="{C2390F41-9558-4DE4-9FC0-A060C6F6B51B}"/>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247325" y="6356350"/>
            <a:ext cx="1029607" cy="21386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A670161C-AF16-401B-A481-A3DD47CE3AE0}"/>
              </a:ext>
            </a:extLst>
          </p:cNvPr>
          <p:cNvPicPr>
            <a:picLocks noChangeAspect="1"/>
          </p:cNvPicPr>
          <p:nvPr userDrawn="1"/>
        </p:nvPicPr>
        <p:blipFill>
          <a:blip r:embed="rId7"/>
          <a:stretch>
            <a:fillRect/>
          </a:stretch>
        </p:blipFill>
        <p:spPr>
          <a:xfrm>
            <a:off x="5253196" y="6578594"/>
            <a:ext cx="1017862" cy="231817"/>
          </a:xfrm>
          <a:prstGeom prst="rect">
            <a:avLst/>
          </a:prstGeom>
        </p:spPr>
      </p:pic>
      <p:pic>
        <p:nvPicPr>
          <p:cNvPr id="15" name="Picture 2" descr="http://www.utwente.nl/huisstijl/downloads/woordmerk/ut-logo-2400-black-nl.png">
            <a:extLst>
              <a:ext uri="{FF2B5EF4-FFF2-40B4-BE49-F238E27FC236}">
                <a16:creationId xmlns:a16="http://schemas.microsoft.com/office/drawing/2014/main" id="{431145E8-FF0D-462A-B11C-8B28FA3D7AAA}"/>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3501391" y="6356351"/>
            <a:ext cx="1172431" cy="213869"/>
          </a:xfrm>
          <a:prstGeom prst="rect">
            <a:avLst/>
          </a:prstGeom>
          <a:noFill/>
          <a:extLst>
            <a:ext uri="{909E8E84-426E-40DD-AFC4-6F175D3DCCD1}">
              <a14:hiddenFill xmlns:a14="http://schemas.microsoft.com/office/drawing/2010/main">
                <a:solidFill>
                  <a:srgbClr val="FFFFFF"/>
                </a:solidFill>
              </a14:hiddenFill>
            </a:ext>
          </a:extLst>
        </p:spPr>
      </p:pic>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8" name="Rectangle 6">
            <a:extLst>
              <a:ext uri="{FF2B5EF4-FFF2-40B4-BE49-F238E27FC236}">
                <a16:creationId xmlns:a16="http://schemas.microsoft.com/office/drawing/2014/main" id="{FF474B75-E0F1-40A6-9B82-2215B21AC7A5}"/>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21" name="Picture 20">
            <a:extLst>
              <a:ext uri="{FF2B5EF4-FFF2-40B4-BE49-F238E27FC236}">
                <a16:creationId xmlns:a16="http://schemas.microsoft.com/office/drawing/2014/main" id="{D1AD9493-A10A-4E3D-B2D9-B8DCD8B8193E}"/>
              </a:ext>
            </a:extLst>
          </p:cNvPr>
          <p:cNvPicPr>
            <a:picLocks noChangeAspect="1"/>
          </p:cNvPicPr>
          <p:nvPr userDrawn="1"/>
        </p:nvPicPr>
        <p:blipFill rotWithShape="1">
          <a:blip r:embed="rId9"/>
          <a:srcRect l="780"/>
          <a:stretch/>
        </p:blipFill>
        <p:spPr>
          <a:xfrm>
            <a:off x="7723632" y="827638"/>
            <a:ext cx="1795398" cy="522894"/>
          </a:xfrm>
          <a:prstGeom prst="rect">
            <a:avLst/>
          </a:prstGeom>
        </p:spPr>
      </p:pic>
      <p:sp>
        <p:nvSpPr>
          <p:cNvPr id="23" name="Inhaltsplatzhalter 2">
            <a:extLst>
              <a:ext uri="{FF2B5EF4-FFF2-40B4-BE49-F238E27FC236}">
                <a16:creationId xmlns:a16="http://schemas.microsoft.com/office/drawing/2014/main" id="{FD7A0F0C-7CF9-40ED-AD6C-5B17DD197658}"/>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44912490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6" name="Date Placeholder 1">
            <a:extLst>
              <a:ext uri="{FF2B5EF4-FFF2-40B4-BE49-F238E27FC236}">
                <a16:creationId xmlns:a16="http://schemas.microsoft.com/office/drawing/2014/main" id="{F5F6391A-3CA8-4C92-A863-66243CD275B9}"/>
              </a:ext>
            </a:extLst>
          </p:cNvPr>
          <p:cNvSpPr>
            <a:spLocks noGrp="1"/>
          </p:cNvSpPr>
          <p:nvPr>
            <p:ph type="dt" sz="half" idx="2"/>
          </p:nvPr>
        </p:nvSpPr>
        <p:spPr>
          <a:xfrm>
            <a:off x="6534912" y="6417311"/>
            <a:ext cx="2446592"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F7626ADE-10AD-44E2-83F7-356FAD9687E8}" type="datetime3">
              <a:rPr lang="en-US" smtClean="0"/>
              <a:t>11 August 2022</a:t>
            </a:fld>
            <a:endParaRPr lang="en-US" dirty="0"/>
          </a:p>
        </p:txBody>
      </p:sp>
      <p:sp>
        <p:nvSpPr>
          <p:cNvPr id="7" name="Footer Placeholder 2">
            <a:extLst>
              <a:ext uri="{FF2B5EF4-FFF2-40B4-BE49-F238E27FC236}">
                <a16:creationId xmlns:a16="http://schemas.microsoft.com/office/drawing/2014/main" id="{284AA0DE-689A-4406-986A-684ED49C07E0}"/>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8" name="Slide Number Placeholder 3">
            <a:extLst>
              <a:ext uri="{FF2B5EF4-FFF2-40B4-BE49-F238E27FC236}">
                <a16:creationId xmlns:a16="http://schemas.microsoft.com/office/drawing/2014/main" id="{B77097F5-B445-4394-88DF-D63B2061A618}"/>
              </a:ext>
            </a:extLst>
          </p:cNvPr>
          <p:cNvSpPr>
            <a:spLocks noGrp="1"/>
          </p:cNvSpPr>
          <p:nvPr>
            <p:ph type="sldNum" sz="quarter" idx="4"/>
          </p:nvPr>
        </p:nvSpPr>
        <p:spPr>
          <a:xfrm>
            <a:off x="9052305" y="6417311"/>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sp>
        <p:nvSpPr>
          <p:cNvPr id="9" name="Inhaltsplatzhalter 2">
            <a:extLst>
              <a:ext uri="{FF2B5EF4-FFF2-40B4-BE49-F238E27FC236}">
                <a16:creationId xmlns:a16="http://schemas.microsoft.com/office/drawing/2014/main" id="{4AC972D2-E7AA-4F22-AA5A-CB62CCBC57F5}"/>
              </a:ext>
            </a:extLst>
          </p:cNvPr>
          <p:cNvSpPr>
            <a:spLocks noGrp="1"/>
          </p:cNvSpPr>
          <p:nvPr>
            <p:ph idx="10"/>
          </p:nvPr>
        </p:nvSpPr>
        <p:spPr>
          <a:xfrm>
            <a:off x="386971"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4" descr="http://www.mobidem.tu-dortmund.de/joomla/images/tu-dortmund-logo.png">
            <a:extLst>
              <a:ext uri="{FF2B5EF4-FFF2-40B4-BE49-F238E27FC236}">
                <a16:creationId xmlns:a16="http://schemas.microsoft.com/office/drawing/2014/main" id="{6615EDEB-95E6-4648-86D7-77E93C241CF0}"/>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515391" y="6602040"/>
            <a:ext cx="1149725" cy="1682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university of economics in bratislava">
            <a:extLst>
              <a:ext uri="{FF2B5EF4-FFF2-40B4-BE49-F238E27FC236}">
                <a16:creationId xmlns:a16="http://schemas.microsoft.com/office/drawing/2014/main" id="{8FE8C4B3-9D52-4020-A390-81F393061CED}"/>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flipH="1">
            <a:off x="4783064" y="6433841"/>
            <a:ext cx="345592" cy="33640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3" descr="http://www2.it.lut.fi/project/STX/lutlogo.jpg">
            <a:extLst>
              <a:ext uri="{FF2B5EF4-FFF2-40B4-BE49-F238E27FC236}">
                <a16:creationId xmlns:a16="http://schemas.microsoft.com/office/drawing/2014/main" id="{44A47B25-362C-4B2A-9372-A53234915E4B}"/>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247325" y="6356350"/>
            <a:ext cx="1029607" cy="21386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6F39C9E6-7A51-41FA-8604-7E933BA4C297}"/>
              </a:ext>
            </a:extLst>
          </p:cNvPr>
          <p:cNvPicPr>
            <a:picLocks noChangeAspect="1"/>
          </p:cNvPicPr>
          <p:nvPr userDrawn="1"/>
        </p:nvPicPr>
        <p:blipFill>
          <a:blip r:embed="rId7"/>
          <a:stretch>
            <a:fillRect/>
          </a:stretch>
        </p:blipFill>
        <p:spPr>
          <a:xfrm>
            <a:off x="5253196" y="6578594"/>
            <a:ext cx="1017862" cy="231817"/>
          </a:xfrm>
          <a:prstGeom prst="rect">
            <a:avLst/>
          </a:prstGeom>
        </p:spPr>
      </p:pic>
      <p:pic>
        <p:nvPicPr>
          <p:cNvPr id="14" name="Picture 2" descr="http://www.utwente.nl/huisstijl/downloads/woordmerk/ut-logo-2400-black-nl.png">
            <a:extLst>
              <a:ext uri="{FF2B5EF4-FFF2-40B4-BE49-F238E27FC236}">
                <a16:creationId xmlns:a16="http://schemas.microsoft.com/office/drawing/2014/main" id="{D1C49C3C-C9B5-4BA3-B57B-C3D80C31072A}"/>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3501391" y="6356351"/>
            <a:ext cx="1172431" cy="213869"/>
          </a:xfrm>
          <a:prstGeom prst="rect">
            <a:avLst/>
          </a:prstGeom>
          <a:noFill/>
          <a:extLst>
            <a:ext uri="{909E8E84-426E-40DD-AFC4-6F175D3DCCD1}">
              <a14:hiddenFill xmlns:a14="http://schemas.microsoft.com/office/drawing/2010/main">
                <a:solidFill>
                  <a:srgbClr val="FFFFFF"/>
                </a:solidFill>
              </a14:hiddenFill>
            </a:ext>
          </a:extLst>
        </p:spPr>
      </p:pic>
      <p:sp>
        <p:nvSpPr>
          <p:cNvPr id="15" name="Line 8">
            <a:extLst>
              <a:ext uri="{FF2B5EF4-FFF2-40B4-BE49-F238E27FC236}">
                <a16:creationId xmlns:a16="http://schemas.microsoft.com/office/drawing/2014/main" id="{8DFFD01A-D9E1-4703-B905-3CCFCC7EBBE6}"/>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9" name="Inhaltsplatzhalter 2">
            <a:extLst>
              <a:ext uri="{FF2B5EF4-FFF2-40B4-BE49-F238E27FC236}">
                <a16:creationId xmlns:a16="http://schemas.microsoft.com/office/drawing/2014/main" id="{87447F4E-43EB-4D7E-BC56-A0869723C647}"/>
              </a:ext>
            </a:extLst>
          </p:cNvPr>
          <p:cNvSpPr>
            <a:spLocks noGrp="1"/>
          </p:cNvSpPr>
          <p:nvPr>
            <p:ph idx="12"/>
          </p:nvPr>
        </p:nvSpPr>
        <p:spPr>
          <a:xfrm>
            <a:off x="5122935"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ectangle 6">
            <a:extLst>
              <a:ext uri="{FF2B5EF4-FFF2-40B4-BE49-F238E27FC236}">
                <a16:creationId xmlns:a16="http://schemas.microsoft.com/office/drawing/2014/main" id="{EAFC4E04-1AAB-4D98-8D86-304734AAC901}"/>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7" name="Picture 16">
            <a:extLst>
              <a:ext uri="{FF2B5EF4-FFF2-40B4-BE49-F238E27FC236}">
                <a16:creationId xmlns:a16="http://schemas.microsoft.com/office/drawing/2014/main" id="{04605153-A1A6-46FC-A326-039BDB297E9F}"/>
              </a:ext>
            </a:extLst>
          </p:cNvPr>
          <p:cNvPicPr>
            <a:picLocks noChangeAspect="1"/>
          </p:cNvPicPr>
          <p:nvPr userDrawn="1"/>
        </p:nvPicPr>
        <p:blipFill rotWithShape="1">
          <a:blip r:embed="rId9"/>
          <a:srcRect l="780"/>
          <a:stretch/>
        </p:blipFill>
        <p:spPr>
          <a:xfrm>
            <a:off x="7723632" y="827638"/>
            <a:ext cx="1795398" cy="522894"/>
          </a:xfrm>
          <a:prstGeom prst="rect">
            <a:avLst/>
          </a:prstGeom>
        </p:spPr>
      </p:pic>
      <p:sp>
        <p:nvSpPr>
          <p:cNvPr id="18" name="Inhaltsplatzhalter 2">
            <a:extLst>
              <a:ext uri="{FF2B5EF4-FFF2-40B4-BE49-F238E27FC236}">
                <a16:creationId xmlns:a16="http://schemas.microsoft.com/office/drawing/2014/main" id="{FDA22978-66F8-42AA-BD86-F98D32A85CCE}"/>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9016698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sing blac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9E0F83F-6868-40E0-8DD2-6B0C2396F0A6}"/>
              </a:ext>
            </a:extLst>
          </p:cNvPr>
          <p:cNvSpPr/>
          <p:nvPr userDrawn="1"/>
        </p:nvSpPr>
        <p:spPr bwMode="auto">
          <a:xfrm>
            <a:off x="0" y="5874064"/>
            <a:ext cx="9906000" cy="983935"/>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C67E3AE7-F87F-414A-A2CD-0BAE7BF56C5D}"/>
              </a:ext>
            </a:extLst>
          </p:cNvPr>
          <p:cNvPicPr>
            <a:picLocks noChangeAspect="1"/>
          </p:cNvPicPr>
          <p:nvPr userDrawn="1"/>
        </p:nvPicPr>
        <p:blipFill>
          <a:blip r:embed="rId2" cstate="hqprint">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9" name="Picture 8" descr="A picture containing drawing, plate&#10;&#10;Description automatically generated">
            <a:extLst>
              <a:ext uri="{FF2B5EF4-FFF2-40B4-BE49-F238E27FC236}">
                <a16:creationId xmlns:a16="http://schemas.microsoft.com/office/drawing/2014/main" id="{C8C0B885-91E0-4DFE-BB27-359AEC94C4CB}"/>
              </a:ext>
            </a:extLst>
          </p:cNvPr>
          <p:cNvPicPr>
            <a:picLocks noChangeAspect="1"/>
          </p:cNvPicPr>
          <p:nvPr userDrawn="1"/>
        </p:nvPicPr>
        <p:blipFill>
          <a:blip r:embed="rId3" cstate="hqprint">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1" name="Picture 2" descr="Image result for university of economics in bratislava">
            <a:extLst>
              <a:ext uri="{FF2B5EF4-FFF2-40B4-BE49-F238E27FC236}">
                <a16:creationId xmlns:a16="http://schemas.microsoft.com/office/drawing/2014/main" id="{15163E95-3FA1-4CF4-ACA9-923523A2781F}"/>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4698228" y="5906336"/>
            <a:ext cx="522529" cy="50863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3" descr="http://www2.it.lut.fi/project/STX/lutlogo.jpg">
            <a:extLst>
              <a:ext uri="{FF2B5EF4-FFF2-40B4-BE49-F238E27FC236}">
                <a16:creationId xmlns:a16="http://schemas.microsoft.com/office/drawing/2014/main" id="{68C09196-1B7F-4BFF-97AC-4BB559CBF41B}"/>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804336" y="5998971"/>
            <a:ext cx="1556744" cy="32336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8585A7E7-5EE6-44ED-913D-A4DF11585C93}"/>
              </a:ext>
            </a:extLst>
          </p:cNvPr>
          <p:cNvPicPr>
            <a:picLocks noChangeAspect="1"/>
          </p:cNvPicPr>
          <p:nvPr userDrawn="1"/>
        </p:nvPicPr>
        <p:blipFill>
          <a:blip r:embed="rId6"/>
          <a:stretch>
            <a:fillRect/>
          </a:stretch>
        </p:blipFill>
        <p:spPr>
          <a:xfrm>
            <a:off x="7743494" y="5985402"/>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228A4E1E-2217-4F86-A73C-3E69681C6881}"/>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644509" y="6033492"/>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DF3822EF-6A26-49E8-9E42-820B6687D465}"/>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623518" y="5998971"/>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3" descr="http://www2.it.lut.fi/project/STX/lutlogo.jpg">
            <a:extLst>
              <a:ext uri="{FF2B5EF4-FFF2-40B4-BE49-F238E27FC236}">
                <a16:creationId xmlns:a16="http://schemas.microsoft.com/office/drawing/2014/main" id="{7A803B5C-4CC8-463E-87FE-B7787DD2CB2E}"/>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583840" y="5966087"/>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A4A8DEE1-D2D6-489D-9E42-543338331E14}"/>
              </a:ext>
            </a:extLst>
          </p:cNvPr>
          <p:cNvPicPr>
            <a:picLocks noChangeAspect="1"/>
          </p:cNvPicPr>
          <p:nvPr userDrawn="1"/>
        </p:nvPicPr>
        <p:blipFill>
          <a:blip r:embed="rId6"/>
          <a:stretch>
            <a:fillRect/>
          </a:stretch>
        </p:blipFill>
        <p:spPr>
          <a:xfrm>
            <a:off x="7634313" y="5951382"/>
            <a:ext cx="1668140" cy="379917"/>
          </a:xfrm>
          <a:prstGeom prst="rect">
            <a:avLst/>
          </a:prstGeom>
        </p:spPr>
      </p:pic>
      <p:sp>
        <p:nvSpPr>
          <p:cNvPr id="20" name="TextBox 19">
            <a:extLst>
              <a:ext uri="{FF2B5EF4-FFF2-40B4-BE49-F238E27FC236}">
                <a16:creationId xmlns:a16="http://schemas.microsoft.com/office/drawing/2014/main" id="{93913896-2CAA-4CE1-96C5-FB69D3B03BF8}"/>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bg1"/>
                </a:solidFill>
                <a:latin typeface="+mj-lt"/>
                <a:ea typeface="+mj-ea"/>
                <a:cs typeface="+mj-cs"/>
              </a:rPr>
              <a:t>Contact</a:t>
            </a:r>
            <a:r>
              <a:rPr lang="en-US" sz="1200" b="0" dirty="0">
                <a:solidFill>
                  <a:schemeClr val="bg1"/>
                </a:solidFill>
              </a:rPr>
              <a:t> </a:t>
            </a:r>
            <a:r>
              <a:rPr lang="en-US" sz="2000" b="0" i="1" kern="1200" dirty="0">
                <a:solidFill>
                  <a:schemeClr val="bg1"/>
                </a:solidFill>
                <a:latin typeface="+mj-lt"/>
                <a:ea typeface="+mj-ea"/>
                <a:cs typeface="+mj-cs"/>
              </a:rPr>
              <a:t>Information</a:t>
            </a:r>
          </a:p>
        </p:txBody>
      </p:sp>
      <p:sp>
        <p:nvSpPr>
          <p:cNvPr id="21" name="TextBox 20">
            <a:extLst>
              <a:ext uri="{FF2B5EF4-FFF2-40B4-BE49-F238E27FC236}">
                <a16:creationId xmlns:a16="http://schemas.microsoft.com/office/drawing/2014/main" id="{2D6CF358-2DA7-461E-9003-4EB257F874E2}"/>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bg1"/>
                </a:solidFill>
                <a:latin typeface="+mj-lt"/>
                <a:ea typeface="+mj-ea"/>
                <a:cs typeface="+mj-cs"/>
              </a:rPr>
              <a:t>Website: http://project-persist.eu/ </a:t>
            </a:r>
          </a:p>
          <a:p>
            <a:r>
              <a:rPr lang="en-US" sz="1400" b="0" i="1" kern="1200" dirty="0">
                <a:solidFill>
                  <a:schemeClr val="bg1"/>
                </a:solidFill>
                <a:latin typeface="+mj-lt"/>
                <a:ea typeface="+mj-ea"/>
                <a:cs typeface="+mj-cs"/>
              </a:rPr>
              <a:t>LinkedIn: PERSIST group</a:t>
            </a:r>
          </a:p>
          <a:p>
            <a:r>
              <a:rPr lang="en-US" sz="1400" b="0" i="1" kern="1200" dirty="0" err="1">
                <a:solidFill>
                  <a:schemeClr val="bg1"/>
                </a:solidFill>
                <a:latin typeface="+mj-lt"/>
                <a:ea typeface="+mj-ea"/>
                <a:cs typeface="+mj-cs"/>
              </a:rPr>
              <a:t>EMail</a:t>
            </a:r>
            <a:r>
              <a:rPr lang="en-US" sz="1400" b="0" i="1" kern="1200" dirty="0">
                <a:solidFill>
                  <a:schemeClr val="bg1"/>
                </a:solidFill>
                <a:latin typeface="+mj-lt"/>
                <a:ea typeface="+mj-ea"/>
                <a:cs typeface="+mj-cs"/>
              </a:rPr>
              <a:t>: project-persist@utwente.nl</a:t>
            </a:r>
          </a:p>
        </p:txBody>
      </p:sp>
      <p:pic>
        <p:nvPicPr>
          <p:cNvPr id="22" name="Picture 21" descr="A close up of a logo&#10;&#10;Description automatically generated">
            <a:extLst>
              <a:ext uri="{FF2B5EF4-FFF2-40B4-BE49-F238E27FC236}">
                <a16:creationId xmlns:a16="http://schemas.microsoft.com/office/drawing/2014/main" id="{6DE782BF-3DFE-4B5C-B6B4-AC24B22E8677}"/>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23" name="TextBox 22">
            <a:extLst>
              <a:ext uri="{FF2B5EF4-FFF2-40B4-BE49-F238E27FC236}">
                <a16:creationId xmlns:a16="http://schemas.microsoft.com/office/drawing/2014/main" id="{AEDCB657-BE02-47E6-A508-F458D744D1F3}"/>
              </a:ext>
            </a:extLst>
          </p:cNvPr>
          <p:cNvSpPr txBox="1"/>
          <p:nvPr userDrawn="1"/>
        </p:nvSpPr>
        <p:spPr>
          <a:xfrm>
            <a:off x="4218432" y="1865376"/>
            <a:ext cx="2188464" cy="307777"/>
          </a:xfrm>
          <a:prstGeom prst="rect">
            <a:avLst/>
          </a:prstGeom>
          <a:noFill/>
        </p:spPr>
        <p:txBody>
          <a:bodyPr wrap="square" rtlCol="0">
            <a:spAutoFit/>
          </a:bodyPr>
          <a:lstStyle/>
          <a:p>
            <a:r>
              <a:rPr lang="en-US" b="0" u="sng" dirty="0">
                <a:solidFill>
                  <a:schemeClr val="bg1"/>
                </a:solidFill>
              </a:rPr>
              <a:t>Next steps:</a:t>
            </a:r>
          </a:p>
        </p:txBody>
      </p:sp>
      <p:sp>
        <p:nvSpPr>
          <p:cNvPr id="24" name="Rectangle 23">
            <a:extLst>
              <a:ext uri="{FF2B5EF4-FFF2-40B4-BE49-F238E27FC236}">
                <a16:creationId xmlns:a16="http://schemas.microsoft.com/office/drawing/2014/main" id="{B2619489-AEAA-4E89-AF68-3F3F91B67C9A}"/>
              </a:ext>
            </a:extLst>
          </p:cNvPr>
          <p:cNvSpPr/>
          <p:nvPr userDrawn="1"/>
        </p:nvSpPr>
        <p:spPr>
          <a:xfrm>
            <a:off x="154126" y="6454378"/>
            <a:ext cx="7636562" cy="415498"/>
          </a:xfrm>
          <a:prstGeom prst="rect">
            <a:avLst/>
          </a:prstGeom>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pic>
        <p:nvPicPr>
          <p:cNvPr id="25" name="Picture 24">
            <a:extLst>
              <a:ext uri="{FF2B5EF4-FFF2-40B4-BE49-F238E27FC236}">
                <a16:creationId xmlns:a16="http://schemas.microsoft.com/office/drawing/2014/main" id="{A2804CBA-5C00-43E1-8D63-7A74FE14BE7B}"/>
              </a:ext>
            </a:extLst>
          </p:cNvPr>
          <p:cNvPicPr>
            <a:picLocks noChangeAspect="1"/>
          </p:cNvPicPr>
          <p:nvPr userDrawn="1"/>
        </p:nvPicPr>
        <p:blipFill>
          <a:blip r:embed="rId10"/>
          <a:stretch>
            <a:fillRect/>
          </a:stretch>
        </p:blipFill>
        <p:spPr>
          <a:xfrm>
            <a:off x="7867594" y="6395769"/>
            <a:ext cx="1932432" cy="422855"/>
          </a:xfrm>
          <a:prstGeom prst="rect">
            <a:avLst/>
          </a:prstGeom>
        </p:spPr>
      </p:pic>
    </p:spTree>
    <p:extLst>
      <p:ext uri="{BB962C8B-B14F-4D97-AF65-F5344CB8AC3E}">
        <p14:creationId xmlns:p14="http://schemas.microsoft.com/office/powerpoint/2010/main" val="4549589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sp>
        <p:nvSpPr>
          <p:cNvPr id="9" name="Rectangle 3">
            <a:extLst>
              <a:ext uri="{FF2B5EF4-FFF2-40B4-BE49-F238E27FC236}">
                <a16:creationId xmlns:a16="http://schemas.microsoft.com/office/drawing/2014/main" id="{20FE0A15-F6D2-4C09-89AE-997292D4E712}"/>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bg1"/>
                </a:solidFill>
              </a:defRPr>
            </a:lvl1pPr>
          </a:lstStyle>
          <a:p>
            <a:r>
              <a:rPr lang="en-US" dirty="0"/>
              <a:t>Subtitle</a:t>
            </a:r>
          </a:p>
        </p:txBody>
      </p:sp>
      <p:pic>
        <p:nvPicPr>
          <p:cNvPr id="14" name="Picture 2" descr="Image result for university of economics in bratislava">
            <a:extLst>
              <a:ext uri="{FF2B5EF4-FFF2-40B4-BE49-F238E27FC236}">
                <a16:creationId xmlns:a16="http://schemas.microsoft.com/office/drawing/2014/main" id="{847251A3-D254-42B9-9C8C-63049ABB70CC}"/>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4698228" y="6339152"/>
            <a:ext cx="522529" cy="50863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3" descr="http://www2.it.lut.fi/project/STX/lutlogo.jpg">
            <a:extLst>
              <a:ext uri="{FF2B5EF4-FFF2-40B4-BE49-F238E27FC236}">
                <a16:creationId xmlns:a16="http://schemas.microsoft.com/office/drawing/2014/main" id="{A14C8FAF-57E1-4432-B051-1EB00A5CCF23}"/>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804336" y="6431787"/>
            <a:ext cx="1556744" cy="32336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6"/>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3" descr="http://www2.it.lut.fi/project/STX/lutlogo.jpg">
            <a:extLst>
              <a:ext uri="{FF2B5EF4-FFF2-40B4-BE49-F238E27FC236}">
                <a16:creationId xmlns:a16="http://schemas.microsoft.com/office/drawing/2014/main" id="{1D781CA9-857F-4188-B616-71259E46F7A8}"/>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583840" y="6398903"/>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6"/>
          <a:stretch>
            <a:fillRect/>
          </a:stretch>
        </p:blipFill>
        <p:spPr>
          <a:xfrm>
            <a:off x="7634313" y="6384198"/>
            <a:ext cx="1668140" cy="379917"/>
          </a:xfrm>
          <a:prstGeom prst="rect">
            <a:avLst/>
          </a:prstGeom>
        </p:spPr>
      </p:pic>
    </p:spTree>
    <p:extLst>
      <p:ext uri="{BB962C8B-B14F-4D97-AF65-F5344CB8AC3E}">
        <p14:creationId xmlns:p14="http://schemas.microsoft.com/office/powerpoint/2010/main" val="421831784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
            <a:extLst>
              <a:ext uri="{FF2B5EF4-FFF2-40B4-BE49-F238E27FC236}">
                <a16:creationId xmlns:a16="http://schemas.microsoft.com/office/drawing/2014/main" id="{D0D8AAEE-7702-4F24-A7AA-700DFBA892F5}"/>
              </a:ext>
            </a:extLst>
          </p:cNvPr>
          <p:cNvSpPr>
            <a:spLocks noGrp="1" noChangeArrowheads="1"/>
          </p:cNvSpPr>
          <p:nvPr>
            <p:ph type="title"/>
            <p:custDataLst>
              <p:tags r:id="rId9"/>
            </p:custDataLst>
          </p:nvPr>
        </p:nvSpPr>
        <p:spPr bwMode="auto">
          <a:xfrm>
            <a:off x="382588" y="317500"/>
            <a:ext cx="9140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sp>
        <p:nvSpPr>
          <p:cNvPr id="1027" name="Rectangle 7">
            <a:extLst>
              <a:ext uri="{FF2B5EF4-FFF2-40B4-BE49-F238E27FC236}">
                <a16:creationId xmlns:a16="http://schemas.microsoft.com/office/drawing/2014/main" id="{8570737F-938D-47E3-8E90-80824C805387}"/>
              </a:ext>
            </a:extLst>
          </p:cNvPr>
          <p:cNvSpPr>
            <a:spLocks noGrp="1" noChangeArrowheads="1"/>
          </p:cNvSpPr>
          <p:nvPr>
            <p:ph type="body" idx="1"/>
            <p:custDataLst>
              <p:tags r:id="rId10"/>
            </p:custDataLst>
          </p:nvPr>
        </p:nvSpPr>
        <p:spPr bwMode="auto">
          <a:xfrm>
            <a:off x="382588" y="952500"/>
            <a:ext cx="91408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graphicFrame>
        <p:nvGraphicFramePr>
          <p:cNvPr id="1029" name="Rectangle 11" hidden="1">
            <a:extLst>
              <a:ext uri="{FF2B5EF4-FFF2-40B4-BE49-F238E27FC236}">
                <a16:creationId xmlns:a16="http://schemas.microsoft.com/office/drawing/2014/main" id="{2412572D-4491-4E3E-91EE-9DA7299887E5}"/>
              </a:ext>
            </a:extLst>
          </p:cNvPr>
          <p:cNvGraphicFramePr>
            <a:graphicFrameLocks/>
          </p:cNvGraphicFramePr>
          <p:nvPr>
            <p:custDataLst>
              <p:tags r:id="rId11"/>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name="think-cell Slide" r:id="rId12" imgW="0" imgH="0" progId="">
                  <p:embed/>
                </p:oleObj>
              </mc:Choice>
              <mc:Fallback>
                <p:oleObj name="think-cell Slide" r:id="rId12" imgW="0" imgH="0" progId="">
                  <p:embed/>
                  <p:pic>
                    <p:nvPicPr>
                      <p:cNvPr id="0" name="Rectangle 11"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Date Placeholder 1">
            <a:extLst>
              <a:ext uri="{FF2B5EF4-FFF2-40B4-BE49-F238E27FC236}">
                <a16:creationId xmlns:a16="http://schemas.microsoft.com/office/drawing/2014/main" id="{C2B9CE4E-AF3B-4CD7-9662-5DE490B17480}"/>
              </a:ext>
            </a:extLst>
          </p:cNvPr>
          <p:cNvSpPr>
            <a:spLocks noGrp="1"/>
          </p:cNvSpPr>
          <p:nvPr>
            <p:ph type="dt" sz="half" idx="2"/>
          </p:nvPr>
        </p:nvSpPr>
        <p:spPr>
          <a:xfrm>
            <a:off x="6399086" y="6356351"/>
            <a:ext cx="2228850"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CEA9DEEC-3747-48EF-A2FD-898A0393E572}" type="datetime3">
              <a:rPr lang="en-US" smtClean="0"/>
              <a:t>11 August 2022</a:t>
            </a:fld>
            <a:endParaRPr lang="en-US" dirty="0"/>
          </a:p>
        </p:txBody>
      </p:sp>
      <p:sp>
        <p:nvSpPr>
          <p:cNvPr id="3" name="Footer Placeholder 2">
            <a:extLst>
              <a:ext uri="{FF2B5EF4-FFF2-40B4-BE49-F238E27FC236}">
                <a16:creationId xmlns:a16="http://schemas.microsoft.com/office/drawing/2014/main" id="{130BBF92-D768-4681-BAA5-A43F3EE157D1}"/>
              </a:ext>
            </a:extLst>
          </p:cNvPr>
          <p:cNvSpPr>
            <a:spLocks noGrp="1"/>
          </p:cNvSpPr>
          <p:nvPr>
            <p:ph type="ftr" sz="quarter" idx="3"/>
          </p:nvPr>
        </p:nvSpPr>
        <p:spPr>
          <a:xfrm>
            <a:off x="681038" y="6391815"/>
            <a:ext cx="3343275"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4" name="Slide Number Placeholder 3">
            <a:extLst>
              <a:ext uri="{FF2B5EF4-FFF2-40B4-BE49-F238E27FC236}">
                <a16:creationId xmlns:a16="http://schemas.microsoft.com/office/drawing/2014/main" id="{4CE94CE7-954E-4E27-AAF7-F9BEB1409FFB}"/>
              </a:ext>
            </a:extLst>
          </p:cNvPr>
          <p:cNvSpPr>
            <a:spLocks noGrp="1"/>
          </p:cNvSpPr>
          <p:nvPr>
            <p:ph type="sldNum" sz="quarter" idx="4"/>
          </p:nvPr>
        </p:nvSpPr>
        <p:spPr>
          <a:xfrm>
            <a:off x="8753856" y="6356352"/>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1" r:id="rId3"/>
    <p:sldLayoutId id="2147483724" r:id="rId4"/>
    <p:sldLayoutId id="2147483732" r:id="rId5"/>
    <p:sldLayoutId id="2147483734" r:id="rId6"/>
    <p:sldLayoutId id="2147483735" r:id="rId7"/>
  </p:sldLayoutIdLst>
  <p:transition/>
  <p:hf hdr="0"/>
  <p:txStyles>
    <p:titleStyle>
      <a:lvl1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mj-lt"/>
          <a:ea typeface="+mj-ea"/>
          <a:cs typeface="+mj-cs"/>
        </a:defRPr>
      </a:lvl1pPr>
      <a:lvl2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12" algn="l" defTabSz="762019" rtl="0" fontAlgn="base">
        <a:spcBef>
          <a:spcPct val="0"/>
        </a:spcBef>
        <a:spcAft>
          <a:spcPct val="0"/>
        </a:spcAft>
        <a:buSzPct val="115000"/>
        <a:buFont typeface="Symbol" pitchFamily="18" charset="2"/>
        <a:defRPr b="1" i="1">
          <a:solidFill>
            <a:schemeClr val="tx2"/>
          </a:solidFill>
          <a:latin typeface="Arial" pitchFamily="34" charset="0"/>
        </a:defRPr>
      </a:lvl6pPr>
      <a:lvl7pPr marL="914423" algn="l" defTabSz="762019" rtl="0" fontAlgn="base">
        <a:spcBef>
          <a:spcPct val="0"/>
        </a:spcBef>
        <a:spcAft>
          <a:spcPct val="0"/>
        </a:spcAft>
        <a:buSzPct val="115000"/>
        <a:buFont typeface="Symbol" pitchFamily="18" charset="2"/>
        <a:defRPr b="1" i="1">
          <a:solidFill>
            <a:schemeClr val="tx2"/>
          </a:solidFill>
          <a:latin typeface="Arial" pitchFamily="34" charset="0"/>
        </a:defRPr>
      </a:lvl7pPr>
      <a:lvl8pPr marL="1371634" algn="l" defTabSz="762019" rtl="0" fontAlgn="base">
        <a:spcBef>
          <a:spcPct val="0"/>
        </a:spcBef>
        <a:spcAft>
          <a:spcPct val="0"/>
        </a:spcAft>
        <a:buSzPct val="115000"/>
        <a:buFont typeface="Symbol" pitchFamily="18" charset="2"/>
        <a:defRPr b="1" i="1">
          <a:solidFill>
            <a:schemeClr val="tx2"/>
          </a:solidFill>
          <a:latin typeface="Arial" pitchFamily="34" charset="0"/>
        </a:defRPr>
      </a:lvl8pPr>
      <a:lvl9pPr marL="1828846" algn="l" defTabSz="762019" rtl="0" fontAlgn="base">
        <a:spcBef>
          <a:spcPct val="0"/>
        </a:spcBef>
        <a:spcAft>
          <a:spcPct val="0"/>
        </a:spcAft>
        <a:buSzPct val="115000"/>
        <a:buFont typeface="Symbol" pitchFamily="18" charset="2"/>
        <a:defRPr b="1" i="1">
          <a:solidFill>
            <a:schemeClr val="tx2"/>
          </a:solidFill>
          <a:latin typeface="Arial" pitchFamily="34" charset="0"/>
        </a:defRPr>
      </a:lvl9pPr>
    </p:titleStyle>
    <p:body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p:bodyStyle>
    <p:otherStyle>
      <a:defPPr>
        <a:defRPr lang="de-DE"/>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eter.vangorp@edgehill.ac.uk" TargetMode="External"/><Relationship Id="rId2" Type="http://schemas.openxmlformats.org/officeDocument/2006/relationships/hyperlink" Target="mailto:stephen.kelly@edgehill.ac.uk" TargetMode="External"/><Relationship Id="rId1" Type="http://schemas.openxmlformats.org/officeDocument/2006/relationships/slideLayout" Target="../slideLayouts/slideLayout7.xml"/><Relationship Id="rId4" Type="http://schemas.openxmlformats.org/officeDocument/2006/relationships/hyperlink" Target="https://www.project-persist.e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1AC66-F95F-483B-BA98-57E2AC014BDF}"/>
              </a:ext>
            </a:extLst>
          </p:cNvPr>
          <p:cNvSpPr>
            <a:spLocks noGrp="1"/>
          </p:cNvSpPr>
          <p:nvPr>
            <p:ph type="title"/>
          </p:nvPr>
        </p:nvSpPr>
        <p:spPr/>
        <p:txBody>
          <a:bodyPr/>
          <a:lstStyle/>
          <a:p>
            <a:r>
              <a:rPr lang="en-US" dirty="0"/>
              <a:t>Introduction to Purchasing &amp; Supply Management</a:t>
            </a:r>
          </a:p>
        </p:txBody>
      </p:sp>
      <p:sp>
        <p:nvSpPr>
          <p:cNvPr id="4" name="TextBox 3">
            <a:extLst>
              <a:ext uri="{FF2B5EF4-FFF2-40B4-BE49-F238E27FC236}">
                <a16:creationId xmlns:a16="http://schemas.microsoft.com/office/drawing/2014/main" id="{653BB0D9-7980-40A1-8FF3-D702DC7BC2C8}"/>
              </a:ext>
            </a:extLst>
          </p:cNvPr>
          <p:cNvSpPr txBox="1"/>
          <p:nvPr/>
        </p:nvSpPr>
        <p:spPr>
          <a:xfrm>
            <a:off x="4132390" y="1866126"/>
            <a:ext cx="5773610" cy="923330"/>
          </a:xfrm>
          <a:prstGeom prst="rect">
            <a:avLst/>
          </a:prstGeom>
          <a:noFill/>
        </p:spPr>
        <p:txBody>
          <a:bodyPr wrap="square" rtlCol="0">
            <a:spAutoFit/>
          </a:bodyPr>
          <a:lstStyle/>
          <a:p>
            <a:r>
              <a:rPr lang="en-GB" sz="1800" dirty="0">
                <a:solidFill>
                  <a:schemeClr val="bg1"/>
                </a:solidFill>
              </a:rPr>
              <a:t>Dr Stephen Kelly –</a:t>
            </a:r>
            <a:r>
              <a:rPr lang="en-GB" sz="1800" dirty="0"/>
              <a:t> </a:t>
            </a:r>
            <a:r>
              <a:rPr lang="en-GB" sz="1800" dirty="0">
                <a:solidFill>
                  <a:schemeClr val="bg2">
                    <a:lumMod val="75000"/>
                    <a:lumOff val="25000"/>
                  </a:schemeClr>
                </a:solidFill>
                <a:hlinkClick r:id="rId2">
                  <a:extLst>
                    <a:ext uri="{A12FA001-AC4F-418D-AE19-62706E023703}">
                      <ahyp:hlinkClr xmlns:ahyp="http://schemas.microsoft.com/office/drawing/2018/hyperlinkcolor" val="tx"/>
                    </a:ext>
                  </a:extLst>
                </a:hlinkClick>
              </a:rPr>
              <a:t>stephen.kelly@edgehill.ac.uk</a:t>
            </a:r>
            <a:endParaRPr lang="en-GB" sz="1800" dirty="0">
              <a:solidFill>
                <a:schemeClr val="bg2">
                  <a:lumMod val="75000"/>
                  <a:lumOff val="25000"/>
                </a:schemeClr>
              </a:solidFill>
            </a:endParaRPr>
          </a:p>
          <a:p>
            <a:r>
              <a:rPr lang="en-GB" sz="1800" dirty="0">
                <a:solidFill>
                  <a:schemeClr val="bg1"/>
                </a:solidFill>
              </a:rPr>
              <a:t>Dr Peter Vangorp –</a:t>
            </a:r>
            <a:r>
              <a:rPr lang="en-GB" sz="1800" dirty="0"/>
              <a:t> </a:t>
            </a:r>
            <a:r>
              <a:rPr lang="en-GB" sz="1800" dirty="0">
                <a:solidFill>
                  <a:schemeClr val="bg2">
                    <a:lumMod val="75000"/>
                    <a:lumOff val="25000"/>
                  </a:schemeClr>
                </a:solidFill>
                <a:hlinkClick r:id="rId3">
                  <a:extLst>
                    <a:ext uri="{A12FA001-AC4F-418D-AE19-62706E023703}">
                      <ahyp:hlinkClr xmlns:ahyp="http://schemas.microsoft.com/office/drawing/2018/hyperlinkcolor" val="tx"/>
                    </a:ext>
                  </a:extLst>
                </a:hlinkClick>
              </a:rPr>
              <a:t>peter.vangorp@edgehill.ac.uk</a:t>
            </a:r>
            <a:endParaRPr lang="en-GB" sz="1800" dirty="0">
              <a:solidFill>
                <a:schemeClr val="bg2">
                  <a:lumMod val="75000"/>
                  <a:lumOff val="25000"/>
                </a:schemeClr>
              </a:solidFill>
            </a:endParaRPr>
          </a:p>
          <a:p>
            <a:r>
              <a:rPr lang="en-GB" sz="1800" dirty="0">
                <a:solidFill>
                  <a:schemeClr val="bg2">
                    <a:lumMod val="75000"/>
                    <a:lumOff val="25000"/>
                  </a:schemeClr>
                </a:solidFill>
                <a:hlinkClick r:id="rId4"/>
              </a:rPr>
              <a:t>https://www.project-persist.eu</a:t>
            </a:r>
            <a:endParaRPr lang="en-GB" sz="1800" dirty="0">
              <a:solidFill>
                <a:schemeClr val="bg2">
                  <a:lumMod val="75000"/>
                  <a:lumOff val="25000"/>
                </a:schemeClr>
              </a:solidFill>
            </a:endParaRPr>
          </a:p>
        </p:txBody>
      </p:sp>
    </p:spTree>
    <p:extLst>
      <p:ext uri="{BB962C8B-B14F-4D97-AF65-F5344CB8AC3E}">
        <p14:creationId xmlns:p14="http://schemas.microsoft.com/office/powerpoint/2010/main" val="2776271246"/>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A27BE5-09E1-4860-AA7A-5046A3D18801}"/>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1CF84E7B-741A-4D1D-82E8-CC0F95A47C9F}"/>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D31FBE17-DFE7-4E60-A4E8-7037DA8F6603}"/>
              </a:ext>
            </a:extLst>
          </p:cNvPr>
          <p:cNvSpPr>
            <a:spLocks noGrp="1"/>
          </p:cNvSpPr>
          <p:nvPr>
            <p:ph type="sldNum" sz="quarter" idx="4"/>
          </p:nvPr>
        </p:nvSpPr>
        <p:spPr/>
        <p:txBody>
          <a:bodyPr/>
          <a:lstStyle/>
          <a:p>
            <a:fld id="{A4CA0D4A-ABDC-4976-ABAD-3B4D4081987F}" type="slidenum">
              <a:rPr lang="en-US" smtClean="0"/>
              <a:pPr/>
              <a:t>10</a:t>
            </a:fld>
            <a:endParaRPr lang="en-US" dirty="0"/>
          </a:p>
        </p:txBody>
      </p:sp>
      <p:sp>
        <p:nvSpPr>
          <p:cNvPr id="5" name="Content Placeholder 4">
            <a:extLst>
              <a:ext uri="{FF2B5EF4-FFF2-40B4-BE49-F238E27FC236}">
                <a16:creationId xmlns:a16="http://schemas.microsoft.com/office/drawing/2014/main" id="{4082A313-992D-489F-BC0F-B47ABF390DE9}"/>
              </a:ext>
            </a:extLst>
          </p:cNvPr>
          <p:cNvSpPr>
            <a:spLocks noGrp="1"/>
          </p:cNvSpPr>
          <p:nvPr>
            <p:ph idx="10"/>
          </p:nvPr>
        </p:nvSpPr>
        <p:spPr/>
        <p:txBody>
          <a:bodyPr/>
          <a:lstStyle/>
          <a:p>
            <a:pPr marL="457200" indent="-457200">
              <a:buFontTx/>
              <a:buNone/>
            </a:pPr>
            <a:r>
              <a:rPr lang="en-US" altLang="en-US" b="1" dirty="0">
                <a:cs typeface="Arial" panose="020B0604020202020204" pitchFamily="34" charset="0"/>
              </a:rPr>
              <a:t>The primary goals of purchasing are:</a:t>
            </a:r>
          </a:p>
          <a:p>
            <a:pPr marL="838200" lvl="1" indent="-381000"/>
            <a:r>
              <a:rPr lang="en-US" altLang="en-US" dirty="0">
                <a:cs typeface="Arial" panose="020B0604020202020204" pitchFamily="34" charset="0"/>
              </a:rPr>
              <a:t>Ensure uninterrupted flows of products/services at the lowest total cost</a:t>
            </a:r>
          </a:p>
          <a:p>
            <a:pPr marL="838200" lvl="1" indent="-381000"/>
            <a:r>
              <a:rPr lang="en-US" altLang="en-US" dirty="0">
                <a:cs typeface="Arial" panose="020B0604020202020204" pitchFamily="34" charset="0"/>
              </a:rPr>
              <a:t>Improve quality of the finished goods produced</a:t>
            </a:r>
          </a:p>
          <a:p>
            <a:pPr marL="838200" lvl="1" indent="-381000"/>
            <a:r>
              <a:rPr lang="en-US" altLang="en-US" dirty="0" err="1">
                <a:cs typeface="Arial" panose="020B0604020202020204" pitchFamily="34" charset="0"/>
              </a:rPr>
              <a:t>Optimise</a:t>
            </a:r>
            <a:r>
              <a:rPr lang="en-US" altLang="en-US" dirty="0">
                <a:cs typeface="Arial" panose="020B0604020202020204" pitchFamily="34" charset="0"/>
              </a:rPr>
              <a:t> customer satisfaction</a:t>
            </a:r>
          </a:p>
          <a:p>
            <a:pPr marL="838200" lvl="1" indent="-381000">
              <a:buFontTx/>
              <a:buNone/>
            </a:pPr>
            <a:endParaRPr lang="en-US" altLang="en-US" dirty="0">
              <a:cs typeface="Arial" panose="020B0604020202020204" pitchFamily="34" charset="0"/>
            </a:endParaRPr>
          </a:p>
          <a:p>
            <a:pPr marL="457200" indent="-457200">
              <a:buFontTx/>
              <a:buNone/>
            </a:pPr>
            <a:r>
              <a:rPr lang="en-US" altLang="en-US" b="1" dirty="0">
                <a:cs typeface="Arial" panose="020B0604020202020204" pitchFamily="34" charset="0"/>
              </a:rPr>
              <a:t>Purchasing contributes to these objectives by: </a:t>
            </a:r>
          </a:p>
          <a:p>
            <a:pPr marL="838200" lvl="1" indent="-381000"/>
            <a:r>
              <a:rPr lang="en-US" altLang="en-US" dirty="0">
                <a:cs typeface="Arial" panose="020B0604020202020204" pitchFamily="34" charset="0"/>
              </a:rPr>
              <a:t>Actively seeking better products/services and reliable suppliers</a:t>
            </a:r>
          </a:p>
          <a:p>
            <a:pPr marL="838200" lvl="1" indent="-381000"/>
            <a:r>
              <a:rPr lang="en-US" altLang="en-US" dirty="0">
                <a:cs typeface="Arial" panose="020B0604020202020204" pitchFamily="34" charset="0"/>
              </a:rPr>
              <a:t>Work closely with and exploiting the expertise of strategic suppliers to improve quality and materials</a:t>
            </a:r>
          </a:p>
          <a:p>
            <a:pPr marL="838200" lvl="1" indent="-381000"/>
            <a:r>
              <a:rPr lang="en-US" altLang="en-US" dirty="0">
                <a:cs typeface="Arial" panose="020B0604020202020204" pitchFamily="34" charset="0"/>
              </a:rPr>
              <a:t>Involving suppliers and purchasing personnel in new product design and development efforts</a:t>
            </a:r>
          </a:p>
          <a:p>
            <a:endParaRPr lang="en-GB" dirty="0"/>
          </a:p>
        </p:txBody>
      </p:sp>
      <p:sp>
        <p:nvSpPr>
          <p:cNvPr id="6" name="Title 5">
            <a:extLst>
              <a:ext uri="{FF2B5EF4-FFF2-40B4-BE49-F238E27FC236}">
                <a16:creationId xmlns:a16="http://schemas.microsoft.com/office/drawing/2014/main" id="{70E01B68-C461-4625-9FD8-6990D6B0C1A8}"/>
              </a:ext>
            </a:extLst>
          </p:cNvPr>
          <p:cNvSpPr>
            <a:spLocks noGrp="1"/>
          </p:cNvSpPr>
          <p:nvPr>
            <p:ph type="title"/>
          </p:nvPr>
        </p:nvSpPr>
        <p:spPr/>
        <p:txBody>
          <a:bodyPr/>
          <a:lstStyle/>
          <a:p>
            <a:r>
              <a:rPr lang="en-GB" dirty="0"/>
              <a:t>Role of PSM in an organisation</a:t>
            </a:r>
          </a:p>
        </p:txBody>
      </p:sp>
      <p:sp>
        <p:nvSpPr>
          <p:cNvPr id="7" name="Content Placeholder 6">
            <a:extLst>
              <a:ext uri="{FF2B5EF4-FFF2-40B4-BE49-F238E27FC236}">
                <a16:creationId xmlns:a16="http://schemas.microsoft.com/office/drawing/2014/main" id="{4CE58AEB-D0DC-4CBF-BA13-990B924DA560}"/>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115513533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FF1945-5873-463A-AB1C-34EDE46B481C}"/>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8CC92276-A640-40D3-AAAC-691FC5D1AE59}"/>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05348D18-9E1E-41BB-AF18-1EEDF7381428}"/>
              </a:ext>
            </a:extLst>
          </p:cNvPr>
          <p:cNvSpPr>
            <a:spLocks noGrp="1"/>
          </p:cNvSpPr>
          <p:nvPr>
            <p:ph type="sldNum" sz="quarter" idx="4"/>
          </p:nvPr>
        </p:nvSpPr>
        <p:spPr/>
        <p:txBody>
          <a:bodyPr/>
          <a:lstStyle/>
          <a:p>
            <a:fld id="{A4CA0D4A-ABDC-4976-ABAD-3B4D4081987F}" type="slidenum">
              <a:rPr lang="en-US" smtClean="0"/>
              <a:pPr/>
              <a:t>11</a:t>
            </a:fld>
            <a:endParaRPr lang="en-US" dirty="0"/>
          </a:p>
        </p:txBody>
      </p:sp>
      <p:sp>
        <p:nvSpPr>
          <p:cNvPr id="5" name="Content Placeholder 4">
            <a:extLst>
              <a:ext uri="{FF2B5EF4-FFF2-40B4-BE49-F238E27FC236}">
                <a16:creationId xmlns:a16="http://schemas.microsoft.com/office/drawing/2014/main" id="{1FDF248F-7911-4AC7-8B23-BDEA4E33F0C9}"/>
              </a:ext>
            </a:extLst>
          </p:cNvPr>
          <p:cNvSpPr>
            <a:spLocks noGrp="1"/>
          </p:cNvSpPr>
          <p:nvPr>
            <p:ph idx="10"/>
          </p:nvPr>
        </p:nvSpPr>
        <p:spPr>
          <a:xfrm>
            <a:off x="265043" y="1432296"/>
            <a:ext cx="9448799" cy="4767072"/>
          </a:xfrm>
        </p:spPr>
        <p:txBody>
          <a:bodyPr/>
          <a:lstStyle/>
          <a:p>
            <a:pPr>
              <a:buFont typeface="Arial" panose="020B0604020202020204" pitchFamily="34" charset="0"/>
              <a:buChar char="•"/>
            </a:pPr>
            <a:r>
              <a:rPr lang="en-GB" dirty="0"/>
              <a:t>Right QUALITY -  Obtaining goods which are of satisfactory quality and fit for their purpose (suited to internal and external customer’s needs) </a:t>
            </a:r>
          </a:p>
          <a:p>
            <a:pPr>
              <a:buFont typeface="Arial" panose="020B0604020202020204" pitchFamily="34" charset="0"/>
              <a:buChar char="•"/>
            </a:pPr>
            <a:r>
              <a:rPr lang="en-GB" dirty="0"/>
              <a:t>Right QUANTITY - Obtaining goods in sufficient quantity to meet demand and maintain service levels while minimising excess stock holding (which incurs costs and risks)</a:t>
            </a:r>
          </a:p>
          <a:p>
            <a:pPr>
              <a:buFont typeface="Arial" panose="020B0604020202020204" pitchFamily="34" charset="0"/>
              <a:buChar char="•"/>
            </a:pPr>
            <a:r>
              <a:rPr lang="en-GB" dirty="0"/>
              <a:t>Right PLACE - Having goods delivered to the appropriate delivery point, packaged and transported in such a way as to secure their safe arrival in good condition</a:t>
            </a:r>
          </a:p>
          <a:p>
            <a:pPr>
              <a:buFont typeface="Arial" panose="020B0604020202020204" pitchFamily="34" charset="0"/>
              <a:buChar char="•"/>
            </a:pPr>
            <a:r>
              <a:rPr lang="en-GB" dirty="0"/>
              <a:t>Right TIME - Securing delivery of goods at the right time to meet demand, but not so early as to incur unnecessary inventory costs</a:t>
            </a:r>
          </a:p>
          <a:p>
            <a:pPr>
              <a:buFont typeface="Arial" panose="020B0604020202020204" pitchFamily="34" charset="0"/>
              <a:buChar char="•"/>
            </a:pPr>
            <a:r>
              <a:rPr lang="en-GB" dirty="0"/>
              <a:t>Right PRICE - Securing all of the above at a price which is reasonable, fair, competitive and affordable. Ideally, minimising procurement costs in order to maximise profit</a:t>
            </a:r>
          </a:p>
        </p:txBody>
      </p:sp>
      <p:sp>
        <p:nvSpPr>
          <p:cNvPr id="6" name="Title 5">
            <a:extLst>
              <a:ext uri="{FF2B5EF4-FFF2-40B4-BE49-F238E27FC236}">
                <a16:creationId xmlns:a16="http://schemas.microsoft.com/office/drawing/2014/main" id="{D462B7A5-AE8C-4F51-9295-71EDEF3A4B84}"/>
              </a:ext>
            </a:extLst>
          </p:cNvPr>
          <p:cNvSpPr>
            <a:spLocks noGrp="1"/>
          </p:cNvSpPr>
          <p:nvPr>
            <p:ph type="title"/>
          </p:nvPr>
        </p:nvSpPr>
        <p:spPr/>
        <p:txBody>
          <a:bodyPr/>
          <a:lstStyle/>
          <a:p>
            <a:r>
              <a:rPr lang="en-GB" dirty="0"/>
              <a:t>5 Rights of Procurement</a:t>
            </a:r>
          </a:p>
        </p:txBody>
      </p:sp>
      <p:sp>
        <p:nvSpPr>
          <p:cNvPr id="7" name="Content Placeholder 6">
            <a:extLst>
              <a:ext uri="{FF2B5EF4-FFF2-40B4-BE49-F238E27FC236}">
                <a16:creationId xmlns:a16="http://schemas.microsoft.com/office/drawing/2014/main" id="{DC7606ED-0237-437B-8337-82CC7071926E}"/>
              </a:ext>
            </a:extLst>
          </p:cNvPr>
          <p:cNvSpPr>
            <a:spLocks noGrp="1"/>
          </p:cNvSpPr>
          <p:nvPr>
            <p:ph idx="11"/>
          </p:nvPr>
        </p:nvSpPr>
        <p:spPr/>
        <p:txBody>
          <a:bodyPr/>
          <a:lstStyle/>
          <a:p>
            <a:endParaRPr lang="en-GB" dirty="0"/>
          </a:p>
        </p:txBody>
      </p:sp>
      <p:sp>
        <p:nvSpPr>
          <p:cNvPr id="9" name="TextBox 8">
            <a:extLst>
              <a:ext uri="{FF2B5EF4-FFF2-40B4-BE49-F238E27FC236}">
                <a16:creationId xmlns:a16="http://schemas.microsoft.com/office/drawing/2014/main" id="{658F16C6-5C50-4B3C-B4A9-C437D57415FF}"/>
              </a:ext>
            </a:extLst>
          </p:cNvPr>
          <p:cNvSpPr txBox="1"/>
          <p:nvPr/>
        </p:nvSpPr>
        <p:spPr>
          <a:xfrm>
            <a:off x="534991" y="4288567"/>
            <a:ext cx="6983894" cy="307777"/>
          </a:xfrm>
          <a:prstGeom prst="rect">
            <a:avLst/>
          </a:prstGeom>
          <a:noFill/>
        </p:spPr>
        <p:txBody>
          <a:bodyPr wrap="square">
            <a:spAutoFit/>
          </a:bodyPr>
          <a:lstStyle/>
          <a:p>
            <a:r>
              <a:rPr lang="en-GB" sz="1400" dirty="0"/>
              <a:t>https://www.linkedin.com/pulse/five-rights-procurement-eman-abouzeid-cscp-cips-</a:t>
            </a:r>
          </a:p>
        </p:txBody>
      </p:sp>
      <p:sp>
        <p:nvSpPr>
          <p:cNvPr id="10" name="TextBox 9">
            <a:extLst>
              <a:ext uri="{FF2B5EF4-FFF2-40B4-BE49-F238E27FC236}">
                <a16:creationId xmlns:a16="http://schemas.microsoft.com/office/drawing/2014/main" id="{B515C01C-A658-46DD-9B2E-D72C3D438CA5}"/>
              </a:ext>
            </a:extLst>
          </p:cNvPr>
          <p:cNvSpPr txBox="1"/>
          <p:nvPr/>
        </p:nvSpPr>
        <p:spPr>
          <a:xfrm>
            <a:off x="534991" y="3980790"/>
            <a:ext cx="5015948" cy="307777"/>
          </a:xfrm>
          <a:prstGeom prst="rect">
            <a:avLst/>
          </a:prstGeom>
          <a:noFill/>
        </p:spPr>
        <p:txBody>
          <a:bodyPr wrap="square">
            <a:spAutoFit/>
          </a:bodyPr>
          <a:lstStyle/>
          <a:p>
            <a:r>
              <a:rPr lang="en-GB" sz="1400" dirty="0"/>
              <a:t>www.cips.org</a:t>
            </a:r>
          </a:p>
        </p:txBody>
      </p:sp>
    </p:spTree>
    <p:extLst>
      <p:ext uri="{BB962C8B-B14F-4D97-AF65-F5344CB8AC3E}">
        <p14:creationId xmlns:p14="http://schemas.microsoft.com/office/powerpoint/2010/main" val="332250836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3B938D-96C8-DB4E-DA5C-C33A7CB55AAA}"/>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A30F6C0E-74AF-8919-0B9F-673F6E600EB4}"/>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359B415A-439E-5585-8D75-E28A497D6A8F}"/>
              </a:ext>
            </a:extLst>
          </p:cNvPr>
          <p:cNvSpPr>
            <a:spLocks noGrp="1"/>
          </p:cNvSpPr>
          <p:nvPr>
            <p:ph type="sldNum" sz="quarter" idx="4"/>
          </p:nvPr>
        </p:nvSpPr>
        <p:spPr/>
        <p:txBody>
          <a:bodyPr/>
          <a:lstStyle/>
          <a:p>
            <a:fld id="{A4CA0D4A-ABDC-4976-ABAD-3B4D4081987F}" type="slidenum">
              <a:rPr lang="en-US" smtClean="0"/>
              <a:pPr/>
              <a:t>12</a:t>
            </a:fld>
            <a:endParaRPr lang="en-US" dirty="0"/>
          </a:p>
        </p:txBody>
      </p:sp>
      <p:graphicFrame>
        <p:nvGraphicFramePr>
          <p:cNvPr id="9" name="Table 9">
            <a:extLst>
              <a:ext uri="{FF2B5EF4-FFF2-40B4-BE49-F238E27FC236}">
                <a16:creationId xmlns:a16="http://schemas.microsoft.com/office/drawing/2014/main" id="{01848BB6-E1EC-19D6-E75C-50A8C04EE746}"/>
              </a:ext>
            </a:extLst>
          </p:cNvPr>
          <p:cNvGraphicFramePr>
            <a:graphicFrameLocks noGrp="1"/>
          </p:cNvGraphicFramePr>
          <p:nvPr>
            <p:ph idx="10"/>
            <p:extLst>
              <p:ext uri="{D42A27DB-BD31-4B8C-83A1-F6EECF244321}">
                <p14:modId xmlns:p14="http://schemas.microsoft.com/office/powerpoint/2010/main" val="91091656"/>
              </p:ext>
            </p:extLst>
          </p:nvPr>
        </p:nvGraphicFramePr>
        <p:xfrm>
          <a:off x="387350" y="1763090"/>
          <a:ext cx="9140824" cy="2595880"/>
        </p:xfrm>
        <a:graphic>
          <a:graphicData uri="http://schemas.openxmlformats.org/drawingml/2006/table">
            <a:tbl>
              <a:tblPr firstRow="1" bandRow="1">
                <a:tableStyleId>{5C22544A-7EE6-4342-B048-85BDC9FD1C3A}</a:tableStyleId>
              </a:tblPr>
              <a:tblGrid>
                <a:gridCol w="4570412">
                  <a:extLst>
                    <a:ext uri="{9D8B030D-6E8A-4147-A177-3AD203B41FA5}">
                      <a16:colId xmlns:a16="http://schemas.microsoft.com/office/drawing/2014/main" val="4017877484"/>
                    </a:ext>
                  </a:extLst>
                </a:gridCol>
                <a:gridCol w="4570412">
                  <a:extLst>
                    <a:ext uri="{9D8B030D-6E8A-4147-A177-3AD203B41FA5}">
                      <a16:colId xmlns:a16="http://schemas.microsoft.com/office/drawing/2014/main" val="3068957533"/>
                    </a:ext>
                  </a:extLst>
                </a:gridCol>
              </a:tblGrid>
              <a:tr h="370840">
                <a:tc>
                  <a:txBody>
                    <a:bodyPr/>
                    <a:lstStyle/>
                    <a:p>
                      <a:r>
                        <a:rPr lang="en-GB" dirty="0"/>
                        <a:t>Sector</a:t>
                      </a:r>
                    </a:p>
                  </a:txBody>
                  <a:tcPr/>
                </a:tc>
                <a:tc>
                  <a:txBody>
                    <a:bodyPr/>
                    <a:lstStyle/>
                    <a:p>
                      <a:r>
                        <a:rPr lang="en-GB" dirty="0"/>
                        <a:t>Purchased goods percentage</a:t>
                      </a:r>
                    </a:p>
                  </a:txBody>
                  <a:tcPr/>
                </a:tc>
                <a:extLst>
                  <a:ext uri="{0D108BD9-81ED-4DB2-BD59-A6C34878D82A}">
                    <a16:rowId xmlns:a16="http://schemas.microsoft.com/office/drawing/2014/main" val="3695132093"/>
                  </a:ext>
                </a:extLst>
              </a:tr>
              <a:tr h="370840">
                <a:tc>
                  <a:txBody>
                    <a:bodyPr/>
                    <a:lstStyle/>
                    <a:p>
                      <a:r>
                        <a:rPr lang="en-GB" dirty="0"/>
                        <a:t>Retailers</a:t>
                      </a:r>
                    </a:p>
                  </a:txBody>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de-DE" altLang="en-US" sz="1800" b="0" dirty="0">
                          <a:cs typeface="Arial" panose="020B0604020202020204" pitchFamily="34" charset="0"/>
                        </a:rPr>
                        <a:t>60 % - 85 %</a:t>
                      </a:r>
                    </a:p>
                  </a:txBody>
                  <a:tcPr/>
                </a:tc>
                <a:extLst>
                  <a:ext uri="{0D108BD9-81ED-4DB2-BD59-A6C34878D82A}">
                    <a16:rowId xmlns:a16="http://schemas.microsoft.com/office/drawing/2014/main" val="2564489294"/>
                  </a:ext>
                </a:extLst>
              </a:tr>
              <a:tr h="370840">
                <a:tc>
                  <a:txBody>
                    <a:bodyPr/>
                    <a:lstStyle/>
                    <a:p>
                      <a:r>
                        <a:rPr lang="en-GB" dirty="0"/>
                        <a:t>Computers</a:t>
                      </a:r>
                    </a:p>
                  </a:txBody>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de-DE" altLang="en-US" sz="1800" b="0" dirty="0">
                          <a:cs typeface="Arial" panose="020B0604020202020204" pitchFamily="34" charset="0"/>
                        </a:rPr>
                        <a:t>60 % - 80 %</a:t>
                      </a:r>
                    </a:p>
                  </a:txBody>
                  <a:tcPr/>
                </a:tc>
                <a:extLst>
                  <a:ext uri="{0D108BD9-81ED-4DB2-BD59-A6C34878D82A}">
                    <a16:rowId xmlns:a16="http://schemas.microsoft.com/office/drawing/2014/main" val="3343961407"/>
                  </a:ext>
                </a:extLst>
              </a:tr>
              <a:tr h="370840">
                <a:tc>
                  <a:txBody>
                    <a:bodyPr/>
                    <a:lstStyle/>
                    <a:p>
                      <a:r>
                        <a:rPr lang="en-GB" dirty="0"/>
                        <a:t>Consumer electronics</a:t>
                      </a:r>
                    </a:p>
                  </a:txBody>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de-DE" altLang="en-US" sz="1800" b="0" dirty="0">
                          <a:cs typeface="Arial" panose="020B0604020202020204" pitchFamily="34" charset="0"/>
                        </a:rPr>
                        <a:t>50 % - 70 %</a:t>
                      </a:r>
                    </a:p>
                  </a:txBody>
                  <a:tcPr/>
                </a:tc>
                <a:extLst>
                  <a:ext uri="{0D108BD9-81ED-4DB2-BD59-A6C34878D82A}">
                    <a16:rowId xmlns:a16="http://schemas.microsoft.com/office/drawing/2014/main" val="958540297"/>
                  </a:ext>
                </a:extLst>
              </a:tr>
              <a:tr h="370840">
                <a:tc>
                  <a:txBody>
                    <a:bodyPr/>
                    <a:lstStyle/>
                    <a:p>
                      <a:r>
                        <a:rPr lang="en-GB" dirty="0"/>
                        <a:t>Automotive</a:t>
                      </a:r>
                    </a:p>
                  </a:txBody>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de-DE" altLang="en-US" sz="1800" b="0" dirty="0">
                          <a:cs typeface="Arial" panose="020B0604020202020204" pitchFamily="34" charset="0"/>
                        </a:rPr>
                        <a:t>60 % - 80 %</a:t>
                      </a:r>
                    </a:p>
                  </a:txBody>
                  <a:tcPr/>
                </a:tc>
                <a:extLst>
                  <a:ext uri="{0D108BD9-81ED-4DB2-BD59-A6C34878D82A}">
                    <a16:rowId xmlns:a16="http://schemas.microsoft.com/office/drawing/2014/main" val="3549959005"/>
                  </a:ext>
                </a:extLst>
              </a:tr>
              <a:tr h="370840">
                <a:tc>
                  <a:txBody>
                    <a:bodyPr/>
                    <a:lstStyle/>
                    <a:p>
                      <a:r>
                        <a:rPr lang="en-GB" dirty="0"/>
                        <a:t>Pharmaceutical</a:t>
                      </a:r>
                    </a:p>
                  </a:txBody>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de-DE" altLang="en-US" sz="1800" b="0" dirty="0">
                          <a:cs typeface="Arial" panose="020B0604020202020204" pitchFamily="34" charset="0"/>
                        </a:rPr>
                        <a:t>25 % - 50 %</a:t>
                      </a:r>
                    </a:p>
                  </a:txBody>
                  <a:tcPr/>
                </a:tc>
                <a:extLst>
                  <a:ext uri="{0D108BD9-81ED-4DB2-BD59-A6C34878D82A}">
                    <a16:rowId xmlns:a16="http://schemas.microsoft.com/office/drawing/2014/main" val="970009251"/>
                  </a:ext>
                </a:extLst>
              </a:tr>
              <a:tr h="370840">
                <a:tc>
                  <a:txBody>
                    <a:bodyPr/>
                    <a:lstStyle/>
                    <a:p>
                      <a:r>
                        <a:rPr lang="en-GB" dirty="0"/>
                        <a:t>Services</a:t>
                      </a:r>
                    </a:p>
                  </a:txBody>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de-DE" altLang="en-US" sz="1800" b="0" dirty="0">
                          <a:cs typeface="Arial" panose="020B0604020202020204" pitchFamily="34" charset="0"/>
                        </a:rPr>
                        <a:t>10 % - 40 %</a:t>
                      </a:r>
                    </a:p>
                  </a:txBody>
                  <a:tcPr/>
                </a:tc>
                <a:extLst>
                  <a:ext uri="{0D108BD9-81ED-4DB2-BD59-A6C34878D82A}">
                    <a16:rowId xmlns:a16="http://schemas.microsoft.com/office/drawing/2014/main" val="3455996024"/>
                  </a:ext>
                </a:extLst>
              </a:tr>
            </a:tbl>
          </a:graphicData>
        </a:graphic>
      </p:graphicFrame>
      <p:sp>
        <p:nvSpPr>
          <p:cNvPr id="6" name="Title 5">
            <a:extLst>
              <a:ext uri="{FF2B5EF4-FFF2-40B4-BE49-F238E27FC236}">
                <a16:creationId xmlns:a16="http://schemas.microsoft.com/office/drawing/2014/main" id="{4CF1D92F-E297-3F06-FBEF-537F12472691}"/>
              </a:ext>
            </a:extLst>
          </p:cNvPr>
          <p:cNvSpPr>
            <a:spLocks noGrp="1"/>
          </p:cNvSpPr>
          <p:nvPr>
            <p:ph type="title"/>
          </p:nvPr>
        </p:nvSpPr>
        <p:spPr/>
        <p:txBody>
          <a:bodyPr/>
          <a:lstStyle/>
          <a:p>
            <a:r>
              <a:rPr lang="en-GB" dirty="0"/>
              <a:t>Importance of PSM</a:t>
            </a:r>
          </a:p>
        </p:txBody>
      </p:sp>
      <p:sp>
        <p:nvSpPr>
          <p:cNvPr id="7" name="Content Placeholder 6">
            <a:extLst>
              <a:ext uri="{FF2B5EF4-FFF2-40B4-BE49-F238E27FC236}">
                <a16:creationId xmlns:a16="http://schemas.microsoft.com/office/drawing/2014/main" id="{01CD07E7-752B-70C7-6C1F-6352ABE144D6}"/>
              </a:ext>
            </a:extLst>
          </p:cNvPr>
          <p:cNvSpPr>
            <a:spLocks noGrp="1"/>
          </p:cNvSpPr>
          <p:nvPr>
            <p:ph idx="11"/>
          </p:nvPr>
        </p:nvSpPr>
        <p:spPr/>
        <p:txBody>
          <a:bodyPr/>
          <a:lstStyle/>
          <a:p>
            <a:r>
              <a:rPr lang="en-GB" altLang="en-US" dirty="0">
                <a:cs typeface="Arial" panose="020B0604020202020204" pitchFamily="34" charset="0"/>
              </a:rPr>
              <a:t>Purchased Goods and Services as a percentage of Cost of Goods Sold</a:t>
            </a:r>
          </a:p>
          <a:p>
            <a:endParaRPr lang="en-GB" dirty="0"/>
          </a:p>
        </p:txBody>
      </p:sp>
      <p:sp>
        <p:nvSpPr>
          <p:cNvPr id="8" name="Rechteck 28">
            <a:extLst>
              <a:ext uri="{FF2B5EF4-FFF2-40B4-BE49-F238E27FC236}">
                <a16:creationId xmlns:a16="http://schemas.microsoft.com/office/drawing/2014/main" id="{654319EF-FBDC-0B4C-F90D-AF4D7774A69B}"/>
              </a:ext>
            </a:extLst>
          </p:cNvPr>
          <p:cNvSpPr>
            <a:spLocks noChangeArrowheads="1"/>
          </p:cNvSpPr>
          <p:nvPr/>
        </p:nvSpPr>
        <p:spPr bwMode="auto">
          <a:xfrm>
            <a:off x="6383889" y="5835897"/>
            <a:ext cx="342644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9pPr>
          </a:lstStyle>
          <a:p>
            <a:pPr lvl="2">
              <a:spcBef>
                <a:spcPts val="250"/>
              </a:spcBef>
              <a:spcAft>
                <a:spcPts val="250"/>
              </a:spcAft>
              <a:buClr>
                <a:srgbClr val="C0C0C0"/>
              </a:buClr>
            </a:pPr>
            <a:r>
              <a:rPr lang="en-GB" altLang="en-US" sz="900" dirty="0">
                <a:solidFill>
                  <a:srgbClr val="000000"/>
                </a:solidFill>
                <a:cs typeface="Arial" panose="020B0604020202020204" pitchFamily="34" charset="0"/>
              </a:rPr>
              <a:t>Van </a:t>
            </a:r>
            <a:r>
              <a:rPr lang="en-GB" altLang="en-US" sz="900" dirty="0" err="1">
                <a:solidFill>
                  <a:srgbClr val="000000"/>
                </a:solidFill>
                <a:cs typeface="Arial" panose="020B0604020202020204" pitchFamily="34" charset="0"/>
              </a:rPr>
              <a:t>Weele</a:t>
            </a:r>
            <a:r>
              <a:rPr lang="en-GB" altLang="en-US" sz="900" dirty="0">
                <a:solidFill>
                  <a:srgbClr val="000000"/>
                </a:solidFill>
                <a:cs typeface="Arial" panose="020B0604020202020204" pitchFamily="34" charset="0"/>
              </a:rPr>
              <a:t> (2010)</a:t>
            </a:r>
          </a:p>
        </p:txBody>
      </p:sp>
    </p:spTree>
    <p:extLst>
      <p:ext uri="{BB962C8B-B14F-4D97-AF65-F5344CB8AC3E}">
        <p14:creationId xmlns:p14="http://schemas.microsoft.com/office/powerpoint/2010/main" val="259765217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FF1945-5873-463A-AB1C-34EDE46B481C}"/>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8CC92276-A640-40D3-AAAC-691FC5D1AE59}"/>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05348D18-9E1E-41BB-AF18-1EEDF7381428}"/>
              </a:ext>
            </a:extLst>
          </p:cNvPr>
          <p:cNvSpPr>
            <a:spLocks noGrp="1"/>
          </p:cNvSpPr>
          <p:nvPr>
            <p:ph type="sldNum" sz="quarter" idx="4"/>
          </p:nvPr>
        </p:nvSpPr>
        <p:spPr/>
        <p:txBody>
          <a:bodyPr/>
          <a:lstStyle/>
          <a:p>
            <a:fld id="{A4CA0D4A-ABDC-4976-ABAD-3B4D4081987F}" type="slidenum">
              <a:rPr lang="en-US" smtClean="0"/>
              <a:pPr/>
              <a:t>13</a:t>
            </a:fld>
            <a:endParaRPr lang="en-US" dirty="0"/>
          </a:p>
        </p:txBody>
      </p:sp>
      <p:sp>
        <p:nvSpPr>
          <p:cNvPr id="5" name="Content Placeholder 4">
            <a:extLst>
              <a:ext uri="{FF2B5EF4-FFF2-40B4-BE49-F238E27FC236}">
                <a16:creationId xmlns:a16="http://schemas.microsoft.com/office/drawing/2014/main" id="{1FDF248F-7911-4AC7-8B23-BDEA4E33F0C9}"/>
              </a:ext>
            </a:extLst>
          </p:cNvPr>
          <p:cNvSpPr>
            <a:spLocks noGrp="1"/>
          </p:cNvSpPr>
          <p:nvPr>
            <p:ph idx="10"/>
          </p:nvPr>
        </p:nvSpPr>
        <p:spPr/>
        <p:txBody>
          <a:bodyPr/>
          <a:lstStyle/>
          <a:p>
            <a:endParaRPr lang="en-GB"/>
          </a:p>
        </p:txBody>
      </p:sp>
      <p:sp>
        <p:nvSpPr>
          <p:cNvPr id="6" name="Title 5">
            <a:extLst>
              <a:ext uri="{FF2B5EF4-FFF2-40B4-BE49-F238E27FC236}">
                <a16:creationId xmlns:a16="http://schemas.microsoft.com/office/drawing/2014/main" id="{D462B7A5-AE8C-4F51-9295-71EDEF3A4B84}"/>
              </a:ext>
            </a:extLst>
          </p:cNvPr>
          <p:cNvSpPr>
            <a:spLocks noGrp="1"/>
          </p:cNvSpPr>
          <p:nvPr>
            <p:ph type="title"/>
          </p:nvPr>
        </p:nvSpPr>
        <p:spPr/>
        <p:txBody>
          <a:bodyPr/>
          <a:lstStyle/>
          <a:p>
            <a:r>
              <a:rPr lang="en-US" altLang="en-US" sz="1800" dirty="0">
                <a:cs typeface="Arial" panose="020B0604020202020204" pitchFamily="34" charset="0"/>
              </a:rPr>
              <a:t>Potential Business-Strategy Contribution Areas</a:t>
            </a:r>
            <a:endParaRPr lang="en-GB" dirty="0"/>
          </a:p>
        </p:txBody>
      </p:sp>
      <p:sp>
        <p:nvSpPr>
          <p:cNvPr id="7" name="Content Placeholder 6">
            <a:extLst>
              <a:ext uri="{FF2B5EF4-FFF2-40B4-BE49-F238E27FC236}">
                <a16:creationId xmlns:a16="http://schemas.microsoft.com/office/drawing/2014/main" id="{DC7606ED-0237-437B-8337-82CC7071926E}"/>
              </a:ext>
            </a:extLst>
          </p:cNvPr>
          <p:cNvSpPr>
            <a:spLocks noGrp="1"/>
          </p:cNvSpPr>
          <p:nvPr>
            <p:ph idx="11"/>
          </p:nvPr>
        </p:nvSpPr>
        <p:spPr/>
        <p:txBody>
          <a:bodyPr/>
          <a:lstStyle/>
          <a:p>
            <a:endParaRPr lang="en-GB"/>
          </a:p>
        </p:txBody>
      </p:sp>
      <p:sp>
        <p:nvSpPr>
          <p:cNvPr id="8" name="Rectangle 3">
            <a:extLst>
              <a:ext uri="{FF2B5EF4-FFF2-40B4-BE49-F238E27FC236}">
                <a16:creationId xmlns:a16="http://schemas.microsoft.com/office/drawing/2014/main" id="{E8DA8F65-E50D-46B7-AAC9-4CCB098413A4}"/>
              </a:ext>
            </a:extLst>
          </p:cNvPr>
          <p:cNvSpPr txBox="1">
            <a:spLocks noChangeArrowheads="1"/>
          </p:cNvSpPr>
          <p:nvPr/>
        </p:nvSpPr>
        <p:spPr>
          <a:xfrm>
            <a:off x="1172293" y="1559561"/>
            <a:ext cx="4548187" cy="5222875"/>
          </a:xfrm>
          <a:prstGeom prst="rect">
            <a:avLst/>
          </a:prstGeom>
          <a:noFill/>
        </p:spPr>
        <p:txBody>
          <a:bodyPr/>
          <a:lst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a:lstStyle>
          <a:p>
            <a:pPr marL="381000" indent="-381000">
              <a:buFont typeface="Wingdings" panose="05000000000000000000" pitchFamily="2" charset="2"/>
              <a:buChar char="Ø"/>
            </a:pPr>
            <a:r>
              <a:rPr lang="en-US" altLang="en-US" sz="1600" kern="0" dirty="0">
                <a:cs typeface="Arial" panose="020B0604020202020204" pitchFamily="34" charset="0"/>
              </a:rPr>
              <a:t>Social issues and trends</a:t>
            </a:r>
          </a:p>
          <a:p>
            <a:pPr marL="381000" indent="-381000">
              <a:buFont typeface="Wingdings" panose="05000000000000000000" pitchFamily="2" charset="2"/>
              <a:buChar char="Ø"/>
            </a:pPr>
            <a:r>
              <a:rPr lang="en-US" altLang="en-US" sz="1600" kern="0" dirty="0">
                <a:cs typeface="Arial" panose="020B0604020202020204" pitchFamily="34" charset="0"/>
              </a:rPr>
              <a:t>Government regulations and controls</a:t>
            </a:r>
          </a:p>
          <a:p>
            <a:pPr marL="381000" indent="-381000">
              <a:buFont typeface="Wingdings" panose="05000000000000000000" pitchFamily="2" charset="2"/>
              <a:buChar char="Ø"/>
            </a:pPr>
            <a:r>
              <a:rPr lang="en-US" altLang="en-US" sz="1600" kern="0" dirty="0">
                <a:cs typeface="Arial" panose="020B0604020202020204" pitchFamily="34" charset="0"/>
              </a:rPr>
              <a:t>Financial planning with suppliers</a:t>
            </a:r>
          </a:p>
          <a:p>
            <a:pPr marL="381000" indent="-381000">
              <a:buFont typeface="Wingdings" panose="05000000000000000000" pitchFamily="2" charset="2"/>
              <a:buChar char="Ø"/>
            </a:pPr>
            <a:r>
              <a:rPr lang="en-US" altLang="en-US" sz="1600" kern="0" dirty="0">
                <a:cs typeface="Arial" panose="020B0604020202020204" pitchFamily="34" charset="0"/>
              </a:rPr>
              <a:t>Product liability exposure</a:t>
            </a:r>
          </a:p>
          <a:p>
            <a:pPr marL="381000" indent="-381000">
              <a:buFont typeface="Wingdings" panose="05000000000000000000" pitchFamily="2" charset="2"/>
              <a:buChar char="Ø"/>
            </a:pPr>
            <a:r>
              <a:rPr lang="en-US" altLang="en-US" sz="1600" kern="0" dirty="0">
                <a:cs typeface="Arial" panose="020B0604020202020204" pitchFamily="34" charset="0"/>
              </a:rPr>
              <a:t>Economic trends and environment</a:t>
            </a:r>
          </a:p>
          <a:p>
            <a:pPr marL="381000" indent="-381000">
              <a:buFont typeface="Wingdings" panose="05000000000000000000" pitchFamily="2" charset="2"/>
              <a:buChar char="Ø"/>
            </a:pPr>
            <a:r>
              <a:rPr lang="en-US" altLang="en-US" sz="1600" kern="0" dirty="0">
                <a:cs typeface="Arial" panose="020B0604020202020204" pitchFamily="34" charset="0"/>
              </a:rPr>
              <a:t>Organizational changes</a:t>
            </a:r>
          </a:p>
          <a:p>
            <a:pPr marL="381000" indent="-381000">
              <a:lnSpc>
                <a:spcPct val="115000"/>
              </a:lnSpc>
              <a:buFont typeface="Wingdings" panose="05000000000000000000" pitchFamily="2" charset="2"/>
              <a:buChar char="Ø"/>
            </a:pPr>
            <a:r>
              <a:rPr lang="en-US" altLang="en-US" sz="1600" kern="0" dirty="0">
                <a:cs typeface="Arial" panose="020B0604020202020204" pitchFamily="34" charset="0"/>
              </a:rPr>
              <a:t>Product or service line</a:t>
            </a:r>
          </a:p>
          <a:p>
            <a:pPr marL="381000" indent="-381000">
              <a:lnSpc>
                <a:spcPct val="115000"/>
              </a:lnSpc>
              <a:buFont typeface="Wingdings" panose="05000000000000000000" pitchFamily="2" charset="2"/>
              <a:buChar char="Ø"/>
            </a:pPr>
            <a:r>
              <a:rPr lang="en-US" altLang="en-US" sz="1600" kern="0" dirty="0">
                <a:cs typeface="Arial" panose="020B0604020202020204" pitchFamily="34" charset="0"/>
              </a:rPr>
              <a:t>Competitive intelligence</a:t>
            </a:r>
          </a:p>
          <a:p>
            <a:pPr marL="381000" indent="-381000">
              <a:lnSpc>
                <a:spcPct val="115000"/>
              </a:lnSpc>
              <a:buFont typeface="Wingdings" panose="05000000000000000000" pitchFamily="2" charset="2"/>
              <a:buChar char="Ø"/>
            </a:pPr>
            <a:r>
              <a:rPr lang="en-US" altLang="en-US" sz="1600" kern="0" dirty="0">
                <a:cs typeface="Arial" panose="020B0604020202020204" pitchFamily="34" charset="0"/>
              </a:rPr>
              <a:t>Technology</a:t>
            </a:r>
          </a:p>
          <a:p>
            <a:pPr marL="381000" indent="-381000">
              <a:lnSpc>
                <a:spcPct val="115000"/>
              </a:lnSpc>
              <a:buFont typeface="Wingdings" panose="05000000000000000000" pitchFamily="2" charset="2"/>
              <a:buChar char="Ø"/>
            </a:pPr>
            <a:r>
              <a:rPr lang="en-US" altLang="en-US" sz="1600" kern="0" dirty="0">
                <a:cs typeface="Arial" panose="020B0604020202020204" pitchFamily="34" charset="0"/>
              </a:rPr>
              <a:t>e-Commerce</a:t>
            </a:r>
          </a:p>
          <a:p>
            <a:pPr marL="381000" indent="-381000">
              <a:lnSpc>
                <a:spcPct val="115000"/>
              </a:lnSpc>
              <a:buFont typeface="Wingdings" panose="05000000000000000000" pitchFamily="2" charset="2"/>
              <a:buChar char="Ø"/>
            </a:pPr>
            <a:r>
              <a:rPr lang="en-US" altLang="en-US" sz="1600" kern="0" dirty="0">
                <a:cs typeface="Arial" panose="020B0604020202020204" pitchFamily="34" charset="0"/>
              </a:rPr>
              <a:t>Investment</a:t>
            </a:r>
          </a:p>
          <a:p>
            <a:pPr marL="381000" indent="-381000">
              <a:lnSpc>
                <a:spcPct val="115000"/>
              </a:lnSpc>
              <a:buFont typeface="Wingdings" panose="05000000000000000000" pitchFamily="2" charset="2"/>
              <a:buChar char="Ø"/>
            </a:pPr>
            <a:r>
              <a:rPr lang="en-US" altLang="en-US" sz="1600" kern="0" dirty="0">
                <a:cs typeface="Arial" panose="020B0604020202020204" pitchFamily="34" charset="0"/>
              </a:rPr>
              <a:t>Mergers/acquisitions/ disinvestment</a:t>
            </a:r>
          </a:p>
          <a:p>
            <a:pPr marL="381000" indent="-381000">
              <a:lnSpc>
                <a:spcPct val="115000"/>
              </a:lnSpc>
              <a:buFont typeface="Wingdings" panose="05000000000000000000" pitchFamily="2" charset="2"/>
              <a:buChar char="Ø"/>
            </a:pPr>
            <a:r>
              <a:rPr lang="en-US" altLang="en-US" sz="1600" kern="0" dirty="0">
                <a:cs typeface="Arial" panose="020B0604020202020204" pitchFamily="34" charset="0"/>
              </a:rPr>
              <a:t>Time-based competition</a:t>
            </a:r>
          </a:p>
          <a:p>
            <a:pPr marL="381000" indent="-381000"/>
            <a:endParaRPr lang="en-US" altLang="en-US" sz="1600" kern="0" dirty="0">
              <a:cs typeface="Arial" panose="020B0604020202020204" pitchFamily="34" charset="0"/>
            </a:endParaRPr>
          </a:p>
        </p:txBody>
      </p:sp>
      <p:sp>
        <p:nvSpPr>
          <p:cNvPr id="9" name="Text Box 5">
            <a:extLst>
              <a:ext uri="{FF2B5EF4-FFF2-40B4-BE49-F238E27FC236}">
                <a16:creationId xmlns:a16="http://schemas.microsoft.com/office/drawing/2014/main" id="{0F69DC16-0ADF-4EF3-8CBD-B94105B98CF3}"/>
              </a:ext>
            </a:extLst>
          </p:cNvPr>
          <p:cNvSpPr txBox="1">
            <a:spLocks noChangeArrowheads="1"/>
          </p:cNvSpPr>
          <p:nvPr/>
        </p:nvSpPr>
        <p:spPr bwMode="auto">
          <a:xfrm>
            <a:off x="6027459" y="5794099"/>
            <a:ext cx="31847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a:spAutoFit/>
          </a:bodyPr>
          <a:lstStyle>
            <a:lvl1pPr marL="115888" indent="-115888">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400" dirty="0"/>
              <a:t>Adapted from </a:t>
            </a:r>
            <a:r>
              <a:rPr lang="en-US" altLang="en-US" sz="1400" dirty="0" err="1"/>
              <a:t>Leenders</a:t>
            </a:r>
            <a:r>
              <a:rPr lang="en-US" altLang="en-US" sz="1400" dirty="0"/>
              <a:t> et al., 2005</a:t>
            </a:r>
          </a:p>
        </p:txBody>
      </p:sp>
      <p:sp>
        <p:nvSpPr>
          <p:cNvPr id="10" name="AutoShape 6">
            <a:extLst>
              <a:ext uri="{FF2B5EF4-FFF2-40B4-BE49-F238E27FC236}">
                <a16:creationId xmlns:a16="http://schemas.microsoft.com/office/drawing/2014/main" id="{C7A90349-60D1-43B3-BAAF-78E3953F60B8}"/>
              </a:ext>
            </a:extLst>
          </p:cNvPr>
          <p:cNvSpPr>
            <a:spLocks noChangeArrowheads="1"/>
          </p:cNvSpPr>
          <p:nvPr/>
        </p:nvSpPr>
        <p:spPr bwMode="auto">
          <a:xfrm>
            <a:off x="5208588" y="2220913"/>
            <a:ext cx="3825875" cy="2997200"/>
          </a:xfrm>
          <a:prstGeom prst="irregularSeal2">
            <a:avLst/>
          </a:prstGeom>
          <a:solidFill>
            <a:srgbClr val="FFFF00"/>
          </a:solidFill>
          <a:ln w="19050">
            <a:solidFill>
              <a:srgbClr val="FFFF00"/>
            </a:solidFill>
            <a:miter lim="800000"/>
            <a:headEnd/>
            <a:tailEnd/>
          </a:ln>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GB" altLang="en-US" sz="1800"/>
          </a:p>
        </p:txBody>
      </p:sp>
      <p:sp>
        <p:nvSpPr>
          <p:cNvPr id="11" name="Text Box 7">
            <a:extLst>
              <a:ext uri="{FF2B5EF4-FFF2-40B4-BE49-F238E27FC236}">
                <a16:creationId xmlns:a16="http://schemas.microsoft.com/office/drawing/2014/main" id="{C5ED42EA-CA0E-47BF-98FA-4D928DA9F319}"/>
              </a:ext>
            </a:extLst>
          </p:cNvPr>
          <p:cNvSpPr txBox="1">
            <a:spLocks noChangeArrowheads="1"/>
          </p:cNvSpPr>
          <p:nvPr/>
        </p:nvSpPr>
        <p:spPr bwMode="auto">
          <a:xfrm>
            <a:off x="6007100" y="3538538"/>
            <a:ext cx="2089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55000"/>
              </a:lnSpc>
              <a:spcBef>
                <a:spcPct val="0"/>
              </a:spcBef>
              <a:buFontTx/>
              <a:buNone/>
            </a:pPr>
            <a:r>
              <a:rPr lang="en-US" altLang="en-US" sz="1800" b="1">
                <a:solidFill>
                  <a:srgbClr val="9900CC"/>
                </a:solidFill>
              </a:rPr>
              <a:t>It’s not just about</a:t>
            </a:r>
          </a:p>
          <a:p>
            <a:pPr algn="ctr" eaLnBrk="1" hangingPunct="1">
              <a:lnSpc>
                <a:spcPct val="55000"/>
              </a:lnSpc>
              <a:spcBef>
                <a:spcPct val="0"/>
              </a:spcBef>
              <a:buFontTx/>
              <a:buNone/>
            </a:pPr>
            <a:endParaRPr lang="en-US" altLang="en-US" sz="1800" b="1">
              <a:solidFill>
                <a:srgbClr val="9900CC"/>
              </a:solidFill>
            </a:endParaRPr>
          </a:p>
          <a:p>
            <a:pPr algn="ctr" eaLnBrk="1" hangingPunct="1">
              <a:lnSpc>
                <a:spcPct val="55000"/>
              </a:lnSpc>
              <a:spcBef>
                <a:spcPct val="0"/>
              </a:spcBef>
              <a:buFontTx/>
              <a:buNone/>
            </a:pPr>
            <a:r>
              <a:rPr lang="en-US" altLang="en-US" sz="1800" b="1">
                <a:solidFill>
                  <a:srgbClr val="9900CC"/>
                </a:solidFill>
              </a:rPr>
              <a:t>COST!</a:t>
            </a:r>
          </a:p>
        </p:txBody>
      </p:sp>
    </p:spTree>
    <p:extLst>
      <p:ext uri="{BB962C8B-B14F-4D97-AF65-F5344CB8AC3E}">
        <p14:creationId xmlns:p14="http://schemas.microsoft.com/office/powerpoint/2010/main" val="220833972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FF1945-5873-463A-AB1C-34EDE46B481C}"/>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8CC92276-A640-40D3-AAAC-691FC5D1AE59}"/>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05348D18-9E1E-41BB-AF18-1EEDF7381428}"/>
              </a:ext>
            </a:extLst>
          </p:cNvPr>
          <p:cNvSpPr>
            <a:spLocks noGrp="1"/>
          </p:cNvSpPr>
          <p:nvPr>
            <p:ph type="sldNum" sz="quarter" idx="4"/>
          </p:nvPr>
        </p:nvSpPr>
        <p:spPr/>
        <p:txBody>
          <a:bodyPr/>
          <a:lstStyle/>
          <a:p>
            <a:fld id="{A4CA0D4A-ABDC-4976-ABAD-3B4D4081987F}" type="slidenum">
              <a:rPr lang="en-US" smtClean="0"/>
              <a:pPr/>
              <a:t>14</a:t>
            </a:fld>
            <a:endParaRPr lang="en-US" dirty="0"/>
          </a:p>
        </p:txBody>
      </p:sp>
      <p:sp>
        <p:nvSpPr>
          <p:cNvPr id="5" name="Content Placeholder 4">
            <a:extLst>
              <a:ext uri="{FF2B5EF4-FFF2-40B4-BE49-F238E27FC236}">
                <a16:creationId xmlns:a16="http://schemas.microsoft.com/office/drawing/2014/main" id="{1FDF248F-7911-4AC7-8B23-BDEA4E33F0C9}"/>
              </a:ext>
            </a:extLst>
          </p:cNvPr>
          <p:cNvSpPr>
            <a:spLocks noGrp="1"/>
          </p:cNvSpPr>
          <p:nvPr>
            <p:ph idx="10"/>
          </p:nvPr>
        </p:nvSpPr>
        <p:spPr/>
        <p:txBody>
          <a:bodyPr/>
          <a:lstStyle/>
          <a:p>
            <a:pPr>
              <a:lnSpc>
                <a:spcPct val="90000"/>
              </a:lnSpc>
            </a:pPr>
            <a:r>
              <a:rPr lang="en-GB" altLang="en-US" sz="2400" dirty="0">
                <a:cs typeface="Arial" panose="020B0604020202020204" pitchFamily="34" charset="0"/>
              </a:rPr>
              <a:t>Need to focus on total cost rather than the unit cost</a:t>
            </a:r>
          </a:p>
          <a:p>
            <a:pPr lvl="1">
              <a:lnSpc>
                <a:spcPct val="90000"/>
              </a:lnSpc>
            </a:pPr>
            <a:r>
              <a:rPr lang="en-GB" altLang="en-US" sz="2000" dirty="0">
                <a:cs typeface="Arial" panose="020B0604020202020204" pitchFamily="34" charset="0"/>
              </a:rPr>
              <a:t>Freight (Increases in transportation costs)</a:t>
            </a:r>
          </a:p>
          <a:p>
            <a:pPr lvl="1">
              <a:lnSpc>
                <a:spcPct val="90000"/>
              </a:lnSpc>
            </a:pPr>
            <a:r>
              <a:rPr lang="en-GB" altLang="en-US" sz="2000" dirty="0">
                <a:cs typeface="Arial" panose="020B0604020202020204" pitchFamily="34" charset="0"/>
              </a:rPr>
              <a:t>Inventories</a:t>
            </a:r>
          </a:p>
          <a:p>
            <a:pPr lvl="1">
              <a:lnSpc>
                <a:spcPct val="90000"/>
              </a:lnSpc>
            </a:pPr>
            <a:r>
              <a:rPr lang="en-GB" altLang="en-US" sz="2000" dirty="0">
                <a:cs typeface="Arial" panose="020B0604020202020204" pitchFamily="34" charset="0"/>
              </a:rPr>
              <a:t>Lead time</a:t>
            </a:r>
          </a:p>
          <a:p>
            <a:pPr lvl="1">
              <a:lnSpc>
                <a:spcPct val="90000"/>
              </a:lnSpc>
            </a:pPr>
            <a:r>
              <a:rPr lang="en-GB" altLang="en-US" sz="2000" dirty="0">
                <a:cs typeface="Arial" panose="020B0604020202020204" pitchFamily="34" charset="0"/>
              </a:rPr>
              <a:t>Quality</a:t>
            </a:r>
          </a:p>
          <a:p>
            <a:pPr lvl="1">
              <a:lnSpc>
                <a:spcPct val="90000"/>
              </a:lnSpc>
            </a:pPr>
            <a:r>
              <a:rPr lang="en-GB" altLang="en-US" sz="2000" dirty="0">
                <a:cs typeface="Arial" panose="020B0604020202020204" pitchFamily="34" charset="0"/>
              </a:rPr>
              <a:t>Working capital</a:t>
            </a:r>
          </a:p>
          <a:p>
            <a:pPr lvl="1">
              <a:lnSpc>
                <a:spcPct val="90000"/>
              </a:lnSpc>
            </a:pPr>
            <a:r>
              <a:rPr lang="en-GB" altLang="en-US" sz="2000" dirty="0">
                <a:cs typeface="Arial" panose="020B0604020202020204" pitchFamily="34" charset="0"/>
              </a:rPr>
              <a:t>Stockouts</a:t>
            </a:r>
          </a:p>
          <a:p>
            <a:pPr lvl="1">
              <a:lnSpc>
                <a:spcPct val="90000"/>
              </a:lnSpc>
            </a:pPr>
            <a:r>
              <a:rPr lang="en-GB" altLang="en-US" sz="2000" dirty="0">
                <a:cs typeface="Arial" panose="020B0604020202020204" pitchFamily="34" charset="0"/>
              </a:rPr>
              <a:t>On time delivery</a:t>
            </a:r>
          </a:p>
          <a:p>
            <a:pPr lvl="1">
              <a:lnSpc>
                <a:spcPct val="90000"/>
              </a:lnSpc>
            </a:pPr>
            <a:r>
              <a:rPr lang="en-GB" altLang="en-US" sz="2000" dirty="0">
                <a:cs typeface="Arial" panose="020B0604020202020204" pitchFamily="34" charset="0"/>
              </a:rPr>
              <a:t>Minimum Order Quantities (MOQ)</a:t>
            </a:r>
          </a:p>
          <a:p>
            <a:pPr lvl="1">
              <a:lnSpc>
                <a:spcPct val="90000"/>
              </a:lnSpc>
            </a:pPr>
            <a:r>
              <a:rPr lang="en-GB" altLang="en-US" sz="2000" dirty="0">
                <a:cs typeface="Arial" panose="020B0604020202020204" pitchFamily="34" charset="0"/>
              </a:rPr>
              <a:t>Supply chain visibility</a:t>
            </a:r>
          </a:p>
          <a:p>
            <a:pPr lvl="1">
              <a:lnSpc>
                <a:spcPct val="90000"/>
              </a:lnSpc>
            </a:pPr>
            <a:r>
              <a:rPr lang="en-GB" altLang="en-US" sz="2000" dirty="0">
                <a:cs typeface="Arial" panose="020B0604020202020204" pitchFamily="34" charset="0"/>
              </a:rPr>
              <a:t>Communication</a:t>
            </a:r>
          </a:p>
          <a:p>
            <a:pPr lvl="1">
              <a:lnSpc>
                <a:spcPct val="90000"/>
              </a:lnSpc>
            </a:pPr>
            <a:r>
              <a:rPr lang="en-GB" altLang="en-US" sz="2000" dirty="0">
                <a:cs typeface="Arial" panose="020B0604020202020204" pitchFamily="34" charset="0"/>
              </a:rPr>
              <a:t>Currency hedging</a:t>
            </a:r>
          </a:p>
          <a:p>
            <a:pPr lvl="1">
              <a:lnSpc>
                <a:spcPct val="90000"/>
              </a:lnSpc>
            </a:pPr>
            <a:r>
              <a:rPr lang="en-GB" altLang="en-US" sz="2000" dirty="0">
                <a:cs typeface="Arial" panose="020B0604020202020204" pitchFamily="34" charset="0"/>
              </a:rPr>
              <a:t>Invoicing errors</a:t>
            </a:r>
          </a:p>
          <a:p>
            <a:pPr>
              <a:lnSpc>
                <a:spcPct val="90000"/>
              </a:lnSpc>
            </a:pPr>
            <a:r>
              <a:rPr lang="en-GB" altLang="en-US" sz="2400" dirty="0">
                <a:cs typeface="Arial" panose="020B0604020202020204" pitchFamily="34" charset="0"/>
              </a:rPr>
              <a:t>Need to manage risk and not ignore critical risk factors</a:t>
            </a:r>
          </a:p>
          <a:p>
            <a:endParaRPr lang="en-GB" dirty="0"/>
          </a:p>
        </p:txBody>
      </p:sp>
      <p:sp>
        <p:nvSpPr>
          <p:cNvPr id="6" name="Title 5">
            <a:extLst>
              <a:ext uri="{FF2B5EF4-FFF2-40B4-BE49-F238E27FC236}">
                <a16:creationId xmlns:a16="http://schemas.microsoft.com/office/drawing/2014/main" id="{D462B7A5-AE8C-4F51-9295-71EDEF3A4B84}"/>
              </a:ext>
            </a:extLst>
          </p:cNvPr>
          <p:cNvSpPr>
            <a:spLocks noGrp="1"/>
          </p:cNvSpPr>
          <p:nvPr>
            <p:ph type="title"/>
          </p:nvPr>
        </p:nvSpPr>
        <p:spPr/>
        <p:txBody>
          <a:bodyPr/>
          <a:lstStyle/>
          <a:p>
            <a:r>
              <a:rPr lang="en-GB" dirty="0"/>
              <a:t>Total Cost Approach</a:t>
            </a:r>
          </a:p>
        </p:txBody>
      </p:sp>
      <p:sp>
        <p:nvSpPr>
          <p:cNvPr id="7" name="Content Placeholder 6">
            <a:extLst>
              <a:ext uri="{FF2B5EF4-FFF2-40B4-BE49-F238E27FC236}">
                <a16:creationId xmlns:a16="http://schemas.microsoft.com/office/drawing/2014/main" id="{DC7606ED-0237-437B-8337-82CC7071926E}"/>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361472314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FF1945-5873-463A-AB1C-34EDE46B481C}"/>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8CC92276-A640-40D3-AAAC-691FC5D1AE59}"/>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05348D18-9E1E-41BB-AF18-1EEDF7381428}"/>
              </a:ext>
            </a:extLst>
          </p:cNvPr>
          <p:cNvSpPr>
            <a:spLocks noGrp="1"/>
          </p:cNvSpPr>
          <p:nvPr>
            <p:ph type="sldNum" sz="quarter" idx="4"/>
          </p:nvPr>
        </p:nvSpPr>
        <p:spPr/>
        <p:txBody>
          <a:bodyPr/>
          <a:lstStyle/>
          <a:p>
            <a:fld id="{A4CA0D4A-ABDC-4976-ABAD-3B4D4081987F}" type="slidenum">
              <a:rPr lang="en-US" smtClean="0"/>
              <a:pPr/>
              <a:t>15</a:t>
            </a:fld>
            <a:endParaRPr lang="en-US" dirty="0"/>
          </a:p>
        </p:txBody>
      </p:sp>
      <p:sp>
        <p:nvSpPr>
          <p:cNvPr id="6" name="Title 5">
            <a:extLst>
              <a:ext uri="{FF2B5EF4-FFF2-40B4-BE49-F238E27FC236}">
                <a16:creationId xmlns:a16="http://schemas.microsoft.com/office/drawing/2014/main" id="{D462B7A5-AE8C-4F51-9295-71EDEF3A4B84}"/>
              </a:ext>
            </a:extLst>
          </p:cNvPr>
          <p:cNvSpPr>
            <a:spLocks noGrp="1"/>
          </p:cNvSpPr>
          <p:nvPr>
            <p:ph type="title"/>
          </p:nvPr>
        </p:nvSpPr>
        <p:spPr/>
        <p:txBody>
          <a:bodyPr/>
          <a:lstStyle/>
          <a:p>
            <a:r>
              <a:rPr lang="en-GB" dirty="0"/>
              <a:t>PSM Activities</a:t>
            </a:r>
          </a:p>
        </p:txBody>
      </p:sp>
      <p:sp>
        <p:nvSpPr>
          <p:cNvPr id="7" name="Content Placeholder 6">
            <a:extLst>
              <a:ext uri="{FF2B5EF4-FFF2-40B4-BE49-F238E27FC236}">
                <a16:creationId xmlns:a16="http://schemas.microsoft.com/office/drawing/2014/main" id="{DC7606ED-0237-437B-8337-82CC7071926E}"/>
              </a:ext>
            </a:extLst>
          </p:cNvPr>
          <p:cNvSpPr>
            <a:spLocks noGrp="1"/>
          </p:cNvSpPr>
          <p:nvPr>
            <p:ph idx="11"/>
          </p:nvPr>
        </p:nvSpPr>
        <p:spPr/>
        <p:txBody>
          <a:bodyPr/>
          <a:lstStyle/>
          <a:p>
            <a:r>
              <a:rPr lang="en-GB" dirty="0" err="1"/>
              <a:t>Kraljic’s</a:t>
            </a:r>
            <a:r>
              <a:rPr lang="en-GB" dirty="0"/>
              <a:t> matrix</a:t>
            </a:r>
          </a:p>
        </p:txBody>
      </p:sp>
      <p:pic>
        <p:nvPicPr>
          <p:cNvPr id="23" name="Picture 22">
            <a:extLst>
              <a:ext uri="{FF2B5EF4-FFF2-40B4-BE49-F238E27FC236}">
                <a16:creationId xmlns:a16="http://schemas.microsoft.com/office/drawing/2014/main" id="{F0CF7090-F926-41D4-BDC4-70B2825A2594}"/>
              </a:ext>
            </a:extLst>
          </p:cNvPr>
          <p:cNvPicPr>
            <a:picLocks noChangeAspect="1"/>
          </p:cNvPicPr>
          <p:nvPr/>
        </p:nvPicPr>
        <p:blipFill>
          <a:blip r:embed="rId2"/>
          <a:stretch>
            <a:fillRect/>
          </a:stretch>
        </p:blipFill>
        <p:spPr>
          <a:xfrm>
            <a:off x="867896" y="1352100"/>
            <a:ext cx="7137693" cy="5149981"/>
          </a:xfrm>
          <a:prstGeom prst="rect">
            <a:avLst/>
          </a:prstGeom>
        </p:spPr>
      </p:pic>
      <p:sp>
        <p:nvSpPr>
          <p:cNvPr id="8" name="Rechteck 28">
            <a:extLst>
              <a:ext uri="{FF2B5EF4-FFF2-40B4-BE49-F238E27FC236}">
                <a16:creationId xmlns:a16="http://schemas.microsoft.com/office/drawing/2014/main" id="{5C985B8D-11B7-E40A-743E-DA605635CC51}"/>
              </a:ext>
            </a:extLst>
          </p:cNvPr>
          <p:cNvSpPr>
            <a:spLocks noChangeArrowheads="1"/>
          </p:cNvSpPr>
          <p:nvPr/>
        </p:nvSpPr>
        <p:spPr bwMode="auto">
          <a:xfrm>
            <a:off x="6635680" y="6041284"/>
            <a:ext cx="342644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ea typeface="ＭＳ Ｐゴシック" panose="020B0600070205080204" pitchFamily="34" charset="-128"/>
              </a:defRPr>
            </a:lvl9pPr>
          </a:lstStyle>
          <a:p>
            <a:pPr lvl="2">
              <a:spcBef>
                <a:spcPts val="250"/>
              </a:spcBef>
              <a:spcAft>
                <a:spcPts val="250"/>
              </a:spcAft>
              <a:buClr>
                <a:srgbClr val="C0C0C0"/>
              </a:buClr>
            </a:pPr>
            <a:r>
              <a:rPr lang="en-GB" altLang="en-US" sz="900" dirty="0" err="1">
                <a:solidFill>
                  <a:srgbClr val="000000"/>
                </a:solidFill>
              </a:rPr>
              <a:t>Kraljic</a:t>
            </a:r>
            <a:r>
              <a:rPr lang="en-GB" altLang="en-US" sz="900" dirty="0">
                <a:solidFill>
                  <a:srgbClr val="000000"/>
                </a:solidFill>
                <a:cs typeface="Arial" panose="020B0604020202020204" pitchFamily="34" charset="0"/>
              </a:rPr>
              <a:t> (</a:t>
            </a:r>
            <a:r>
              <a:rPr lang="en-GB" altLang="en-US" sz="900" dirty="0">
                <a:solidFill>
                  <a:srgbClr val="000000"/>
                </a:solidFill>
              </a:rPr>
              <a:t>1983</a:t>
            </a:r>
            <a:r>
              <a:rPr lang="en-GB" altLang="en-US" sz="900" dirty="0">
                <a:solidFill>
                  <a:srgbClr val="000000"/>
                </a:solidFill>
                <a:cs typeface="Arial" panose="020B0604020202020204" pitchFamily="34" charset="0"/>
              </a:rPr>
              <a:t>)</a:t>
            </a:r>
          </a:p>
        </p:txBody>
      </p:sp>
    </p:spTree>
    <p:extLst>
      <p:ext uri="{BB962C8B-B14F-4D97-AF65-F5344CB8AC3E}">
        <p14:creationId xmlns:p14="http://schemas.microsoft.com/office/powerpoint/2010/main" val="240477872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21169E-99C5-439C-A822-8987124155CC}"/>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4767C2CB-984F-4F73-9476-236A44A85068}"/>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26FA179A-1D9B-4047-BDD6-1F5FBB46EFB3}"/>
              </a:ext>
            </a:extLst>
          </p:cNvPr>
          <p:cNvSpPr>
            <a:spLocks noGrp="1"/>
          </p:cNvSpPr>
          <p:nvPr>
            <p:ph type="sldNum" sz="quarter" idx="4"/>
          </p:nvPr>
        </p:nvSpPr>
        <p:spPr/>
        <p:txBody>
          <a:bodyPr/>
          <a:lstStyle/>
          <a:p>
            <a:fld id="{A4CA0D4A-ABDC-4976-ABAD-3B4D4081987F}" type="slidenum">
              <a:rPr lang="en-US" smtClean="0"/>
              <a:pPr/>
              <a:t>16</a:t>
            </a:fld>
            <a:endParaRPr lang="en-US" dirty="0"/>
          </a:p>
        </p:txBody>
      </p:sp>
      <p:sp>
        <p:nvSpPr>
          <p:cNvPr id="5" name="Content Placeholder 4">
            <a:extLst>
              <a:ext uri="{FF2B5EF4-FFF2-40B4-BE49-F238E27FC236}">
                <a16:creationId xmlns:a16="http://schemas.microsoft.com/office/drawing/2014/main" id="{AFF81593-BB29-437C-B436-581EDCCF69AD}"/>
              </a:ext>
            </a:extLst>
          </p:cNvPr>
          <p:cNvSpPr>
            <a:spLocks noGrp="1"/>
          </p:cNvSpPr>
          <p:nvPr>
            <p:ph idx="10"/>
          </p:nvPr>
        </p:nvSpPr>
        <p:spPr/>
        <p:txBody>
          <a:bodyPr/>
          <a:lstStyle/>
          <a:p>
            <a:endParaRPr lang="en-GB" dirty="0"/>
          </a:p>
        </p:txBody>
      </p:sp>
      <p:sp>
        <p:nvSpPr>
          <p:cNvPr id="6" name="Title 5">
            <a:extLst>
              <a:ext uri="{FF2B5EF4-FFF2-40B4-BE49-F238E27FC236}">
                <a16:creationId xmlns:a16="http://schemas.microsoft.com/office/drawing/2014/main" id="{A9484077-9D06-444D-9F48-D94B1B1CDC25}"/>
              </a:ext>
            </a:extLst>
          </p:cNvPr>
          <p:cNvSpPr>
            <a:spLocks noGrp="1"/>
          </p:cNvSpPr>
          <p:nvPr>
            <p:ph type="title"/>
          </p:nvPr>
        </p:nvSpPr>
        <p:spPr/>
        <p:txBody>
          <a:bodyPr/>
          <a:lstStyle/>
          <a:p>
            <a:r>
              <a:rPr lang="en-GB" dirty="0"/>
              <a:t>PSM Situations</a:t>
            </a:r>
          </a:p>
        </p:txBody>
      </p:sp>
      <p:sp>
        <p:nvSpPr>
          <p:cNvPr id="7" name="Content Placeholder 6">
            <a:extLst>
              <a:ext uri="{FF2B5EF4-FFF2-40B4-BE49-F238E27FC236}">
                <a16:creationId xmlns:a16="http://schemas.microsoft.com/office/drawing/2014/main" id="{AFED88AD-7BE0-46D9-BE66-B64592205B89}"/>
              </a:ext>
            </a:extLst>
          </p:cNvPr>
          <p:cNvSpPr>
            <a:spLocks noGrp="1"/>
          </p:cNvSpPr>
          <p:nvPr>
            <p:ph idx="11"/>
          </p:nvPr>
        </p:nvSpPr>
        <p:spPr/>
        <p:txBody>
          <a:bodyPr/>
          <a:lstStyle/>
          <a:p>
            <a:r>
              <a:rPr lang="en-GB" dirty="0"/>
              <a:t>Three types of PSM situations</a:t>
            </a:r>
          </a:p>
        </p:txBody>
      </p:sp>
      <p:sp>
        <p:nvSpPr>
          <p:cNvPr id="17" name="Rectangle 6">
            <a:extLst>
              <a:ext uri="{FF2B5EF4-FFF2-40B4-BE49-F238E27FC236}">
                <a16:creationId xmlns:a16="http://schemas.microsoft.com/office/drawing/2014/main" id="{57F43747-06A1-4DBC-995B-1B1293FBF87B}"/>
              </a:ext>
            </a:extLst>
          </p:cNvPr>
          <p:cNvSpPr>
            <a:spLocks noChangeArrowheads="1"/>
          </p:cNvSpPr>
          <p:nvPr/>
        </p:nvSpPr>
        <p:spPr bwMode="auto">
          <a:xfrm>
            <a:off x="1273175" y="1751976"/>
            <a:ext cx="6251575" cy="1311275"/>
          </a:xfrm>
          <a:prstGeom prst="rect">
            <a:avLst/>
          </a:prstGeom>
          <a:solidFill>
            <a:srgbClr val="FFFFEB"/>
          </a:soli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cs typeface="Arial" panose="020B0604020202020204" pitchFamily="34" charset="0"/>
            </a:endParaRPr>
          </a:p>
        </p:txBody>
      </p:sp>
      <p:sp>
        <p:nvSpPr>
          <p:cNvPr id="18" name="Text Box 7">
            <a:extLst>
              <a:ext uri="{FF2B5EF4-FFF2-40B4-BE49-F238E27FC236}">
                <a16:creationId xmlns:a16="http://schemas.microsoft.com/office/drawing/2014/main" id="{2CF77116-D2FF-42B6-B1E6-9BFD97C5084C}"/>
              </a:ext>
            </a:extLst>
          </p:cNvPr>
          <p:cNvSpPr txBox="1">
            <a:spLocks noChangeArrowheads="1"/>
          </p:cNvSpPr>
          <p:nvPr/>
        </p:nvSpPr>
        <p:spPr bwMode="auto">
          <a:xfrm>
            <a:off x="1279525" y="1702763"/>
            <a:ext cx="2433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nl-NL" altLang="en-US" sz="2000" b="1" dirty="0"/>
              <a:t>New </a:t>
            </a:r>
            <a:r>
              <a:rPr lang="nl-NL" altLang="en-US" sz="2000" b="1" dirty="0" err="1"/>
              <a:t>task</a:t>
            </a:r>
            <a:r>
              <a:rPr lang="nl-NL" altLang="en-US" sz="2000" b="1" dirty="0"/>
              <a:t> </a:t>
            </a:r>
            <a:r>
              <a:rPr lang="nl-NL" altLang="en-US" sz="2000" b="1" dirty="0" err="1"/>
              <a:t>situation</a:t>
            </a:r>
            <a:endParaRPr lang="en-GB" altLang="en-US" sz="2000" b="1" dirty="0"/>
          </a:p>
        </p:txBody>
      </p:sp>
      <p:sp>
        <p:nvSpPr>
          <p:cNvPr id="19" name="Text Box 8">
            <a:extLst>
              <a:ext uri="{FF2B5EF4-FFF2-40B4-BE49-F238E27FC236}">
                <a16:creationId xmlns:a16="http://schemas.microsoft.com/office/drawing/2014/main" id="{2F22B6D1-BFB8-4881-AF26-CFE6B6B8809A}"/>
              </a:ext>
            </a:extLst>
          </p:cNvPr>
          <p:cNvSpPr txBox="1">
            <a:spLocks noChangeArrowheads="1"/>
          </p:cNvSpPr>
          <p:nvPr/>
        </p:nvSpPr>
        <p:spPr bwMode="auto">
          <a:xfrm>
            <a:off x="1622425" y="2099638"/>
            <a:ext cx="47593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 typeface="Wingdings" panose="05000000000000000000" pitchFamily="2" charset="2"/>
              <a:buChar char="§"/>
            </a:pPr>
            <a:r>
              <a:rPr lang="nl-NL" altLang="en-US" sz="1600"/>
              <a:t> </a:t>
            </a:r>
            <a:r>
              <a:rPr lang="en-US" altLang="en-US" sz="1600"/>
              <a:t>Completely new product from unknown suppliers</a:t>
            </a:r>
          </a:p>
          <a:p>
            <a:pPr>
              <a:spcBef>
                <a:spcPct val="0"/>
              </a:spcBef>
              <a:buFont typeface="Wingdings" panose="05000000000000000000" pitchFamily="2" charset="2"/>
              <a:buChar char="§"/>
            </a:pPr>
            <a:r>
              <a:rPr lang="en-US" altLang="en-US" sz="1600"/>
              <a:t> High uncertainty regarding outcome</a:t>
            </a:r>
          </a:p>
          <a:p>
            <a:pPr>
              <a:spcBef>
                <a:spcPct val="0"/>
              </a:spcBef>
              <a:buFont typeface="Wingdings" panose="05000000000000000000" pitchFamily="2" charset="2"/>
              <a:buChar char="§"/>
            </a:pPr>
            <a:r>
              <a:rPr lang="en-US" altLang="en-US" sz="1600"/>
              <a:t> (e.g. acquisition of capital goods)</a:t>
            </a:r>
          </a:p>
        </p:txBody>
      </p:sp>
      <p:sp>
        <p:nvSpPr>
          <p:cNvPr id="20" name="Rectangle 9">
            <a:extLst>
              <a:ext uri="{FF2B5EF4-FFF2-40B4-BE49-F238E27FC236}">
                <a16:creationId xmlns:a16="http://schemas.microsoft.com/office/drawing/2014/main" id="{4C946BD0-C32A-42B2-9852-94348FB39403}"/>
              </a:ext>
            </a:extLst>
          </p:cNvPr>
          <p:cNvSpPr>
            <a:spLocks noChangeArrowheads="1"/>
          </p:cNvSpPr>
          <p:nvPr/>
        </p:nvSpPr>
        <p:spPr bwMode="auto">
          <a:xfrm>
            <a:off x="1273175" y="3193426"/>
            <a:ext cx="6251575" cy="1309687"/>
          </a:xfrm>
          <a:prstGeom prst="rect">
            <a:avLst/>
          </a:prstGeom>
          <a:solidFill>
            <a:srgbClr val="FFFFEB"/>
          </a:soli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cs typeface="Arial" panose="020B0604020202020204" pitchFamily="34" charset="0"/>
            </a:endParaRPr>
          </a:p>
        </p:txBody>
      </p:sp>
      <p:sp>
        <p:nvSpPr>
          <p:cNvPr id="21" name="Text Box 10">
            <a:extLst>
              <a:ext uri="{FF2B5EF4-FFF2-40B4-BE49-F238E27FC236}">
                <a16:creationId xmlns:a16="http://schemas.microsoft.com/office/drawing/2014/main" id="{6A9224E6-C2A7-4A3E-A90D-EE622D752960}"/>
              </a:ext>
            </a:extLst>
          </p:cNvPr>
          <p:cNvSpPr txBox="1">
            <a:spLocks noChangeArrowheads="1"/>
          </p:cNvSpPr>
          <p:nvPr/>
        </p:nvSpPr>
        <p:spPr bwMode="auto">
          <a:xfrm>
            <a:off x="1258888" y="3171201"/>
            <a:ext cx="20748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nl-NL" altLang="en-US" sz="2000" b="1" dirty="0" err="1"/>
              <a:t>Modified</a:t>
            </a:r>
            <a:r>
              <a:rPr lang="nl-NL" altLang="en-US" sz="2000" b="1" dirty="0"/>
              <a:t> </a:t>
            </a:r>
            <a:r>
              <a:rPr lang="nl-NL" altLang="en-US" sz="2000" b="1" dirty="0" err="1"/>
              <a:t>Rebuy</a:t>
            </a:r>
            <a:endParaRPr lang="en-GB" altLang="en-US" sz="2000" b="1" dirty="0"/>
          </a:p>
        </p:txBody>
      </p:sp>
      <p:sp>
        <p:nvSpPr>
          <p:cNvPr id="22" name="Text Box 11">
            <a:extLst>
              <a:ext uri="{FF2B5EF4-FFF2-40B4-BE49-F238E27FC236}">
                <a16:creationId xmlns:a16="http://schemas.microsoft.com/office/drawing/2014/main" id="{DE213A5F-7C84-4F1E-A43D-DF8FDD02DA72}"/>
              </a:ext>
            </a:extLst>
          </p:cNvPr>
          <p:cNvSpPr txBox="1">
            <a:spLocks noChangeArrowheads="1"/>
          </p:cNvSpPr>
          <p:nvPr/>
        </p:nvSpPr>
        <p:spPr bwMode="auto">
          <a:xfrm>
            <a:off x="1643063" y="3591888"/>
            <a:ext cx="403383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 typeface="Wingdings" panose="05000000000000000000" pitchFamily="2" charset="2"/>
              <a:buChar char="§"/>
            </a:pPr>
            <a:r>
              <a:rPr lang="nl-NL" altLang="en-US" sz="1600"/>
              <a:t> </a:t>
            </a:r>
            <a:r>
              <a:rPr lang="en-US" altLang="en-US" sz="1600"/>
              <a:t>New product from known supplier</a:t>
            </a:r>
          </a:p>
          <a:p>
            <a:pPr>
              <a:spcBef>
                <a:spcPct val="0"/>
              </a:spcBef>
              <a:buFont typeface="Wingdings" panose="05000000000000000000" pitchFamily="2" charset="2"/>
              <a:buChar char="§"/>
            </a:pPr>
            <a:r>
              <a:rPr lang="en-US" altLang="en-US" sz="1600"/>
              <a:t> Existing product, new supplier</a:t>
            </a:r>
          </a:p>
          <a:p>
            <a:pPr>
              <a:spcBef>
                <a:spcPct val="0"/>
              </a:spcBef>
              <a:buFont typeface="Wingdings" panose="05000000000000000000" pitchFamily="2" charset="2"/>
              <a:buChar char="§"/>
            </a:pPr>
            <a:r>
              <a:rPr lang="en-US" altLang="en-US" sz="1600"/>
              <a:t> Moderate uncertainty regarding outcome</a:t>
            </a:r>
          </a:p>
        </p:txBody>
      </p:sp>
      <p:sp>
        <p:nvSpPr>
          <p:cNvPr id="23" name="Rectangle 12">
            <a:extLst>
              <a:ext uri="{FF2B5EF4-FFF2-40B4-BE49-F238E27FC236}">
                <a16:creationId xmlns:a16="http://schemas.microsoft.com/office/drawing/2014/main" id="{481CDD54-247D-4E91-BEA6-FCA8B2811AA8}"/>
              </a:ext>
            </a:extLst>
          </p:cNvPr>
          <p:cNvSpPr>
            <a:spLocks noChangeArrowheads="1"/>
          </p:cNvSpPr>
          <p:nvPr/>
        </p:nvSpPr>
        <p:spPr bwMode="auto">
          <a:xfrm>
            <a:off x="1273175" y="4660276"/>
            <a:ext cx="6251575" cy="1355725"/>
          </a:xfrm>
          <a:prstGeom prst="rect">
            <a:avLst/>
          </a:prstGeom>
          <a:solidFill>
            <a:srgbClr val="FFFFEB"/>
          </a:soli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cs typeface="Arial" panose="020B0604020202020204" pitchFamily="34" charset="0"/>
            </a:endParaRPr>
          </a:p>
        </p:txBody>
      </p:sp>
      <p:sp>
        <p:nvSpPr>
          <p:cNvPr id="24" name="Text Box 13">
            <a:extLst>
              <a:ext uri="{FF2B5EF4-FFF2-40B4-BE49-F238E27FC236}">
                <a16:creationId xmlns:a16="http://schemas.microsoft.com/office/drawing/2014/main" id="{DD3EDF3C-9C09-49E7-8237-4A2482312B2F}"/>
              </a:ext>
            </a:extLst>
          </p:cNvPr>
          <p:cNvSpPr txBox="1">
            <a:spLocks noChangeArrowheads="1"/>
          </p:cNvSpPr>
          <p:nvPr/>
        </p:nvSpPr>
        <p:spPr bwMode="auto">
          <a:xfrm>
            <a:off x="1279525" y="4647576"/>
            <a:ext cx="1905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nl-NL" altLang="en-US" sz="2000" b="1" dirty="0"/>
              <a:t>Straight </a:t>
            </a:r>
            <a:r>
              <a:rPr lang="nl-NL" altLang="en-US" sz="2000" b="1" dirty="0" err="1"/>
              <a:t>rebuy</a:t>
            </a:r>
            <a:endParaRPr lang="en-GB" altLang="en-US" sz="2000" b="1" dirty="0"/>
          </a:p>
        </p:txBody>
      </p:sp>
      <p:sp>
        <p:nvSpPr>
          <p:cNvPr id="25" name="Text Box 14">
            <a:extLst>
              <a:ext uri="{FF2B5EF4-FFF2-40B4-BE49-F238E27FC236}">
                <a16:creationId xmlns:a16="http://schemas.microsoft.com/office/drawing/2014/main" id="{B026C38F-9456-416D-8A93-6D9F91C702E8}"/>
              </a:ext>
            </a:extLst>
          </p:cNvPr>
          <p:cNvSpPr txBox="1">
            <a:spLocks noChangeArrowheads="1"/>
          </p:cNvSpPr>
          <p:nvPr/>
        </p:nvSpPr>
        <p:spPr bwMode="auto">
          <a:xfrm>
            <a:off x="1620838" y="5052388"/>
            <a:ext cx="35988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 typeface="Wingdings" panose="05000000000000000000" pitchFamily="2" charset="2"/>
              <a:buChar char="§"/>
            </a:pPr>
            <a:r>
              <a:rPr lang="en-US" altLang="en-US" sz="1600"/>
              <a:t> Known product from known supplier</a:t>
            </a:r>
          </a:p>
          <a:p>
            <a:pPr>
              <a:spcBef>
                <a:spcPct val="0"/>
              </a:spcBef>
              <a:buFont typeface="Wingdings" panose="05000000000000000000" pitchFamily="2" charset="2"/>
              <a:buChar char="§"/>
            </a:pPr>
            <a:r>
              <a:rPr lang="en-US" altLang="en-US" sz="1600"/>
              <a:t> Low uncertainty regarding outcome </a:t>
            </a:r>
          </a:p>
          <a:p>
            <a:pPr>
              <a:spcBef>
                <a:spcPct val="0"/>
              </a:spcBef>
              <a:buFont typeface="Wingdings" panose="05000000000000000000" pitchFamily="2" charset="2"/>
              <a:buChar char="§"/>
            </a:pPr>
            <a:r>
              <a:rPr lang="en-US" altLang="en-US" sz="1600"/>
              <a:t> (e.g. consumable items like MRO)</a:t>
            </a:r>
          </a:p>
        </p:txBody>
      </p:sp>
    </p:spTree>
    <p:extLst>
      <p:ext uri="{BB962C8B-B14F-4D97-AF65-F5344CB8AC3E}">
        <p14:creationId xmlns:p14="http://schemas.microsoft.com/office/powerpoint/2010/main" val="288911005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B380DA-DF0B-E7E0-CBAD-A5553A3BBD34}"/>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1B254F5A-5343-F1D2-08FC-774D620F82A8}"/>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B840D7F3-F40B-443E-BCD7-4B6805E9888F}"/>
              </a:ext>
            </a:extLst>
          </p:cNvPr>
          <p:cNvSpPr>
            <a:spLocks noGrp="1"/>
          </p:cNvSpPr>
          <p:nvPr>
            <p:ph type="sldNum" sz="quarter" idx="4"/>
          </p:nvPr>
        </p:nvSpPr>
        <p:spPr/>
        <p:txBody>
          <a:bodyPr/>
          <a:lstStyle/>
          <a:p>
            <a:fld id="{A4CA0D4A-ABDC-4976-ABAD-3B4D4081987F}" type="slidenum">
              <a:rPr lang="en-US" smtClean="0"/>
              <a:pPr/>
              <a:t>17</a:t>
            </a:fld>
            <a:endParaRPr lang="en-US" dirty="0"/>
          </a:p>
        </p:txBody>
      </p:sp>
      <p:sp>
        <p:nvSpPr>
          <p:cNvPr id="5" name="Content Placeholder 4">
            <a:extLst>
              <a:ext uri="{FF2B5EF4-FFF2-40B4-BE49-F238E27FC236}">
                <a16:creationId xmlns:a16="http://schemas.microsoft.com/office/drawing/2014/main" id="{CDA1639C-451A-1439-BDF4-40163CAD2C31}"/>
              </a:ext>
            </a:extLst>
          </p:cNvPr>
          <p:cNvSpPr>
            <a:spLocks noGrp="1"/>
          </p:cNvSpPr>
          <p:nvPr>
            <p:ph idx="10"/>
          </p:nvPr>
        </p:nvSpPr>
        <p:spPr/>
        <p:txBody>
          <a:bodyPr/>
          <a:lstStyle/>
          <a:p>
            <a:endParaRPr lang="en-GB" dirty="0"/>
          </a:p>
        </p:txBody>
      </p:sp>
      <p:sp>
        <p:nvSpPr>
          <p:cNvPr id="6" name="Title 5">
            <a:extLst>
              <a:ext uri="{FF2B5EF4-FFF2-40B4-BE49-F238E27FC236}">
                <a16:creationId xmlns:a16="http://schemas.microsoft.com/office/drawing/2014/main" id="{7909DA25-1553-A304-A915-8FA123462EE1}"/>
              </a:ext>
            </a:extLst>
          </p:cNvPr>
          <p:cNvSpPr>
            <a:spLocks noGrp="1"/>
          </p:cNvSpPr>
          <p:nvPr>
            <p:ph type="title"/>
          </p:nvPr>
        </p:nvSpPr>
        <p:spPr/>
        <p:txBody>
          <a:bodyPr/>
          <a:lstStyle/>
          <a:p>
            <a:r>
              <a:rPr lang="en-GB" dirty="0"/>
              <a:t>Examples of PSM situations</a:t>
            </a:r>
          </a:p>
        </p:txBody>
      </p:sp>
      <p:sp>
        <p:nvSpPr>
          <p:cNvPr id="7" name="Content Placeholder 6">
            <a:extLst>
              <a:ext uri="{FF2B5EF4-FFF2-40B4-BE49-F238E27FC236}">
                <a16:creationId xmlns:a16="http://schemas.microsoft.com/office/drawing/2014/main" id="{D6F03882-5157-06B0-36A2-A21C43D4B2BB}"/>
              </a:ext>
            </a:extLst>
          </p:cNvPr>
          <p:cNvSpPr>
            <a:spLocks noGrp="1"/>
          </p:cNvSpPr>
          <p:nvPr>
            <p:ph idx="11"/>
          </p:nvPr>
        </p:nvSpPr>
        <p:spPr/>
        <p:txBody>
          <a:bodyPr/>
          <a:lstStyle/>
          <a:p>
            <a:endParaRPr lang="en-GB"/>
          </a:p>
        </p:txBody>
      </p:sp>
      <p:sp>
        <p:nvSpPr>
          <p:cNvPr id="8" name="Rectangle 6">
            <a:extLst>
              <a:ext uri="{FF2B5EF4-FFF2-40B4-BE49-F238E27FC236}">
                <a16:creationId xmlns:a16="http://schemas.microsoft.com/office/drawing/2014/main" id="{793C6656-F09A-41B3-5081-0F7AA500E1F7}"/>
              </a:ext>
            </a:extLst>
          </p:cNvPr>
          <p:cNvSpPr>
            <a:spLocks noChangeArrowheads="1"/>
          </p:cNvSpPr>
          <p:nvPr/>
        </p:nvSpPr>
        <p:spPr bwMode="auto">
          <a:xfrm>
            <a:off x="1273175" y="1751976"/>
            <a:ext cx="6251575" cy="1311275"/>
          </a:xfrm>
          <a:prstGeom prst="rect">
            <a:avLst/>
          </a:prstGeom>
          <a:solidFill>
            <a:srgbClr val="FFFFEB"/>
          </a:soli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cs typeface="Arial" panose="020B0604020202020204" pitchFamily="34" charset="0"/>
            </a:endParaRPr>
          </a:p>
        </p:txBody>
      </p:sp>
      <p:sp>
        <p:nvSpPr>
          <p:cNvPr id="9" name="Text Box 8">
            <a:extLst>
              <a:ext uri="{FF2B5EF4-FFF2-40B4-BE49-F238E27FC236}">
                <a16:creationId xmlns:a16="http://schemas.microsoft.com/office/drawing/2014/main" id="{54409635-1C33-E0D8-0B6E-C037CAB84AB3}"/>
              </a:ext>
            </a:extLst>
          </p:cNvPr>
          <p:cNvSpPr txBox="1">
            <a:spLocks noChangeArrowheads="1"/>
          </p:cNvSpPr>
          <p:nvPr/>
        </p:nvSpPr>
        <p:spPr bwMode="auto">
          <a:xfrm>
            <a:off x="1622425" y="2099638"/>
            <a:ext cx="205697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 typeface="Wingdings" panose="05000000000000000000" pitchFamily="2" charset="2"/>
              <a:buChar char="§"/>
            </a:pPr>
            <a:r>
              <a:rPr lang="nl-NL" altLang="en-US" sz="1400" dirty="0"/>
              <a:t> </a:t>
            </a:r>
            <a:r>
              <a:rPr lang="en-US" altLang="en-US" sz="1400" dirty="0"/>
              <a:t>Buildings</a:t>
            </a:r>
          </a:p>
          <a:p>
            <a:pPr>
              <a:spcBef>
                <a:spcPct val="0"/>
              </a:spcBef>
              <a:buFont typeface="Wingdings" panose="05000000000000000000" pitchFamily="2" charset="2"/>
              <a:buChar char="§"/>
            </a:pPr>
            <a:r>
              <a:rPr lang="en-US" altLang="en-US" sz="1400" dirty="0"/>
              <a:t> Telephone system</a:t>
            </a:r>
          </a:p>
          <a:p>
            <a:pPr>
              <a:spcBef>
                <a:spcPct val="0"/>
              </a:spcBef>
              <a:buFont typeface="Wingdings" panose="05000000000000000000" pitchFamily="2" charset="2"/>
              <a:buChar char="§"/>
            </a:pPr>
            <a:r>
              <a:rPr lang="en-US" altLang="en-US" sz="1400" dirty="0"/>
              <a:t> Production equipment</a:t>
            </a:r>
          </a:p>
        </p:txBody>
      </p:sp>
      <p:sp>
        <p:nvSpPr>
          <p:cNvPr id="10" name="Rectangle 9">
            <a:extLst>
              <a:ext uri="{FF2B5EF4-FFF2-40B4-BE49-F238E27FC236}">
                <a16:creationId xmlns:a16="http://schemas.microsoft.com/office/drawing/2014/main" id="{E202A5B3-FF0C-9274-8DE1-D2833E71E934}"/>
              </a:ext>
            </a:extLst>
          </p:cNvPr>
          <p:cNvSpPr>
            <a:spLocks noChangeArrowheads="1"/>
          </p:cNvSpPr>
          <p:nvPr/>
        </p:nvSpPr>
        <p:spPr bwMode="auto">
          <a:xfrm>
            <a:off x="1273175" y="3193426"/>
            <a:ext cx="6251575" cy="1309687"/>
          </a:xfrm>
          <a:prstGeom prst="rect">
            <a:avLst/>
          </a:prstGeom>
          <a:solidFill>
            <a:srgbClr val="FFFFEB"/>
          </a:soli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cs typeface="Arial" panose="020B0604020202020204" pitchFamily="34" charset="0"/>
            </a:endParaRPr>
          </a:p>
        </p:txBody>
      </p:sp>
      <p:sp>
        <p:nvSpPr>
          <p:cNvPr id="11" name="Text Box 11">
            <a:extLst>
              <a:ext uri="{FF2B5EF4-FFF2-40B4-BE49-F238E27FC236}">
                <a16:creationId xmlns:a16="http://schemas.microsoft.com/office/drawing/2014/main" id="{82F5EDBB-F775-6D34-3BED-72D0A4587B40}"/>
              </a:ext>
            </a:extLst>
          </p:cNvPr>
          <p:cNvSpPr txBox="1">
            <a:spLocks noChangeArrowheads="1"/>
          </p:cNvSpPr>
          <p:nvPr/>
        </p:nvSpPr>
        <p:spPr bwMode="auto">
          <a:xfrm>
            <a:off x="1643063" y="3591888"/>
            <a:ext cx="212750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 typeface="Wingdings" panose="05000000000000000000" pitchFamily="2" charset="2"/>
              <a:buChar char="§"/>
            </a:pPr>
            <a:r>
              <a:rPr lang="nl-NL" altLang="en-US" sz="1400" dirty="0"/>
              <a:t> </a:t>
            </a:r>
            <a:r>
              <a:rPr lang="en-US" altLang="en-US" sz="1400" dirty="0"/>
              <a:t>Office furniture</a:t>
            </a:r>
          </a:p>
          <a:p>
            <a:pPr>
              <a:spcBef>
                <a:spcPct val="0"/>
              </a:spcBef>
              <a:buFont typeface="Wingdings" panose="05000000000000000000" pitchFamily="2" charset="2"/>
              <a:buChar char="§"/>
            </a:pPr>
            <a:r>
              <a:rPr lang="en-US" altLang="en-US" sz="1400" dirty="0"/>
              <a:t> Courier services</a:t>
            </a:r>
          </a:p>
          <a:p>
            <a:pPr>
              <a:spcBef>
                <a:spcPct val="0"/>
              </a:spcBef>
              <a:buFont typeface="Wingdings" panose="05000000000000000000" pitchFamily="2" charset="2"/>
              <a:buChar char="§"/>
            </a:pPr>
            <a:r>
              <a:rPr lang="en-US" altLang="en-US" sz="1400" dirty="0"/>
              <a:t> Electronic components</a:t>
            </a:r>
          </a:p>
          <a:p>
            <a:pPr>
              <a:spcBef>
                <a:spcPct val="0"/>
              </a:spcBef>
              <a:buFont typeface="Wingdings" panose="05000000000000000000" pitchFamily="2" charset="2"/>
              <a:buChar char="§"/>
            </a:pPr>
            <a:r>
              <a:rPr lang="en-US" altLang="en-US" sz="1400" dirty="0"/>
              <a:t> Computer terminals</a:t>
            </a:r>
          </a:p>
        </p:txBody>
      </p:sp>
      <p:sp>
        <p:nvSpPr>
          <p:cNvPr id="12" name="Rectangle 12">
            <a:extLst>
              <a:ext uri="{FF2B5EF4-FFF2-40B4-BE49-F238E27FC236}">
                <a16:creationId xmlns:a16="http://schemas.microsoft.com/office/drawing/2014/main" id="{D94E1E2B-DCFE-BA30-4D14-90E0ACEB9EF8}"/>
              </a:ext>
            </a:extLst>
          </p:cNvPr>
          <p:cNvSpPr>
            <a:spLocks noChangeArrowheads="1"/>
          </p:cNvSpPr>
          <p:nvPr/>
        </p:nvSpPr>
        <p:spPr bwMode="auto">
          <a:xfrm>
            <a:off x="1273175" y="4660276"/>
            <a:ext cx="6251575" cy="1355725"/>
          </a:xfrm>
          <a:prstGeom prst="rect">
            <a:avLst/>
          </a:prstGeom>
          <a:solidFill>
            <a:srgbClr val="FFFFEB"/>
          </a:soli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US" altLang="en-US" sz="2400">
              <a:cs typeface="Arial" panose="020B0604020202020204" pitchFamily="34" charset="0"/>
            </a:endParaRPr>
          </a:p>
        </p:txBody>
      </p:sp>
      <p:sp>
        <p:nvSpPr>
          <p:cNvPr id="13" name="Text Box 14">
            <a:extLst>
              <a:ext uri="{FF2B5EF4-FFF2-40B4-BE49-F238E27FC236}">
                <a16:creationId xmlns:a16="http://schemas.microsoft.com/office/drawing/2014/main" id="{6D576F6E-4C0A-6856-AC91-B07857AD38BA}"/>
              </a:ext>
            </a:extLst>
          </p:cNvPr>
          <p:cNvSpPr txBox="1">
            <a:spLocks noChangeArrowheads="1"/>
          </p:cNvSpPr>
          <p:nvPr/>
        </p:nvSpPr>
        <p:spPr bwMode="auto">
          <a:xfrm>
            <a:off x="1620838" y="5052388"/>
            <a:ext cx="201824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 typeface="Wingdings" panose="05000000000000000000" pitchFamily="2" charset="2"/>
              <a:buChar char="§"/>
            </a:pPr>
            <a:r>
              <a:rPr lang="en-US" altLang="en-US" sz="1400" dirty="0"/>
              <a:t> Gas, water, electricity</a:t>
            </a:r>
          </a:p>
          <a:p>
            <a:pPr>
              <a:spcBef>
                <a:spcPct val="0"/>
              </a:spcBef>
              <a:buFont typeface="Wingdings" panose="05000000000000000000" pitchFamily="2" charset="2"/>
              <a:buChar char="§"/>
            </a:pPr>
            <a:r>
              <a:rPr lang="en-US" altLang="en-US" sz="1400" dirty="0"/>
              <a:t> Cleaning materials</a:t>
            </a:r>
          </a:p>
          <a:p>
            <a:pPr>
              <a:spcBef>
                <a:spcPct val="0"/>
              </a:spcBef>
              <a:buFont typeface="Wingdings" panose="05000000000000000000" pitchFamily="2" charset="2"/>
              <a:buChar char="§"/>
            </a:pPr>
            <a:r>
              <a:rPr lang="en-US" altLang="en-US" sz="1400" dirty="0"/>
              <a:t> Bulk chemicals</a:t>
            </a:r>
          </a:p>
          <a:p>
            <a:pPr>
              <a:spcBef>
                <a:spcPct val="0"/>
              </a:spcBef>
              <a:buFont typeface="Wingdings" panose="05000000000000000000" pitchFamily="2" charset="2"/>
              <a:buChar char="§"/>
            </a:pPr>
            <a:r>
              <a:rPr lang="en-US" altLang="en-US" sz="1400" dirty="0"/>
              <a:t> Office supplies</a:t>
            </a:r>
          </a:p>
        </p:txBody>
      </p:sp>
      <p:sp>
        <p:nvSpPr>
          <p:cNvPr id="14" name="Text Box 7">
            <a:extLst>
              <a:ext uri="{FF2B5EF4-FFF2-40B4-BE49-F238E27FC236}">
                <a16:creationId xmlns:a16="http://schemas.microsoft.com/office/drawing/2014/main" id="{703449DA-EE5F-F82E-A5E8-8BE220381CD4}"/>
              </a:ext>
            </a:extLst>
          </p:cNvPr>
          <p:cNvSpPr txBox="1">
            <a:spLocks noChangeArrowheads="1"/>
          </p:cNvSpPr>
          <p:nvPr/>
        </p:nvSpPr>
        <p:spPr bwMode="auto">
          <a:xfrm>
            <a:off x="1279525" y="1702763"/>
            <a:ext cx="2433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nl-NL" altLang="en-US" sz="2000" b="1" dirty="0"/>
              <a:t>New </a:t>
            </a:r>
            <a:r>
              <a:rPr lang="nl-NL" altLang="en-US" sz="2000" b="1" dirty="0" err="1"/>
              <a:t>task</a:t>
            </a:r>
            <a:r>
              <a:rPr lang="nl-NL" altLang="en-US" sz="2000" b="1" dirty="0"/>
              <a:t> </a:t>
            </a:r>
            <a:r>
              <a:rPr lang="nl-NL" altLang="en-US" sz="2000" b="1" dirty="0" err="1"/>
              <a:t>situation</a:t>
            </a:r>
            <a:endParaRPr lang="en-GB" altLang="en-US" sz="2000" b="1" dirty="0"/>
          </a:p>
        </p:txBody>
      </p:sp>
      <p:sp>
        <p:nvSpPr>
          <p:cNvPr id="15" name="Text Box 10">
            <a:extLst>
              <a:ext uri="{FF2B5EF4-FFF2-40B4-BE49-F238E27FC236}">
                <a16:creationId xmlns:a16="http://schemas.microsoft.com/office/drawing/2014/main" id="{CC440DCF-204E-D70B-BB89-7B501EB4B1DB}"/>
              </a:ext>
            </a:extLst>
          </p:cNvPr>
          <p:cNvSpPr txBox="1">
            <a:spLocks noChangeArrowheads="1"/>
          </p:cNvSpPr>
          <p:nvPr/>
        </p:nvSpPr>
        <p:spPr bwMode="auto">
          <a:xfrm>
            <a:off x="1258888" y="3171201"/>
            <a:ext cx="20748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nl-NL" altLang="en-US" sz="2000" b="1" dirty="0" err="1"/>
              <a:t>Modified</a:t>
            </a:r>
            <a:r>
              <a:rPr lang="nl-NL" altLang="en-US" sz="2000" b="1" dirty="0"/>
              <a:t> </a:t>
            </a:r>
            <a:r>
              <a:rPr lang="nl-NL" altLang="en-US" sz="2000" b="1" dirty="0" err="1"/>
              <a:t>Rebuy</a:t>
            </a:r>
            <a:endParaRPr lang="en-GB" altLang="en-US" sz="2000" b="1" dirty="0"/>
          </a:p>
        </p:txBody>
      </p:sp>
      <p:sp>
        <p:nvSpPr>
          <p:cNvPr id="16" name="Text Box 13">
            <a:extLst>
              <a:ext uri="{FF2B5EF4-FFF2-40B4-BE49-F238E27FC236}">
                <a16:creationId xmlns:a16="http://schemas.microsoft.com/office/drawing/2014/main" id="{E4558C0B-3C09-92D1-3265-58B770A14855}"/>
              </a:ext>
            </a:extLst>
          </p:cNvPr>
          <p:cNvSpPr txBox="1">
            <a:spLocks noChangeArrowheads="1"/>
          </p:cNvSpPr>
          <p:nvPr/>
        </p:nvSpPr>
        <p:spPr bwMode="auto">
          <a:xfrm>
            <a:off x="1279525" y="4647576"/>
            <a:ext cx="1905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r>
              <a:rPr lang="nl-NL" altLang="en-US" sz="2000" b="1" dirty="0"/>
              <a:t>Straight </a:t>
            </a:r>
            <a:r>
              <a:rPr lang="nl-NL" altLang="en-US" sz="2000" b="1" dirty="0" err="1"/>
              <a:t>rebuy</a:t>
            </a:r>
            <a:endParaRPr lang="en-GB" altLang="en-US" sz="2000" b="1" dirty="0"/>
          </a:p>
        </p:txBody>
      </p:sp>
      <p:sp>
        <p:nvSpPr>
          <p:cNvPr id="17" name="Line 4">
            <a:extLst>
              <a:ext uri="{FF2B5EF4-FFF2-40B4-BE49-F238E27FC236}">
                <a16:creationId xmlns:a16="http://schemas.microsoft.com/office/drawing/2014/main" id="{0E558DAE-9205-11ED-9F42-4403C2BC248D}"/>
              </a:ext>
            </a:extLst>
          </p:cNvPr>
          <p:cNvSpPr>
            <a:spLocks noChangeShapeType="1"/>
          </p:cNvSpPr>
          <p:nvPr/>
        </p:nvSpPr>
        <p:spPr bwMode="auto">
          <a:xfrm rot="5400000" flipV="1">
            <a:off x="5489962" y="3952848"/>
            <a:ext cx="4918010" cy="37808"/>
          </a:xfrm>
          <a:prstGeom prst="line">
            <a:avLst/>
          </a:prstGeom>
          <a:noFill/>
          <a:ln w="76200">
            <a:solidFill>
              <a:srgbClr val="000066"/>
            </a:solidFill>
            <a:round/>
            <a:headEnd type="triangle" w="med" len="med"/>
            <a:tailEnd type="triangle" w="med" len="med"/>
          </a:ln>
        </p:spPr>
        <p:txBody>
          <a:bodyPr wrap="square" lIns="90488" tIns="44450" rIns="90488" bIns="44450" anchor="ctr">
            <a:spAutoFit/>
          </a:bodyPr>
          <a:lstStyle/>
          <a:p>
            <a:pPr>
              <a:defRPr/>
            </a:pPr>
            <a:endParaRPr lang="en-US">
              <a:latin typeface="+mj-lt"/>
            </a:endParaRPr>
          </a:p>
        </p:txBody>
      </p:sp>
      <p:sp>
        <p:nvSpPr>
          <p:cNvPr id="18" name="Text Box 7">
            <a:extLst>
              <a:ext uri="{FF2B5EF4-FFF2-40B4-BE49-F238E27FC236}">
                <a16:creationId xmlns:a16="http://schemas.microsoft.com/office/drawing/2014/main" id="{0D99CBC3-CDC2-2E53-DC9D-185B16A94C51}"/>
              </a:ext>
            </a:extLst>
          </p:cNvPr>
          <p:cNvSpPr txBox="1">
            <a:spLocks noChangeArrowheads="1"/>
          </p:cNvSpPr>
          <p:nvPr/>
        </p:nvSpPr>
        <p:spPr bwMode="auto">
          <a:xfrm rot="5400000">
            <a:off x="7716869" y="5607029"/>
            <a:ext cx="1255713" cy="304800"/>
          </a:xfrm>
          <a:prstGeom prst="rect">
            <a:avLst/>
          </a:prstGeom>
          <a:noFill/>
          <a:ln w="25400">
            <a:noFill/>
            <a:miter lim="800000"/>
            <a:headEnd/>
            <a:tailEnd/>
          </a:ln>
        </p:spPr>
        <p:txBody>
          <a:bodyPr wrap="none" lIns="90488" tIns="44450" rIns="90488" bIns="44450">
            <a:spAutoFit/>
          </a:bodyPr>
          <a:lstStyle/>
          <a:p>
            <a:pPr>
              <a:defRPr/>
            </a:pPr>
            <a:r>
              <a:rPr lang="en-US" sz="1400" b="1" dirty="0">
                <a:solidFill>
                  <a:srgbClr val="000066"/>
                </a:solidFill>
                <a:latin typeface="+mj-lt"/>
              </a:rPr>
              <a:t>Routine task</a:t>
            </a:r>
          </a:p>
        </p:txBody>
      </p:sp>
      <p:sp>
        <p:nvSpPr>
          <p:cNvPr id="19" name="Text Box 8">
            <a:extLst>
              <a:ext uri="{FF2B5EF4-FFF2-40B4-BE49-F238E27FC236}">
                <a16:creationId xmlns:a16="http://schemas.microsoft.com/office/drawing/2014/main" id="{EE6F55EB-C704-4F00-88D1-2DEC32DFD036}"/>
              </a:ext>
            </a:extLst>
          </p:cNvPr>
          <p:cNvSpPr txBox="1">
            <a:spLocks noChangeArrowheads="1"/>
          </p:cNvSpPr>
          <p:nvPr/>
        </p:nvSpPr>
        <p:spPr bwMode="auto">
          <a:xfrm rot="5400000">
            <a:off x="8256417" y="5640557"/>
            <a:ext cx="909638" cy="304800"/>
          </a:xfrm>
          <a:prstGeom prst="rect">
            <a:avLst/>
          </a:prstGeom>
          <a:noFill/>
          <a:ln w="25400">
            <a:noFill/>
            <a:miter lim="800000"/>
            <a:headEnd/>
            <a:tailEnd/>
          </a:ln>
        </p:spPr>
        <p:txBody>
          <a:bodyPr wrap="none" lIns="90488" tIns="44450" rIns="90488" bIns="44450">
            <a:spAutoFit/>
          </a:bodyPr>
          <a:lstStyle/>
          <a:p>
            <a:pPr>
              <a:defRPr/>
            </a:pPr>
            <a:r>
              <a:rPr lang="en-US" sz="1400" b="1" dirty="0">
                <a:solidFill>
                  <a:srgbClr val="000066"/>
                </a:solidFill>
                <a:latin typeface="+mj-lt"/>
              </a:rPr>
              <a:t>Low risk</a:t>
            </a:r>
            <a:endParaRPr lang="en-US" b="1" dirty="0">
              <a:solidFill>
                <a:srgbClr val="000066"/>
              </a:solidFill>
              <a:latin typeface="+mj-lt"/>
            </a:endParaRPr>
          </a:p>
        </p:txBody>
      </p:sp>
      <p:sp>
        <p:nvSpPr>
          <p:cNvPr id="20" name="Text Box 37">
            <a:extLst>
              <a:ext uri="{FF2B5EF4-FFF2-40B4-BE49-F238E27FC236}">
                <a16:creationId xmlns:a16="http://schemas.microsoft.com/office/drawing/2014/main" id="{51FC0B27-54D1-FC37-A162-8F15AD22F7EC}"/>
              </a:ext>
            </a:extLst>
          </p:cNvPr>
          <p:cNvSpPr txBox="1">
            <a:spLocks noChangeArrowheads="1"/>
          </p:cNvSpPr>
          <p:nvPr/>
        </p:nvSpPr>
        <p:spPr bwMode="auto">
          <a:xfrm rot="5400000">
            <a:off x="7820245" y="1947238"/>
            <a:ext cx="958850" cy="304800"/>
          </a:xfrm>
          <a:prstGeom prst="rect">
            <a:avLst/>
          </a:prstGeom>
          <a:noFill/>
          <a:ln w="25400">
            <a:noFill/>
            <a:miter lim="800000"/>
            <a:headEnd/>
            <a:tailEnd/>
          </a:ln>
        </p:spPr>
        <p:txBody>
          <a:bodyPr wrap="none" lIns="90488" tIns="44450" rIns="90488" bIns="44450">
            <a:spAutoFit/>
          </a:bodyPr>
          <a:lstStyle/>
          <a:p>
            <a:pPr>
              <a:defRPr/>
            </a:pPr>
            <a:r>
              <a:rPr lang="en-US" sz="1400" b="1" dirty="0">
                <a:solidFill>
                  <a:srgbClr val="000066"/>
                </a:solidFill>
                <a:latin typeface="+mj-lt"/>
              </a:rPr>
              <a:t>New task</a:t>
            </a:r>
          </a:p>
        </p:txBody>
      </p:sp>
      <p:sp>
        <p:nvSpPr>
          <p:cNvPr id="21" name="Text Box 38">
            <a:extLst>
              <a:ext uri="{FF2B5EF4-FFF2-40B4-BE49-F238E27FC236}">
                <a16:creationId xmlns:a16="http://schemas.microsoft.com/office/drawing/2014/main" id="{213B53E2-B8E9-4F89-911C-767CE497AC7E}"/>
              </a:ext>
            </a:extLst>
          </p:cNvPr>
          <p:cNvSpPr txBox="1">
            <a:spLocks noChangeArrowheads="1"/>
          </p:cNvSpPr>
          <p:nvPr/>
        </p:nvSpPr>
        <p:spPr bwMode="auto">
          <a:xfrm rot="5400000">
            <a:off x="8231932" y="1952001"/>
            <a:ext cx="949325" cy="304800"/>
          </a:xfrm>
          <a:prstGeom prst="rect">
            <a:avLst/>
          </a:prstGeom>
          <a:noFill/>
          <a:ln w="25400">
            <a:noFill/>
            <a:miter lim="800000"/>
            <a:headEnd/>
            <a:tailEnd/>
          </a:ln>
        </p:spPr>
        <p:txBody>
          <a:bodyPr wrap="none" lIns="90488" tIns="44450" rIns="90488" bIns="44450">
            <a:spAutoFit/>
          </a:bodyPr>
          <a:lstStyle/>
          <a:p>
            <a:pPr>
              <a:defRPr/>
            </a:pPr>
            <a:r>
              <a:rPr lang="en-US" sz="1400" b="1" dirty="0">
                <a:solidFill>
                  <a:srgbClr val="000066"/>
                </a:solidFill>
                <a:latin typeface="+mj-lt"/>
              </a:rPr>
              <a:t>High risk</a:t>
            </a:r>
            <a:endParaRPr lang="en-US" b="1" dirty="0">
              <a:solidFill>
                <a:srgbClr val="000066"/>
              </a:solidFill>
              <a:latin typeface="+mj-lt"/>
            </a:endParaRPr>
          </a:p>
        </p:txBody>
      </p:sp>
    </p:spTree>
    <p:extLst>
      <p:ext uri="{BB962C8B-B14F-4D97-AF65-F5344CB8AC3E}">
        <p14:creationId xmlns:p14="http://schemas.microsoft.com/office/powerpoint/2010/main" val="238693736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270869-F877-44C4-97B6-F11F66D2383C}"/>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D3435B88-79FD-4671-AB0D-C1A340ACB6A1}"/>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5C189F4E-7E4B-47F0-862F-80A4E70D508B}"/>
              </a:ext>
            </a:extLst>
          </p:cNvPr>
          <p:cNvSpPr>
            <a:spLocks noGrp="1"/>
          </p:cNvSpPr>
          <p:nvPr>
            <p:ph type="sldNum" sz="quarter" idx="4"/>
          </p:nvPr>
        </p:nvSpPr>
        <p:spPr/>
        <p:txBody>
          <a:bodyPr/>
          <a:lstStyle/>
          <a:p>
            <a:fld id="{A4CA0D4A-ABDC-4976-ABAD-3B4D4081987F}" type="slidenum">
              <a:rPr lang="en-US" smtClean="0"/>
              <a:pPr/>
              <a:t>18</a:t>
            </a:fld>
            <a:endParaRPr lang="en-US" dirty="0"/>
          </a:p>
        </p:txBody>
      </p:sp>
      <p:sp>
        <p:nvSpPr>
          <p:cNvPr id="5" name="Content Placeholder 4">
            <a:extLst>
              <a:ext uri="{FF2B5EF4-FFF2-40B4-BE49-F238E27FC236}">
                <a16:creationId xmlns:a16="http://schemas.microsoft.com/office/drawing/2014/main" id="{990AD6D8-09A2-4F39-9095-09216AF6595C}"/>
              </a:ext>
            </a:extLst>
          </p:cNvPr>
          <p:cNvSpPr>
            <a:spLocks noGrp="1"/>
          </p:cNvSpPr>
          <p:nvPr>
            <p:ph idx="10"/>
          </p:nvPr>
        </p:nvSpPr>
        <p:spPr/>
        <p:txBody>
          <a:bodyPr/>
          <a:lstStyle/>
          <a:p>
            <a:pPr marL="0" indent="0">
              <a:lnSpc>
                <a:spcPct val="90000"/>
              </a:lnSpc>
              <a:buFontTx/>
              <a:buNone/>
            </a:pPr>
            <a:r>
              <a:rPr lang="en-US" altLang="en-US" b="1" dirty="0">
                <a:solidFill>
                  <a:srgbClr val="FF9900"/>
                </a:solidFill>
                <a:cs typeface="Arial" panose="020B0604020202020204" pitchFamily="34" charset="0"/>
              </a:rPr>
              <a:t>PSM </a:t>
            </a:r>
            <a:r>
              <a:rPr lang="en-US" altLang="en-US" b="1" dirty="0" err="1">
                <a:solidFill>
                  <a:srgbClr val="FF9900"/>
                </a:solidFill>
                <a:cs typeface="Arial" panose="020B0604020202020204" pitchFamily="34" charset="0"/>
              </a:rPr>
              <a:t>Organisation</a:t>
            </a:r>
            <a:r>
              <a:rPr lang="en-US" altLang="en-US" dirty="0">
                <a:cs typeface="Arial" panose="020B0604020202020204" pitchFamily="34" charset="0"/>
              </a:rPr>
              <a:t> is dependent on many factors, such as market conditions &amp; types of materials required</a:t>
            </a:r>
          </a:p>
          <a:p>
            <a:pPr marL="0" indent="0">
              <a:lnSpc>
                <a:spcPct val="90000"/>
              </a:lnSpc>
              <a:buFontTx/>
              <a:buNone/>
            </a:pPr>
            <a:endParaRPr lang="en-US" altLang="en-US" b="1" i="1" dirty="0">
              <a:cs typeface="Arial" panose="020B0604020202020204" pitchFamily="34" charset="0"/>
            </a:endParaRPr>
          </a:p>
          <a:p>
            <a:pPr marL="1587" lvl="1" indent="0">
              <a:lnSpc>
                <a:spcPct val="90000"/>
              </a:lnSpc>
              <a:buNone/>
            </a:pPr>
            <a:r>
              <a:rPr lang="en-US" altLang="en-US" b="1" i="1" dirty="0" err="1">
                <a:solidFill>
                  <a:srgbClr val="FF9900"/>
                </a:solidFill>
                <a:cs typeface="Arial" panose="020B0604020202020204" pitchFamily="34" charset="0"/>
              </a:rPr>
              <a:t>Centralised</a:t>
            </a:r>
            <a:r>
              <a:rPr lang="en-US" altLang="en-US" b="1" i="1" dirty="0">
                <a:solidFill>
                  <a:srgbClr val="FF9900"/>
                </a:solidFill>
                <a:cs typeface="Arial" panose="020B0604020202020204" pitchFamily="34" charset="0"/>
              </a:rPr>
              <a:t> PSM</a:t>
            </a:r>
            <a:r>
              <a:rPr lang="en-US" altLang="en-US" dirty="0">
                <a:solidFill>
                  <a:srgbClr val="FF9900"/>
                </a:solidFill>
                <a:cs typeface="Arial" panose="020B0604020202020204" pitchFamily="34" charset="0"/>
              </a:rPr>
              <a:t> </a:t>
            </a:r>
            <a:r>
              <a:rPr lang="en-US" altLang="en-US" dirty="0">
                <a:cs typeface="Arial" panose="020B0604020202020204" pitchFamily="34" charset="0"/>
              </a:rPr>
              <a:t>- PSM department located at the firm’s corporate office makes all the purchasing decisions</a:t>
            </a:r>
          </a:p>
          <a:p>
            <a:pPr marL="0" indent="0">
              <a:lnSpc>
                <a:spcPct val="90000"/>
              </a:lnSpc>
            </a:pPr>
            <a:r>
              <a:rPr lang="en-US" altLang="en-US" b="1" kern="0" dirty="0">
                <a:cs typeface="Arial" panose="020B0604020202020204" pitchFamily="34" charset="0"/>
              </a:rPr>
              <a:t>Advantages</a:t>
            </a:r>
          </a:p>
          <a:p>
            <a:pPr lvl="1">
              <a:lnSpc>
                <a:spcPct val="90000"/>
              </a:lnSpc>
            </a:pPr>
            <a:r>
              <a:rPr lang="en-US" altLang="en-US" kern="0" dirty="0">
                <a:cs typeface="Arial" panose="020B0604020202020204" pitchFamily="34" charset="0"/>
              </a:rPr>
              <a:t> Concentrated volume</a:t>
            </a:r>
          </a:p>
          <a:p>
            <a:pPr lvl="1">
              <a:lnSpc>
                <a:spcPct val="90000"/>
              </a:lnSpc>
            </a:pPr>
            <a:r>
              <a:rPr lang="en-US" altLang="en-US" kern="0" dirty="0">
                <a:cs typeface="Arial" panose="020B0604020202020204" pitchFamily="34" charset="0"/>
              </a:rPr>
              <a:t> Leveraging purchase volume</a:t>
            </a:r>
          </a:p>
          <a:p>
            <a:pPr lvl="1">
              <a:lnSpc>
                <a:spcPct val="90000"/>
              </a:lnSpc>
            </a:pPr>
            <a:r>
              <a:rPr lang="en-US" altLang="en-US" kern="0" dirty="0">
                <a:cs typeface="Arial" panose="020B0604020202020204" pitchFamily="34" charset="0"/>
              </a:rPr>
              <a:t> Avoid duplication</a:t>
            </a:r>
          </a:p>
          <a:p>
            <a:pPr lvl="1">
              <a:lnSpc>
                <a:spcPct val="90000"/>
              </a:lnSpc>
            </a:pPr>
            <a:r>
              <a:rPr lang="en-US" altLang="en-US" kern="0" dirty="0">
                <a:cs typeface="Arial" panose="020B0604020202020204" pitchFamily="34" charset="0"/>
              </a:rPr>
              <a:t> Specialization</a:t>
            </a:r>
          </a:p>
          <a:p>
            <a:pPr lvl="1">
              <a:lnSpc>
                <a:spcPct val="90000"/>
              </a:lnSpc>
            </a:pPr>
            <a:r>
              <a:rPr lang="en-US" altLang="en-US" kern="0" dirty="0">
                <a:cs typeface="Arial" panose="020B0604020202020204" pitchFamily="34" charset="0"/>
              </a:rPr>
              <a:t> No competition within units</a:t>
            </a:r>
          </a:p>
          <a:p>
            <a:pPr lvl="1">
              <a:lnSpc>
                <a:spcPct val="90000"/>
              </a:lnSpc>
            </a:pPr>
            <a:r>
              <a:rPr lang="en-US" altLang="en-US" kern="0" dirty="0">
                <a:cs typeface="Arial" panose="020B0604020202020204" pitchFamily="34" charset="0"/>
              </a:rPr>
              <a:t> Common supply base</a:t>
            </a:r>
          </a:p>
          <a:p>
            <a:pPr lvl="1">
              <a:lnSpc>
                <a:spcPct val="90000"/>
              </a:lnSpc>
            </a:pPr>
            <a:endParaRPr lang="en-US" altLang="en-US" dirty="0">
              <a:cs typeface="Arial" panose="020B0604020202020204" pitchFamily="34" charset="0"/>
            </a:endParaRPr>
          </a:p>
          <a:p>
            <a:pPr marL="1587" lvl="1" indent="0">
              <a:lnSpc>
                <a:spcPct val="90000"/>
              </a:lnSpc>
              <a:buNone/>
            </a:pPr>
            <a:r>
              <a:rPr lang="en-US" altLang="en-US" b="1" i="1" dirty="0" err="1">
                <a:solidFill>
                  <a:srgbClr val="FF9900"/>
                </a:solidFill>
                <a:cs typeface="Arial" panose="020B0604020202020204" pitchFamily="34" charset="0"/>
              </a:rPr>
              <a:t>Decentralised</a:t>
            </a:r>
            <a:r>
              <a:rPr lang="en-US" altLang="en-US" b="1" i="1" dirty="0">
                <a:solidFill>
                  <a:srgbClr val="FF9900"/>
                </a:solidFill>
                <a:cs typeface="Arial" panose="020B0604020202020204" pitchFamily="34" charset="0"/>
              </a:rPr>
              <a:t> PSM </a:t>
            </a:r>
            <a:r>
              <a:rPr lang="en-US" altLang="en-US" dirty="0">
                <a:cs typeface="Arial" panose="020B0604020202020204" pitchFamily="34" charset="0"/>
              </a:rPr>
              <a:t>- individual, local PSM departments, such as plant level, make their own purchasing decisions</a:t>
            </a:r>
          </a:p>
          <a:p>
            <a:pPr marL="0" indent="0"/>
            <a:r>
              <a:rPr lang="en-US" altLang="en-US" b="1" kern="0" dirty="0">
                <a:cs typeface="Arial" panose="020B0604020202020204" pitchFamily="34" charset="0"/>
              </a:rPr>
              <a:t>Advantages</a:t>
            </a:r>
            <a:endParaRPr lang="en-US" altLang="en-US" b="1" i="1" kern="0" dirty="0">
              <a:cs typeface="Arial" panose="020B0604020202020204" pitchFamily="34" charset="0"/>
            </a:endParaRPr>
          </a:p>
          <a:p>
            <a:pPr lvl="1"/>
            <a:r>
              <a:rPr lang="en-US" altLang="en-US" kern="0" dirty="0">
                <a:cs typeface="Arial" panose="020B0604020202020204" pitchFamily="34" charset="0"/>
              </a:rPr>
              <a:t>Closer knowledge of requirements</a:t>
            </a:r>
          </a:p>
          <a:p>
            <a:pPr lvl="1"/>
            <a:r>
              <a:rPr lang="en-US" altLang="en-US" kern="0" dirty="0">
                <a:cs typeface="Arial" panose="020B0604020202020204" pitchFamily="34" charset="0"/>
              </a:rPr>
              <a:t>Local sourcing</a:t>
            </a:r>
          </a:p>
          <a:p>
            <a:pPr lvl="1"/>
            <a:r>
              <a:rPr lang="en-US" altLang="en-US" kern="0" dirty="0">
                <a:cs typeface="Arial" panose="020B0604020202020204" pitchFamily="34" charset="0"/>
              </a:rPr>
              <a:t>Less bureaucracy</a:t>
            </a:r>
            <a:endParaRPr lang="en-GB" dirty="0"/>
          </a:p>
        </p:txBody>
      </p:sp>
      <p:sp>
        <p:nvSpPr>
          <p:cNvPr id="6" name="Title 5">
            <a:extLst>
              <a:ext uri="{FF2B5EF4-FFF2-40B4-BE49-F238E27FC236}">
                <a16:creationId xmlns:a16="http://schemas.microsoft.com/office/drawing/2014/main" id="{56F4D38B-B970-4B44-B9F0-45CC38A4AE09}"/>
              </a:ext>
            </a:extLst>
          </p:cNvPr>
          <p:cNvSpPr>
            <a:spLocks noGrp="1"/>
          </p:cNvSpPr>
          <p:nvPr>
            <p:ph type="title"/>
          </p:nvPr>
        </p:nvSpPr>
        <p:spPr/>
        <p:txBody>
          <a:bodyPr/>
          <a:lstStyle/>
          <a:p>
            <a:r>
              <a:rPr lang="en-US" altLang="en-US" dirty="0">
                <a:cs typeface="Arial" panose="020B0604020202020204" pitchFamily="34" charset="0"/>
              </a:rPr>
              <a:t>PSM – </a:t>
            </a:r>
            <a:r>
              <a:rPr lang="en-US" altLang="en-US" i="1" dirty="0" err="1">
                <a:cs typeface="Arial" panose="020B0604020202020204" pitchFamily="34" charset="0"/>
              </a:rPr>
              <a:t>Centralised</a:t>
            </a:r>
            <a:r>
              <a:rPr lang="en-US" altLang="en-US" i="1" dirty="0">
                <a:cs typeface="Arial" panose="020B0604020202020204" pitchFamily="34" charset="0"/>
              </a:rPr>
              <a:t> vs. </a:t>
            </a:r>
            <a:r>
              <a:rPr lang="en-US" altLang="en-US" i="1" dirty="0" err="1">
                <a:cs typeface="Arial" panose="020B0604020202020204" pitchFamily="34" charset="0"/>
              </a:rPr>
              <a:t>Decentralised</a:t>
            </a:r>
            <a:r>
              <a:rPr lang="en-US" altLang="en-US" i="1" dirty="0">
                <a:cs typeface="Arial" panose="020B0604020202020204" pitchFamily="34" charset="0"/>
              </a:rPr>
              <a:t>  </a:t>
            </a:r>
            <a:endParaRPr lang="en-GB" dirty="0"/>
          </a:p>
        </p:txBody>
      </p:sp>
      <p:sp>
        <p:nvSpPr>
          <p:cNvPr id="7" name="Content Placeholder 6">
            <a:extLst>
              <a:ext uri="{FF2B5EF4-FFF2-40B4-BE49-F238E27FC236}">
                <a16:creationId xmlns:a16="http://schemas.microsoft.com/office/drawing/2014/main" id="{D6A4E519-FFB0-4E87-A46F-D652E58CCCC8}"/>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266762985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D0DC6C-F1AF-4C7A-B329-B12B211DC3C5}"/>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B874BC90-C9A5-4300-BDB1-40D0729625E1}"/>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E7FB70D6-7F35-4804-8948-65053BA16F84}"/>
              </a:ext>
            </a:extLst>
          </p:cNvPr>
          <p:cNvSpPr>
            <a:spLocks noGrp="1"/>
          </p:cNvSpPr>
          <p:nvPr>
            <p:ph type="sldNum" sz="quarter" idx="4"/>
          </p:nvPr>
        </p:nvSpPr>
        <p:spPr/>
        <p:txBody>
          <a:bodyPr/>
          <a:lstStyle/>
          <a:p>
            <a:fld id="{A4CA0D4A-ABDC-4976-ABAD-3B4D4081987F}" type="slidenum">
              <a:rPr lang="en-US" smtClean="0"/>
              <a:pPr/>
              <a:t>19</a:t>
            </a:fld>
            <a:endParaRPr lang="en-US" dirty="0"/>
          </a:p>
        </p:txBody>
      </p:sp>
      <p:sp>
        <p:nvSpPr>
          <p:cNvPr id="5" name="Content Placeholder 4">
            <a:extLst>
              <a:ext uri="{FF2B5EF4-FFF2-40B4-BE49-F238E27FC236}">
                <a16:creationId xmlns:a16="http://schemas.microsoft.com/office/drawing/2014/main" id="{97AA439F-1A15-4612-B695-1202E6412DD0}"/>
              </a:ext>
            </a:extLst>
          </p:cNvPr>
          <p:cNvSpPr>
            <a:spLocks noGrp="1"/>
          </p:cNvSpPr>
          <p:nvPr>
            <p:ph idx="10"/>
          </p:nvPr>
        </p:nvSpPr>
        <p:spPr/>
        <p:txBody>
          <a:bodyPr/>
          <a:lstStyle/>
          <a:p>
            <a:pPr>
              <a:buFont typeface="Arial" panose="020B0604020202020204" pitchFamily="34" charset="0"/>
              <a:buChar char="•"/>
            </a:pPr>
            <a:r>
              <a:rPr lang="en-US" altLang="en-US" dirty="0">
                <a:cs typeface="Arial" panose="020B0604020202020204" pitchFamily="34" charset="0"/>
              </a:rPr>
              <a:t>Go to the quiz in Moodle that covers the content for the first part of this module</a:t>
            </a:r>
            <a:endParaRPr lang="en-GB" dirty="0"/>
          </a:p>
        </p:txBody>
      </p:sp>
      <p:sp>
        <p:nvSpPr>
          <p:cNvPr id="6" name="Title 5">
            <a:extLst>
              <a:ext uri="{FF2B5EF4-FFF2-40B4-BE49-F238E27FC236}">
                <a16:creationId xmlns:a16="http://schemas.microsoft.com/office/drawing/2014/main" id="{772F2095-7B96-493B-82C8-2DF058C25182}"/>
              </a:ext>
            </a:extLst>
          </p:cNvPr>
          <p:cNvSpPr>
            <a:spLocks noGrp="1"/>
          </p:cNvSpPr>
          <p:nvPr>
            <p:ph type="title"/>
          </p:nvPr>
        </p:nvSpPr>
        <p:spPr/>
        <p:txBody>
          <a:bodyPr/>
          <a:lstStyle/>
          <a:p>
            <a:r>
              <a:rPr lang="en-GB" dirty="0"/>
              <a:t>End of element quiz</a:t>
            </a:r>
          </a:p>
        </p:txBody>
      </p:sp>
      <p:sp>
        <p:nvSpPr>
          <p:cNvPr id="7" name="Content Placeholder 6">
            <a:extLst>
              <a:ext uri="{FF2B5EF4-FFF2-40B4-BE49-F238E27FC236}">
                <a16:creationId xmlns:a16="http://schemas.microsoft.com/office/drawing/2014/main" id="{161021C1-98AF-4817-A5DE-2FFF042414CE}"/>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116917138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2</a:t>
            </a:fld>
            <a:endParaRPr lang="en-US" dirty="0"/>
          </a:p>
        </p:txBody>
      </p:sp>
      <p:sp>
        <p:nvSpPr>
          <p:cNvPr id="5" name="Inhaltsplatzhalter 4"/>
          <p:cNvSpPr>
            <a:spLocks noGrp="1"/>
          </p:cNvSpPr>
          <p:nvPr>
            <p:ph idx="10"/>
          </p:nvPr>
        </p:nvSpPr>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altLang="en-US" b="0" i="0" u="none" strike="noStrike" kern="0" cap="none" spc="0" normalizeH="0" baseline="0" noProof="0" dirty="0">
                <a:ln>
                  <a:noFill/>
                </a:ln>
                <a:solidFill>
                  <a:srgbClr val="000000"/>
                </a:solidFill>
                <a:effectLst/>
                <a:uLnTx/>
                <a:uFillTx/>
                <a:latin typeface="Arial"/>
                <a:ea typeface="ＭＳ Ｐゴシック"/>
                <a:cs typeface="Arial" panose="020B0604020202020204" pitchFamily="34" charset="0"/>
              </a:rPr>
              <a:t>Identify the basic role, benefits, processes and aspects of a PSM department</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altLang="en-US" dirty="0">
                <a:solidFill>
                  <a:srgbClr val="000000"/>
                </a:solidFill>
                <a:latin typeface="Arial"/>
                <a:ea typeface="ＭＳ Ｐゴシック"/>
                <a:cs typeface="Arial" panose="020B0604020202020204" pitchFamily="34" charset="0"/>
              </a:rPr>
              <a:t>Understanding the difference between consumer and commercial buying activities</a:t>
            </a:r>
            <a:endParaRPr kumimoji="0" lang="en-GB" altLang="en-US" b="0" i="0" u="none" strike="noStrike" kern="0" cap="none" spc="0" normalizeH="0" baseline="0" noProof="0" dirty="0">
              <a:ln>
                <a:noFill/>
              </a:ln>
              <a:solidFill>
                <a:srgbClr val="000000"/>
              </a:solidFill>
              <a:effectLst/>
              <a:uLnTx/>
              <a:uFillTx/>
              <a:latin typeface="Arial"/>
              <a:ea typeface="ＭＳ Ｐゴシック"/>
              <a:cs typeface="Arial" panose="020B060402020202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altLang="en-US" b="0" i="0" u="none" strike="noStrike" kern="0" cap="none" spc="0" normalizeH="0" baseline="0" noProof="0" dirty="0">
                <a:ln>
                  <a:noFill/>
                </a:ln>
                <a:solidFill>
                  <a:srgbClr val="000000"/>
                </a:solidFill>
                <a:effectLst/>
                <a:uLnTx/>
                <a:uFillTx/>
                <a:latin typeface="Arial"/>
                <a:ea typeface="ＭＳ Ｐゴシック"/>
                <a:cs typeface="Arial" panose="020B0604020202020204" pitchFamily="34" charset="0"/>
              </a:rPr>
              <a:t>Explain opportunities and challenges when acting as the interface between internal customer requirements and external supply networks</a:t>
            </a:r>
            <a:endParaRPr kumimoji="0" lang="de-DE" altLang="en-US" b="0" i="0" u="none" strike="noStrike" kern="0" cap="none" spc="0" normalizeH="0" baseline="0" noProof="0" dirty="0">
              <a:ln>
                <a:noFill/>
              </a:ln>
              <a:solidFill>
                <a:srgbClr val="000000"/>
              </a:solidFill>
              <a:effectLst/>
              <a:uLnTx/>
              <a:uFillTx/>
              <a:latin typeface="Arial"/>
              <a:ea typeface="ＭＳ Ｐゴシック"/>
              <a:cs typeface="Arial" panose="020B0604020202020204" pitchFamily="34" charset="0"/>
            </a:endParaRPr>
          </a:p>
          <a:p>
            <a:pPr>
              <a:buFont typeface="Wingdings" panose="05000000000000000000" pitchFamily="2" charset="2"/>
              <a:buChar char="Ø"/>
            </a:pPr>
            <a:endParaRPr lang="en-US" dirty="0"/>
          </a:p>
        </p:txBody>
      </p:sp>
      <p:sp>
        <p:nvSpPr>
          <p:cNvPr id="6" name="Titel 5"/>
          <p:cNvSpPr>
            <a:spLocks noGrp="1"/>
          </p:cNvSpPr>
          <p:nvPr>
            <p:ph type="title"/>
          </p:nvPr>
        </p:nvSpPr>
        <p:spPr/>
        <p:txBody>
          <a:bodyPr/>
          <a:lstStyle/>
          <a:p>
            <a:r>
              <a:rPr lang="en-GB" altLang="de-DE" dirty="0">
                <a:cs typeface="Arial" panose="020B0604020202020204" pitchFamily="34" charset="0"/>
              </a:rPr>
              <a:t>Learning Goals for the Introduction to PSM</a:t>
            </a:r>
            <a:endParaRPr lang="en-US" dirty="0"/>
          </a:p>
        </p:txBody>
      </p:sp>
    </p:spTree>
    <p:extLst>
      <p:ext uri="{BB962C8B-B14F-4D97-AF65-F5344CB8AC3E}">
        <p14:creationId xmlns:p14="http://schemas.microsoft.com/office/powerpoint/2010/main" val="35246199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20</a:t>
            </a:fld>
            <a:endParaRPr lang="en-US" dirty="0"/>
          </a:p>
        </p:txBody>
      </p:sp>
      <p:sp>
        <p:nvSpPr>
          <p:cNvPr id="5" name="Inhaltsplatzhalter 4"/>
          <p:cNvSpPr>
            <a:spLocks noGrp="1"/>
          </p:cNvSpPr>
          <p:nvPr>
            <p:ph idx="10"/>
          </p:nvPr>
        </p:nvSpPr>
        <p:spPr>
          <a:xfrm>
            <a:off x="386971" y="1511808"/>
            <a:ext cx="9287116" cy="4767072"/>
          </a:xfrm>
        </p:spPr>
        <p:txBody>
          <a:bodyPr/>
          <a:lstStyle/>
          <a:p>
            <a:pPr>
              <a:buFont typeface="Arial" panose="020B0604020202020204" pitchFamily="34" charset="0"/>
              <a:buChar char="•"/>
            </a:pPr>
            <a:r>
              <a:rPr lang="en-GB" i="0" dirty="0" err="1">
                <a:effectLst/>
              </a:rPr>
              <a:t>Kraljic</a:t>
            </a:r>
            <a:r>
              <a:rPr lang="en-GB" i="0" dirty="0">
                <a:effectLst/>
              </a:rPr>
              <a:t>, P. (1983). </a:t>
            </a:r>
            <a:r>
              <a:rPr lang="en-GB" i="0" u="none" strike="noStrike" dirty="0">
                <a:effectLst/>
              </a:rPr>
              <a:t>Purchasing Must Become Supply Management</a:t>
            </a:r>
            <a:r>
              <a:rPr lang="en-GB" i="0" dirty="0">
                <a:effectLst/>
              </a:rPr>
              <a:t>. </a:t>
            </a:r>
            <a:r>
              <a:rPr lang="en-GB" i="1" dirty="0">
                <a:effectLst/>
              </a:rPr>
              <a:t>Harvard Business Review</a:t>
            </a:r>
            <a:r>
              <a:rPr lang="en-GB" dirty="0"/>
              <a:t>, September</a:t>
            </a:r>
            <a:endParaRPr lang="en-GB" i="0" dirty="0">
              <a:effectLst/>
            </a:endParaRPr>
          </a:p>
          <a:p>
            <a:pPr>
              <a:buFont typeface="Arial" panose="020B0604020202020204" pitchFamily="34" charset="0"/>
              <a:buChar char="•"/>
            </a:pPr>
            <a:r>
              <a:rPr lang="en-GB" b="0" i="0" dirty="0" err="1">
                <a:effectLst/>
              </a:rPr>
              <a:t>Leenders</a:t>
            </a:r>
            <a:r>
              <a:rPr lang="en-GB" b="0" i="0" dirty="0">
                <a:effectLst/>
              </a:rPr>
              <a:t>, M. R., Johnson, F., Fearon, H.E., &amp; Flynn, A. E. (2005). </a:t>
            </a:r>
            <a:r>
              <a:rPr lang="en-GB" b="0" i="1" dirty="0">
                <a:effectLst/>
              </a:rPr>
              <a:t>Purchasing and supply management</a:t>
            </a:r>
            <a:r>
              <a:rPr lang="en-GB" b="0" i="0" dirty="0">
                <a:effectLst/>
              </a:rPr>
              <a:t>. Thirteenth Edition: McGraw-Hill Companies, Inc.</a:t>
            </a:r>
            <a:endParaRPr lang="en-US" altLang="en-US" sz="1400" dirty="0"/>
          </a:p>
          <a:p>
            <a:pPr>
              <a:buFont typeface="Arial" panose="020B0604020202020204" pitchFamily="34" charset="0"/>
              <a:buChar char="•"/>
            </a:pPr>
            <a:r>
              <a:rPr lang="en-GB" sz="1400" dirty="0"/>
              <a:t>Linkedin.com. 2022. The Five Rights of Procurement. [online] Available at: https://www.linkedin.com/pulse/five-rights-procurement-eman-abouzeid-cscp-cips-</a:t>
            </a:r>
          </a:p>
          <a:p>
            <a:pPr>
              <a:buFont typeface="Arial" panose="020B0604020202020204" pitchFamily="34" charset="0"/>
              <a:buChar char="•"/>
            </a:pPr>
            <a:r>
              <a:rPr lang="en-GB" altLang="de-DE" dirty="0">
                <a:cs typeface="Arial" panose="020B0604020202020204" pitchFamily="34" charset="0"/>
              </a:rPr>
              <a:t>Ismworld.org. 2022. Institute for Supply Management: ISM. [online] Available at: https://www.ismworld.org/</a:t>
            </a:r>
          </a:p>
          <a:p>
            <a:pPr>
              <a:buFont typeface="Arial" panose="020B0604020202020204" pitchFamily="34" charset="0"/>
              <a:buChar char="•"/>
            </a:pPr>
            <a:r>
              <a:rPr lang="en-GB" i="0" dirty="0" err="1">
                <a:effectLst/>
              </a:rPr>
              <a:t>Monczka</a:t>
            </a:r>
            <a:r>
              <a:rPr lang="en-GB" i="0" dirty="0">
                <a:effectLst/>
              </a:rPr>
              <a:t>, R.M., Handfield, R.B., </a:t>
            </a:r>
            <a:r>
              <a:rPr lang="en-GB" i="0" dirty="0" err="1">
                <a:effectLst/>
              </a:rPr>
              <a:t>Guinipero</a:t>
            </a:r>
            <a:r>
              <a:rPr lang="en-GB" i="0" dirty="0">
                <a:effectLst/>
              </a:rPr>
              <a:t>, L.C., Patterson, J.L. (2016). Purchasing and Supply Chain Management. Sixth Edition: Cengage Learning EMEA, Boston, MA</a:t>
            </a:r>
          </a:p>
          <a:p>
            <a:pPr>
              <a:buFont typeface="Arial" panose="020B0604020202020204" pitchFamily="34" charset="0"/>
              <a:buChar char="•"/>
            </a:pPr>
            <a:r>
              <a:rPr lang="en-GB" b="0" i="0" dirty="0">
                <a:effectLst/>
              </a:rPr>
              <a:t>Porter, M. E. (1985). The Competitive Advantage: Creating and Sustaining Superior Performance. NY: Free Press</a:t>
            </a:r>
          </a:p>
          <a:p>
            <a:pPr>
              <a:buFont typeface="Arial" panose="020B0604020202020204" pitchFamily="34" charset="0"/>
              <a:buChar char="•"/>
            </a:pPr>
            <a:r>
              <a:rPr lang="en-GB" altLang="en-US" sz="1400" dirty="0"/>
              <a:t>The Chartered Institute of Procurement and Supply. 2022. CIPS - Leading global excellence in procurement and supply. [online] Available at: https://www.cips.org/</a:t>
            </a:r>
            <a:endParaRPr lang="en-US" dirty="0"/>
          </a:p>
          <a:p>
            <a:pPr>
              <a:buFont typeface="Arial" panose="020B0604020202020204" pitchFamily="34" charset="0"/>
              <a:buChar char="•"/>
            </a:pPr>
            <a:r>
              <a:rPr lang="en-GB" dirty="0"/>
              <a:t>van </a:t>
            </a:r>
            <a:r>
              <a:rPr lang="en-GB" dirty="0" err="1"/>
              <a:t>Weele</a:t>
            </a:r>
            <a:r>
              <a:rPr lang="en-GB" dirty="0"/>
              <a:t>, A.J. (2010). Purchasing and Supply Chain Management: Analysis, Strategy, Planning and Practice. Fifth Edition: Cengage Learning EMEA, Sydney, AU</a:t>
            </a:r>
          </a:p>
          <a:p>
            <a:pPr>
              <a:buFont typeface="Arial" panose="020B0604020202020204" pitchFamily="34" charset="0"/>
              <a:buChar char="•"/>
            </a:pPr>
            <a:r>
              <a:rPr lang="en-GB" dirty="0"/>
              <a:t>van </a:t>
            </a:r>
            <a:r>
              <a:rPr lang="en-GB" dirty="0" err="1"/>
              <a:t>Weele</a:t>
            </a:r>
            <a:r>
              <a:rPr lang="en-GB" dirty="0"/>
              <a:t>, A.J. and van </a:t>
            </a:r>
            <a:r>
              <a:rPr lang="en-GB" dirty="0" err="1"/>
              <a:t>Raaij</a:t>
            </a:r>
            <a:r>
              <a:rPr lang="en-GB" dirty="0"/>
              <a:t>, E.M. (2014). The future of purchasing and supply management research: about relevance and rigor. Journal of Supply Chain Management, 50 (1), pp. 56-72</a:t>
            </a:r>
            <a:endParaRPr lang="en-GB" i="0" dirty="0">
              <a:effectLst/>
            </a:endParaRPr>
          </a:p>
        </p:txBody>
      </p:sp>
      <p:sp>
        <p:nvSpPr>
          <p:cNvPr id="6" name="Titel 5"/>
          <p:cNvSpPr>
            <a:spLocks noGrp="1"/>
          </p:cNvSpPr>
          <p:nvPr>
            <p:ph type="title"/>
          </p:nvPr>
        </p:nvSpPr>
        <p:spPr/>
        <p:txBody>
          <a:bodyPr/>
          <a:lstStyle/>
          <a:p>
            <a:r>
              <a:rPr lang="en-US" dirty="0"/>
              <a:t>References</a:t>
            </a:r>
          </a:p>
        </p:txBody>
      </p:sp>
      <p:sp>
        <p:nvSpPr>
          <p:cNvPr id="7" name="Inhaltsplatzhalter 6"/>
          <p:cNvSpPr>
            <a:spLocks noGrp="1"/>
          </p:cNvSpPr>
          <p:nvPr>
            <p:ph idx="11"/>
          </p:nvPr>
        </p:nvSpPr>
        <p:spPr/>
        <p:txBody>
          <a:bodyPr/>
          <a:lstStyle/>
          <a:p>
            <a:endParaRPr lang="en-US" dirty="0"/>
          </a:p>
        </p:txBody>
      </p:sp>
    </p:spTree>
    <p:extLst>
      <p:ext uri="{BB962C8B-B14F-4D97-AF65-F5344CB8AC3E}">
        <p14:creationId xmlns:p14="http://schemas.microsoft.com/office/powerpoint/2010/main" val="418968777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3</a:t>
            </a:fld>
            <a:endParaRPr lang="en-US" dirty="0"/>
          </a:p>
        </p:txBody>
      </p:sp>
      <p:sp>
        <p:nvSpPr>
          <p:cNvPr id="5" name="Inhaltsplatzhalter 4"/>
          <p:cNvSpPr>
            <a:spLocks noGrp="1"/>
          </p:cNvSpPr>
          <p:nvPr>
            <p:ph idx="10"/>
          </p:nvPr>
        </p:nvSpPr>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altLang="en-US" b="0" i="0" u="none" strike="noStrike" kern="0" cap="none" spc="0" normalizeH="0" baseline="0" noProof="0" dirty="0">
                <a:ln>
                  <a:noFill/>
                </a:ln>
                <a:solidFill>
                  <a:srgbClr val="000000"/>
                </a:solidFill>
                <a:effectLst/>
                <a:uLnTx/>
                <a:uFillTx/>
                <a:latin typeface="Arial"/>
                <a:ea typeface="ＭＳ Ｐゴシック"/>
                <a:cs typeface="Arial" panose="020B0604020202020204" pitchFamily="34" charset="0"/>
              </a:rPr>
              <a:t>Definitions</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altLang="en-US" dirty="0">
                <a:solidFill>
                  <a:srgbClr val="000000"/>
                </a:solidFill>
                <a:latin typeface="Arial"/>
                <a:ea typeface="ＭＳ Ｐゴシック"/>
                <a:cs typeface="Arial" panose="020B0604020202020204" pitchFamily="34" charset="0"/>
              </a:rPr>
              <a:t>Fundamentals of the Purchasing and Supply Management process</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GB" altLang="en-US" b="0" i="0" u="none" strike="noStrike" kern="0" cap="none" spc="0" normalizeH="0" baseline="0" noProof="0" dirty="0">
                <a:ln>
                  <a:noFill/>
                </a:ln>
                <a:solidFill>
                  <a:srgbClr val="000000"/>
                </a:solidFill>
                <a:effectLst/>
                <a:uLnTx/>
                <a:uFillTx/>
                <a:latin typeface="Arial"/>
                <a:ea typeface="ＭＳ Ｐゴシック"/>
                <a:cs typeface="Arial" panose="020B0604020202020204" pitchFamily="34" charset="0"/>
              </a:rPr>
              <a:t>Organisational role and importance of Purchasing and Supply Management</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altLang="en-US" dirty="0">
                <a:solidFill>
                  <a:srgbClr val="000000"/>
                </a:solidFill>
                <a:latin typeface="Arial"/>
                <a:ea typeface="ＭＳ Ｐゴシック"/>
                <a:cs typeface="Arial" panose="020B0604020202020204" pitchFamily="34" charset="0"/>
              </a:rPr>
              <a:t>Categorising Purchasing and Supply Management situations</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GB" altLang="en-US" dirty="0">
                <a:solidFill>
                  <a:srgbClr val="000000"/>
                </a:solidFill>
                <a:latin typeface="Arial"/>
                <a:ea typeface="ＭＳ Ｐゴシック"/>
                <a:cs typeface="Arial" panose="020B0604020202020204" pitchFamily="34" charset="0"/>
              </a:rPr>
              <a:t>Purchasing and Supply Management organisational structures</a:t>
            </a:r>
          </a:p>
          <a:p>
            <a:pPr marL="0" indent="0"/>
            <a:endParaRPr lang="en-US" dirty="0"/>
          </a:p>
        </p:txBody>
      </p:sp>
      <p:sp>
        <p:nvSpPr>
          <p:cNvPr id="6" name="Titel 5"/>
          <p:cNvSpPr>
            <a:spLocks noGrp="1"/>
          </p:cNvSpPr>
          <p:nvPr>
            <p:ph type="title"/>
          </p:nvPr>
        </p:nvSpPr>
        <p:spPr/>
        <p:txBody>
          <a:bodyPr/>
          <a:lstStyle/>
          <a:p>
            <a:r>
              <a:rPr lang="en-GB" altLang="de-DE" dirty="0">
                <a:cs typeface="Arial" panose="020B0604020202020204" pitchFamily="34" charset="0"/>
              </a:rPr>
              <a:t>Session Content</a:t>
            </a:r>
            <a:endParaRPr lang="en-US" dirty="0"/>
          </a:p>
        </p:txBody>
      </p:sp>
    </p:spTree>
    <p:extLst>
      <p:ext uri="{BB962C8B-B14F-4D97-AF65-F5344CB8AC3E}">
        <p14:creationId xmlns:p14="http://schemas.microsoft.com/office/powerpoint/2010/main" val="135932445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5B6D8A-1716-427A-A98C-432A5D3B2BDA}"/>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ED42A660-2D6D-4083-AE7C-6179348B9892}"/>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7D5CE7A2-5C03-4F85-8A58-16E16A5DF8AD}"/>
              </a:ext>
            </a:extLst>
          </p:cNvPr>
          <p:cNvSpPr>
            <a:spLocks noGrp="1"/>
          </p:cNvSpPr>
          <p:nvPr>
            <p:ph type="sldNum" sz="quarter" idx="4"/>
          </p:nvPr>
        </p:nvSpPr>
        <p:spPr/>
        <p:txBody>
          <a:bodyPr/>
          <a:lstStyle/>
          <a:p>
            <a:fld id="{A4CA0D4A-ABDC-4976-ABAD-3B4D4081987F}" type="slidenum">
              <a:rPr lang="en-US" smtClean="0"/>
              <a:pPr/>
              <a:t>4</a:t>
            </a:fld>
            <a:endParaRPr lang="en-US" dirty="0"/>
          </a:p>
        </p:txBody>
      </p:sp>
      <p:sp>
        <p:nvSpPr>
          <p:cNvPr id="5" name="Content Placeholder 4">
            <a:extLst>
              <a:ext uri="{FF2B5EF4-FFF2-40B4-BE49-F238E27FC236}">
                <a16:creationId xmlns:a16="http://schemas.microsoft.com/office/drawing/2014/main" id="{81B86E66-7AF2-4B77-84C9-2EF18210C7EA}"/>
              </a:ext>
            </a:extLst>
          </p:cNvPr>
          <p:cNvSpPr>
            <a:spLocks noGrp="1"/>
          </p:cNvSpPr>
          <p:nvPr>
            <p:ph idx="10"/>
          </p:nvPr>
        </p:nvSpPr>
        <p:spPr/>
        <p:txBody>
          <a:bodyPr/>
          <a:lstStyle/>
          <a:p>
            <a:r>
              <a:rPr lang="en-GB" altLang="de-DE" b="1" dirty="0">
                <a:cs typeface="Arial" panose="020B0604020202020204" pitchFamily="34" charset="0"/>
              </a:rPr>
              <a:t>Procurement</a:t>
            </a:r>
            <a:endParaRPr lang="en-GB" altLang="de-DE" b="1" i="1" dirty="0">
              <a:cs typeface="Arial" panose="020B0604020202020204" pitchFamily="34" charset="0"/>
            </a:endParaRPr>
          </a:p>
          <a:p>
            <a:pPr lvl="1"/>
            <a:r>
              <a:rPr lang="en-GB" altLang="de-DE" dirty="0">
                <a:cs typeface="Arial" panose="020B0604020202020204" pitchFamily="34" charset="0"/>
              </a:rPr>
              <a:t>“ [… ] procurement represents all the activities required in order to get the product from supplier to its final destination” (van </a:t>
            </a:r>
            <a:r>
              <a:rPr lang="en-GB" altLang="de-DE" dirty="0" err="1">
                <a:cs typeface="Arial" panose="020B0604020202020204" pitchFamily="34" charset="0"/>
              </a:rPr>
              <a:t>Weele</a:t>
            </a:r>
            <a:r>
              <a:rPr lang="en-GB" altLang="de-DE" dirty="0">
                <a:cs typeface="Arial" panose="020B0604020202020204" pitchFamily="34" charset="0"/>
              </a:rPr>
              <a:t>, 2010)</a:t>
            </a:r>
          </a:p>
          <a:p>
            <a:pPr lvl="1"/>
            <a:r>
              <a:rPr lang="en-GB" altLang="de-DE" dirty="0">
                <a:cs typeface="Arial" panose="020B0604020202020204" pitchFamily="34" charset="0"/>
              </a:rPr>
              <a:t>“ […] procurement holds a broader meaning than purchasing, as it accounts for strategic as well as operational activities” (van </a:t>
            </a:r>
            <a:r>
              <a:rPr lang="en-GB" altLang="de-DE" dirty="0" err="1">
                <a:cs typeface="Arial" panose="020B0604020202020204" pitchFamily="34" charset="0"/>
              </a:rPr>
              <a:t>Weele</a:t>
            </a:r>
            <a:r>
              <a:rPr lang="en-GB" altLang="de-DE" dirty="0">
                <a:cs typeface="Arial" panose="020B0604020202020204" pitchFamily="34" charset="0"/>
              </a:rPr>
              <a:t>, 2010)</a:t>
            </a:r>
          </a:p>
          <a:p>
            <a:r>
              <a:rPr lang="en-GB" altLang="de-DE" b="1" dirty="0">
                <a:cs typeface="Arial" panose="020B0604020202020204" pitchFamily="34" charset="0"/>
              </a:rPr>
              <a:t>Supply Management</a:t>
            </a:r>
          </a:p>
          <a:p>
            <a:pPr lvl="1"/>
            <a:r>
              <a:rPr lang="en-GB" altLang="de-DE" dirty="0">
                <a:cs typeface="Arial" panose="020B0604020202020204" pitchFamily="34" charset="0"/>
              </a:rPr>
              <a:t>“ […]  a strategic approach to planning for and acquiring the organization´s current and future needs through effectively managing the supply base […]” (</a:t>
            </a:r>
            <a:r>
              <a:rPr lang="en-GB" altLang="de-DE" dirty="0" err="1">
                <a:cs typeface="Arial" panose="020B0604020202020204" pitchFamily="34" charset="0"/>
              </a:rPr>
              <a:t>Monczka</a:t>
            </a:r>
            <a:r>
              <a:rPr lang="en-GB" altLang="de-DE" dirty="0">
                <a:cs typeface="Arial" panose="020B0604020202020204" pitchFamily="34" charset="0"/>
              </a:rPr>
              <a:t> et al., 2016)</a:t>
            </a:r>
          </a:p>
          <a:p>
            <a:pPr lvl="1"/>
            <a:r>
              <a:rPr lang="en-GB" altLang="de-DE" dirty="0">
                <a:cs typeface="Arial" panose="020B0604020202020204" pitchFamily="34" charset="0"/>
              </a:rPr>
              <a:t> “ […] the identification, acquisition, access, positioning, and management of resources and related capabilities that an organization needs or potentially needs in the attainment of its strategic objectives.” (Institute for Supply Management, ISM)</a:t>
            </a:r>
          </a:p>
          <a:p>
            <a:r>
              <a:rPr lang="en-GB" altLang="de-DE" b="1" dirty="0">
                <a:cs typeface="Arial" panose="020B0604020202020204" pitchFamily="34" charset="0"/>
              </a:rPr>
              <a:t>Purchasing and Supply Management</a:t>
            </a:r>
            <a:r>
              <a:rPr lang="en-GB" altLang="de-DE" dirty="0">
                <a:cs typeface="Arial" panose="020B0604020202020204" pitchFamily="34" charset="0"/>
              </a:rPr>
              <a:t> …</a:t>
            </a:r>
          </a:p>
          <a:p>
            <a:pPr lvl="1"/>
            <a:r>
              <a:rPr lang="en-GB" altLang="de-DE" dirty="0">
                <a:cs typeface="Arial" panose="020B0604020202020204" pitchFamily="34" charset="0"/>
              </a:rPr>
              <a:t>“ […] is the discipline that is concerned with the management of external sources – goods, services, capabilities, and knowledge – that are necessary for running, maintaining and managing the primary and secondary support processes of a firm at the most </a:t>
            </a:r>
            <a:r>
              <a:rPr lang="en-GB" altLang="de-DE" dirty="0" err="1">
                <a:cs typeface="Arial" panose="020B0604020202020204" pitchFamily="34" charset="0"/>
              </a:rPr>
              <a:t>favorable</a:t>
            </a:r>
            <a:r>
              <a:rPr lang="en-GB" altLang="de-DE" dirty="0">
                <a:cs typeface="Arial" panose="020B0604020202020204" pitchFamily="34" charset="0"/>
              </a:rPr>
              <a:t> conditions” (van </a:t>
            </a:r>
            <a:r>
              <a:rPr lang="en-GB" altLang="de-DE" dirty="0" err="1">
                <a:cs typeface="Arial" panose="020B0604020202020204" pitchFamily="34" charset="0"/>
              </a:rPr>
              <a:t>Weele</a:t>
            </a:r>
            <a:r>
              <a:rPr lang="en-GB" altLang="de-DE" dirty="0">
                <a:cs typeface="Arial" panose="020B0604020202020204" pitchFamily="34" charset="0"/>
              </a:rPr>
              <a:t>, 2010)</a:t>
            </a:r>
          </a:p>
          <a:p>
            <a:pPr marL="914400" lvl="2" indent="0">
              <a:buFontTx/>
              <a:buNone/>
            </a:pPr>
            <a:endParaRPr lang="en-GB" altLang="de-DE" dirty="0">
              <a:cs typeface="Arial" panose="020B0604020202020204" pitchFamily="34" charset="0"/>
            </a:endParaRPr>
          </a:p>
          <a:p>
            <a:endParaRPr lang="en-GB" dirty="0"/>
          </a:p>
        </p:txBody>
      </p:sp>
      <p:sp>
        <p:nvSpPr>
          <p:cNvPr id="6" name="Title 5">
            <a:extLst>
              <a:ext uri="{FF2B5EF4-FFF2-40B4-BE49-F238E27FC236}">
                <a16:creationId xmlns:a16="http://schemas.microsoft.com/office/drawing/2014/main" id="{BE340C13-D32C-4D63-8386-23079D18FE89}"/>
              </a:ext>
            </a:extLst>
          </p:cNvPr>
          <p:cNvSpPr>
            <a:spLocks noGrp="1"/>
          </p:cNvSpPr>
          <p:nvPr>
            <p:ph type="title"/>
          </p:nvPr>
        </p:nvSpPr>
        <p:spPr/>
        <p:txBody>
          <a:bodyPr/>
          <a:lstStyle/>
          <a:p>
            <a:r>
              <a:rPr lang="en-GB" dirty="0"/>
              <a:t>Terms and Definitions</a:t>
            </a:r>
          </a:p>
        </p:txBody>
      </p:sp>
      <p:sp>
        <p:nvSpPr>
          <p:cNvPr id="7" name="Content Placeholder 6">
            <a:extLst>
              <a:ext uri="{FF2B5EF4-FFF2-40B4-BE49-F238E27FC236}">
                <a16:creationId xmlns:a16="http://schemas.microsoft.com/office/drawing/2014/main" id="{086F043B-8C4C-4D0D-AC08-53A3916D9F78}"/>
              </a:ext>
            </a:extLst>
          </p:cNvPr>
          <p:cNvSpPr>
            <a:spLocks noGrp="1"/>
          </p:cNvSpPr>
          <p:nvPr>
            <p:ph idx="11"/>
          </p:nvPr>
        </p:nvSpPr>
        <p:spPr/>
        <p:txBody>
          <a:bodyPr/>
          <a:lstStyle/>
          <a:p>
            <a:r>
              <a:rPr lang="en-GB" altLang="de-DE" sz="1600" dirty="0">
                <a:cs typeface="Arial" panose="020B0604020202020204" pitchFamily="34" charset="0"/>
              </a:rPr>
              <a:t>Procurement, Purchasing and Supply Management </a:t>
            </a:r>
            <a:endParaRPr lang="en-GB" dirty="0"/>
          </a:p>
        </p:txBody>
      </p:sp>
    </p:spTree>
    <p:extLst>
      <p:ext uri="{BB962C8B-B14F-4D97-AF65-F5344CB8AC3E}">
        <p14:creationId xmlns:p14="http://schemas.microsoft.com/office/powerpoint/2010/main" val="217080145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D23FDC-B596-42A6-A9DE-7E7421CD6146}"/>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6F288D66-CA67-4F7C-ADF4-5A065072563B}"/>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6EB4A2A8-B1D3-4EBD-AC94-22941FDF0945}"/>
              </a:ext>
            </a:extLst>
          </p:cNvPr>
          <p:cNvSpPr>
            <a:spLocks noGrp="1"/>
          </p:cNvSpPr>
          <p:nvPr>
            <p:ph type="sldNum" sz="quarter" idx="4"/>
          </p:nvPr>
        </p:nvSpPr>
        <p:spPr/>
        <p:txBody>
          <a:bodyPr/>
          <a:lstStyle/>
          <a:p>
            <a:fld id="{A4CA0D4A-ABDC-4976-ABAD-3B4D4081987F}" type="slidenum">
              <a:rPr lang="en-US" smtClean="0"/>
              <a:pPr/>
              <a:t>5</a:t>
            </a:fld>
            <a:endParaRPr lang="en-US" dirty="0"/>
          </a:p>
        </p:txBody>
      </p:sp>
      <p:sp>
        <p:nvSpPr>
          <p:cNvPr id="5" name="Content Placeholder 4">
            <a:extLst>
              <a:ext uri="{FF2B5EF4-FFF2-40B4-BE49-F238E27FC236}">
                <a16:creationId xmlns:a16="http://schemas.microsoft.com/office/drawing/2014/main" id="{14D0993C-F7B5-4EF8-BF28-AA75F0373547}"/>
              </a:ext>
            </a:extLst>
          </p:cNvPr>
          <p:cNvSpPr>
            <a:spLocks noGrp="1"/>
          </p:cNvSpPr>
          <p:nvPr>
            <p:ph idx="10"/>
          </p:nvPr>
        </p:nvSpPr>
        <p:spPr/>
        <p:txBody>
          <a:bodyPr/>
          <a:lstStyle/>
          <a:p>
            <a:r>
              <a:rPr lang="en-GB" altLang="de-DE" b="1" dirty="0">
                <a:cs typeface="Arial" panose="020B0604020202020204" pitchFamily="34" charset="0"/>
              </a:rPr>
              <a:t>Supply Chain</a:t>
            </a:r>
          </a:p>
          <a:p>
            <a:pPr lvl="1"/>
            <a:r>
              <a:rPr lang="en-GB" altLang="de-DE" dirty="0">
                <a:cs typeface="Arial" panose="020B0604020202020204" pitchFamily="34" charset="0"/>
              </a:rPr>
              <a:t>“[…] a set of three or more organizations linked directly by one or more of the upstream or downstream flows of products, services, finances, and information from a source to a customer.” (</a:t>
            </a:r>
            <a:r>
              <a:rPr lang="en-GB" altLang="de-DE" dirty="0" err="1">
                <a:cs typeface="Arial" panose="020B0604020202020204" pitchFamily="34" charset="0"/>
              </a:rPr>
              <a:t>Monczka</a:t>
            </a:r>
            <a:r>
              <a:rPr lang="en-GB" altLang="de-DE" dirty="0">
                <a:cs typeface="Arial" panose="020B0604020202020204" pitchFamily="34" charset="0"/>
              </a:rPr>
              <a:t> et al., 2016)</a:t>
            </a:r>
          </a:p>
          <a:p>
            <a:r>
              <a:rPr lang="en-GB" altLang="de-DE" b="1" dirty="0">
                <a:cs typeface="Arial" panose="020B0604020202020204" pitchFamily="34" charset="0"/>
              </a:rPr>
              <a:t>(Extended) Value Chain</a:t>
            </a:r>
          </a:p>
          <a:p>
            <a:pPr lvl="1"/>
            <a:r>
              <a:rPr lang="en-GB" altLang="de-DE" dirty="0">
                <a:cs typeface="Arial" panose="020B0604020202020204" pitchFamily="34" charset="0"/>
              </a:rPr>
              <a:t>“We must expand the original value chain model, which focused primarily on internal participants, to include suppliers and customers who reside well upstream or downstream from the focal organization.” (</a:t>
            </a:r>
            <a:r>
              <a:rPr lang="en-GB" altLang="de-DE" dirty="0" err="1">
                <a:cs typeface="Arial" panose="020B0604020202020204" pitchFamily="34" charset="0"/>
              </a:rPr>
              <a:t>Monczka</a:t>
            </a:r>
            <a:r>
              <a:rPr lang="en-GB" altLang="de-DE" dirty="0">
                <a:cs typeface="Arial" panose="020B0604020202020204" pitchFamily="34" charset="0"/>
              </a:rPr>
              <a:t> et al., 2016)</a:t>
            </a:r>
          </a:p>
          <a:p>
            <a:pPr lvl="1"/>
            <a:r>
              <a:rPr lang="en-GB" altLang="de-DE" dirty="0">
                <a:cs typeface="Arial" panose="020B0604020202020204" pitchFamily="34" charset="0"/>
              </a:rPr>
              <a:t>Porter´s value chain concept and the differentiation between primary activities and support activities (Porter, 1985)</a:t>
            </a:r>
          </a:p>
          <a:p>
            <a:r>
              <a:rPr lang="en-GB" altLang="de-DE" b="1" dirty="0">
                <a:cs typeface="Arial" panose="020B0604020202020204" pitchFamily="34" charset="0"/>
              </a:rPr>
              <a:t>Supply Chain Management</a:t>
            </a:r>
          </a:p>
          <a:p>
            <a:pPr lvl="1"/>
            <a:r>
              <a:rPr lang="en-GB" altLang="de-DE" dirty="0">
                <a:cs typeface="Arial" panose="020B0604020202020204" pitchFamily="34" charset="0"/>
              </a:rPr>
              <a:t> “ […] involves a broader perspective than PSM. SCM is the part of the operations management discipline that examines three or more organizations involved in the upstream and downstream flows of products, services, finances and/or information from a source to a customer.” (Van </a:t>
            </a:r>
            <a:r>
              <a:rPr lang="en-GB" altLang="de-DE" dirty="0" err="1">
                <a:cs typeface="Arial" panose="020B0604020202020204" pitchFamily="34" charset="0"/>
              </a:rPr>
              <a:t>Weele</a:t>
            </a:r>
            <a:r>
              <a:rPr lang="en-GB" altLang="de-DE" dirty="0">
                <a:cs typeface="Arial" panose="020B0604020202020204" pitchFamily="34" charset="0"/>
              </a:rPr>
              <a:t> and Van </a:t>
            </a:r>
            <a:r>
              <a:rPr lang="en-GB" altLang="de-DE" dirty="0" err="1">
                <a:cs typeface="Arial" panose="020B0604020202020204" pitchFamily="34" charset="0"/>
              </a:rPr>
              <a:t>Raaij</a:t>
            </a:r>
            <a:r>
              <a:rPr lang="en-GB" altLang="de-DE" dirty="0">
                <a:cs typeface="Arial" panose="020B0604020202020204" pitchFamily="34" charset="0"/>
              </a:rPr>
              <a:t>, 2014)</a:t>
            </a:r>
          </a:p>
          <a:p>
            <a:endParaRPr lang="en-GB" altLang="en-US" dirty="0">
              <a:cs typeface="Arial" panose="020B0604020202020204" pitchFamily="34" charset="0"/>
            </a:endParaRPr>
          </a:p>
          <a:p>
            <a:endParaRPr lang="en-GB" dirty="0"/>
          </a:p>
        </p:txBody>
      </p:sp>
      <p:sp>
        <p:nvSpPr>
          <p:cNvPr id="6" name="Title 5">
            <a:extLst>
              <a:ext uri="{FF2B5EF4-FFF2-40B4-BE49-F238E27FC236}">
                <a16:creationId xmlns:a16="http://schemas.microsoft.com/office/drawing/2014/main" id="{B1591398-8842-4917-8CDB-AD1FF12B51A3}"/>
              </a:ext>
            </a:extLst>
          </p:cNvPr>
          <p:cNvSpPr>
            <a:spLocks noGrp="1"/>
          </p:cNvSpPr>
          <p:nvPr>
            <p:ph type="title"/>
          </p:nvPr>
        </p:nvSpPr>
        <p:spPr/>
        <p:txBody>
          <a:bodyPr/>
          <a:lstStyle/>
          <a:p>
            <a:r>
              <a:rPr lang="en-GB" dirty="0"/>
              <a:t>Terms and Definitions</a:t>
            </a:r>
          </a:p>
        </p:txBody>
      </p:sp>
      <p:sp>
        <p:nvSpPr>
          <p:cNvPr id="7" name="Content Placeholder 6">
            <a:extLst>
              <a:ext uri="{FF2B5EF4-FFF2-40B4-BE49-F238E27FC236}">
                <a16:creationId xmlns:a16="http://schemas.microsoft.com/office/drawing/2014/main" id="{08997140-05C3-4B40-B3A2-01CA8DE9EE12}"/>
              </a:ext>
            </a:extLst>
          </p:cNvPr>
          <p:cNvSpPr>
            <a:spLocks noGrp="1"/>
          </p:cNvSpPr>
          <p:nvPr>
            <p:ph idx="11"/>
          </p:nvPr>
        </p:nvSpPr>
        <p:spPr/>
        <p:txBody>
          <a:bodyPr/>
          <a:lstStyle/>
          <a:p>
            <a:r>
              <a:rPr lang="en-GB" altLang="de-DE" sz="1600" dirty="0">
                <a:cs typeface="Arial" panose="020B0604020202020204" pitchFamily="34" charset="0"/>
              </a:rPr>
              <a:t>Supply Chain, Value Chain, Supply Chain Management</a:t>
            </a:r>
            <a:endParaRPr lang="en-GB" dirty="0"/>
          </a:p>
        </p:txBody>
      </p:sp>
    </p:spTree>
    <p:extLst>
      <p:ext uri="{BB962C8B-B14F-4D97-AF65-F5344CB8AC3E}">
        <p14:creationId xmlns:p14="http://schemas.microsoft.com/office/powerpoint/2010/main" val="339900230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0DC430-FD57-8808-32BB-FCD8FB7B7907}"/>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8D037AC7-F273-4262-8443-FE7C98627414}"/>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31CA643F-1B72-61B4-0492-CC9554020048}"/>
              </a:ext>
            </a:extLst>
          </p:cNvPr>
          <p:cNvSpPr>
            <a:spLocks noGrp="1"/>
          </p:cNvSpPr>
          <p:nvPr>
            <p:ph type="sldNum" sz="quarter" idx="4"/>
          </p:nvPr>
        </p:nvSpPr>
        <p:spPr/>
        <p:txBody>
          <a:bodyPr/>
          <a:lstStyle/>
          <a:p>
            <a:fld id="{A4CA0D4A-ABDC-4976-ABAD-3B4D4081987F}" type="slidenum">
              <a:rPr lang="en-US" smtClean="0"/>
              <a:pPr/>
              <a:t>6</a:t>
            </a:fld>
            <a:endParaRPr lang="en-US" dirty="0"/>
          </a:p>
        </p:txBody>
      </p:sp>
      <p:sp>
        <p:nvSpPr>
          <p:cNvPr id="6" name="Title 5">
            <a:extLst>
              <a:ext uri="{FF2B5EF4-FFF2-40B4-BE49-F238E27FC236}">
                <a16:creationId xmlns:a16="http://schemas.microsoft.com/office/drawing/2014/main" id="{CEC038D6-850F-2931-9DD7-47DF9DF058C3}"/>
              </a:ext>
            </a:extLst>
          </p:cNvPr>
          <p:cNvSpPr>
            <a:spLocks noGrp="1"/>
          </p:cNvSpPr>
          <p:nvPr>
            <p:ph type="title"/>
          </p:nvPr>
        </p:nvSpPr>
        <p:spPr/>
        <p:txBody>
          <a:bodyPr/>
          <a:lstStyle/>
          <a:p>
            <a:r>
              <a:rPr lang="en-GB" dirty="0"/>
              <a:t>Procurement Process</a:t>
            </a:r>
          </a:p>
        </p:txBody>
      </p:sp>
      <p:sp>
        <p:nvSpPr>
          <p:cNvPr id="7" name="Content Placeholder 6">
            <a:extLst>
              <a:ext uri="{FF2B5EF4-FFF2-40B4-BE49-F238E27FC236}">
                <a16:creationId xmlns:a16="http://schemas.microsoft.com/office/drawing/2014/main" id="{3FC8606D-1508-0220-7160-7D396B955B7E}"/>
              </a:ext>
            </a:extLst>
          </p:cNvPr>
          <p:cNvSpPr>
            <a:spLocks noGrp="1"/>
          </p:cNvSpPr>
          <p:nvPr>
            <p:ph idx="11"/>
          </p:nvPr>
        </p:nvSpPr>
        <p:spPr/>
        <p:txBody>
          <a:bodyPr/>
          <a:lstStyle/>
          <a:p>
            <a:endParaRPr lang="en-GB"/>
          </a:p>
        </p:txBody>
      </p:sp>
      <p:sp>
        <p:nvSpPr>
          <p:cNvPr id="8" name="Fußzeilenplatzhalter 2">
            <a:extLst>
              <a:ext uri="{FF2B5EF4-FFF2-40B4-BE49-F238E27FC236}">
                <a16:creationId xmlns:a16="http://schemas.microsoft.com/office/drawing/2014/main" id="{6B2600B0-D1D8-6941-F4DA-E02B862204F5}"/>
              </a:ext>
            </a:extLst>
          </p:cNvPr>
          <p:cNvSpPr txBox="1">
            <a:spLocks/>
          </p:cNvSpPr>
          <p:nvPr/>
        </p:nvSpPr>
        <p:spPr>
          <a:xfrm>
            <a:off x="382590" y="6417311"/>
            <a:ext cx="3063797" cy="365125"/>
          </a:xfrm>
          <a:prstGeom prst="rect">
            <a:avLst/>
          </a:prstGeom>
        </p:spPr>
        <p:txBody>
          <a:bodyPr vert="horz" lIns="91440" tIns="45720" rIns="91440" bIns="45720" rtlCol="0" anchor="t"/>
          <a:lstStyle>
            <a:defPPr>
              <a:defRPr lang="de-DE"/>
            </a:defPPr>
            <a:lvl1pPr algn="l" rtl="0" fontAlgn="base">
              <a:spcBef>
                <a:spcPct val="0"/>
              </a:spcBef>
              <a:spcAft>
                <a:spcPct val="0"/>
              </a:spcAft>
              <a:defRPr sz="800" kern="1200">
                <a:solidFill>
                  <a:schemeClr val="tx1">
                    <a:tint val="75000"/>
                  </a:schemeClr>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9pPr>
          </a:lstStyle>
          <a:p>
            <a:r>
              <a:rPr lang="en-US"/>
              <a:t>Source: Purchasing process model based on Van Weele (2010) and Schiele (2019)</a:t>
            </a:r>
            <a:endParaRPr lang="en-US" dirty="0"/>
          </a:p>
        </p:txBody>
      </p:sp>
      <p:sp>
        <p:nvSpPr>
          <p:cNvPr id="9" name="AutoShape 32">
            <a:extLst>
              <a:ext uri="{FF2B5EF4-FFF2-40B4-BE49-F238E27FC236}">
                <a16:creationId xmlns:a16="http://schemas.microsoft.com/office/drawing/2014/main" id="{7A073D53-9DF9-B083-14B3-378BCF20220B}"/>
              </a:ext>
            </a:extLst>
          </p:cNvPr>
          <p:cNvSpPr>
            <a:spLocks noChangeArrowheads="1"/>
          </p:cNvSpPr>
          <p:nvPr/>
        </p:nvSpPr>
        <p:spPr bwMode="auto">
          <a:xfrm>
            <a:off x="4992386" y="3445426"/>
            <a:ext cx="1335388" cy="1029520"/>
          </a:xfrm>
          <a:prstGeom prst="chevron">
            <a:avLst>
              <a:gd name="adj" fmla="val 30618"/>
            </a:avLst>
          </a:prstGeom>
          <a:solidFill>
            <a:srgbClr val="00B0F0"/>
          </a:solidFill>
          <a:ln w="2857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ts val="0"/>
              </a:spcBef>
              <a:buFontTx/>
              <a:buNone/>
            </a:pPr>
            <a:r>
              <a:rPr lang="en-GB" altLang="en-US" sz="1200" dirty="0">
                <a:latin typeface="+mn-lt"/>
              </a:rPr>
              <a:t>    Ordering</a:t>
            </a:r>
          </a:p>
        </p:txBody>
      </p:sp>
      <p:sp>
        <p:nvSpPr>
          <p:cNvPr id="10" name="AutoShape 33">
            <a:extLst>
              <a:ext uri="{FF2B5EF4-FFF2-40B4-BE49-F238E27FC236}">
                <a16:creationId xmlns:a16="http://schemas.microsoft.com/office/drawing/2014/main" id="{8F89E7A3-025A-9F17-B2DF-5866B63DD807}"/>
              </a:ext>
            </a:extLst>
          </p:cNvPr>
          <p:cNvSpPr>
            <a:spLocks noChangeArrowheads="1"/>
          </p:cNvSpPr>
          <p:nvPr/>
        </p:nvSpPr>
        <p:spPr bwMode="auto">
          <a:xfrm>
            <a:off x="7014128" y="3445426"/>
            <a:ext cx="1340256" cy="1029520"/>
          </a:xfrm>
          <a:prstGeom prst="chevron">
            <a:avLst>
              <a:gd name="adj" fmla="val 30615"/>
            </a:avLst>
          </a:prstGeom>
          <a:solidFill>
            <a:srgbClr val="00B0F0"/>
          </a:solidFill>
          <a:ln w="2857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ts val="0"/>
              </a:spcBef>
              <a:buFontTx/>
              <a:buNone/>
            </a:pPr>
            <a:r>
              <a:rPr lang="en-GB" altLang="en-US" sz="1200" dirty="0">
                <a:latin typeface="+mn-lt"/>
              </a:rPr>
              <a:t> Follow-up </a:t>
            </a:r>
          </a:p>
          <a:p>
            <a:pPr algn="ctr" eaLnBrk="1" hangingPunct="1">
              <a:spcBef>
                <a:spcPts val="0"/>
              </a:spcBef>
              <a:buFontTx/>
              <a:buNone/>
            </a:pPr>
            <a:r>
              <a:rPr lang="en-GB" altLang="en-US" sz="1200" dirty="0">
                <a:latin typeface="+mn-lt"/>
              </a:rPr>
              <a:t>&amp;</a:t>
            </a:r>
          </a:p>
          <a:p>
            <a:pPr algn="ctr" eaLnBrk="1" hangingPunct="1">
              <a:spcBef>
                <a:spcPts val="0"/>
              </a:spcBef>
              <a:buFontTx/>
              <a:buNone/>
            </a:pPr>
            <a:r>
              <a:rPr lang="en-GB" altLang="en-US" sz="1200" dirty="0">
                <a:latin typeface="+mn-lt"/>
              </a:rPr>
              <a:t>evaluation</a:t>
            </a:r>
          </a:p>
        </p:txBody>
      </p:sp>
      <p:sp>
        <p:nvSpPr>
          <p:cNvPr id="11" name="AutoShape 34">
            <a:extLst>
              <a:ext uri="{FF2B5EF4-FFF2-40B4-BE49-F238E27FC236}">
                <a16:creationId xmlns:a16="http://schemas.microsoft.com/office/drawing/2014/main" id="{19B12FA7-F723-DA1B-5446-7013675B7C2B}"/>
              </a:ext>
            </a:extLst>
          </p:cNvPr>
          <p:cNvSpPr>
            <a:spLocks noChangeArrowheads="1"/>
          </p:cNvSpPr>
          <p:nvPr/>
        </p:nvSpPr>
        <p:spPr bwMode="auto">
          <a:xfrm>
            <a:off x="6012993" y="3445426"/>
            <a:ext cx="1335388" cy="1029520"/>
          </a:xfrm>
          <a:prstGeom prst="chevron">
            <a:avLst>
              <a:gd name="adj" fmla="val 30618"/>
            </a:avLst>
          </a:prstGeom>
          <a:solidFill>
            <a:srgbClr val="00B0F0"/>
          </a:solidFill>
          <a:ln w="2857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ts val="0"/>
              </a:spcBef>
              <a:buFontTx/>
              <a:buNone/>
            </a:pPr>
            <a:r>
              <a:rPr lang="en-GB" altLang="en-US" sz="1200" dirty="0">
                <a:latin typeface="+mn-lt"/>
              </a:rPr>
              <a:t> Expediting </a:t>
            </a:r>
          </a:p>
          <a:p>
            <a:pPr algn="ctr" eaLnBrk="1" hangingPunct="1">
              <a:spcBef>
                <a:spcPts val="0"/>
              </a:spcBef>
              <a:buFontTx/>
              <a:buNone/>
            </a:pPr>
            <a:r>
              <a:rPr lang="en-GB" altLang="en-US" sz="1200" dirty="0">
                <a:latin typeface="+mn-lt"/>
              </a:rPr>
              <a:t>&amp; </a:t>
            </a:r>
            <a:br>
              <a:rPr lang="en-GB" altLang="en-US" sz="1200" dirty="0">
                <a:latin typeface="+mn-lt"/>
              </a:rPr>
            </a:br>
            <a:r>
              <a:rPr lang="en-GB" altLang="en-US" sz="1200" dirty="0">
                <a:latin typeface="+mn-lt"/>
              </a:rPr>
              <a:t>payment</a:t>
            </a:r>
          </a:p>
        </p:txBody>
      </p:sp>
      <p:sp>
        <p:nvSpPr>
          <p:cNvPr id="12" name="AutoShape 35">
            <a:extLst>
              <a:ext uri="{FF2B5EF4-FFF2-40B4-BE49-F238E27FC236}">
                <a16:creationId xmlns:a16="http://schemas.microsoft.com/office/drawing/2014/main" id="{4B85A4F9-FA75-E612-7F77-C96D690C3184}"/>
              </a:ext>
            </a:extLst>
          </p:cNvPr>
          <p:cNvSpPr>
            <a:spLocks noChangeArrowheads="1"/>
          </p:cNvSpPr>
          <p:nvPr/>
        </p:nvSpPr>
        <p:spPr bwMode="auto">
          <a:xfrm>
            <a:off x="1756949" y="3445426"/>
            <a:ext cx="1335388" cy="1029520"/>
          </a:xfrm>
          <a:prstGeom prst="chevron">
            <a:avLst>
              <a:gd name="adj" fmla="val 30618"/>
            </a:avLst>
          </a:prstGeom>
          <a:solidFill>
            <a:srgbClr val="CCECFF"/>
          </a:solidFill>
          <a:ln w="2857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ts val="0"/>
              </a:spcBef>
              <a:buFontTx/>
              <a:buNone/>
            </a:pPr>
            <a:r>
              <a:rPr lang="en-GB" altLang="en-US" sz="1200">
                <a:latin typeface="+mn-lt"/>
              </a:rPr>
              <a:t>Planning </a:t>
            </a:r>
            <a:endParaRPr lang="en-GB" altLang="en-US" sz="1200" dirty="0">
              <a:latin typeface="+mn-lt"/>
            </a:endParaRPr>
          </a:p>
          <a:p>
            <a:pPr algn="ctr" eaLnBrk="1" hangingPunct="1">
              <a:spcBef>
                <a:spcPts val="0"/>
              </a:spcBef>
              <a:buFontTx/>
              <a:buNone/>
            </a:pPr>
            <a:r>
              <a:rPr lang="en-GB" altLang="en-US" sz="1200" dirty="0">
                <a:latin typeface="+mn-lt"/>
              </a:rPr>
              <a:t>&amp;  </a:t>
            </a:r>
            <a:br>
              <a:rPr lang="en-GB" altLang="en-US" sz="1200" dirty="0">
                <a:latin typeface="+mn-lt"/>
              </a:rPr>
            </a:br>
            <a:r>
              <a:rPr lang="en-GB" altLang="en-US" sz="1200" dirty="0">
                <a:latin typeface="+mn-lt"/>
              </a:rPr>
              <a:t>Specification</a:t>
            </a:r>
          </a:p>
        </p:txBody>
      </p:sp>
      <p:sp>
        <p:nvSpPr>
          <p:cNvPr id="13" name="AutoShape 36">
            <a:extLst>
              <a:ext uri="{FF2B5EF4-FFF2-40B4-BE49-F238E27FC236}">
                <a16:creationId xmlns:a16="http://schemas.microsoft.com/office/drawing/2014/main" id="{D6DB3D2C-A0F3-DF93-DC53-9B2AA3F46DB0}"/>
              </a:ext>
            </a:extLst>
          </p:cNvPr>
          <p:cNvSpPr>
            <a:spLocks noChangeArrowheads="1"/>
          </p:cNvSpPr>
          <p:nvPr/>
        </p:nvSpPr>
        <p:spPr bwMode="auto">
          <a:xfrm>
            <a:off x="3760843" y="3445426"/>
            <a:ext cx="1333766" cy="1029520"/>
          </a:xfrm>
          <a:prstGeom prst="chevron">
            <a:avLst>
              <a:gd name="adj" fmla="val 30580"/>
            </a:avLst>
          </a:prstGeom>
          <a:solidFill>
            <a:srgbClr val="CCECFF"/>
          </a:solidFill>
          <a:ln w="2857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ts val="0"/>
              </a:spcBef>
              <a:buFontTx/>
              <a:buNone/>
            </a:pPr>
            <a:r>
              <a:rPr lang="en-GB" altLang="en-US" sz="1200" dirty="0">
                <a:latin typeface="+mn-lt"/>
              </a:rPr>
              <a:t>      Contracting</a:t>
            </a:r>
          </a:p>
        </p:txBody>
      </p:sp>
      <p:sp>
        <p:nvSpPr>
          <p:cNvPr id="14" name="AutoShape 37">
            <a:extLst>
              <a:ext uri="{FF2B5EF4-FFF2-40B4-BE49-F238E27FC236}">
                <a16:creationId xmlns:a16="http://schemas.microsoft.com/office/drawing/2014/main" id="{9DEF5158-AB4D-D418-72F2-056B79C2CDFB}"/>
              </a:ext>
            </a:extLst>
          </p:cNvPr>
          <p:cNvSpPr>
            <a:spLocks noChangeArrowheads="1"/>
          </p:cNvSpPr>
          <p:nvPr/>
        </p:nvSpPr>
        <p:spPr bwMode="auto">
          <a:xfrm>
            <a:off x="2758085" y="3445426"/>
            <a:ext cx="1340256" cy="1029520"/>
          </a:xfrm>
          <a:prstGeom prst="chevron">
            <a:avLst>
              <a:gd name="adj" fmla="val 30615"/>
            </a:avLst>
          </a:prstGeom>
          <a:solidFill>
            <a:srgbClr val="CCECFF"/>
          </a:solidFill>
          <a:ln w="28575">
            <a:solidFill>
              <a:schemeClr val="tx1"/>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ts val="0"/>
              </a:spcBef>
              <a:buFontTx/>
              <a:buNone/>
            </a:pPr>
            <a:r>
              <a:rPr lang="en-GB" altLang="en-US" sz="1200" dirty="0">
                <a:latin typeface="+mn-lt"/>
              </a:rPr>
              <a:t>  Bidding </a:t>
            </a:r>
          </a:p>
          <a:p>
            <a:pPr algn="ctr" eaLnBrk="1" hangingPunct="1">
              <a:spcBef>
                <a:spcPts val="0"/>
              </a:spcBef>
              <a:buFontTx/>
              <a:buNone/>
            </a:pPr>
            <a:r>
              <a:rPr lang="en-GB" altLang="en-US" sz="1200" dirty="0">
                <a:latin typeface="+mn-lt"/>
              </a:rPr>
              <a:t>&amp;</a:t>
            </a:r>
          </a:p>
          <a:p>
            <a:pPr algn="ctr" eaLnBrk="1" hangingPunct="1">
              <a:spcBef>
                <a:spcPts val="0"/>
              </a:spcBef>
              <a:buFontTx/>
              <a:buNone/>
            </a:pPr>
            <a:r>
              <a:rPr lang="en-GB" altLang="en-US" sz="1200" dirty="0">
                <a:latin typeface="+mn-lt"/>
              </a:rPr>
              <a:t>Selecting</a:t>
            </a:r>
          </a:p>
        </p:txBody>
      </p:sp>
      <p:sp>
        <p:nvSpPr>
          <p:cNvPr id="15" name="TextBox 39">
            <a:extLst>
              <a:ext uri="{FF2B5EF4-FFF2-40B4-BE49-F238E27FC236}">
                <a16:creationId xmlns:a16="http://schemas.microsoft.com/office/drawing/2014/main" id="{383F2E4B-9511-1DBC-3C09-052AAC57E45F}"/>
              </a:ext>
            </a:extLst>
          </p:cNvPr>
          <p:cNvSpPr txBox="1"/>
          <p:nvPr/>
        </p:nvSpPr>
        <p:spPr>
          <a:xfrm>
            <a:off x="758854" y="2158930"/>
            <a:ext cx="1800000" cy="432000"/>
          </a:xfrm>
          <a:prstGeom prst="rect">
            <a:avLst/>
          </a:prstGeom>
          <a:solidFill>
            <a:schemeClr val="accent2">
              <a:lumMod val="40000"/>
              <a:lumOff val="60000"/>
            </a:schemeClr>
          </a:solidFill>
          <a:ln>
            <a:solidFill>
              <a:schemeClr val="accent1"/>
            </a:solidFill>
          </a:ln>
        </p:spPr>
        <p:txBody>
          <a:bodyPr wrap="square" anchor="ctr">
            <a:spAutoFit/>
          </a:bodyPr>
          <a:lstStyle>
            <a:defPPr>
              <a:defRPr lang="de-DE"/>
            </a:defPPr>
            <a:lvl1pPr algn="ctr" defTabSz="742950" fontAlgn="auto">
              <a:spcBef>
                <a:spcPts val="0"/>
              </a:spcBef>
              <a:spcAft>
                <a:spcPts val="0"/>
              </a:spcAft>
              <a:defRPr sz="1300"/>
            </a:lvl1pPr>
          </a:lstStyle>
          <a:p>
            <a:r>
              <a:rPr lang="en-GB" sz="1200" dirty="0">
                <a:latin typeface="+mn-lt"/>
              </a:rPr>
              <a:t>Strategic Management</a:t>
            </a:r>
          </a:p>
        </p:txBody>
      </p:sp>
      <p:sp>
        <p:nvSpPr>
          <p:cNvPr id="16" name="TextBox 40">
            <a:extLst>
              <a:ext uri="{FF2B5EF4-FFF2-40B4-BE49-F238E27FC236}">
                <a16:creationId xmlns:a16="http://schemas.microsoft.com/office/drawing/2014/main" id="{333C84B7-5DC1-D99D-A172-5C05C20DFB2C}"/>
              </a:ext>
            </a:extLst>
          </p:cNvPr>
          <p:cNvSpPr txBox="1"/>
          <p:nvPr/>
        </p:nvSpPr>
        <p:spPr>
          <a:xfrm>
            <a:off x="8056211" y="2463581"/>
            <a:ext cx="1768777" cy="276999"/>
          </a:xfrm>
          <a:prstGeom prst="rect">
            <a:avLst/>
          </a:prstGeom>
          <a:noFill/>
          <a:ln>
            <a:solidFill>
              <a:schemeClr val="accent1"/>
            </a:solidFill>
          </a:ln>
        </p:spPr>
        <p:txBody>
          <a:bodyPr wrap="square" anchor="ctr">
            <a:spAutoFit/>
          </a:bodyPr>
          <a:lstStyle/>
          <a:p>
            <a:pPr algn="ctr"/>
            <a:r>
              <a:rPr lang="en-GB" sz="1200" dirty="0">
                <a:latin typeface="+mn-lt"/>
              </a:rPr>
              <a:t>Data Analytics (all)</a:t>
            </a:r>
          </a:p>
        </p:txBody>
      </p:sp>
      <p:sp>
        <p:nvSpPr>
          <p:cNvPr id="17" name="TextBox 41">
            <a:extLst>
              <a:ext uri="{FF2B5EF4-FFF2-40B4-BE49-F238E27FC236}">
                <a16:creationId xmlns:a16="http://schemas.microsoft.com/office/drawing/2014/main" id="{C01C427F-5815-363B-11F9-43398BB2F9C5}"/>
              </a:ext>
            </a:extLst>
          </p:cNvPr>
          <p:cNvSpPr txBox="1"/>
          <p:nvPr/>
        </p:nvSpPr>
        <p:spPr>
          <a:xfrm>
            <a:off x="4629450" y="5398842"/>
            <a:ext cx="1800000" cy="432000"/>
          </a:xfrm>
          <a:prstGeom prst="rect">
            <a:avLst/>
          </a:prstGeom>
          <a:solidFill>
            <a:schemeClr val="accent2">
              <a:lumMod val="40000"/>
              <a:lumOff val="60000"/>
            </a:schemeClr>
          </a:solidFill>
          <a:ln>
            <a:solidFill>
              <a:schemeClr val="accent1"/>
            </a:solidFill>
          </a:ln>
        </p:spPr>
        <p:txBody>
          <a:bodyPr wrap="square" anchor="ctr">
            <a:noAutofit/>
          </a:bodyPr>
          <a:lstStyle>
            <a:defPPr>
              <a:defRPr lang="de-DE"/>
            </a:defPPr>
            <a:lvl1pPr algn="ctr" defTabSz="742950" fontAlgn="auto">
              <a:spcBef>
                <a:spcPts val="0"/>
              </a:spcBef>
              <a:spcAft>
                <a:spcPts val="0"/>
              </a:spcAft>
              <a:defRPr sz="1300"/>
            </a:lvl1pPr>
          </a:lstStyle>
          <a:p>
            <a:r>
              <a:rPr lang="en-GB" sz="1200" dirty="0">
                <a:latin typeface="+mn-lt"/>
              </a:rPr>
              <a:t>Digital Contract Management / Legal</a:t>
            </a:r>
          </a:p>
        </p:txBody>
      </p:sp>
      <p:sp>
        <p:nvSpPr>
          <p:cNvPr id="18" name="TextBox 42">
            <a:extLst>
              <a:ext uri="{FF2B5EF4-FFF2-40B4-BE49-F238E27FC236}">
                <a16:creationId xmlns:a16="http://schemas.microsoft.com/office/drawing/2014/main" id="{D4E5873C-8495-30EE-FD5B-EA8FBA575616}"/>
              </a:ext>
            </a:extLst>
          </p:cNvPr>
          <p:cNvSpPr txBox="1"/>
          <p:nvPr/>
        </p:nvSpPr>
        <p:spPr>
          <a:xfrm>
            <a:off x="2563853" y="5398842"/>
            <a:ext cx="1800000" cy="432000"/>
          </a:xfrm>
          <a:prstGeom prst="rect">
            <a:avLst/>
          </a:prstGeom>
          <a:solidFill>
            <a:srgbClr val="00B0F0"/>
          </a:solidFill>
          <a:ln w="28575">
            <a:solidFill>
              <a:schemeClr val="tx1"/>
            </a:solidFill>
            <a:miter lim="800000"/>
            <a:headEnd/>
            <a:tailEnd/>
          </a:ln>
        </p:spPr>
        <p:txBody>
          <a:bodyPr wrap="none" anchor="ctr">
            <a:noAutofit/>
          </a:bodyPr>
          <a:lstStyle>
            <a:defPPr>
              <a:defRPr lang="de-DE"/>
            </a:defPPr>
            <a:lvl1pPr algn="ctr" eaLnBrk="1" hangingPunct="1">
              <a:spcBef>
                <a:spcPct val="20000"/>
              </a:spcBef>
              <a:buFontTx/>
              <a:buNone/>
              <a:defRPr sz="1463">
                <a:latin typeface="+mj-lt"/>
                <a:ea typeface="ＭＳ Ｐゴシック" panose="020B0600070205080204" pitchFamily="34" charset="-128"/>
              </a:defRPr>
            </a:lvl1pPr>
            <a:lvl2pPr marL="742950" indent="-285750">
              <a:spcBef>
                <a:spcPct val="20000"/>
              </a:spcBef>
              <a:buChar char="–"/>
              <a:defRPr sz="2800">
                <a:ea typeface="ＭＳ Ｐゴシック" panose="020B0600070205080204" pitchFamily="34" charset="-128"/>
              </a:defRPr>
            </a:lvl2pPr>
            <a:lvl3pPr marL="1143000" indent="-228600">
              <a:spcBef>
                <a:spcPct val="20000"/>
              </a:spcBef>
              <a:buChar char="•"/>
              <a:defRPr sz="2400">
                <a:ea typeface="ＭＳ Ｐゴシック" panose="020B0600070205080204" pitchFamily="34" charset="-128"/>
              </a:defRPr>
            </a:lvl3pPr>
            <a:lvl4pPr marL="1600200" indent="-228600">
              <a:spcBef>
                <a:spcPct val="20000"/>
              </a:spcBef>
              <a:buChar char="–"/>
              <a:defRPr sz="2000">
                <a:ea typeface="ＭＳ Ｐゴシック" panose="020B0600070205080204" pitchFamily="34" charset="-128"/>
              </a:defRPr>
            </a:lvl4pPr>
            <a:lvl5pPr marL="2057400" indent="-228600">
              <a:spcBef>
                <a:spcPct val="20000"/>
              </a:spcBef>
              <a:buChar char="»"/>
              <a:defRPr sz="2000">
                <a:ea typeface="ＭＳ Ｐゴシック" panose="020B0600070205080204" pitchFamily="34" charset="-128"/>
              </a:defRPr>
            </a:lvl5pPr>
            <a:lvl6pPr marL="2514600" indent="-228600" eaLnBrk="0" fontAlgn="base" hangingPunct="0">
              <a:spcBef>
                <a:spcPct val="20000"/>
              </a:spcBef>
              <a:spcAft>
                <a:spcPct val="0"/>
              </a:spcAft>
              <a:buChar char="»"/>
              <a:defRPr sz="2000">
                <a:ea typeface="ＭＳ Ｐゴシック" panose="020B0600070205080204" pitchFamily="34" charset="-128"/>
              </a:defRPr>
            </a:lvl6pPr>
            <a:lvl7pPr marL="2971800" indent="-228600" eaLnBrk="0" fontAlgn="base" hangingPunct="0">
              <a:spcBef>
                <a:spcPct val="20000"/>
              </a:spcBef>
              <a:spcAft>
                <a:spcPct val="0"/>
              </a:spcAft>
              <a:buChar char="»"/>
              <a:defRPr sz="2000">
                <a:ea typeface="ＭＳ Ｐゴシック" panose="020B0600070205080204" pitchFamily="34" charset="-128"/>
              </a:defRPr>
            </a:lvl7pPr>
            <a:lvl8pPr marL="3429000" indent="-228600" eaLnBrk="0" fontAlgn="base" hangingPunct="0">
              <a:spcBef>
                <a:spcPct val="20000"/>
              </a:spcBef>
              <a:spcAft>
                <a:spcPct val="0"/>
              </a:spcAft>
              <a:buChar char="»"/>
              <a:defRPr sz="2000">
                <a:ea typeface="ＭＳ Ｐゴシック" panose="020B0600070205080204" pitchFamily="34" charset="-128"/>
              </a:defRPr>
            </a:lvl8pPr>
            <a:lvl9pPr marL="3886200" indent="-228600" eaLnBrk="0" fontAlgn="base" hangingPunct="0">
              <a:spcBef>
                <a:spcPct val="20000"/>
              </a:spcBef>
              <a:spcAft>
                <a:spcPct val="0"/>
              </a:spcAft>
              <a:buChar char="»"/>
              <a:defRPr sz="2000">
                <a:ea typeface="ＭＳ Ｐゴシック" panose="020B0600070205080204" pitchFamily="34" charset="-128"/>
              </a:defRPr>
            </a:lvl9pPr>
          </a:lstStyle>
          <a:p>
            <a:r>
              <a:rPr lang="en-GB" sz="1200" dirty="0">
                <a:latin typeface="+mn-lt"/>
              </a:rPr>
              <a:t>Robot Process </a:t>
            </a:r>
          </a:p>
          <a:p>
            <a:r>
              <a:rPr lang="en-GB" sz="1200" dirty="0">
                <a:latin typeface="+mn-lt"/>
              </a:rPr>
              <a:t>Automation</a:t>
            </a:r>
          </a:p>
        </p:txBody>
      </p:sp>
      <p:sp>
        <p:nvSpPr>
          <p:cNvPr id="19" name="TextBox 43">
            <a:extLst>
              <a:ext uri="{FF2B5EF4-FFF2-40B4-BE49-F238E27FC236}">
                <a16:creationId xmlns:a16="http://schemas.microsoft.com/office/drawing/2014/main" id="{38E124DE-DB84-7880-35EC-413F2FF4F5DC}"/>
              </a:ext>
            </a:extLst>
          </p:cNvPr>
          <p:cNvSpPr txBox="1"/>
          <p:nvPr/>
        </p:nvSpPr>
        <p:spPr>
          <a:xfrm>
            <a:off x="6695048" y="5398842"/>
            <a:ext cx="1800000" cy="432000"/>
          </a:xfrm>
          <a:prstGeom prst="rect">
            <a:avLst/>
          </a:prstGeom>
          <a:solidFill>
            <a:srgbClr val="00B0F0"/>
          </a:solidFill>
          <a:ln w="28575">
            <a:solidFill>
              <a:schemeClr val="tx1"/>
            </a:solidFill>
            <a:miter lim="800000"/>
            <a:headEnd/>
            <a:tailEnd/>
          </a:ln>
        </p:spPr>
        <p:txBody>
          <a:bodyPr wrap="none" anchor="ctr">
            <a:noAutofit/>
          </a:bodyPr>
          <a:lstStyle>
            <a:defPPr>
              <a:defRPr lang="de-DE"/>
            </a:defPPr>
            <a:lvl1pPr algn="ctr" eaLnBrk="1" hangingPunct="1">
              <a:spcBef>
                <a:spcPct val="20000"/>
              </a:spcBef>
              <a:buFontTx/>
              <a:buNone/>
              <a:defRPr sz="1463">
                <a:latin typeface="+mj-lt"/>
                <a:ea typeface="ＭＳ Ｐゴシック" panose="020B0600070205080204" pitchFamily="34" charset="-128"/>
              </a:defRPr>
            </a:lvl1pPr>
            <a:lvl2pPr marL="742950" indent="-285750">
              <a:spcBef>
                <a:spcPct val="20000"/>
              </a:spcBef>
              <a:buChar char="–"/>
              <a:defRPr sz="2800">
                <a:ea typeface="ＭＳ Ｐゴシック" panose="020B0600070205080204" pitchFamily="34" charset="-128"/>
              </a:defRPr>
            </a:lvl2pPr>
            <a:lvl3pPr marL="1143000" indent="-228600">
              <a:spcBef>
                <a:spcPct val="20000"/>
              </a:spcBef>
              <a:buChar char="•"/>
              <a:defRPr sz="2400">
                <a:ea typeface="ＭＳ Ｐゴシック" panose="020B0600070205080204" pitchFamily="34" charset="-128"/>
              </a:defRPr>
            </a:lvl3pPr>
            <a:lvl4pPr marL="1600200" indent="-228600">
              <a:spcBef>
                <a:spcPct val="20000"/>
              </a:spcBef>
              <a:buChar char="–"/>
              <a:defRPr sz="2000">
                <a:ea typeface="ＭＳ Ｐゴシック" panose="020B0600070205080204" pitchFamily="34" charset="-128"/>
              </a:defRPr>
            </a:lvl4pPr>
            <a:lvl5pPr marL="2057400" indent="-228600">
              <a:spcBef>
                <a:spcPct val="20000"/>
              </a:spcBef>
              <a:buChar char="»"/>
              <a:defRPr sz="2000">
                <a:ea typeface="ＭＳ Ｐゴシック" panose="020B0600070205080204" pitchFamily="34" charset="-128"/>
              </a:defRPr>
            </a:lvl5pPr>
            <a:lvl6pPr marL="2514600" indent="-228600" eaLnBrk="0" fontAlgn="base" hangingPunct="0">
              <a:spcBef>
                <a:spcPct val="20000"/>
              </a:spcBef>
              <a:spcAft>
                <a:spcPct val="0"/>
              </a:spcAft>
              <a:buChar char="»"/>
              <a:defRPr sz="2000">
                <a:ea typeface="ＭＳ Ｐゴシック" panose="020B0600070205080204" pitchFamily="34" charset="-128"/>
              </a:defRPr>
            </a:lvl6pPr>
            <a:lvl7pPr marL="2971800" indent="-228600" eaLnBrk="0" fontAlgn="base" hangingPunct="0">
              <a:spcBef>
                <a:spcPct val="20000"/>
              </a:spcBef>
              <a:spcAft>
                <a:spcPct val="0"/>
              </a:spcAft>
              <a:buChar char="»"/>
              <a:defRPr sz="2000">
                <a:ea typeface="ＭＳ Ｐゴシック" panose="020B0600070205080204" pitchFamily="34" charset="-128"/>
              </a:defRPr>
            </a:lvl7pPr>
            <a:lvl8pPr marL="3429000" indent="-228600" eaLnBrk="0" fontAlgn="base" hangingPunct="0">
              <a:spcBef>
                <a:spcPct val="20000"/>
              </a:spcBef>
              <a:spcAft>
                <a:spcPct val="0"/>
              </a:spcAft>
              <a:buChar char="»"/>
              <a:defRPr sz="2000">
                <a:ea typeface="ＭＳ Ｐゴシック" panose="020B0600070205080204" pitchFamily="34" charset="-128"/>
              </a:defRPr>
            </a:lvl8pPr>
            <a:lvl9pPr marL="3886200" indent="-228600" eaLnBrk="0" fontAlgn="base" hangingPunct="0">
              <a:spcBef>
                <a:spcPct val="20000"/>
              </a:spcBef>
              <a:spcAft>
                <a:spcPct val="0"/>
              </a:spcAft>
              <a:buChar char="»"/>
              <a:defRPr sz="2000">
                <a:ea typeface="ＭＳ Ｐゴシック" panose="020B0600070205080204" pitchFamily="34" charset="-128"/>
              </a:defRPr>
            </a:lvl9pPr>
          </a:lstStyle>
          <a:p>
            <a:r>
              <a:rPr lang="en-GB" sz="1200" dirty="0">
                <a:latin typeface="+mn-lt"/>
              </a:rPr>
              <a:t>eProcurement </a:t>
            </a:r>
          </a:p>
          <a:p>
            <a:r>
              <a:rPr lang="en-GB" sz="1200" dirty="0">
                <a:latin typeface="+mn-lt"/>
              </a:rPr>
              <a:t>Technology</a:t>
            </a:r>
          </a:p>
        </p:txBody>
      </p:sp>
      <p:sp>
        <p:nvSpPr>
          <p:cNvPr id="20" name="TextBox 44">
            <a:extLst>
              <a:ext uri="{FF2B5EF4-FFF2-40B4-BE49-F238E27FC236}">
                <a16:creationId xmlns:a16="http://schemas.microsoft.com/office/drawing/2014/main" id="{67B6092E-7E8A-DE8A-1C8D-BAEC7E9D59FD}"/>
              </a:ext>
            </a:extLst>
          </p:cNvPr>
          <p:cNvSpPr txBox="1"/>
          <p:nvPr/>
        </p:nvSpPr>
        <p:spPr>
          <a:xfrm>
            <a:off x="498256" y="5398842"/>
            <a:ext cx="1800000" cy="432000"/>
          </a:xfrm>
          <a:prstGeom prst="rect">
            <a:avLst/>
          </a:prstGeom>
          <a:solidFill>
            <a:schemeClr val="accent2">
              <a:lumMod val="40000"/>
              <a:lumOff val="60000"/>
            </a:schemeClr>
          </a:solidFill>
          <a:ln>
            <a:solidFill>
              <a:schemeClr val="accent1"/>
            </a:solidFill>
          </a:ln>
        </p:spPr>
        <p:txBody>
          <a:bodyPr wrap="square" anchor="ctr">
            <a:noAutofit/>
          </a:bodyPr>
          <a:lstStyle/>
          <a:p>
            <a:pPr algn="ctr" defTabSz="742950" fontAlgn="auto">
              <a:spcBef>
                <a:spcPts val="0"/>
              </a:spcBef>
              <a:spcAft>
                <a:spcPts val="0"/>
              </a:spcAft>
              <a:defRPr/>
            </a:pPr>
            <a:r>
              <a:rPr lang="en-GB" sz="1200" dirty="0">
                <a:latin typeface="+mn-lt"/>
              </a:rPr>
              <a:t>Digital Negotiation</a:t>
            </a:r>
          </a:p>
        </p:txBody>
      </p:sp>
      <p:sp>
        <p:nvSpPr>
          <p:cNvPr id="21" name="TextBox 45">
            <a:extLst>
              <a:ext uri="{FF2B5EF4-FFF2-40B4-BE49-F238E27FC236}">
                <a16:creationId xmlns:a16="http://schemas.microsoft.com/office/drawing/2014/main" id="{C0268ACA-7860-6558-707E-CAFDFC0D46C5}"/>
              </a:ext>
            </a:extLst>
          </p:cNvPr>
          <p:cNvSpPr txBox="1"/>
          <p:nvPr/>
        </p:nvSpPr>
        <p:spPr>
          <a:xfrm>
            <a:off x="8056211" y="2127596"/>
            <a:ext cx="1768777" cy="276999"/>
          </a:xfrm>
          <a:prstGeom prst="rect">
            <a:avLst/>
          </a:prstGeom>
          <a:noFill/>
          <a:ln>
            <a:solidFill>
              <a:schemeClr val="accent1"/>
            </a:solidFill>
          </a:ln>
        </p:spPr>
        <p:txBody>
          <a:bodyPr wrap="square" anchor="ctr">
            <a:spAutoFit/>
          </a:bodyPr>
          <a:lstStyle/>
          <a:p>
            <a:pPr algn="ctr"/>
            <a:r>
              <a:rPr lang="en-GB" sz="1200" dirty="0">
                <a:latin typeface="+mn-lt"/>
              </a:rPr>
              <a:t>Digital Leadership (all)</a:t>
            </a:r>
          </a:p>
        </p:txBody>
      </p:sp>
      <p:sp>
        <p:nvSpPr>
          <p:cNvPr id="22" name="TextBox 46">
            <a:extLst>
              <a:ext uri="{FF2B5EF4-FFF2-40B4-BE49-F238E27FC236}">
                <a16:creationId xmlns:a16="http://schemas.microsoft.com/office/drawing/2014/main" id="{5E49BACC-B503-19FC-8DBD-9FEAD5522B1E}"/>
              </a:ext>
            </a:extLst>
          </p:cNvPr>
          <p:cNvSpPr txBox="1"/>
          <p:nvPr/>
        </p:nvSpPr>
        <p:spPr>
          <a:xfrm>
            <a:off x="3418211" y="2158930"/>
            <a:ext cx="1800000" cy="432000"/>
          </a:xfrm>
          <a:prstGeom prst="rect">
            <a:avLst/>
          </a:prstGeom>
          <a:solidFill>
            <a:schemeClr val="accent2">
              <a:lumMod val="40000"/>
              <a:lumOff val="60000"/>
            </a:schemeClr>
          </a:solidFill>
          <a:ln>
            <a:solidFill>
              <a:schemeClr val="accent1"/>
            </a:solidFill>
          </a:ln>
        </p:spPr>
        <p:txBody>
          <a:bodyPr wrap="square" anchor="ctr">
            <a:spAutoFit/>
          </a:bodyPr>
          <a:lstStyle>
            <a:defPPr>
              <a:defRPr lang="de-DE"/>
            </a:defPPr>
            <a:lvl1pPr algn="ctr" defTabSz="742950" fontAlgn="auto">
              <a:spcBef>
                <a:spcPts val="0"/>
              </a:spcBef>
              <a:spcAft>
                <a:spcPts val="0"/>
              </a:spcAft>
              <a:defRPr sz="1300"/>
            </a:lvl1pPr>
          </a:lstStyle>
          <a:p>
            <a:r>
              <a:rPr lang="en-GB" sz="1200" dirty="0">
                <a:latin typeface="+mn-lt"/>
              </a:rPr>
              <a:t>Supply Network Management</a:t>
            </a:r>
          </a:p>
        </p:txBody>
      </p:sp>
      <p:sp>
        <p:nvSpPr>
          <p:cNvPr id="23" name="TextBox 47">
            <a:extLst>
              <a:ext uri="{FF2B5EF4-FFF2-40B4-BE49-F238E27FC236}">
                <a16:creationId xmlns:a16="http://schemas.microsoft.com/office/drawing/2014/main" id="{4CD877AF-9D2B-B4B4-091E-6C266C30BE72}"/>
              </a:ext>
            </a:extLst>
          </p:cNvPr>
          <p:cNvSpPr txBox="1"/>
          <p:nvPr/>
        </p:nvSpPr>
        <p:spPr>
          <a:xfrm>
            <a:off x="6077568" y="2158930"/>
            <a:ext cx="1800000" cy="432000"/>
          </a:xfrm>
          <a:prstGeom prst="rect">
            <a:avLst/>
          </a:prstGeom>
          <a:solidFill>
            <a:schemeClr val="accent2">
              <a:lumMod val="40000"/>
              <a:lumOff val="60000"/>
            </a:schemeClr>
          </a:solidFill>
          <a:ln>
            <a:solidFill>
              <a:schemeClr val="accent1"/>
            </a:solidFill>
          </a:ln>
        </p:spPr>
        <p:txBody>
          <a:bodyPr wrap="square" anchor="ctr">
            <a:spAutoFit/>
          </a:bodyPr>
          <a:lstStyle>
            <a:defPPr>
              <a:defRPr lang="de-DE"/>
            </a:defPPr>
            <a:lvl1pPr algn="ctr" defTabSz="742950" fontAlgn="auto">
              <a:spcBef>
                <a:spcPts val="0"/>
              </a:spcBef>
              <a:spcAft>
                <a:spcPts val="0"/>
              </a:spcAft>
              <a:defRPr sz="1300"/>
            </a:lvl1pPr>
          </a:lstStyle>
          <a:p>
            <a:r>
              <a:rPr lang="en-GB" sz="1200" dirty="0">
                <a:latin typeface="+mn-lt"/>
              </a:rPr>
              <a:t>Digital </a:t>
            </a:r>
            <a:r>
              <a:rPr lang="en-GB" sz="1200">
                <a:latin typeface="+mn-lt"/>
              </a:rPr>
              <a:t>Partnership Management</a:t>
            </a:r>
            <a:endParaRPr lang="en-GB" sz="1200" dirty="0">
              <a:latin typeface="+mn-lt"/>
            </a:endParaRPr>
          </a:p>
        </p:txBody>
      </p:sp>
      <p:cxnSp>
        <p:nvCxnSpPr>
          <p:cNvPr id="24" name="Straight Arrow Connector 5">
            <a:extLst>
              <a:ext uri="{FF2B5EF4-FFF2-40B4-BE49-F238E27FC236}">
                <a16:creationId xmlns:a16="http://schemas.microsoft.com/office/drawing/2014/main" id="{A16CB63F-5058-C51F-F3CA-DE52F3451F9C}"/>
              </a:ext>
            </a:extLst>
          </p:cNvPr>
          <p:cNvCxnSpPr>
            <a:cxnSpLocks/>
            <a:stCxn id="15" idx="2"/>
            <a:endCxn id="12" idx="0"/>
          </p:cNvCxnSpPr>
          <p:nvPr/>
        </p:nvCxnSpPr>
        <p:spPr>
          <a:xfrm>
            <a:off x="1658854" y="2590930"/>
            <a:ext cx="608180" cy="854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7">
            <a:extLst>
              <a:ext uri="{FF2B5EF4-FFF2-40B4-BE49-F238E27FC236}">
                <a16:creationId xmlns:a16="http://schemas.microsoft.com/office/drawing/2014/main" id="{41BA42E5-26B7-E28F-1416-1AD7AB812B94}"/>
              </a:ext>
            </a:extLst>
          </p:cNvPr>
          <p:cNvCxnSpPr>
            <a:cxnSpLocks/>
            <a:stCxn id="15" idx="2"/>
            <a:endCxn id="14" idx="0"/>
          </p:cNvCxnSpPr>
          <p:nvPr/>
        </p:nvCxnSpPr>
        <p:spPr>
          <a:xfrm>
            <a:off x="1658854" y="2590930"/>
            <a:ext cx="1611765" cy="854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15">
            <a:extLst>
              <a:ext uri="{FF2B5EF4-FFF2-40B4-BE49-F238E27FC236}">
                <a16:creationId xmlns:a16="http://schemas.microsoft.com/office/drawing/2014/main" id="{A6CA9142-A4A7-39CD-3FD1-D58E2A94BD0B}"/>
              </a:ext>
            </a:extLst>
          </p:cNvPr>
          <p:cNvCxnSpPr>
            <a:cxnSpLocks/>
            <a:stCxn id="22" idx="2"/>
            <a:endCxn id="14" idx="0"/>
          </p:cNvCxnSpPr>
          <p:nvPr/>
        </p:nvCxnSpPr>
        <p:spPr>
          <a:xfrm flipH="1">
            <a:off x="3270619" y="2590930"/>
            <a:ext cx="1047592" cy="854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17">
            <a:extLst>
              <a:ext uri="{FF2B5EF4-FFF2-40B4-BE49-F238E27FC236}">
                <a16:creationId xmlns:a16="http://schemas.microsoft.com/office/drawing/2014/main" id="{F8B9D139-1B0D-F65E-CF8E-EB6FF2F9AD5A}"/>
              </a:ext>
            </a:extLst>
          </p:cNvPr>
          <p:cNvCxnSpPr>
            <a:cxnSpLocks/>
            <a:stCxn id="22" idx="2"/>
            <a:endCxn id="13" idx="0"/>
          </p:cNvCxnSpPr>
          <p:nvPr/>
        </p:nvCxnSpPr>
        <p:spPr>
          <a:xfrm flipH="1">
            <a:off x="4270312" y="2590930"/>
            <a:ext cx="47899" cy="854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19">
            <a:extLst>
              <a:ext uri="{FF2B5EF4-FFF2-40B4-BE49-F238E27FC236}">
                <a16:creationId xmlns:a16="http://schemas.microsoft.com/office/drawing/2014/main" id="{799C6EBB-45E3-97E7-02ED-DA628824AC21}"/>
              </a:ext>
            </a:extLst>
          </p:cNvPr>
          <p:cNvCxnSpPr>
            <a:cxnSpLocks/>
            <a:stCxn id="22" idx="2"/>
            <a:endCxn id="10" idx="0"/>
          </p:cNvCxnSpPr>
          <p:nvPr/>
        </p:nvCxnSpPr>
        <p:spPr>
          <a:xfrm>
            <a:off x="4318211" y="2590930"/>
            <a:ext cx="3208451" cy="854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1">
            <a:extLst>
              <a:ext uri="{FF2B5EF4-FFF2-40B4-BE49-F238E27FC236}">
                <a16:creationId xmlns:a16="http://schemas.microsoft.com/office/drawing/2014/main" id="{84177890-2386-2C85-260E-86EDE3EF4364}"/>
              </a:ext>
            </a:extLst>
          </p:cNvPr>
          <p:cNvCxnSpPr>
            <a:cxnSpLocks/>
            <a:stCxn id="19" idx="0"/>
            <a:endCxn id="9" idx="2"/>
          </p:cNvCxnSpPr>
          <p:nvPr/>
        </p:nvCxnSpPr>
        <p:spPr>
          <a:xfrm flipH="1" flipV="1">
            <a:off x="5502471" y="4474946"/>
            <a:ext cx="2092577" cy="9238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5">
            <a:extLst>
              <a:ext uri="{FF2B5EF4-FFF2-40B4-BE49-F238E27FC236}">
                <a16:creationId xmlns:a16="http://schemas.microsoft.com/office/drawing/2014/main" id="{05CB28DF-B730-B4AB-3BF6-F8D9B64910DA}"/>
              </a:ext>
            </a:extLst>
          </p:cNvPr>
          <p:cNvCxnSpPr>
            <a:cxnSpLocks/>
            <a:stCxn id="18" idx="0"/>
            <a:endCxn id="9" idx="2"/>
          </p:cNvCxnSpPr>
          <p:nvPr/>
        </p:nvCxnSpPr>
        <p:spPr>
          <a:xfrm flipV="1">
            <a:off x="3463853" y="4474946"/>
            <a:ext cx="2038618" cy="9238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27">
            <a:extLst>
              <a:ext uri="{FF2B5EF4-FFF2-40B4-BE49-F238E27FC236}">
                <a16:creationId xmlns:a16="http://schemas.microsoft.com/office/drawing/2014/main" id="{6871299A-1B17-9A79-44C9-EBD393C3C70B}"/>
              </a:ext>
            </a:extLst>
          </p:cNvPr>
          <p:cNvCxnSpPr>
            <a:cxnSpLocks/>
            <a:stCxn id="18" idx="0"/>
            <a:endCxn id="14" idx="2"/>
          </p:cNvCxnSpPr>
          <p:nvPr/>
        </p:nvCxnSpPr>
        <p:spPr>
          <a:xfrm flipH="1" flipV="1">
            <a:off x="3270619" y="4474946"/>
            <a:ext cx="193234" cy="9238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2">
            <a:extLst>
              <a:ext uri="{FF2B5EF4-FFF2-40B4-BE49-F238E27FC236}">
                <a16:creationId xmlns:a16="http://schemas.microsoft.com/office/drawing/2014/main" id="{2C1DD65E-3528-CA97-0145-D3EC5B99C944}"/>
              </a:ext>
            </a:extLst>
          </p:cNvPr>
          <p:cNvCxnSpPr>
            <a:cxnSpLocks/>
            <a:stCxn id="17" idx="0"/>
            <a:endCxn id="13" idx="2"/>
          </p:cNvCxnSpPr>
          <p:nvPr/>
        </p:nvCxnSpPr>
        <p:spPr>
          <a:xfrm flipH="1" flipV="1">
            <a:off x="4270312" y="4474946"/>
            <a:ext cx="1259138" cy="9238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4">
            <a:extLst>
              <a:ext uri="{FF2B5EF4-FFF2-40B4-BE49-F238E27FC236}">
                <a16:creationId xmlns:a16="http://schemas.microsoft.com/office/drawing/2014/main" id="{C716A106-044D-0D38-9600-CC9C8642CD9E}"/>
              </a:ext>
            </a:extLst>
          </p:cNvPr>
          <p:cNvCxnSpPr>
            <a:cxnSpLocks/>
            <a:stCxn id="23" idx="2"/>
            <a:endCxn id="10" idx="0"/>
          </p:cNvCxnSpPr>
          <p:nvPr/>
        </p:nvCxnSpPr>
        <p:spPr>
          <a:xfrm>
            <a:off x="6977568" y="2590930"/>
            <a:ext cx="549094" cy="854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48">
            <a:extLst>
              <a:ext uri="{FF2B5EF4-FFF2-40B4-BE49-F238E27FC236}">
                <a16:creationId xmlns:a16="http://schemas.microsoft.com/office/drawing/2014/main" id="{CF4FB4C5-0FEB-3B30-E03F-23DAD50CA056}"/>
              </a:ext>
            </a:extLst>
          </p:cNvPr>
          <p:cNvCxnSpPr>
            <a:cxnSpLocks/>
            <a:stCxn id="20" idx="0"/>
            <a:endCxn id="14" idx="2"/>
          </p:cNvCxnSpPr>
          <p:nvPr/>
        </p:nvCxnSpPr>
        <p:spPr>
          <a:xfrm flipV="1">
            <a:off x="1398256" y="4474946"/>
            <a:ext cx="1872363" cy="9238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50">
            <a:extLst>
              <a:ext uri="{FF2B5EF4-FFF2-40B4-BE49-F238E27FC236}">
                <a16:creationId xmlns:a16="http://schemas.microsoft.com/office/drawing/2014/main" id="{43B252A8-BBD2-6FB9-BD52-39B09C583D70}"/>
              </a:ext>
            </a:extLst>
          </p:cNvPr>
          <p:cNvCxnSpPr>
            <a:cxnSpLocks/>
            <a:stCxn id="20" idx="0"/>
            <a:endCxn id="13" idx="2"/>
          </p:cNvCxnSpPr>
          <p:nvPr/>
        </p:nvCxnSpPr>
        <p:spPr>
          <a:xfrm flipV="1">
            <a:off x="1398256" y="4474946"/>
            <a:ext cx="2872056" cy="9238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52">
            <a:extLst>
              <a:ext uri="{FF2B5EF4-FFF2-40B4-BE49-F238E27FC236}">
                <a16:creationId xmlns:a16="http://schemas.microsoft.com/office/drawing/2014/main" id="{37F964C1-F7CE-C4FA-FF2B-D25ECEEDF906}"/>
              </a:ext>
            </a:extLst>
          </p:cNvPr>
          <p:cNvCxnSpPr>
            <a:cxnSpLocks/>
            <a:stCxn id="18" idx="0"/>
            <a:endCxn id="11" idx="2"/>
          </p:cNvCxnSpPr>
          <p:nvPr/>
        </p:nvCxnSpPr>
        <p:spPr>
          <a:xfrm flipV="1">
            <a:off x="3463853" y="4474946"/>
            <a:ext cx="3059225" cy="9238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Gerade Verbindung mit Pfeil 44">
            <a:extLst>
              <a:ext uri="{FF2B5EF4-FFF2-40B4-BE49-F238E27FC236}">
                <a16:creationId xmlns:a16="http://schemas.microsoft.com/office/drawing/2014/main" id="{6C0FB6B2-A3A5-1C5C-BC65-A7BB45552440}"/>
              </a:ext>
            </a:extLst>
          </p:cNvPr>
          <p:cNvCxnSpPr>
            <a:cxnSpLocks/>
          </p:cNvCxnSpPr>
          <p:nvPr/>
        </p:nvCxnSpPr>
        <p:spPr bwMode="auto">
          <a:xfrm>
            <a:off x="1748840" y="1926476"/>
            <a:ext cx="3145889" cy="0"/>
          </a:xfrm>
          <a:prstGeom prst="straightConnector1">
            <a:avLst/>
          </a:prstGeom>
          <a:solidFill>
            <a:schemeClr val="hlink"/>
          </a:solidFill>
          <a:ln w="9525" cap="flat" cmpd="sng" algn="ctr">
            <a:solidFill>
              <a:schemeClr val="tx1"/>
            </a:solidFill>
            <a:prstDash val="solid"/>
            <a:round/>
            <a:headEnd type="triangle"/>
            <a:tailEnd type="triangle"/>
          </a:ln>
          <a:effectLst/>
        </p:spPr>
      </p:cxnSp>
      <p:cxnSp>
        <p:nvCxnSpPr>
          <p:cNvPr id="38" name="Gerade Verbindung mit Pfeil 45">
            <a:extLst>
              <a:ext uri="{FF2B5EF4-FFF2-40B4-BE49-F238E27FC236}">
                <a16:creationId xmlns:a16="http://schemas.microsoft.com/office/drawing/2014/main" id="{936A2BFC-E577-AC4B-53B3-E2D9313C8EAF}"/>
              </a:ext>
            </a:extLst>
          </p:cNvPr>
          <p:cNvCxnSpPr>
            <a:cxnSpLocks/>
          </p:cNvCxnSpPr>
          <p:nvPr/>
        </p:nvCxnSpPr>
        <p:spPr bwMode="auto">
          <a:xfrm flipV="1">
            <a:off x="4992386" y="1886953"/>
            <a:ext cx="3237214" cy="39523"/>
          </a:xfrm>
          <a:prstGeom prst="straightConnector1">
            <a:avLst/>
          </a:prstGeom>
          <a:solidFill>
            <a:schemeClr val="hlink"/>
          </a:solidFill>
          <a:ln w="9525" cap="flat" cmpd="sng" algn="ctr">
            <a:solidFill>
              <a:schemeClr val="tx1"/>
            </a:solidFill>
            <a:prstDash val="solid"/>
            <a:round/>
            <a:headEnd type="triangle"/>
            <a:tailEnd type="triangle"/>
          </a:ln>
          <a:effectLst/>
        </p:spPr>
      </p:cxnSp>
      <p:sp>
        <p:nvSpPr>
          <p:cNvPr id="39" name="Textfeld 46">
            <a:extLst>
              <a:ext uri="{FF2B5EF4-FFF2-40B4-BE49-F238E27FC236}">
                <a16:creationId xmlns:a16="http://schemas.microsoft.com/office/drawing/2014/main" id="{9E49115B-2EAB-B5D2-A534-B71F4D3A709B}"/>
              </a:ext>
            </a:extLst>
          </p:cNvPr>
          <p:cNvSpPr txBox="1"/>
          <p:nvPr/>
        </p:nvSpPr>
        <p:spPr>
          <a:xfrm>
            <a:off x="2378321" y="1609954"/>
            <a:ext cx="1768777" cy="276999"/>
          </a:xfrm>
          <a:prstGeom prst="rect">
            <a:avLst/>
          </a:prstGeom>
          <a:noFill/>
        </p:spPr>
        <p:txBody>
          <a:bodyPr wrap="square" rtlCol="0">
            <a:spAutoFit/>
          </a:bodyPr>
          <a:lstStyle/>
          <a:p>
            <a:r>
              <a:rPr lang="en-GB" sz="1200" dirty="0">
                <a:latin typeface="+mn-lt"/>
              </a:rPr>
              <a:t>strategic sourcing</a:t>
            </a:r>
          </a:p>
        </p:txBody>
      </p:sp>
      <p:sp>
        <p:nvSpPr>
          <p:cNvPr id="40" name="Textfeld 47">
            <a:extLst>
              <a:ext uri="{FF2B5EF4-FFF2-40B4-BE49-F238E27FC236}">
                <a16:creationId xmlns:a16="http://schemas.microsoft.com/office/drawing/2014/main" id="{E63CD492-34D2-66BE-59D6-737F2732C00B}"/>
              </a:ext>
            </a:extLst>
          </p:cNvPr>
          <p:cNvSpPr txBox="1"/>
          <p:nvPr/>
        </p:nvSpPr>
        <p:spPr>
          <a:xfrm>
            <a:off x="5660080" y="1598336"/>
            <a:ext cx="2226620" cy="276999"/>
          </a:xfrm>
          <a:prstGeom prst="rect">
            <a:avLst/>
          </a:prstGeom>
          <a:noFill/>
        </p:spPr>
        <p:txBody>
          <a:bodyPr wrap="square" rtlCol="0">
            <a:spAutoFit/>
          </a:bodyPr>
          <a:lstStyle/>
          <a:p>
            <a:r>
              <a:rPr lang="en-GB" sz="1200" dirty="0">
                <a:latin typeface="+mn-lt"/>
              </a:rPr>
              <a:t>operative procurement</a:t>
            </a:r>
          </a:p>
        </p:txBody>
      </p:sp>
    </p:spTree>
    <p:extLst>
      <p:ext uri="{BB962C8B-B14F-4D97-AF65-F5344CB8AC3E}">
        <p14:creationId xmlns:p14="http://schemas.microsoft.com/office/powerpoint/2010/main" val="29834550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228E0D-D01E-4322-8541-3615A14E3D07}"/>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E58C6EAC-5BDB-4AD6-A32F-E4EC8C022A17}"/>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5BC5B633-2554-47A7-9C17-F5C3EC1422E5}"/>
              </a:ext>
            </a:extLst>
          </p:cNvPr>
          <p:cNvSpPr>
            <a:spLocks noGrp="1"/>
          </p:cNvSpPr>
          <p:nvPr>
            <p:ph type="sldNum" sz="quarter" idx="4"/>
          </p:nvPr>
        </p:nvSpPr>
        <p:spPr/>
        <p:txBody>
          <a:bodyPr/>
          <a:lstStyle/>
          <a:p>
            <a:fld id="{A4CA0D4A-ABDC-4976-ABAD-3B4D4081987F}" type="slidenum">
              <a:rPr lang="en-US" smtClean="0"/>
              <a:pPr/>
              <a:t>7</a:t>
            </a:fld>
            <a:endParaRPr lang="en-US" dirty="0"/>
          </a:p>
        </p:txBody>
      </p:sp>
      <p:sp>
        <p:nvSpPr>
          <p:cNvPr id="5" name="Content Placeholder 4">
            <a:extLst>
              <a:ext uri="{FF2B5EF4-FFF2-40B4-BE49-F238E27FC236}">
                <a16:creationId xmlns:a16="http://schemas.microsoft.com/office/drawing/2014/main" id="{DB3B1406-5660-4A98-9188-24C75FFF8D15}"/>
              </a:ext>
            </a:extLst>
          </p:cNvPr>
          <p:cNvSpPr>
            <a:spLocks noGrp="1"/>
          </p:cNvSpPr>
          <p:nvPr>
            <p:ph idx="10"/>
          </p:nvPr>
        </p:nvSpPr>
        <p:spPr/>
        <p:txBody>
          <a:bodyPr/>
          <a:lstStyle/>
          <a:p>
            <a:endParaRPr lang="en-GB"/>
          </a:p>
        </p:txBody>
      </p:sp>
      <p:sp>
        <p:nvSpPr>
          <p:cNvPr id="6" name="Title 5">
            <a:extLst>
              <a:ext uri="{FF2B5EF4-FFF2-40B4-BE49-F238E27FC236}">
                <a16:creationId xmlns:a16="http://schemas.microsoft.com/office/drawing/2014/main" id="{8CDC81E5-1B91-408C-9B5C-242B8680FA6D}"/>
              </a:ext>
            </a:extLst>
          </p:cNvPr>
          <p:cNvSpPr>
            <a:spLocks noGrp="1"/>
          </p:cNvSpPr>
          <p:nvPr>
            <p:ph type="title"/>
          </p:nvPr>
        </p:nvSpPr>
        <p:spPr/>
        <p:txBody>
          <a:bodyPr/>
          <a:lstStyle/>
          <a:p>
            <a:r>
              <a:rPr lang="en-GB" dirty="0"/>
              <a:t>What do PSM departments buy</a:t>
            </a:r>
          </a:p>
        </p:txBody>
      </p:sp>
      <p:sp>
        <p:nvSpPr>
          <p:cNvPr id="7" name="Content Placeholder 6">
            <a:extLst>
              <a:ext uri="{FF2B5EF4-FFF2-40B4-BE49-F238E27FC236}">
                <a16:creationId xmlns:a16="http://schemas.microsoft.com/office/drawing/2014/main" id="{908C37DE-F07D-49F9-B35A-EED18870D5CF}"/>
              </a:ext>
            </a:extLst>
          </p:cNvPr>
          <p:cNvSpPr>
            <a:spLocks noGrp="1"/>
          </p:cNvSpPr>
          <p:nvPr>
            <p:ph idx="11"/>
          </p:nvPr>
        </p:nvSpPr>
        <p:spPr/>
        <p:txBody>
          <a:bodyPr/>
          <a:lstStyle/>
          <a:p>
            <a:r>
              <a:rPr lang="en-GB" dirty="0"/>
              <a:t>Some people think it is (just) this</a:t>
            </a:r>
          </a:p>
        </p:txBody>
      </p:sp>
      <p:pic>
        <p:nvPicPr>
          <p:cNvPr id="8" name="Picture 2">
            <a:extLst>
              <a:ext uri="{FF2B5EF4-FFF2-40B4-BE49-F238E27FC236}">
                <a16:creationId xmlns:a16="http://schemas.microsoft.com/office/drawing/2014/main" id="{C117E092-E32A-4402-8F6A-80DCF96F13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30225" y="1825625"/>
            <a:ext cx="8112125" cy="4124325"/>
          </a:xfrm>
          <a:prstGeom prst="rect">
            <a:avLst/>
          </a:prstGeom>
          <a:noFill/>
        </p:spPr>
      </p:pic>
    </p:spTree>
    <p:extLst>
      <p:ext uri="{BB962C8B-B14F-4D97-AF65-F5344CB8AC3E}">
        <p14:creationId xmlns:p14="http://schemas.microsoft.com/office/powerpoint/2010/main" val="201181420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5E8345-EDEC-4E7B-B5BC-DC2D72A18BA2}"/>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861F5BB2-5344-4A72-8E19-1F73B379D3AC}"/>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398E64EA-B4E7-496F-9B27-31A05F826E23}"/>
              </a:ext>
            </a:extLst>
          </p:cNvPr>
          <p:cNvSpPr>
            <a:spLocks noGrp="1"/>
          </p:cNvSpPr>
          <p:nvPr>
            <p:ph type="sldNum" sz="quarter" idx="4"/>
          </p:nvPr>
        </p:nvSpPr>
        <p:spPr/>
        <p:txBody>
          <a:bodyPr/>
          <a:lstStyle/>
          <a:p>
            <a:fld id="{A4CA0D4A-ABDC-4976-ABAD-3B4D4081987F}" type="slidenum">
              <a:rPr lang="en-US" smtClean="0"/>
              <a:pPr/>
              <a:t>8</a:t>
            </a:fld>
            <a:endParaRPr lang="en-US" dirty="0"/>
          </a:p>
        </p:txBody>
      </p:sp>
      <p:sp>
        <p:nvSpPr>
          <p:cNvPr id="5" name="Content Placeholder 4">
            <a:extLst>
              <a:ext uri="{FF2B5EF4-FFF2-40B4-BE49-F238E27FC236}">
                <a16:creationId xmlns:a16="http://schemas.microsoft.com/office/drawing/2014/main" id="{A8CCD29D-E1C7-4772-B220-09E0EA5C1099}"/>
              </a:ext>
            </a:extLst>
          </p:cNvPr>
          <p:cNvSpPr>
            <a:spLocks noGrp="1"/>
          </p:cNvSpPr>
          <p:nvPr>
            <p:ph idx="10"/>
          </p:nvPr>
        </p:nvSpPr>
        <p:spPr/>
        <p:txBody>
          <a:bodyPr/>
          <a:lstStyle/>
          <a:p>
            <a:endParaRPr lang="en-GB" dirty="0"/>
          </a:p>
        </p:txBody>
      </p:sp>
      <p:sp>
        <p:nvSpPr>
          <p:cNvPr id="6" name="Title 5">
            <a:extLst>
              <a:ext uri="{FF2B5EF4-FFF2-40B4-BE49-F238E27FC236}">
                <a16:creationId xmlns:a16="http://schemas.microsoft.com/office/drawing/2014/main" id="{479F0166-9504-41EF-8813-8CBF8BCBB60A}"/>
              </a:ext>
            </a:extLst>
          </p:cNvPr>
          <p:cNvSpPr>
            <a:spLocks noGrp="1"/>
          </p:cNvSpPr>
          <p:nvPr>
            <p:ph type="title"/>
          </p:nvPr>
        </p:nvSpPr>
        <p:spPr/>
        <p:txBody>
          <a:bodyPr/>
          <a:lstStyle/>
          <a:p>
            <a:r>
              <a:rPr lang="en-GB" dirty="0"/>
              <a:t>What do PSM departments buy</a:t>
            </a:r>
          </a:p>
        </p:txBody>
      </p:sp>
      <p:sp>
        <p:nvSpPr>
          <p:cNvPr id="7" name="Content Placeholder 6">
            <a:extLst>
              <a:ext uri="{FF2B5EF4-FFF2-40B4-BE49-F238E27FC236}">
                <a16:creationId xmlns:a16="http://schemas.microsoft.com/office/drawing/2014/main" id="{DEEE6391-4F66-463E-B768-6A6FAFD5FF3A}"/>
              </a:ext>
            </a:extLst>
          </p:cNvPr>
          <p:cNvSpPr>
            <a:spLocks noGrp="1"/>
          </p:cNvSpPr>
          <p:nvPr>
            <p:ph idx="11"/>
          </p:nvPr>
        </p:nvSpPr>
        <p:spPr/>
        <p:txBody>
          <a:bodyPr/>
          <a:lstStyle/>
          <a:p>
            <a:r>
              <a:rPr lang="en-GB" dirty="0"/>
              <a:t>It’s also this!!</a:t>
            </a:r>
          </a:p>
        </p:txBody>
      </p:sp>
      <p:pic>
        <p:nvPicPr>
          <p:cNvPr id="8" name="Picture 3" descr="images-4">
            <a:extLst>
              <a:ext uri="{FF2B5EF4-FFF2-40B4-BE49-F238E27FC236}">
                <a16:creationId xmlns:a16="http://schemas.microsoft.com/office/drawing/2014/main" id="{5A1BF09B-4B4E-49DF-88D2-CB9FEB82C0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713" y="4104237"/>
            <a:ext cx="24669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images">
            <a:extLst>
              <a:ext uri="{FF2B5EF4-FFF2-40B4-BE49-F238E27FC236}">
                <a16:creationId xmlns:a16="http://schemas.microsoft.com/office/drawing/2014/main" id="{B746B5C3-2C9A-4633-86DE-179E2C8613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0691" y="4332037"/>
            <a:ext cx="3960813"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7" descr="images-3">
            <a:extLst>
              <a:ext uri="{FF2B5EF4-FFF2-40B4-BE49-F238E27FC236}">
                <a16:creationId xmlns:a16="http://schemas.microsoft.com/office/drawing/2014/main" id="{FED84A41-963A-49AC-8F3B-75E60568EBA8}"/>
              </a:ext>
            </a:extLst>
          </p:cNvPr>
          <p:cNvSpPr>
            <a:spLocks noChangeAspect="1" noChangeArrowheads="1"/>
          </p:cNvSpPr>
          <p:nvPr/>
        </p:nvSpPr>
        <p:spPr bwMode="auto">
          <a:xfrm>
            <a:off x="776288" y="1443038"/>
            <a:ext cx="3767137" cy="209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en-GB" altLang="en-US" sz="1800"/>
          </a:p>
        </p:txBody>
      </p:sp>
      <p:pic>
        <p:nvPicPr>
          <p:cNvPr id="11" name="Picture 2">
            <a:extLst>
              <a:ext uri="{FF2B5EF4-FFF2-40B4-BE49-F238E27FC236}">
                <a16:creationId xmlns:a16="http://schemas.microsoft.com/office/drawing/2014/main" id="{438E04A7-8B76-46B3-9CFC-23C018BBA6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0852" y="1602556"/>
            <a:ext cx="3160713" cy="236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750884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CA02F4-844C-4240-B00A-238B91842D47}"/>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11 August 2022</a:t>
            </a:fld>
            <a:endParaRPr lang="en-US" dirty="0"/>
          </a:p>
        </p:txBody>
      </p:sp>
      <p:sp>
        <p:nvSpPr>
          <p:cNvPr id="3" name="Footer Placeholder 2">
            <a:extLst>
              <a:ext uri="{FF2B5EF4-FFF2-40B4-BE49-F238E27FC236}">
                <a16:creationId xmlns:a16="http://schemas.microsoft.com/office/drawing/2014/main" id="{97C9718E-52A4-481F-B438-798AD8F883FF}"/>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31A065CB-0632-4802-8218-C3A57553EC2B}"/>
              </a:ext>
            </a:extLst>
          </p:cNvPr>
          <p:cNvSpPr>
            <a:spLocks noGrp="1"/>
          </p:cNvSpPr>
          <p:nvPr>
            <p:ph type="sldNum" sz="quarter" idx="4"/>
          </p:nvPr>
        </p:nvSpPr>
        <p:spPr/>
        <p:txBody>
          <a:bodyPr/>
          <a:lstStyle/>
          <a:p>
            <a:fld id="{A4CA0D4A-ABDC-4976-ABAD-3B4D4081987F}" type="slidenum">
              <a:rPr lang="en-US" smtClean="0"/>
              <a:pPr/>
              <a:t>9</a:t>
            </a:fld>
            <a:endParaRPr lang="en-US" dirty="0"/>
          </a:p>
        </p:txBody>
      </p:sp>
      <p:sp>
        <p:nvSpPr>
          <p:cNvPr id="5" name="Content Placeholder 4">
            <a:extLst>
              <a:ext uri="{FF2B5EF4-FFF2-40B4-BE49-F238E27FC236}">
                <a16:creationId xmlns:a16="http://schemas.microsoft.com/office/drawing/2014/main" id="{FD6831F7-E9BB-4704-969B-99829CEA4B53}"/>
              </a:ext>
            </a:extLst>
          </p:cNvPr>
          <p:cNvSpPr>
            <a:spLocks noGrp="1"/>
          </p:cNvSpPr>
          <p:nvPr>
            <p:ph idx="10"/>
          </p:nvPr>
        </p:nvSpPr>
        <p:spPr/>
        <p:txBody>
          <a:bodyPr/>
          <a:lstStyle/>
          <a:p>
            <a:pPr marL="0" lvl="1" indent="0" eaLnBrk="1" hangingPunct="1">
              <a:spcBef>
                <a:spcPct val="0"/>
              </a:spcBef>
              <a:buClr>
                <a:schemeClr val="bg2"/>
              </a:buClr>
              <a:buFontTx/>
              <a:buNone/>
            </a:pPr>
            <a:r>
              <a:rPr lang="en-US" altLang="en-US" b="1" dirty="0">
                <a:solidFill>
                  <a:srgbClr val="CC9900"/>
                </a:solidFill>
                <a:cs typeface="Arial" panose="020B0604020202020204" pitchFamily="34" charset="0"/>
              </a:rPr>
              <a:t>Raw materials;</a:t>
            </a:r>
            <a:r>
              <a:rPr lang="en-US" altLang="en-US" dirty="0">
                <a:cs typeface="Arial" panose="020B0604020202020204" pitchFamily="34" charset="0"/>
              </a:rPr>
              <a:t> materials which have undergone no transformation or a minimal transformation and which serve as the basis materials for a production process</a:t>
            </a:r>
          </a:p>
          <a:p>
            <a:pPr marL="0" lvl="1" indent="0" eaLnBrk="1" hangingPunct="1">
              <a:spcBef>
                <a:spcPct val="0"/>
              </a:spcBef>
              <a:buClr>
                <a:schemeClr val="bg2"/>
              </a:buClr>
              <a:buFontTx/>
              <a:buNone/>
            </a:pPr>
            <a:endParaRPr lang="en-US" altLang="en-US" b="1" dirty="0">
              <a:solidFill>
                <a:srgbClr val="CC9900"/>
              </a:solidFill>
              <a:cs typeface="Arial" panose="020B0604020202020204" pitchFamily="34" charset="0"/>
            </a:endParaRPr>
          </a:p>
          <a:p>
            <a:pPr marL="0" lvl="1" indent="0" eaLnBrk="1" hangingPunct="1">
              <a:spcBef>
                <a:spcPct val="0"/>
              </a:spcBef>
              <a:buClr>
                <a:schemeClr val="bg2"/>
              </a:buClr>
              <a:buFontTx/>
              <a:buNone/>
            </a:pPr>
            <a:r>
              <a:rPr lang="en-US" altLang="en-US" b="1" dirty="0">
                <a:solidFill>
                  <a:srgbClr val="CC9900"/>
                </a:solidFill>
                <a:cs typeface="Arial" panose="020B0604020202020204" pitchFamily="34" charset="0"/>
              </a:rPr>
              <a:t>Supplementary materials;</a:t>
            </a:r>
            <a:r>
              <a:rPr lang="en-US" altLang="en-US" i="1" dirty="0">
                <a:cs typeface="Arial" panose="020B0604020202020204" pitchFamily="34" charset="0"/>
              </a:rPr>
              <a:t> </a:t>
            </a:r>
            <a:r>
              <a:rPr lang="en-US" altLang="en-US" dirty="0">
                <a:cs typeface="Arial" panose="020B0604020202020204" pitchFamily="34" charset="0"/>
              </a:rPr>
              <a:t>materials that are not absorbed physically in the end product</a:t>
            </a:r>
          </a:p>
          <a:p>
            <a:pPr marL="0" lvl="1" indent="0" eaLnBrk="1" hangingPunct="1">
              <a:spcBef>
                <a:spcPct val="0"/>
              </a:spcBef>
              <a:buClr>
                <a:schemeClr val="bg2"/>
              </a:buClr>
              <a:buFontTx/>
              <a:buNone/>
            </a:pPr>
            <a:endParaRPr lang="en-US" altLang="en-US" b="1" dirty="0">
              <a:solidFill>
                <a:srgbClr val="CC9900"/>
              </a:solidFill>
              <a:cs typeface="Arial" panose="020B0604020202020204" pitchFamily="34" charset="0"/>
            </a:endParaRPr>
          </a:p>
          <a:p>
            <a:pPr marL="0" lvl="1" indent="0" eaLnBrk="1" hangingPunct="1">
              <a:spcBef>
                <a:spcPct val="0"/>
              </a:spcBef>
              <a:buClr>
                <a:schemeClr val="bg2"/>
              </a:buClr>
              <a:buFontTx/>
              <a:buNone/>
            </a:pPr>
            <a:r>
              <a:rPr lang="en-US" altLang="en-US" b="1" dirty="0">
                <a:solidFill>
                  <a:srgbClr val="CC9900"/>
                </a:solidFill>
                <a:cs typeface="Arial" panose="020B0604020202020204" pitchFamily="34" charset="0"/>
              </a:rPr>
              <a:t>Semi-manufactured products; </a:t>
            </a:r>
            <a:r>
              <a:rPr lang="en-US" altLang="en-US" dirty="0">
                <a:cs typeface="Arial" panose="020B0604020202020204" pitchFamily="34" charset="0"/>
              </a:rPr>
              <a:t>products that have already been processed once or more times and that will be processed further at a later stage</a:t>
            </a:r>
          </a:p>
          <a:p>
            <a:pPr marL="0" lvl="1" indent="0" eaLnBrk="1" hangingPunct="1">
              <a:spcBef>
                <a:spcPct val="0"/>
              </a:spcBef>
              <a:buClr>
                <a:schemeClr val="bg2"/>
              </a:buClr>
              <a:buFontTx/>
              <a:buNone/>
            </a:pPr>
            <a:endParaRPr lang="en-US" altLang="en-US" b="1" dirty="0">
              <a:solidFill>
                <a:srgbClr val="CC9900"/>
              </a:solidFill>
              <a:cs typeface="Arial" panose="020B0604020202020204" pitchFamily="34" charset="0"/>
            </a:endParaRPr>
          </a:p>
          <a:p>
            <a:pPr marL="0" lvl="1" indent="0" eaLnBrk="1" hangingPunct="1">
              <a:spcBef>
                <a:spcPct val="0"/>
              </a:spcBef>
              <a:buClr>
                <a:schemeClr val="bg2"/>
              </a:buClr>
              <a:buFontTx/>
              <a:buNone/>
            </a:pPr>
            <a:r>
              <a:rPr lang="en-US" altLang="en-US" b="1" dirty="0">
                <a:solidFill>
                  <a:srgbClr val="CC9900"/>
                </a:solidFill>
                <a:cs typeface="Arial" panose="020B0604020202020204" pitchFamily="34" charset="0"/>
              </a:rPr>
              <a:t>Components; </a:t>
            </a:r>
            <a:r>
              <a:rPr lang="en-US" altLang="en-US" dirty="0">
                <a:cs typeface="Arial" panose="020B0604020202020204" pitchFamily="34" charset="0"/>
              </a:rPr>
              <a:t>manufactured goods that will not undergo additional physical changes, but which will be incorporated in a system with which there is a functional relationship by joining it with other components</a:t>
            </a:r>
          </a:p>
          <a:p>
            <a:pPr marL="0" lvl="1" indent="0" eaLnBrk="1" hangingPunct="1">
              <a:spcBef>
                <a:spcPct val="0"/>
              </a:spcBef>
              <a:buClr>
                <a:schemeClr val="bg2"/>
              </a:buClr>
              <a:buFontTx/>
              <a:buNone/>
            </a:pPr>
            <a:endParaRPr lang="en-US" altLang="en-US" dirty="0">
              <a:cs typeface="Arial" panose="020B0604020202020204" pitchFamily="34" charset="0"/>
            </a:endParaRPr>
          </a:p>
          <a:p>
            <a:pPr marL="0" indent="0" eaLnBrk="1" hangingPunct="1">
              <a:spcBef>
                <a:spcPts val="0"/>
              </a:spcBef>
              <a:buFontTx/>
              <a:buNone/>
              <a:defRPr/>
            </a:pPr>
            <a:r>
              <a:rPr lang="en-US" altLang="en-US" sz="1400" b="1" dirty="0">
                <a:solidFill>
                  <a:srgbClr val="CC9900"/>
                </a:solidFill>
                <a:cs typeface="Arial" panose="020B0604020202020204" pitchFamily="34" charset="0"/>
              </a:rPr>
              <a:t>Finished products;</a:t>
            </a:r>
            <a:r>
              <a:rPr lang="en-US" altLang="en-US" sz="1400" i="1" dirty="0">
                <a:cs typeface="Arial" panose="020B0604020202020204" pitchFamily="34" charset="0"/>
              </a:rPr>
              <a:t> </a:t>
            </a:r>
            <a:r>
              <a:rPr lang="en-US" altLang="en-US" sz="1400" dirty="0">
                <a:cs typeface="Arial" panose="020B0604020202020204" pitchFamily="34" charset="0"/>
              </a:rPr>
              <a:t>all products which are purchased to be sold, after negligible added value, either together with other finished products and/or manufactured goods </a:t>
            </a:r>
          </a:p>
          <a:p>
            <a:pPr marL="0" indent="0" eaLnBrk="1" hangingPunct="1">
              <a:spcBef>
                <a:spcPts val="0"/>
              </a:spcBef>
              <a:buFontTx/>
              <a:buNone/>
              <a:defRPr/>
            </a:pPr>
            <a:endParaRPr lang="en-US" altLang="en-US" sz="1400" dirty="0">
              <a:cs typeface="Arial" panose="020B0604020202020204" pitchFamily="34" charset="0"/>
            </a:endParaRPr>
          </a:p>
          <a:p>
            <a:pPr marL="0" indent="0" eaLnBrk="1" hangingPunct="1">
              <a:spcBef>
                <a:spcPts val="0"/>
              </a:spcBef>
              <a:buFontTx/>
              <a:buNone/>
              <a:defRPr/>
            </a:pPr>
            <a:r>
              <a:rPr lang="en-US" altLang="en-US" sz="1400" b="1" dirty="0">
                <a:solidFill>
                  <a:srgbClr val="CC9900"/>
                </a:solidFill>
                <a:cs typeface="Arial" panose="020B0604020202020204" pitchFamily="34" charset="0"/>
              </a:rPr>
              <a:t>Investment goods or capital equipment;</a:t>
            </a:r>
            <a:r>
              <a:rPr lang="en-US" altLang="en-US" sz="1400" i="1" dirty="0">
                <a:cs typeface="Arial" panose="020B0604020202020204" pitchFamily="34" charset="0"/>
              </a:rPr>
              <a:t> </a:t>
            </a:r>
            <a:r>
              <a:rPr lang="en-US" altLang="en-US" sz="1400" dirty="0">
                <a:cs typeface="Arial" panose="020B0604020202020204" pitchFamily="34" charset="0"/>
              </a:rPr>
              <a:t>products that are not consumed immediately, but which purchasing value is depreciated over a period of time</a:t>
            </a:r>
          </a:p>
          <a:p>
            <a:pPr marL="0" indent="0" eaLnBrk="1" hangingPunct="1">
              <a:spcBef>
                <a:spcPts val="0"/>
              </a:spcBef>
              <a:buFontTx/>
              <a:buNone/>
              <a:defRPr/>
            </a:pPr>
            <a:endParaRPr lang="en-US" altLang="en-US" sz="1400" i="1" dirty="0">
              <a:cs typeface="Arial" panose="020B0604020202020204" pitchFamily="34" charset="0"/>
            </a:endParaRPr>
          </a:p>
          <a:p>
            <a:pPr marL="0" indent="0" eaLnBrk="1" hangingPunct="1">
              <a:spcBef>
                <a:spcPts val="0"/>
              </a:spcBef>
              <a:buFontTx/>
              <a:buNone/>
              <a:defRPr/>
            </a:pPr>
            <a:r>
              <a:rPr lang="en-US" altLang="en-US" sz="1400" b="1" dirty="0">
                <a:solidFill>
                  <a:srgbClr val="CC9900"/>
                </a:solidFill>
                <a:cs typeface="Arial" panose="020B0604020202020204" pitchFamily="34" charset="0"/>
              </a:rPr>
              <a:t>Maintenance, repair and operating materials (MRO items);</a:t>
            </a:r>
            <a:r>
              <a:rPr lang="en-US" altLang="en-US" sz="1400" i="1" dirty="0">
                <a:cs typeface="Arial" panose="020B0604020202020204" pitchFamily="34" charset="0"/>
              </a:rPr>
              <a:t> </a:t>
            </a:r>
            <a:r>
              <a:rPr lang="en-US" altLang="en-US" sz="1400" dirty="0">
                <a:cs typeface="Arial" panose="020B0604020202020204" pitchFamily="34" charset="0"/>
              </a:rPr>
              <a:t>materials, which are necessary for keeping the organization running in general and for the support activities in particular</a:t>
            </a:r>
          </a:p>
          <a:p>
            <a:pPr marL="0" indent="0" eaLnBrk="1" hangingPunct="1">
              <a:spcBef>
                <a:spcPts val="0"/>
              </a:spcBef>
              <a:buFontTx/>
              <a:buNone/>
              <a:defRPr/>
            </a:pPr>
            <a:endParaRPr lang="en-US" altLang="en-US" sz="1400" i="1" dirty="0">
              <a:cs typeface="Arial" panose="020B0604020202020204" pitchFamily="34" charset="0"/>
            </a:endParaRPr>
          </a:p>
          <a:p>
            <a:pPr marL="0" indent="0" eaLnBrk="1" hangingPunct="1">
              <a:spcBef>
                <a:spcPts val="0"/>
              </a:spcBef>
              <a:buFontTx/>
              <a:buNone/>
              <a:defRPr/>
            </a:pPr>
            <a:r>
              <a:rPr lang="en-US" altLang="en-US" sz="1400" b="1" dirty="0">
                <a:solidFill>
                  <a:srgbClr val="CC9900"/>
                </a:solidFill>
                <a:cs typeface="Arial" panose="020B0604020202020204" pitchFamily="34" charset="0"/>
              </a:rPr>
              <a:t>Services;</a:t>
            </a:r>
            <a:r>
              <a:rPr lang="en-US" altLang="en-US" sz="1400" i="1" dirty="0">
                <a:cs typeface="Arial" panose="020B0604020202020204" pitchFamily="34" charset="0"/>
              </a:rPr>
              <a:t> </a:t>
            </a:r>
            <a:r>
              <a:rPr lang="en-US" altLang="en-US" sz="1400" dirty="0">
                <a:cs typeface="Arial" panose="020B0604020202020204" pitchFamily="34" charset="0"/>
              </a:rPr>
              <a:t>labor intensive, non-material activities that are executed by third parties on a contract basis</a:t>
            </a:r>
            <a:endParaRPr lang="en-US" altLang="en-US" sz="1400" i="1" dirty="0">
              <a:cs typeface="Arial" panose="020B0604020202020204" pitchFamily="34" charset="0"/>
            </a:endParaRPr>
          </a:p>
          <a:p>
            <a:pPr marL="0" lvl="1" indent="0" eaLnBrk="1" hangingPunct="1">
              <a:spcBef>
                <a:spcPct val="0"/>
              </a:spcBef>
              <a:buClr>
                <a:schemeClr val="bg2"/>
              </a:buClr>
              <a:buFontTx/>
              <a:buNone/>
            </a:pPr>
            <a:endParaRPr lang="en-US" altLang="en-US" dirty="0">
              <a:cs typeface="Arial" panose="020B0604020202020204" pitchFamily="34" charset="0"/>
            </a:endParaRPr>
          </a:p>
          <a:p>
            <a:endParaRPr lang="en-GB" dirty="0"/>
          </a:p>
        </p:txBody>
      </p:sp>
      <p:sp>
        <p:nvSpPr>
          <p:cNvPr id="6" name="Title 5">
            <a:extLst>
              <a:ext uri="{FF2B5EF4-FFF2-40B4-BE49-F238E27FC236}">
                <a16:creationId xmlns:a16="http://schemas.microsoft.com/office/drawing/2014/main" id="{700B81DC-212D-4272-AD1C-7D6B5F588EEB}"/>
              </a:ext>
            </a:extLst>
          </p:cNvPr>
          <p:cNvSpPr>
            <a:spLocks noGrp="1"/>
          </p:cNvSpPr>
          <p:nvPr>
            <p:ph type="title"/>
          </p:nvPr>
        </p:nvSpPr>
        <p:spPr/>
        <p:txBody>
          <a:bodyPr/>
          <a:lstStyle/>
          <a:p>
            <a:r>
              <a:rPr lang="en-GB" dirty="0"/>
              <a:t>Classification of PSM products 1</a:t>
            </a:r>
          </a:p>
        </p:txBody>
      </p:sp>
      <p:sp>
        <p:nvSpPr>
          <p:cNvPr id="7" name="Content Placeholder 6">
            <a:extLst>
              <a:ext uri="{FF2B5EF4-FFF2-40B4-BE49-F238E27FC236}">
                <a16:creationId xmlns:a16="http://schemas.microsoft.com/office/drawing/2014/main" id="{DC58DC2C-50D6-4F6E-A3E3-9A74F70671E5}"/>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118068508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7184&quot;/&gt;&lt;partner val=&quot;530&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4&quot;&gt;&lt;elem&gt;&lt;m_ppcolschidx val=&quot;0&quot;/&gt;&lt;m_rgb r=&quot;5d&quot; g=&quot;5d&quot; b=&quot;5d&quot;/&gt;&lt;/elem&gt;&lt;elem&gt;&lt;m_ppcolschidx val=&quot;0&quot;/&gt;&lt;m_rgb r=&quot;37&quot; g=&quot;37&quot; b=&quot;37&quot;/&gt;&lt;/elem&gt;&lt;elem&gt;&lt;m_ppcolschidx val=&quot;0&quot;/&gt;&lt;m_rgb r=&quot;c8&quot; g=&quot;c8&quot; b=&quot;c8&quot;/&gt;&lt;/elem&gt;&lt;elem&gt;&lt;m_ppcolschidx val=&quot;0&quot;/&gt;&lt;m_rgb r=&quot;b2&quot; g=&quot;b2&quot; b=&quot;b2&quot;/&gt;&lt;/elem&gt;&lt;/m_vecMRU&gt;&lt;/m_mruColor&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99"/>
  <p:tag name="EE4P_STYLE_ID" val="6cd991bf-f022-4378-96e7-2c338aeb3f5a"/>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bE4rdz1tE.Byq4Pu.0DO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heme/theme1.xml><?xml version="1.0" encoding="utf-8"?>
<a:theme xmlns:a="http://schemas.openxmlformats.org/drawingml/2006/main" name="2009_h&amp;z Folienmaster english">
  <a:themeElements>
    <a:clrScheme name="PERSIST">
      <a:dk1>
        <a:srgbClr val="000000"/>
      </a:dk1>
      <a:lt1>
        <a:srgbClr val="FFFFFF"/>
      </a:lt1>
      <a:dk2>
        <a:srgbClr val="000000"/>
      </a:dk2>
      <a:lt2>
        <a:srgbClr val="002356"/>
      </a:lt2>
      <a:accent1>
        <a:srgbClr val="004895"/>
      </a:accent1>
      <a:accent2>
        <a:srgbClr val="85C9F0"/>
      </a:accent2>
      <a:accent3>
        <a:srgbClr val="FFFFFF"/>
      </a:accent3>
      <a:accent4>
        <a:srgbClr val="000000"/>
      </a:accent4>
      <a:accent5>
        <a:srgbClr val="AAB1C8"/>
      </a:accent5>
      <a:accent6>
        <a:srgbClr val="7293B7"/>
      </a:accent6>
      <a:hlink>
        <a:srgbClr val="CCDAEA"/>
      </a:hlink>
      <a:folHlink>
        <a:srgbClr val="E5E5E5"/>
      </a:folHlink>
    </a:clrScheme>
    <a:fontScheme name="2009_h&amp;z Folienmaster english">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009_h&amp;z Folienmaster english 1">
        <a:dk1>
          <a:srgbClr val="000000"/>
        </a:dk1>
        <a:lt1>
          <a:srgbClr val="FFFFFF"/>
        </a:lt1>
        <a:dk2>
          <a:srgbClr val="000000"/>
        </a:dk2>
        <a:lt2>
          <a:srgbClr val="002356"/>
        </a:lt2>
        <a:accent1>
          <a:srgbClr val="004895"/>
        </a:accent1>
        <a:accent2>
          <a:srgbClr val="7FA3CA"/>
        </a:accent2>
        <a:accent3>
          <a:srgbClr val="FFFFFF"/>
        </a:accent3>
        <a:accent4>
          <a:srgbClr val="000000"/>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2">
        <a:dk1>
          <a:srgbClr val="000000"/>
        </a:dk1>
        <a:lt1>
          <a:srgbClr val="FFFFFF"/>
        </a:lt1>
        <a:dk2>
          <a:srgbClr val="000000"/>
        </a:dk2>
        <a:lt2>
          <a:srgbClr val="666666"/>
        </a:lt2>
        <a:accent1>
          <a:srgbClr val="7F7F7F"/>
        </a:accent1>
        <a:accent2>
          <a:srgbClr val="B2B2B2"/>
        </a:accent2>
        <a:accent3>
          <a:srgbClr val="FFFFFF"/>
        </a:accent3>
        <a:accent4>
          <a:srgbClr val="000000"/>
        </a:accent4>
        <a:accent5>
          <a:srgbClr val="C0C0C0"/>
        </a:accent5>
        <a:accent6>
          <a:srgbClr val="A1A1A1"/>
        </a:accent6>
        <a:hlink>
          <a:srgbClr val="CCCCCC"/>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3">
        <a:dk1>
          <a:srgbClr val="E5E5E5"/>
        </a:dk1>
        <a:lt1>
          <a:srgbClr val="FFFFFF"/>
        </a:lt1>
        <a:dk2>
          <a:srgbClr val="000000"/>
        </a:dk2>
        <a:lt2>
          <a:srgbClr val="FFFF99"/>
        </a:lt2>
        <a:accent1>
          <a:srgbClr val="CCDAEA"/>
        </a:accent1>
        <a:accent2>
          <a:srgbClr val="7FA3CA"/>
        </a:accent2>
        <a:accent3>
          <a:srgbClr val="AAAAAA"/>
        </a:accent3>
        <a:accent4>
          <a:srgbClr val="DADADA"/>
        </a:accent4>
        <a:accent5>
          <a:srgbClr val="E2EAF3"/>
        </a:accent5>
        <a:accent6>
          <a:srgbClr val="7293B7"/>
        </a:accent6>
        <a:hlink>
          <a:srgbClr val="004895"/>
        </a:hlink>
        <a:folHlink>
          <a:srgbClr val="002356"/>
        </a:folHlink>
      </a:clrScheme>
      <a:clrMap bg1="dk2" tx1="lt1" bg2="dk1" tx2="lt2" accent1="accent1" accent2="accent2" accent3="accent3" accent4="accent4" accent5="accent5" accent6="accent6" hlink="hlink" folHlink="folHlink"/>
    </a:extraClrScheme>
    <a:extraClrScheme>
      <a:clrScheme name="2009_h&amp;z Folienmaster english 4">
        <a:dk1>
          <a:srgbClr val="002356"/>
        </a:dk1>
        <a:lt1>
          <a:srgbClr val="FFFFFF"/>
        </a:lt1>
        <a:dk2>
          <a:srgbClr val="002356"/>
        </a:dk2>
        <a:lt2>
          <a:srgbClr val="002356"/>
        </a:lt2>
        <a:accent1>
          <a:srgbClr val="004895"/>
        </a:accent1>
        <a:accent2>
          <a:srgbClr val="7FA3CA"/>
        </a:accent2>
        <a:accent3>
          <a:srgbClr val="FFFFFF"/>
        </a:accent3>
        <a:accent4>
          <a:srgbClr val="001C48"/>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2009_h&amp;z Folienmaster english</Template>
  <TotalTime>0</TotalTime>
  <Words>1871</Words>
  <Application>Microsoft Office PowerPoint</Application>
  <PresentationFormat>A4 Paper (210x297 mm)</PresentationFormat>
  <Paragraphs>270</Paragraphs>
  <Slides>20</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5" baseType="lpstr">
      <vt:lpstr>Arial</vt:lpstr>
      <vt:lpstr>Wingdings</vt:lpstr>
      <vt:lpstr>Symbol</vt:lpstr>
      <vt:lpstr>2009_h&amp;z Folienmaster english</vt:lpstr>
      <vt:lpstr>think-cell Slide</vt:lpstr>
      <vt:lpstr>Introduction to Purchasing &amp; Supply Management</vt:lpstr>
      <vt:lpstr>Learning Goals for the Introduction to PSM</vt:lpstr>
      <vt:lpstr>Session Content</vt:lpstr>
      <vt:lpstr>Terms and Definitions</vt:lpstr>
      <vt:lpstr>Terms and Definitions</vt:lpstr>
      <vt:lpstr>Procurement Process</vt:lpstr>
      <vt:lpstr>What do PSM departments buy</vt:lpstr>
      <vt:lpstr>What do PSM departments buy</vt:lpstr>
      <vt:lpstr>Classification of PSM products 1</vt:lpstr>
      <vt:lpstr>Role of PSM in an organisation</vt:lpstr>
      <vt:lpstr>5 Rights of Procurement</vt:lpstr>
      <vt:lpstr>Importance of PSM</vt:lpstr>
      <vt:lpstr>Potential Business-Strategy Contribution Areas</vt:lpstr>
      <vt:lpstr>Total Cost Approach</vt:lpstr>
      <vt:lpstr>PSM Activities</vt:lpstr>
      <vt:lpstr>PSM Situations</vt:lpstr>
      <vt:lpstr>Examples of PSM situations</vt:lpstr>
      <vt:lpstr>PSM – Centralised vs. Decentralised  </vt:lpstr>
      <vt:lpstr>End of element quiz</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Tim Robbe</dc:creator>
  <cp:lastModifiedBy>steve kelly</cp:lastModifiedBy>
  <cp:revision>148</cp:revision>
  <dcterms:created xsi:type="dcterms:W3CDTF">2009-09-24T14:23:52Z</dcterms:created>
  <dcterms:modified xsi:type="dcterms:W3CDTF">2022-08-11T07:48:46Z</dcterms:modified>
  <cp:category>h&amp;z Business Consulting</cp:category>
</cp:coreProperties>
</file>