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 id="2147483736" r:id="rId2"/>
  </p:sldMasterIdLst>
  <p:notesMasterIdLst>
    <p:notesMasterId r:id="rId24"/>
  </p:notesMasterIdLst>
  <p:handoutMasterIdLst>
    <p:handoutMasterId r:id="rId25"/>
  </p:handoutMasterIdLst>
  <p:sldIdLst>
    <p:sldId id="284" r:id="rId3"/>
    <p:sldId id="265" r:id="rId4"/>
    <p:sldId id="606" r:id="rId5"/>
    <p:sldId id="266" r:id="rId6"/>
    <p:sldId id="267" r:id="rId7"/>
    <p:sldId id="611" r:id="rId8"/>
    <p:sldId id="610" r:id="rId9"/>
    <p:sldId id="609" r:id="rId10"/>
    <p:sldId id="593" r:id="rId11"/>
    <p:sldId id="286" r:id="rId12"/>
    <p:sldId id="601" r:id="rId13"/>
    <p:sldId id="600" r:id="rId14"/>
    <p:sldId id="603" r:id="rId15"/>
    <p:sldId id="597" r:id="rId16"/>
    <p:sldId id="602" r:id="rId17"/>
    <p:sldId id="594" r:id="rId18"/>
    <p:sldId id="614" r:id="rId19"/>
    <p:sldId id="607" r:id="rId20"/>
    <p:sldId id="291" r:id="rId21"/>
    <p:sldId id="612" r:id="rId22"/>
    <p:sldId id="613" r:id="rId23"/>
  </p:sldIdLst>
  <p:sldSz cx="9906000" cy="6858000" type="A4"/>
  <p:notesSz cx="6669088" cy="9926638"/>
  <p:embeddedFontLst>
    <p:embeddedFont>
      <p:font typeface="Roboto" panose="02000000000000000000" pitchFamily="2" charset="0"/>
      <p:regular r:id="rId26"/>
      <p:bold r:id="rId27"/>
      <p:italic r:id="rId28"/>
      <p:boldItalic r:id="rId29"/>
    </p:embeddedFont>
  </p:embeddedFontLst>
  <p:custDataLst>
    <p:tags r:id="rId30"/>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3"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nnis Meyer" initials="DM" lastIdx="0" clrIdx="0">
    <p:extLst>
      <p:ext uri="{19B8F6BF-5375-455C-9EA6-DF929625EA0E}">
        <p15:presenceInfo xmlns:p15="http://schemas.microsoft.com/office/powerpoint/2012/main" userId="S-1-5-21-3630719449-2934792432-2804392552-36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39B"/>
    <a:srgbClr val="F2F2F2"/>
    <a:srgbClr val="CCDAEA"/>
    <a:srgbClr val="FFFF00"/>
    <a:srgbClr val="92D050"/>
    <a:srgbClr val="00B0F0"/>
    <a:srgbClr val="8A9597"/>
    <a:srgbClr val="FFD700"/>
    <a:srgbClr val="20529A"/>
    <a:srgbClr val="0023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85" autoAdjust="0"/>
    <p:restoredTop sz="87674" autoAdjust="0"/>
  </p:normalViewPr>
  <p:slideViewPr>
    <p:cSldViewPr snapToGrid="0">
      <p:cViewPr varScale="1">
        <p:scale>
          <a:sx n="72" d="100"/>
          <a:sy n="72" d="100"/>
        </p:scale>
        <p:origin x="1224" y="66"/>
      </p:cViewPr>
      <p:guideLst>
        <p:guide orient="horz" pos="986"/>
        <p:guide orient="horz" pos="913"/>
        <p:guide orient="horz" pos="3827"/>
        <p:guide orient="horz" pos="3902"/>
        <p:guide orient="horz" pos="4054"/>
        <p:guide orient="horz" pos="4167"/>
        <p:guide pos="3120"/>
        <p:guide pos="5923"/>
        <p:guide pos="5999"/>
        <p:guide pos="317"/>
        <p:guide pos="241"/>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81" d="100"/>
          <a:sy n="81" d="100"/>
        </p:scale>
        <p:origin x="3546" y="90"/>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2.xml"/><Relationship Id="rId7" Type="http://schemas.openxmlformats.org/officeDocument/2006/relationships/image" Target="../media/image5.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11.png"/><Relationship Id="rId4" Type="http://schemas.openxmlformats.org/officeDocument/2006/relationships/image" Target="../media/image3.jpeg"/><Relationship Id="rId9"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4" name="Picture 2" descr="Image result for university of economics in bratislava">
            <a:extLst>
              <a:ext uri="{FF2B5EF4-FFF2-40B4-BE49-F238E27FC236}">
                <a16:creationId xmlns:a16="http://schemas.microsoft.com/office/drawing/2014/main" id="{847251A3-D254-42B9-9C8C-63049ABB70CC}"/>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3" descr="http://www2.it.lut.fi/project/STX/lutlogo.jpg">
            <a:extLst>
              <a:ext uri="{FF2B5EF4-FFF2-40B4-BE49-F238E27FC236}">
                <a16:creationId xmlns:a16="http://schemas.microsoft.com/office/drawing/2014/main" id="{A14C8FAF-57E1-4432-B051-1EB00A5CCF23}"/>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6431787"/>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6"/>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descr="http://www2.it.lut.fi/project/STX/lutlogo.jpg">
            <a:extLst>
              <a:ext uri="{FF2B5EF4-FFF2-40B4-BE49-F238E27FC236}">
                <a16:creationId xmlns:a16="http://schemas.microsoft.com/office/drawing/2014/main" id="{1D781CA9-857F-4188-B616-71259E46F7A8}"/>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6"/>
          <a:stretch>
            <a:fillRect/>
          </a:stretch>
        </p:blipFill>
        <p:spPr>
          <a:xfrm>
            <a:off x="7634313" y="6384198"/>
            <a:ext cx="1668140" cy="379917"/>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EE0B5ADA-0F31-46DA-8D2D-929878DE364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DB60641-498B-48D5-BCE8-6B363034679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ECC6381-12EB-41E7-8D01-64EB33DA259D}"/>
              </a:ext>
            </a:extLst>
          </p:cNvPr>
          <p:cNvSpPr>
            <a:spLocks noGrp="1" noChangeArrowheads="1"/>
          </p:cNvSpPr>
          <p:nvPr>
            <p:ph type="sldNum" sz="quarter" idx="12"/>
          </p:nvPr>
        </p:nvSpPr>
        <p:spPr>
          <a:ln/>
        </p:spPr>
        <p:txBody>
          <a:bodyPr/>
          <a:lstStyle>
            <a:lvl1pPr>
              <a:defRPr/>
            </a:lvl1pPr>
          </a:lstStyle>
          <a:p>
            <a:pPr>
              <a:defRPr/>
            </a:pPr>
            <a:fld id="{D7F7E9CF-32F8-45DE-A6AE-C83496AA9DAA}" type="slidenum">
              <a:rPr lang="en-US" altLang="en-US"/>
              <a:pPr>
                <a:defRPr/>
              </a:pPr>
              <a:t>‹#›</a:t>
            </a:fld>
            <a:endParaRPr lang="en-US" altLang="en-US"/>
          </a:p>
        </p:txBody>
      </p:sp>
    </p:spTree>
    <p:extLst>
      <p:ext uri="{BB962C8B-B14F-4D97-AF65-F5344CB8AC3E}">
        <p14:creationId xmlns:p14="http://schemas.microsoft.com/office/powerpoint/2010/main" val="361933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42950" y="1981200"/>
            <a:ext cx="4127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35550" y="1981200"/>
            <a:ext cx="4127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1DA20C9A-848C-4341-8741-11B7D14F333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1A2B1DF-3505-4C38-BB57-EAD7D55E7A9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B7722B2-BE6F-4F39-8A77-B0D4F2EB8E13}"/>
              </a:ext>
            </a:extLst>
          </p:cNvPr>
          <p:cNvSpPr>
            <a:spLocks noGrp="1" noChangeArrowheads="1"/>
          </p:cNvSpPr>
          <p:nvPr>
            <p:ph type="sldNum" sz="quarter" idx="12"/>
          </p:nvPr>
        </p:nvSpPr>
        <p:spPr>
          <a:ln/>
        </p:spPr>
        <p:txBody>
          <a:bodyPr/>
          <a:lstStyle>
            <a:lvl1pPr>
              <a:defRPr/>
            </a:lvl1pPr>
          </a:lstStyle>
          <a:p>
            <a:pPr>
              <a:defRPr/>
            </a:pPr>
            <a:fld id="{BD48B0BA-6D42-462F-B23B-CCC9BA42F775}" type="slidenum">
              <a:rPr lang="en-US" altLang="en-US"/>
              <a:pPr>
                <a:defRPr/>
              </a:pPr>
              <a:t>‹#›</a:t>
            </a:fld>
            <a:endParaRPr lang="en-US" altLang="en-US"/>
          </a:p>
        </p:txBody>
      </p:sp>
    </p:spTree>
    <p:extLst>
      <p:ext uri="{BB962C8B-B14F-4D97-AF65-F5344CB8AC3E}">
        <p14:creationId xmlns:p14="http://schemas.microsoft.com/office/powerpoint/2010/main" val="3071958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DF832E14-B924-41F7-8FAB-9A6918D87770}"/>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4434DA85-526A-4C23-8545-5C2FD9D4F74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DFBE3056-E25D-4843-B79B-299B0570E03E}"/>
              </a:ext>
            </a:extLst>
          </p:cNvPr>
          <p:cNvSpPr>
            <a:spLocks noGrp="1" noChangeArrowheads="1"/>
          </p:cNvSpPr>
          <p:nvPr>
            <p:ph type="sldNum" sz="quarter" idx="12"/>
          </p:nvPr>
        </p:nvSpPr>
        <p:spPr>
          <a:ln/>
        </p:spPr>
        <p:txBody>
          <a:bodyPr/>
          <a:lstStyle>
            <a:lvl1pPr>
              <a:defRPr/>
            </a:lvl1pPr>
          </a:lstStyle>
          <a:p>
            <a:pPr>
              <a:defRPr/>
            </a:pPr>
            <a:fld id="{A65B58D7-EC19-44CF-9651-53B131CDC278}" type="slidenum">
              <a:rPr lang="en-US" altLang="en-US"/>
              <a:pPr>
                <a:defRPr/>
              </a:pPr>
              <a:t>‹#›</a:t>
            </a:fld>
            <a:endParaRPr lang="en-US" altLang="en-US"/>
          </a:p>
        </p:txBody>
      </p:sp>
    </p:spTree>
    <p:extLst>
      <p:ext uri="{BB962C8B-B14F-4D97-AF65-F5344CB8AC3E}">
        <p14:creationId xmlns:p14="http://schemas.microsoft.com/office/powerpoint/2010/main" val="3574384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7B0140C9-8C96-4718-A1D2-577D83B654B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3B32ECA4-4E4B-4483-8F4D-807152FC10F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9AFA3ECF-225F-4026-BC26-193096AE77E2}"/>
              </a:ext>
            </a:extLst>
          </p:cNvPr>
          <p:cNvSpPr>
            <a:spLocks noGrp="1" noChangeArrowheads="1"/>
          </p:cNvSpPr>
          <p:nvPr>
            <p:ph type="sldNum" sz="quarter" idx="12"/>
          </p:nvPr>
        </p:nvSpPr>
        <p:spPr>
          <a:ln/>
        </p:spPr>
        <p:txBody>
          <a:bodyPr/>
          <a:lstStyle>
            <a:lvl1pPr>
              <a:defRPr/>
            </a:lvl1pPr>
          </a:lstStyle>
          <a:p>
            <a:pPr>
              <a:defRPr/>
            </a:pPr>
            <a:fld id="{95E06D2B-860C-4EBD-B165-B8E40416186F}" type="slidenum">
              <a:rPr lang="en-US" altLang="en-US"/>
              <a:pPr>
                <a:defRPr/>
              </a:pPr>
              <a:t>‹#›</a:t>
            </a:fld>
            <a:endParaRPr lang="en-US" altLang="en-US"/>
          </a:p>
        </p:txBody>
      </p:sp>
    </p:spTree>
    <p:extLst>
      <p:ext uri="{BB962C8B-B14F-4D97-AF65-F5344CB8AC3E}">
        <p14:creationId xmlns:p14="http://schemas.microsoft.com/office/powerpoint/2010/main" val="1088167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E76E03E-E049-4CF9-BEA3-3E46995C759E}"/>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B840F5B6-400B-4C72-89C3-7FB7E34032C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23E4663F-7034-40A4-957C-442B6E977EB7}"/>
              </a:ext>
            </a:extLst>
          </p:cNvPr>
          <p:cNvSpPr>
            <a:spLocks noGrp="1" noChangeArrowheads="1"/>
          </p:cNvSpPr>
          <p:nvPr>
            <p:ph type="sldNum" sz="quarter" idx="12"/>
          </p:nvPr>
        </p:nvSpPr>
        <p:spPr>
          <a:ln/>
        </p:spPr>
        <p:txBody>
          <a:bodyPr/>
          <a:lstStyle>
            <a:lvl1pPr>
              <a:defRPr/>
            </a:lvl1pPr>
          </a:lstStyle>
          <a:p>
            <a:pPr>
              <a:defRPr/>
            </a:pPr>
            <a:fld id="{CD718DA0-D150-42BB-9FB7-E743040EA0E8}" type="slidenum">
              <a:rPr lang="en-US" altLang="en-US"/>
              <a:pPr>
                <a:defRPr/>
              </a:pPr>
              <a:t>‹#›</a:t>
            </a:fld>
            <a:endParaRPr lang="en-US" altLang="en-US"/>
          </a:p>
        </p:txBody>
      </p:sp>
    </p:spTree>
    <p:extLst>
      <p:ext uri="{BB962C8B-B14F-4D97-AF65-F5344CB8AC3E}">
        <p14:creationId xmlns:p14="http://schemas.microsoft.com/office/powerpoint/2010/main" val="65898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6901417-E8B6-4A52-B95A-3203587A8EF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6D0D8230-1EDB-4425-8760-029AD0658FF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2F5F326-2E42-4E20-B3DC-A92E11D01105}"/>
              </a:ext>
            </a:extLst>
          </p:cNvPr>
          <p:cNvSpPr>
            <a:spLocks noGrp="1" noChangeArrowheads="1"/>
          </p:cNvSpPr>
          <p:nvPr>
            <p:ph type="sldNum" sz="quarter" idx="12"/>
          </p:nvPr>
        </p:nvSpPr>
        <p:spPr>
          <a:ln/>
        </p:spPr>
        <p:txBody>
          <a:bodyPr/>
          <a:lstStyle>
            <a:lvl1pPr>
              <a:defRPr/>
            </a:lvl1pPr>
          </a:lstStyle>
          <a:p>
            <a:pPr>
              <a:defRPr/>
            </a:pPr>
            <a:fld id="{F973129A-2D5C-4C56-86AA-B6A699C8B8E6}" type="slidenum">
              <a:rPr lang="en-US" altLang="en-US"/>
              <a:pPr>
                <a:defRPr/>
              </a:pPr>
              <a:t>‹#›</a:t>
            </a:fld>
            <a:endParaRPr lang="en-US" altLang="en-US"/>
          </a:p>
        </p:txBody>
      </p:sp>
    </p:spTree>
    <p:extLst>
      <p:ext uri="{BB962C8B-B14F-4D97-AF65-F5344CB8AC3E}">
        <p14:creationId xmlns:p14="http://schemas.microsoft.com/office/powerpoint/2010/main" val="2309721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3F9A743-6A7A-437A-8B07-FE356912D15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59EE3808-1D4D-4506-A038-8D6D2F5A66C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4EA71A9-5978-422E-A5E0-EB703651DAB5}"/>
              </a:ext>
            </a:extLst>
          </p:cNvPr>
          <p:cNvSpPr>
            <a:spLocks noGrp="1" noChangeArrowheads="1"/>
          </p:cNvSpPr>
          <p:nvPr>
            <p:ph type="sldNum" sz="quarter" idx="12"/>
          </p:nvPr>
        </p:nvSpPr>
        <p:spPr>
          <a:ln/>
        </p:spPr>
        <p:txBody>
          <a:bodyPr/>
          <a:lstStyle>
            <a:lvl1pPr>
              <a:defRPr/>
            </a:lvl1pPr>
          </a:lstStyle>
          <a:p>
            <a:pPr>
              <a:defRPr/>
            </a:pPr>
            <a:fld id="{F2EA3AB7-8A96-4FA3-8E6C-E229AFDD0261}" type="slidenum">
              <a:rPr lang="en-US" altLang="en-US"/>
              <a:pPr>
                <a:defRPr/>
              </a:pPr>
              <a:t>‹#›</a:t>
            </a:fld>
            <a:endParaRPr lang="en-US" altLang="en-US"/>
          </a:p>
        </p:txBody>
      </p:sp>
    </p:spTree>
    <p:extLst>
      <p:ext uri="{BB962C8B-B14F-4D97-AF65-F5344CB8AC3E}">
        <p14:creationId xmlns:p14="http://schemas.microsoft.com/office/powerpoint/2010/main" val="13122646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4B93045A-67C6-4871-8566-05B3F657911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7200E3C-FC03-4118-B79D-930D8F3CAF0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2AC5404-C5F7-428D-BA7E-31674D962365}"/>
              </a:ext>
            </a:extLst>
          </p:cNvPr>
          <p:cNvSpPr>
            <a:spLocks noGrp="1" noChangeArrowheads="1"/>
          </p:cNvSpPr>
          <p:nvPr>
            <p:ph type="sldNum" sz="quarter" idx="12"/>
          </p:nvPr>
        </p:nvSpPr>
        <p:spPr>
          <a:ln/>
        </p:spPr>
        <p:txBody>
          <a:bodyPr/>
          <a:lstStyle>
            <a:lvl1pPr>
              <a:defRPr/>
            </a:lvl1pPr>
          </a:lstStyle>
          <a:p>
            <a:pPr>
              <a:defRPr/>
            </a:pPr>
            <a:fld id="{A16008F2-3433-4689-886B-89EAC66FA8BF}" type="slidenum">
              <a:rPr lang="en-US" altLang="en-US"/>
              <a:pPr>
                <a:defRPr/>
              </a:pPr>
              <a:t>‹#›</a:t>
            </a:fld>
            <a:endParaRPr lang="en-US" altLang="en-US"/>
          </a:p>
        </p:txBody>
      </p:sp>
    </p:spTree>
    <p:extLst>
      <p:ext uri="{BB962C8B-B14F-4D97-AF65-F5344CB8AC3E}">
        <p14:creationId xmlns:p14="http://schemas.microsoft.com/office/powerpoint/2010/main" val="4044115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8025" y="609600"/>
            <a:ext cx="2105025" cy="5486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42950" y="609600"/>
            <a:ext cx="6149975"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91446645-A8C0-4603-8C9F-127D43AE656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D57CEA5-0D2A-4AAB-AACA-E3DEC013AD9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9E7DD50-110B-4CB9-A03C-DDB94A988EA8}"/>
              </a:ext>
            </a:extLst>
          </p:cNvPr>
          <p:cNvSpPr>
            <a:spLocks noGrp="1" noChangeArrowheads="1"/>
          </p:cNvSpPr>
          <p:nvPr>
            <p:ph type="sldNum" sz="quarter" idx="12"/>
          </p:nvPr>
        </p:nvSpPr>
        <p:spPr>
          <a:ln/>
        </p:spPr>
        <p:txBody>
          <a:bodyPr/>
          <a:lstStyle>
            <a:lvl1pPr>
              <a:defRPr/>
            </a:lvl1pPr>
          </a:lstStyle>
          <a:p>
            <a:pPr>
              <a:defRPr/>
            </a:pPr>
            <a:fld id="{E3562257-5E35-4953-9B46-FA4581CD023A}" type="slidenum">
              <a:rPr lang="en-US" altLang="en-US"/>
              <a:pPr>
                <a:defRPr/>
              </a:pPr>
              <a:t>‹#›</a:t>
            </a:fld>
            <a:endParaRPr lang="en-US" altLang="en-US"/>
          </a:p>
        </p:txBody>
      </p:sp>
    </p:spTree>
    <p:extLst>
      <p:ext uri="{BB962C8B-B14F-4D97-AF65-F5344CB8AC3E}">
        <p14:creationId xmlns:p14="http://schemas.microsoft.com/office/powerpoint/2010/main" val="619245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one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E7BF686D-950B-4C0E-A8BF-832D82724244}" type="datetime3">
              <a:rPr lang="en-US" smtClean="0"/>
              <a:t>11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7300764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pic>
        <p:nvPicPr>
          <p:cNvPr id="21" name="Picture 4" descr="http://www.mobidem.tu-dortmund.de/joomla/images/tu-dortmund-logo.png">
            <a:extLst>
              <a:ext uri="{FF2B5EF4-FFF2-40B4-BE49-F238E27FC236}">
                <a16:creationId xmlns:a16="http://schemas.microsoft.com/office/drawing/2014/main" id="{6F82085B-BA08-4B28-A97A-316C27B7D372}"/>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http://www.utwente.nl/huisstijl/downloads/woordmerk/ut-logo-2400-black-nl.png">
            <a:extLst>
              <a:ext uri="{FF2B5EF4-FFF2-40B4-BE49-F238E27FC236}">
                <a16:creationId xmlns:a16="http://schemas.microsoft.com/office/drawing/2014/main" id="{C4330059-451C-44B3-A2D0-AB200C644036}"/>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3" descr="http://www2.it.lut.fi/project/STX/lutlogo.jpg">
            <a:extLst>
              <a:ext uri="{FF2B5EF4-FFF2-40B4-BE49-F238E27FC236}">
                <a16:creationId xmlns:a16="http://schemas.microsoft.com/office/drawing/2014/main" id="{574EFFB0-CA5D-4D10-A9C9-99EADB65108A}"/>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F0DFC691-FFB1-449C-8032-C77F09DEE3A2}"/>
              </a:ext>
            </a:extLst>
          </p:cNvPr>
          <p:cNvPicPr>
            <a:picLocks noChangeAspect="1"/>
          </p:cNvPicPr>
          <p:nvPr userDrawn="1"/>
        </p:nvPicPr>
        <p:blipFill>
          <a:blip r:embed="rId7"/>
          <a:stretch>
            <a:fillRect/>
          </a:stretch>
        </p:blipFill>
        <p:spPr>
          <a:xfrm>
            <a:off x="7634313" y="6384198"/>
            <a:ext cx="1668140" cy="379917"/>
          </a:xfrm>
          <a:prstGeom prst="rect">
            <a:avLst/>
          </a:prstGeom>
        </p:spPr>
      </p:pic>
      <p:pic>
        <p:nvPicPr>
          <p:cNvPr id="25" name="Picture 2" descr="Image result for university of economics in bratislava">
            <a:extLst>
              <a:ext uri="{FF2B5EF4-FFF2-40B4-BE49-F238E27FC236}">
                <a16:creationId xmlns:a16="http://schemas.microsoft.com/office/drawing/2014/main" id="{5ACFACC4-B7C7-4EDF-837A-3A30A1E874BE}"/>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4C1E64BC-40C4-4F84-AAEF-A6FC83EBB3EB}" type="datetime3">
              <a:rPr lang="en-US" smtClean="0"/>
              <a:t>11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E7BF686D-950B-4C0E-A8BF-832D82724244}" type="datetime3">
              <a:rPr lang="en-US" smtClean="0"/>
              <a:t>11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6" name="Date Placeholder 1">
            <a:extLst>
              <a:ext uri="{FF2B5EF4-FFF2-40B4-BE49-F238E27FC236}">
                <a16:creationId xmlns:a16="http://schemas.microsoft.com/office/drawing/2014/main" id="{F5F6391A-3CA8-4C92-A863-66243CD275B9}"/>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F7626ADE-10AD-44E2-83F7-356FAD9687E8}" type="datetime3">
              <a:rPr lang="en-US" smtClean="0"/>
              <a:t>11 August 2022</a:t>
            </a:fld>
            <a:endParaRPr lang="en-US" dirty="0"/>
          </a:p>
        </p:txBody>
      </p:sp>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8" name="Slide Number Placeholder 3">
            <a:extLst>
              <a:ext uri="{FF2B5EF4-FFF2-40B4-BE49-F238E27FC236}">
                <a16:creationId xmlns:a16="http://schemas.microsoft.com/office/drawing/2014/main" id="{B77097F5-B445-4394-88DF-D63B2061A618}"/>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4" descr="http://www.mobidem.tu-dortmund.de/joomla/images/tu-dortmund-logo.png">
            <a:extLst>
              <a:ext uri="{FF2B5EF4-FFF2-40B4-BE49-F238E27FC236}">
                <a16:creationId xmlns:a16="http://schemas.microsoft.com/office/drawing/2014/main" id="{6615EDEB-95E6-4648-86D7-77E93C241CF0}"/>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university of economics in bratislava">
            <a:extLst>
              <a:ext uri="{FF2B5EF4-FFF2-40B4-BE49-F238E27FC236}">
                <a16:creationId xmlns:a16="http://schemas.microsoft.com/office/drawing/2014/main" id="{8FE8C4B3-9D52-4020-A390-81F393061CED}"/>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2.it.lut.fi/project/STX/lutlogo.jpg">
            <a:extLst>
              <a:ext uri="{FF2B5EF4-FFF2-40B4-BE49-F238E27FC236}">
                <a16:creationId xmlns:a16="http://schemas.microsoft.com/office/drawing/2014/main" id="{44A47B25-362C-4B2A-9372-A53234915E4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F39C9E6-7A51-41FA-8604-7E933BA4C297}"/>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4" name="Picture 2" descr="http://www.utwente.nl/huisstijl/downloads/woordmerk/ut-logo-2400-black-nl.png">
            <a:extLst>
              <a:ext uri="{FF2B5EF4-FFF2-40B4-BE49-F238E27FC236}">
                <a16:creationId xmlns:a16="http://schemas.microsoft.com/office/drawing/2014/main" id="{D1C49C3C-C9B5-4BA3-B57B-C3D80C31072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5874064"/>
            <a:ext cx="9906000" cy="983935"/>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1" name="Picture 2" descr="Image result for university of economics in bratislava">
            <a:extLst>
              <a:ext uri="{FF2B5EF4-FFF2-40B4-BE49-F238E27FC236}">
                <a16:creationId xmlns:a16="http://schemas.microsoft.com/office/drawing/2014/main" id="{15163E95-3FA1-4CF4-ACA9-923523A2781F}"/>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5906336"/>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2.it.lut.fi/project/STX/lutlogo.jpg">
            <a:extLst>
              <a:ext uri="{FF2B5EF4-FFF2-40B4-BE49-F238E27FC236}">
                <a16:creationId xmlns:a16="http://schemas.microsoft.com/office/drawing/2014/main" id="{68C09196-1B7F-4BFF-97AC-4BB559CBF41B}"/>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5998971"/>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6"/>
          <a:stretch>
            <a:fillRect/>
          </a:stretch>
        </p:blipFill>
        <p:spPr>
          <a:xfrm>
            <a:off x="7743494" y="5985402"/>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033492"/>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5998971"/>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http://www2.it.lut.fi/project/STX/lutlogo.jpg">
            <a:extLst>
              <a:ext uri="{FF2B5EF4-FFF2-40B4-BE49-F238E27FC236}">
                <a16:creationId xmlns:a16="http://schemas.microsoft.com/office/drawing/2014/main" id="{7A803B5C-4CC8-463E-87FE-B7787DD2CB2E}"/>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5966087"/>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4A8DEE1-D2D6-489D-9E42-543338331E14}"/>
              </a:ext>
            </a:extLst>
          </p:cNvPr>
          <p:cNvPicPr>
            <a:picLocks noChangeAspect="1"/>
          </p:cNvPicPr>
          <p:nvPr userDrawn="1"/>
        </p:nvPicPr>
        <p:blipFill>
          <a:blip r:embed="rId6"/>
          <a:stretch>
            <a:fillRect/>
          </a:stretch>
        </p:blipFill>
        <p:spPr>
          <a:xfrm>
            <a:off x="7634313" y="5951382"/>
            <a:ext cx="1668140" cy="379917"/>
          </a:xfrm>
          <a:prstGeom prst="rect">
            <a:avLst/>
          </a:prstGeom>
        </p:spPr>
      </p:pic>
      <p:sp>
        <p:nvSpPr>
          <p:cNvPr id="20" name="TextBox 19">
            <a:extLst>
              <a:ext uri="{FF2B5EF4-FFF2-40B4-BE49-F238E27FC236}">
                <a16:creationId xmlns:a16="http://schemas.microsoft.com/office/drawing/2014/main" id="{93913896-2CAA-4CE1-96C5-FB69D3B03BF8}"/>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21" name="TextBox 20">
            <a:extLst>
              <a:ext uri="{FF2B5EF4-FFF2-40B4-BE49-F238E27FC236}">
                <a16:creationId xmlns:a16="http://schemas.microsoft.com/office/drawing/2014/main" id="{2D6CF358-2DA7-461E-9003-4EB257F874E2}"/>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22" name="Picture 21" descr="A close up of a logo&#10;&#10;Description automatically generated">
            <a:extLst>
              <a:ext uri="{FF2B5EF4-FFF2-40B4-BE49-F238E27FC236}">
                <a16:creationId xmlns:a16="http://schemas.microsoft.com/office/drawing/2014/main" id="{6DE782BF-3DFE-4B5C-B6B4-AC24B22E867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3" name="TextBox 22">
            <a:extLst>
              <a:ext uri="{FF2B5EF4-FFF2-40B4-BE49-F238E27FC236}">
                <a16:creationId xmlns:a16="http://schemas.microsoft.com/office/drawing/2014/main" id="{AEDCB657-BE02-47E6-A508-F458D744D1F3}"/>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4" name="Rectangle 23">
            <a:extLst>
              <a:ext uri="{FF2B5EF4-FFF2-40B4-BE49-F238E27FC236}">
                <a16:creationId xmlns:a16="http://schemas.microsoft.com/office/drawing/2014/main" id="{B2619489-AEAA-4E89-AF68-3F3F91B67C9A}"/>
              </a:ext>
            </a:extLst>
          </p:cNvPr>
          <p:cNvSpPr/>
          <p:nvPr userDrawn="1"/>
        </p:nvSpPr>
        <p:spPr>
          <a:xfrm>
            <a:off x="154126" y="6454378"/>
            <a:ext cx="7636562" cy="415498"/>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25" name="Picture 24">
            <a:extLst>
              <a:ext uri="{FF2B5EF4-FFF2-40B4-BE49-F238E27FC236}">
                <a16:creationId xmlns:a16="http://schemas.microsoft.com/office/drawing/2014/main" id="{A2804CBA-5C00-43E1-8D63-7A74FE14BE7B}"/>
              </a:ext>
            </a:extLst>
          </p:cNvPr>
          <p:cNvPicPr>
            <a:picLocks noChangeAspect="1"/>
          </p:cNvPicPr>
          <p:nvPr userDrawn="1"/>
        </p:nvPicPr>
        <p:blipFill>
          <a:blip r:embed="rId10"/>
          <a:stretch>
            <a:fillRect/>
          </a:stretch>
        </p:blipFill>
        <p:spPr>
          <a:xfrm>
            <a:off x="7867594" y="6395769"/>
            <a:ext cx="1932432" cy="422855"/>
          </a:xfrm>
          <a:prstGeom prst="rect">
            <a:avLst/>
          </a:prstGeom>
        </p:spPr>
      </p:pic>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4" name="Picture 2" descr="Image result for university of economics in bratislava">
            <a:extLst>
              <a:ext uri="{FF2B5EF4-FFF2-40B4-BE49-F238E27FC236}">
                <a16:creationId xmlns:a16="http://schemas.microsoft.com/office/drawing/2014/main" id="{847251A3-D254-42B9-9C8C-63049ABB70CC}"/>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3" descr="http://www2.it.lut.fi/project/STX/lutlogo.jpg">
            <a:extLst>
              <a:ext uri="{FF2B5EF4-FFF2-40B4-BE49-F238E27FC236}">
                <a16:creationId xmlns:a16="http://schemas.microsoft.com/office/drawing/2014/main" id="{A14C8FAF-57E1-4432-B051-1EB00A5CCF23}"/>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6431787"/>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6"/>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descr="http://www2.it.lut.fi/project/STX/lutlogo.jpg">
            <a:extLst>
              <a:ext uri="{FF2B5EF4-FFF2-40B4-BE49-F238E27FC236}">
                <a16:creationId xmlns:a16="http://schemas.microsoft.com/office/drawing/2014/main" id="{1D781CA9-857F-4188-B616-71259E46F7A8}"/>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6"/>
          <a:stretch>
            <a:fillRect/>
          </a:stretch>
        </p:blipFill>
        <p:spPr>
          <a:xfrm>
            <a:off x="7634313" y="6384198"/>
            <a:ext cx="1668140" cy="379917"/>
          </a:xfrm>
          <a:prstGeom prst="rect">
            <a:avLst/>
          </a:prstGeom>
        </p:spPr>
      </p:pic>
    </p:spTree>
    <p:extLst>
      <p:ext uri="{BB962C8B-B14F-4D97-AF65-F5344CB8AC3E}">
        <p14:creationId xmlns:p14="http://schemas.microsoft.com/office/powerpoint/2010/main" val="421831784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3F3C433B-D6F8-46DB-97E8-1F86BF7597F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098B1E1-5646-47B3-B71D-93AD3208CFE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3AE3101-09A3-4665-9118-E4CCD9297C37}"/>
              </a:ext>
            </a:extLst>
          </p:cNvPr>
          <p:cNvSpPr>
            <a:spLocks noGrp="1" noChangeArrowheads="1"/>
          </p:cNvSpPr>
          <p:nvPr>
            <p:ph type="sldNum" sz="quarter" idx="12"/>
          </p:nvPr>
        </p:nvSpPr>
        <p:spPr>
          <a:ln/>
        </p:spPr>
        <p:txBody>
          <a:bodyPr/>
          <a:lstStyle>
            <a:lvl1pPr>
              <a:defRPr/>
            </a:lvl1pPr>
          </a:lstStyle>
          <a:p>
            <a:pPr>
              <a:defRPr/>
            </a:pPr>
            <a:fld id="{F0E5062A-D85D-4DE9-86EF-5DDDB179CCF7}" type="slidenum">
              <a:rPr lang="en-US" altLang="en-US"/>
              <a:pPr>
                <a:defRPr/>
              </a:pPr>
              <a:t>‹#›</a:t>
            </a:fld>
            <a:endParaRPr lang="en-US" altLang="en-US"/>
          </a:p>
        </p:txBody>
      </p:sp>
    </p:spTree>
    <p:extLst>
      <p:ext uri="{BB962C8B-B14F-4D97-AF65-F5344CB8AC3E}">
        <p14:creationId xmlns:p14="http://schemas.microsoft.com/office/powerpoint/2010/main" val="1221877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E6361C7-FD38-4A66-AB73-1FCF281277D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299362B-67A5-49F5-A09B-F13BE116258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4C3965E-DA39-4FE5-8ECE-146C783F873F}"/>
              </a:ext>
            </a:extLst>
          </p:cNvPr>
          <p:cNvSpPr>
            <a:spLocks noGrp="1" noChangeArrowheads="1"/>
          </p:cNvSpPr>
          <p:nvPr>
            <p:ph type="sldNum" sz="quarter" idx="12"/>
          </p:nvPr>
        </p:nvSpPr>
        <p:spPr>
          <a:ln/>
        </p:spPr>
        <p:txBody>
          <a:bodyPr/>
          <a:lstStyle>
            <a:lvl1pPr>
              <a:defRPr/>
            </a:lvl1pPr>
          </a:lstStyle>
          <a:p>
            <a:pPr>
              <a:defRPr/>
            </a:pPr>
            <a:fld id="{67A4EACC-CC14-4C53-9C84-300ACE28D8E3}" type="slidenum">
              <a:rPr lang="en-US" altLang="en-US"/>
              <a:pPr>
                <a:defRPr/>
              </a:pPr>
              <a:t>‹#›</a:t>
            </a:fld>
            <a:endParaRPr lang="en-US" altLang="en-US"/>
          </a:p>
        </p:txBody>
      </p:sp>
    </p:spTree>
    <p:extLst>
      <p:ext uri="{BB962C8B-B14F-4D97-AF65-F5344CB8AC3E}">
        <p14:creationId xmlns:p14="http://schemas.microsoft.com/office/powerpoint/2010/main" val="3442756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0" name="Rectangle 11"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ate Placeholder 1">
            <a:extLst>
              <a:ext uri="{FF2B5EF4-FFF2-40B4-BE49-F238E27FC236}">
                <a16:creationId xmlns:a16="http://schemas.microsoft.com/office/drawing/2014/main" id="{C2B9CE4E-AF3B-4CD7-9662-5DE490B17480}"/>
              </a:ext>
            </a:extLst>
          </p:cNvPr>
          <p:cNvSpPr>
            <a:spLocks noGrp="1"/>
          </p:cNvSpPr>
          <p:nvPr>
            <p:ph type="dt" sz="half" idx="2"/>
          </p:nvPr>
        </p:nvSpPr>
        <p:spPr>
          <a:xfrm>
            <a:off x="6399086" y="6356351"/>
            <a:ext cx="2228850"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CEA9DEEC-3747-48EF-A2FD-898A0393E572}" type="datetime3">
              <a:rPr lang="en-US" smtClean="0"/>
              <a:t>11 August 2022</a:t>
            </a:fld>
            <a:endParaRPr lang="en-US" dirty="0"/>
          </a:p>
        </p:txBody>
      </p:sp>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681038" y="6391815"/>
            <a:ext cx="3343275"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4" name="Slide Number Placeholder 3">
            <a:extLst>
              <a:ext uri="{FF2B5EF4-FFF2-40B4-BE49-F238E27FC236}">
                <a16:creationId xmlns:a16="http://schemas.microsoft.com/office/drawing/2014/main" id="{4CE94CE7-954E-4E27-AAF7-F9BEB1409FFB}"/>
              </a:ext>
            </a:extLst>
          </p:cNvPr>
          <p:cNvSpPr>
            <a:spLocks noGrp="1"/>
          </p:cNvSpPr>
          <p:nvPr>
            <p:ph type="sldNum" sz="quarter" idx="4"/>
          </p:nvPr>
        </p:nvSpPr>
        <p:spPr>
          <a:xfrm>
            <a:off x="8753856" y="6356352"/>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5"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0AF67B3-9A55-4710-A37D-0A0AFC868BD1}"/>
              </a:ext>
            </a:extLst>
          </p:cNvPr>
          <p:cNvSpPr>
            <a:spLocks noGrp="1" noChangeArrowheads="1"/>
          </p:cNvSpPr>
          <p:nvPr>
            <p:ph type="title"/>
          </p:nvPr>
        </p:nvSpPr>
        <p:spPr bwMode="auto">
          <a:xfrm>
            <a:off x="742950" y="609600"/>
            <a:ext cx="84201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004F46CE-3621-4D81-AD18-E99247ED7963}"/>
              </a:ext>
            </a:extLst>
          </p:cNvPr>
          <p:cNvSpPr>
            <a:spLocks noGrp="1" noChangeArrowheads="1"/>
          </p:cNvSpPr>
          <p:nvPr>
            <p:ph type="body" idx="1"/>
          </p:nvPr>
        </p:nvSpPr>
        <p:spPr bwMode="auto">
          <a:xfrm>
            <a:off x="742950" y="1981200"/>
            <a:ext cx="84201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8B9BA6BD-1C9E-46F2-96D6-957A416BC026}"/>
              </a:ext>
            </a:extLst>
          </p:cNvPr>
          <p:cNvSpPr>
            <a:spLocks noGrp="1" noChangeArrowheads="1"/>
          </p:cNvSpPr>
          <p:nvPr>
            <p:ph type="dt" sz="half" idx="2"/>
          </p:nvPr>
        </p:nvSpPr>
        <p:spPr bwMode="auto">
          <a:xfrm>
            <a:off x="742950" y="6248400"/>
            <a:ext cx="206375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400">
                <a:latin typeface="Arial" charset="0"/>
                <a:ea typeface="ＭＳ Ｐゴシック" pitchFamily="1" charset="-128"/>
              </a:defRPr>
            </a:lvl1pPr>
          </a:lstStyle>
          <a:p>
            <a:pPr>
              <a:defRPr/>
            </a:pPr>
            <a:endParaRPr lang="en-US"/>
          </a:p>
        </p:txBody>
      </p:sp>
      <p:sp>
        <p:nvSpPr>
          <p:cNvPr id="1029" name="Rectangle 5">
            <a:extLst>
              <a:ext uri="{FF2B5EF4-FFF2-40B4-BE49-F238E27FC236}">
                <a16:creationId xmlns:a16="http://schemas.microsoft.com/office/drawing/2014/main" id="{C7BA820B-20E8-4024-91BA-764E444536AF}"/>
              </a:ext>
            </a:extLst>
          </p:cNvPr>
          <p:cNvSpPr>
            <a:spLocks noGrp="1" noChangeArrowheads="1"/>
          </p:cNvSpPr>
          <p:nvPr>
            <p:ph type="ftr" sz="quarter" idx="3"/>
          </p:nvPr>
        </p:nvSpPr>
        <p:spPr bwMode="auto">
          <a:xfrm>
            <a:off x="3384550" y="6248400"/>
            <a:ext cx="3136900" cy="457200"/>
          </a:xfrm>
          <a:prstGeom prst="rect">
            <a:avLst/>
          </a:prstGeom>
          <a:noFill/>
          <a:ln>
            <a:noFill/>
          </a:ln>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pitchFamily="1" charset="-128"/>
              </a:defRPr>
            </a:lvl1pPr>
          </a:lstStyle>
          <a:p>
            <a:pPr>
              <a:defRPr/>
            </a:pPr>
            <a:endParaRPr lang="en-US"/>
          </a:p>
        </p:txBody>
      </p:sp>
      <p:sp>
        <p:nvSpPr>
          <p:cNvPr id="1030" name="Rectangle 6">
            <a:extLst>
              <a:ext uri="{FF2B5EF4-FFF2-40B4-BE49-F238E27FC236}">
                <a16:creationId xmlns:a16="http://schemas.microsoft.com/office/drawing/2014/main" id="{D0087F6F-ACB1-46CC-9809-CADA054C1934}"/>
              </a:ext>
            </a:extLst>
          </p:cNvPr>
          <p:cNvSpPr>
            <a:spLocks noGrp="1" noChangeArrowheads="1"/>
          </p:cNvSpPr>
          <p:nvPr>
            <p:ph type="sldNum" sz="quarter" idx="4"/>
          </p:nvPr>
        </p:nvSpPr>
        <p:spPr bwMode="auto">
          <a:xfrm>
            <a:off x="7099300" y="6248400"/>
            <a:ext cx="206375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400"/>
            </a:lvl1pPr>
          </a:lstStyle>
          <a:p>
            <a:pPr>
              <a:defRPr/>
            </a:pPr>
            <a:fld id="{D0FFC5C3-EE0E-43BA-ACF7-F12DECD3D627}" type="slidenum">
              <a:rPr lang="en-US" altLang="en-US"/>
              <a:pPr>
                <a:defRPr/>
              </a:pPr>
              <a:t>‹#›</a:t>
            </a:fld>
            <a:endParaRPr lang="en-US" altLang="en-US"/>
          </a:p>
        </p:txBody>
      </p:sp>
    </p:spTree>
    <p:extLst>
      <p:ext uri="{BB962C8B-B14F-4D97-AF65-F5344CB8AC3E}">
        <p14:creationId xmlns:p14="http://schemas.microsoft.com/office/powerpoint/2010/main" val="27378956"/>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pitchFamily="1" charset="-128"/>
        </a:defRPr>
      </a:lvl2pPr>
      <a:lvl3pPr algn="ctr" rtl="0" eaLnBrk="0" fontAlgn="base" hangingPunct="0">
        <a:spcBef>
          <a:spcPct val="0"/>
        </a:spcBef>
        <a:spcAft>
          <a:spcPct val="0"/>
        </a:spcAft>
        <a:defRPr sz="4400">
          <a:solidFill>
            <a:schemeClr val="tx2"/>
          </a:solidFill>
          <a:latin typeface="Arial" charset="0"/>
          <a:ea typeface="ＭＳ Ｐゴシック" pitchFamily="1" charset="-128"/>
        </a:defRPr>
      </a:lvl3pPr>
      <a:lvl4pPr algn="ctr" rtl="0" eaLnBrk="0" fontAlgn="base" hangingPunct="0">
        <a:spcBef>
          <a:spcPct val="0"/>
        </a:spcBef>
        <a:spcAft>
          <a:spcPct val="0"/>
        </a:spcAft>
        <a:defRPr sz="4400">
          <a:solidFill>
            <a:schemeClr val="tx2"/>
          </a:solidFill>
          <a:latin typeface="Arial" charset="0"/>
          <a:ea typeface="ＭＳ Ｐゴシック" pitchFamily="1" charset="-128"/>
        </a:defRPr>
      </a:lvl4pPr>
      <a:lvl5pPr algn="ctr" rtl="0" eaLnBrk="0" fontAlgn="base" hangingPunct="0">
        <a:spcBef>
          <a:spcPct val="0"/>
        </a:spcBef>
        <a:spcAft>
          <a:spcPct val="0"/>
        </a:spcAft>
        <a:defRPr sz="4400">
          <a:solidFill>
            <a:schemeClr val="tx2"/>
          </a:solidFill>
          <a:latin typeface="Arial" charset="0"/>
          <a:ea typeface="ＭＳ Ｐゴシック" pitchFamily="1" charset="-128"/>
        </a:defRPr>
      </a:lvl5pPr>
      <a:lvl6pPr marL="457200" algn="ctr" rtl="0" fontAlgn="base">
        <a:spcBef>
          <a:spcPct val="0"/>
        </a:spcBef>
        <a:spcAft>
          <a:spcPct val="0"/>
        </a:spcAft>
        <a:defRPr sz="4400">
          <a:solidFill>
            <a:schemeClr val="tx2"/>
          </a:solidFill>
          <a:latin typeface="Arial" charset="0"/>
          <a:ea typeface="ＭＳ Ｐゴシック" pitchFamily="1" charset="-128"/>
        </a:defRPr>
      </a:lvl6pPr>
      <a:lvl7pPr marL="914400" algn="ctr" rtl="0" fontAlgn="base">
        <a:spcBef>
          <a:spcPct val="0"/>
        </a:spcBef>
        <a:spcAft>
          <a:spcPct val="0"/>
        </a:spcAft>
        <a:defRPr sz="4400">
          <a:solidFill>
            <a:schemeClr val="tx2"/>
          </a:solidFill>
          <a:latin typeface="Arial" charset="0"/>
          <a:ea typeface="ＭＳ Ｐゴシック" pitchFamily="1" charset="-128"/>
        </a:defRPr>
      </a:lvl7pPr>
      <a:lvl8pPr marL="1371600" algn="ctr" rtl="0" fontAlgn="base">
        <a:spcBef>
          <a:spcPct val="0"/>
        </a:spcBef>
        <a:spcAft>
          <a:spcPct val="0"/>
        </a:spcAft>
        <a:defRPr sz="4400">
          <a:solidFill>
            <a:schemeClr val="tx2"/>
          </a:solidFill>
          <a:latin typeface="Arial" charset="0"/>
          <a:ea typeface="ＭＳ Ｐゴシック" pitchFamily="1" charset="-128"/>
        </a:defRPr>
      </a:lvl8pPr>
      <a:lvl9pPr marL="1828800" algn="ctr" rtl="0" fontAlgn="base">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eter.vangorp@edgehill.ac.uk" TargetMode="External"/><Relationship Id="rId2" Type="http://schemas.openxmlformats.org/officeDocument/2006/relationships/hyperlink" Target="mailto:stephen.kelly@edgehill.ac.uk" TargetMode="External"/><Relationship Id="rId1" Type="http://schemas.openxmlformats.org/officeDocument/2006/relationships/slideLayout" Target="../slideLayouts/slideLayout7.xml"/><Relationship Id="rId4" Type="http://schemas.openxmlformats.org/officeDocument/2006/relationships/hyperlink" Target="https://www.project-persist.e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1AC66-F95F-483B-BA98-57E2AC014BDF}"/>
              </a:ext>
            </a:extLst>
          </p:cNvPr>
          <p:cNvSpPr>
            <a:spLocks noGrp="1"/>
          </p:cNvSpPr>
          <p:nvPr>
            <p:ph type="title"/>
          </p:nvPr>
        </p:nvSpPr>
        <p:spPr/>
        <p:txBody>
          <a:bodyPr/>
          <a:lstStyle/>
          <a:p>
            <a:r>
              <a:rPr lang="en-US" dirty="0"/>
              <a:t>Digital Leadership</a:t>
            </a:r>
          </a:p>
        </p:txBody>
      </p:sp>
      <p:sp>
        <p:nvSpPr>
          <p:cNvPr id="4" name="TextBox 3">
            <a:extLst>
              <a:ext uri="{FF2B5EF4-FFF2-40B4-BE49-F238E27FC236}">
                <a16:creationId xmlns:a16="http://schemas.microsoft.com/office/drawing/2014/main" id="{653BB0D9-7980-40A1-8FF3-D702DC7BC2C8}"/>
              </a:ext>
            </a:extLst>
          </p:cNvPr>
          <p:cNvSpPr txBox="1"/>
          <p:nvPr/>
        </p:nvSpPr>
        <p:spPr>
          <a:xfrm>
            <a:off x="4132390" y="1866126"/>
            <a:ext cx="5773610" cy="923330"/>
          </a:xfrm>
          <a:prstGeom prst="rect">
            <a:avLst/>
          </a:prstGeom>
          <a:noFill/>
        </p:spPr>
        <p:txBody>
          <a:bodyPr wrap="square" rtlCol="0">
            <a:spAutoFit/>
          </a:bodyPr>
          <a:lstStyle/>
          <a:p>
            <a:r>
              <a:rPr lang="en-GB" sz="1800" dirty="0">
                <a:solidFill>
                  <a:schemeClr val="bg1"/>
                </a:solidFill>
              </a:rPr>
              <a:t>Dr Stephen Kelly –</a:t>
            </a:r>
            <a:r>
              <a:rPr lang="en-GB" sz="1800" dirty="0"/>
              <a:t> </a:t>
            </a:r>
            <a:r>
              <a:rPr lang="en-GB" sz="1800" dirty="0">
                <a:solidFill>
                  <a:schemeClr val="bg2">
                    <a:lumMod val="75000"/>
                    <a:lumOff val="25000"/>
                  </a:schemeClr>
                </a:solidFill>
                <a:hlinkClick r:id="rId2">
                  <a:extLst>
                    <a:ext uri="{A12FA001-AC4F-418D-AE19-62706E023703}">
                      <ahyp:hlinkClr xmlns:ahyp="http://schemas.microsoft.com/office/drawing/2018/hyperlinkcolor" val="tx"/>
                    </a:ext>
                  </a:extLst>
                </a:hlinkClick>
              </a:rPr>
              <a:t>stephen.kelly@edgehill.ac.uk</a:t>
            </a:r>
            <a:endParaRPr lang="en-GB" sz="1800" dirty="0">
              <a:solidFill>
                <a:schemeClr val="bg2">
                  <a:lumMod val="75000"/>
                  <a:lumOff val="25000"/>
                </a:schemeClr>
              </a:solidFill>
            </a:endParaRPr>
          </a:p>
          <a:p>
            <a:r>
              <a:rPr lang="en-GB" sz="1800" dirty="0">
                <a:solidFill>
                  <a:schemeClr val="bg1"/>
                </a:solidFill>
              </a:rPr>
              <a:t>Dr Peter Vangorp –</a:t>
            </a:r>
            <a:r>
              <a:rPr lang="en-GB" sz="1800" dirty="0"/>
              <a:t> </a:t>
            </a:r>
            <a:r>
              <a:rPr lang="en-GB" sz="1800" dirty="0">
                <a:solidFill>
                  <a:schemeClr val="bg2">
                    <a:lumMod val="75000"/>
                    <a:lumOff val="25000"/>
                  </a:schemeClr>
                </a:solidFill>
                <a:hlinkClick r:id="rId3">
                  <a:extLst>
                    <a:ext uri="{A12FA001-AC4F-418D-AE19-62706E023703}">
                      <ahyp:hlinkClr xmlns:ahyp="http://schemas.microsoft.com/office/drawing/2018/hyperlinkcolor" val="tx"/>
                    </a:ext>
                  </a:extLst>
                </a:hlinkClick>
              </a:rPr>
              <a:t>peter.vangorp@edgehill.ac.uk</a:t>
            </a:r>
            <a:endParaRPr lang="en-GB" sz="1800" dirty="0">
              <a:solidFill>
                <a:schemeClr val="bg2">
                  <a:lumMod val="75000"/>
                  <a:lumOff val="25000"/>
                </a:schemeClr>
              </a:solidFill>
            </a:endParaRPr>
          </a:p>
          <a:p>
            <a:r>
              <a:rPr lang="en-GB" sz="1800" dirty="0">
                <a:solidFill>
                  <a:schemeClr val="bg2">
                    <a:lumMod val="75000"/>
                    <a:lumOff val="25000"/>
                  </a:schemeClr>
                </a:solidFill>
                <a:hlinkClick r:id="rId4"/>
              </a:rPr>
              <a:t>https://www.project-persist.eu</a:t>
            </a:r>
            <a:endParaRPr lang="en-GB" sz="1800" dirty="0">
              <a:solidFill>
                <a:schemeClr val="bg2">
                  <a:lumMod val="75000"/>
                  <a:lumOff val="25000"/>
                </a:schemeClr>
              </a:solidFill>
            </a:endParaRPr>
          </a:p>
        </p:txBody>
      </p:sp>
    </p:spTree>
    <p:extLst>
      <p:ext uri="{BB962C8B-B14F-4D97-AF65-F5344CB8AC3E}">
        <p14:creationId xmlns:p14="http://schemas.microsoft.com/office/powerpoint/2010/main" val="2776271246"/>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10</a:t>
            </a:fld>
            <a:endParaRPr lang="en-US" dirty="0"/>
          </a:p>
        </p:txBody>
      </p:sp>
      <p:sp>
        <p:nvSpPr>
          <p:cNvPr id="5" name="Inhaltsplatzhalter 4"/>
          <p:cNvSpPr>
            <a:spLocks noGrp="1"/>
          </p:cNvSpPr>
          <p:nvPr>
            <p:ph idx="10"/>
          </p:nvPr>
        </p:nvSpPr>
        <p:spPr/>
        <p:txBody>
          <a:bodyPr/>
          <a:lstStyle/>
          <a:p>
            <a:pPr>
              <a:buFont typeface="Arial" panose="020B0604020202020204" pitchFamily="34" charset="0"/>
              <a:buChar char="•"/>
            </a:pPr>
            <a:r>
              <a:rPr lang="en-GB" sz="1400" dirty="0"/>
              <a:t>Digital leadership is a combination of transformation leadership style and the use of digital technology (De Waal et al., 2016)</a:t>
            </a:r>
          </a:p>
          <a:p>
            <a:pPr>
              <a:buFont typeface="Arial" panose="020B0604020202020204" pitchFamily="34" charset="0"/>
              <a:buChar char="•"/>
            </a:pPr>
            <a:r>
              <a:rPr lang="en-GB" sz="1400" dirty="0"/>
              <a:t>Digital leadership is a combination of digital competence and digital culture to drive the change and take the opportunity of digital technology (</a:t>
            </a:r>
            <a:r>
              <a:rPr lang="en-GB" sz="1400" dirty="0" err="1"/>
              <a:t>Rudito</a:t>
            </a:r>
            <a:r>
              <a:rPr lang="en-GB" sz="1400" dirty="0"/>
              <a:t> &amp; </a:t>
            </a:r>
            <a:r>
              <a:rPr lang="en-GB" sz="1400" dirty="0" err="1"/>
              <a:t>Sinaga</a:t>
            </a:r>
            <a:r>
              <a:rPr lang="en-GB" sz="1400" dirty="0"/>
              <a:t>, 2017)</a:t>
            </a:r>
          </a:p>
          <a:p>
            <a:pPr>
              <a:buFont typeface="Arial" panose="020B0604020202020204" pitchFamily="34" charset="0"/>
              <a:buChar char="•"/>
            </a:pPr>
            <a:r>
              <a:rPr lang="en-GB" sz="1400" dirty="0"/>
              <a:t>Five characteristics of digital leadership, namely: creative leader, thought leader, global visionary leader, inquisitive leader and profound leader (Zhu, 2015) </a:t>
            </a:r>
            <a:endParaRPr lang="en-US" sz="1400" dirty="0"/>
          </a:p>
          <a:p>
            <a:pPr>
              <a:buFont typeface="Arial" panose="020B0604020202020204" pitchFamily="34" charset="0"/>
              <a:buChar char="•"/>
            </a:pPr>
            <a:r>
              <a:rPr lang="en-GB" dirty="0"/>
              <a:t>As a change management initiative, it requires effective leadership (Al-Ali et al. 2017)</a:t>
            </a:r>
          </a:p>
          <a:p>
            <a:pPr>
              <a:buFont typeface="Arial" panose="020B0604020202020204" pitchFamily="34" charset="0"/>
              <a:buChar char="•"/>
            </a:pPr>
            <a:r>
              <a:rPr lang="en-GB" dirty="0"/>
              <a:t>“Digital transformation is less about technological expertise, than it is about perceptions of leaders, managers and employees to buy-in the change process and integrate the organisation's systems with the new digital technologies” </a:t>
            </a:r>
            <a:r>
              <a:rPr lang="en-GB" dirty="0" err="1"/>
              <a:t>Anghel</a:t>
            </a:r>
            <a:r>
              <a:rPr lang="en-GB" dirty="0"/>
              <a:t> (2019: 38)</a:t>
            </a:r>
          </a:p>
          <a:p>
            <a:pPr>
              <a:buFont typeface="Arial" panose="020B0604020202020204" pitchFamily="34" charset="0"/>
              <a:buChar char="•"/>
            </a:pPr>
            <a:r>
              <a:rPr lang="en-GB" dirty="0"/>
              <a:t>The critical role of leadership is also acknowledged by </a:t>
            </a:r>
            <a:r>
              <a:rPr lang="en-GB" dirty="0" err="1"/>
              <a:t>Cortellazzo</a:t>
            </a:r>
            <a:r>
              <a:rPr lang="en-GB" dirty="0"/>
              <a:t> et al. (2019), who concluded that leaders are key actors in the development of a digital culture within an organization</a:t>
            </a:r>
            <a:endParaRPr lang="en-US" dirty="0"/>
          </a:p>
        </p:txBody>
      </p:sp>
      <p:sp>
        <p:nvSpPr>
          <p:cNvPr id="6" name="Titel 5"/>
          <p:cNvSpPr>
            <a:spLocks noGrp="1"/>
          </p:cNvSpPr>
          <p:nvPr>
            <p:ph type="title"/>
          </p:nvPr>
        </p:nvSpPr>
        <p:spPr/>
        <p:txBody>
          <a:bodyPr/>
          <a:lstStyle/>
          <a:p>
            <a:r>
              <a:rPr lang="en-GB" altLang="de-DE" dirty="0">
                <a:cs typeface="Arial" panose="020B0604020202020204" pitchFamily="34" charset="0"/>
              </a:rPr>
              <a:t>Digital Leadership</a:t>
            </a:r>
            <a:endParaRPr lang="en-US" dirty="0"/>
          </a:p>
        </p:txBody>
      </p:sp>
      <p:sp>
        <p:nvSpPr>
          <p:cNvPr id="7" name="Inhaltsplatzhalter 6"/>
          <p:cNvSpPr>
            <a:spLocks noGrp="1"/>
          </p:cNvSpPr>
          <p:nvPr>
            <p:ph idx="11"/>
          </p:nvPr>
        </p:nvSpPr>
        <p:spPr/>
        <p:txBody>
          <a:bodyPr/>
          <a:lstStyle/>
          <a:p>
            <a:r>
              <a:rPr lang="en-US" dirty="0"/>
              <a:t>Characteristics and importance of digital leadership</a:t>
            </a:r>
          </a:p>
        </p:txBody>
      </p:sp>
    </p:spTree>
    <p:extLst>
      <p:ext uri="{BB962C8B-B14F-4D97-AF65-F5344CB8AC3E}">
        <p14:creationId xmlns:p14="http://schemas.microsoft.com/office/powerpoint/2010/main" val="390301956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11</a:t>
            </a:fld>
            <a:endParaRPr lang="en-US" dirty="0"/>
          </a:p>
        </p:txBody>
      </p:sp>
      <p:sp>
        <p:nvSpPr>
          <p:cNvPr id="5" name="Inhaltsplatzhalter 4"/>
          <p:cNvSpPr>
            <a:spLocks noGrp="1"/>
          </p:cNvSpPr>
          <p:nvPr>
            <p:ph idx="10"/>
          </p:nvPr>
        </p:nvSpPr>
        <p:spPr/>
        <p:txBody>
          <a:bodyPr/>
          <a:lstStyle/>
          <a:p>
            <a:pPr marL="285750" indent="-285750">
              <a:lnSpc>
                <a:spcPct val="100000"/>
              </a:lnSpc>
              <a:spcBef>
                <a:spcPts val="0"/>
              </a:spcBef>
              <a:buFont typeface="Arial" panose="020B0604020202020204" pitchFamily="34" charset="0"/>
              <a:buChar char="•"/>
            </a:pPr>
            <a:r>
              <a:rPr lang="en-GB" dirty="0"/>
              <a:t>The conventional leader supervises the employees; the digital leader devotes more of their time to talent development strategies</a:t>
            </a:r>
          </a:p>
          <a:p>
            <a:pPr marL="0" indent="0">
              <a:lnSpc>
                <a:spcPct val="100000"/>
              </a:lnSpc>
              <a:spcBef>
                <a:spcPts val="0"/>
              </a:spcBef>
            </a:pPr>
            <a:endParaRPr lang="en-GB" dirty="0"/>
          </a:p>
          <a:p>
            <a:pPr marL="285750" indent="-285750">
              <a:lnSpc>
                <a:spcPct val="100000"/>
              </a:lnSpc>
              <a:spcBef>
                <a:spcPts val="0"/>
              </a:spcBef>
              <a:buFont typeface="Arial" panose="020B0604020202020204" pitchFamily="34" charset="0"/>
              <a:buChar char="•"/>
            </a:pPr>
            <a:r>
              <a:rPr lang="en-GB" dirty="0"/>
              <a:t>While the conventional leader does not use the internet and the opportunities of the digital age comprehensively; the digital leader actively uses them</a:t>
            </a:r>
          </a:p>
          <a:p>
            <a:pPr marL="0" indent="0">
              <a:lnSpc>
                <a:spcPct val="100000"/>
              </a:lnSpc>
              <a:spcBef>
                <a:spcPts val="0"/>
              </a:spcBef>
            </a:pPr>
            <a:endParaRPr lang="en-GB" dirty="0"/>
          </a:p>
          <a:p>
            <a:pPr marL="285750" indent="-285750">
              <a:lnSpc>
                <a:spcPct val="100000"/>
              </a:lnSpc>
              <a:spcBef>
                <a:spcPts val="0"/>
              </a:spcBef>
              <a:buFont typeface="Arial" panose="020B0604020202020204" pitchFamily="34" charset="0"/>
              <a:buChar char="•"/>
            </a:pPr>
            <a:r>
              <a:rPr lang="en-GB" dirty="0"/>
              <a:t>While it is important to bring the product to the conventional leader; to test the product is equally important to the digital leader</a:t>
            </a:r>
          </a:p>
          <a:p>
            <a:pPr marL="0" indent="0">
              <a:lnSpc>
                <a:spcPct val="100000"/>
              </a:lnSpc>
              <a:spcBef>
                <a:spcPts val="0"/>
              </a:spcBef>
            </a:pPr>
            <a:endParaRPr lang="en-GB" dirty="0"/>
          </a:p>
          <a:p>
            <a:pPr marL="285750" indent="-285750">
              <a:lnSpc>
                <a:spcPct val="100000"/>
              </a:lnSpc>
              <a:spcBef>
                <a:spcPts val="0"/>
              </a:spcBef>
              <a:buFont typeface="Arial" panose="020B0604020202020204" pitchFamily="34" charset="0"/>
              <a:buChar char="•"/>
            </a:pPr>
            <a:r>
              <a:rPr lang="en-GB" dirty="0"/>
              <a:t>The conventional leader focuses on the goals; but the digital leader constantly analyses the outputs as well</a:t>
            </a:r>
          </a:p>
          <a:p>
            <a:pPr marL="285750" indent="-285750">
              <a:lnSpc>
                <a:spcPct val="100000"/>
              </a:lnSpc>
              <a:spcBef>
                <a:spcPts val="0"/>
              </a:spcBef>
              <a:buFont typeface="Arial" panose="020B0604020202020204" pitchFamily="34" charset="0"/>
              <a:buChar char="•"/>
            </a:pPr>
            <a:endParaRPr lang="en-GB" dirty="0"/>
          </a:p>
          <a:p>
            <a:pPr marL="285750" indent="-285750">
              <a:lnSpc>
                <a:spcPct val="100000"/>
              </a:lnSpc>
              <a:spcBef>
                <a:spcPts val="0"/>
              </a:spcBef>
              <a:buFont typeface="Arial" panose="020B0604020202020204" pitchFamily="34" charset="0"/>
              <a:buChar char="•"/>
            </a:pPr>
            <a:r>
              <a:rPr lang="en-GB" dirty="0"/>
              <a:t>The conventional leader targets a slower and a more precise path to the right thing; the digital leader on the other hand, wants to get to the right in the fastest way</a:t>
            </a:r>
          </a:p>
          <a:p>
            <a:pPr marL="0" indent="0">
              <a:lnSpc>
                <a:spcPct val="100000"/>
              </a:lnSpc>
              <a:spcBef>
                <a:spcPts val="0"/>
              </a:spcBef>
            </a:pPr>
            <a:endParaRPr lang="en-GB" dirty="0"/>
          </a:p>
          <a:p>
            <a:pPr marL="285750" indent="-285750">
              <a:lnSpc>
                <a:spcPct val="100000"/>
              </a:lnSpc>
              <a:spcBef>
                <a:spcPts val="0"/>
              </a:spcBef>
              <a:buFont typeface="Arial" panose="020B0604020202020204" pitchFamily="34" charset="0"/>
              <a:buChar char="•"/>
            </a:pPr>
            <a:r>
              <a:rPr lang="en-GB" dirty="0"/>
              <a:t>The data is important for the conventional leader as well; but the digital leader can be said to be more rigorous</a:t>
            </a:r>
          </a:p>
          <a:p>
            <a:pPr marL="0" indent="0">
              <a:lnSpc>
                <a:spcPct val="100000"/>
              </a:lnSpc>
              <a:spcBef>
                <a:spcPts val="0"/>
              </a:spcBef>
            </a:pPr>
            <a:endParaRPr lang="en-GB" dirty="0"/>
          </a:p>
          <a:p>
            <a:pPr marL="285750" indent="-285750">
              <a:lnSpc>
                <a:spcPct val="100000"/>
              </a:lnSpc>
              <a:spcBef>
                <a:spcPts val="0"/>
              </a:spcBef>
              <a:buFont typeface="Arial" panose="020B0604020202020204" pitchFamily="34" charset="0"/>
              <a:buChar char="•"/>
            </a:pPr>
            <a:r>
              <a:rPr lang="en-GB" dirty="0"/>
              <a:t>While there is always a budget on the conventional leader's agenda; perhaps the most fundamental feature of the digital leader is speed; his/her the agenda always involves testing, developing, transforming, learning and being quick</a:t>
            </a:r>
            <a:endParaRPr lang="en-US" dirty="0"/>
          </a:p>
        </p:txBody>
      </p:sp>
      <p:sp>
        <p:nvSpPr>
          <p:cNvPr id="6" name="Titel 5"/>
          <p:cNvSpPr>
            <a:spLocks noGrp="1"/>
          </p:cNvSpPr>
          <p:nvPr>
            <p:ph type="title"/>
          </p:nvPr>
        </p:nvSpPr>
        <p:spPr/>
        <p:txBody>
          <a:bodyPr/>
          <a:lstStyle/>
          <a:p>
            <a:r>
              <a:rPr lang="en-US" dirty="0"/>
              <a:t>Differences between </a:t>
            </a:r>
            <a:r>
              <a:rPr lang="en-GB" dirty="0"/>
              <a:t>leaders of the digital age and conventional leadership </a:t>
            </a:r>
            <a:endParaRPr lang="en-US" dirty="0"/>
          </a:p>
        </p:txBody>
      </p:sp>
      <p:sp>
        <p:nvSpPr>
          <p:cNvPr id="7" name="Inhaltsplatzhalter 6"/>
          <p:cNvSpPr>
            <a:spLocks noGrp="1"/>
          </p:cNvSpPr>
          <p:nvPr>
            <p:ph idx="11"/>
          </p:nvPr>
        </p:nvSpPr>
        <p:spPr/>
        <p:txBody>
          <a:bodyPr/>
          <a:lstStyle/>
          <a:p>
            <a:r>
              <a:rPr lang="en-GB" dirty="0" err="1"/>
              <a:t>Çalık</a:t>
            </a:r>
            <a:r>
              <a:rPr lang="en-GB" dirty="0"/>
              <a:t> (2016)</a:t>
            </a:r>
            <a:endParaRPr lang="en-US" dirty="0"/>
          </a:p>
        </p:txBody>
      </p:sp>
    </p:spTree>
    <p:extLst>
      <p:ext uri="{BB962C8B-B14F-4D97-AF65-F5344CB8AC3E}">
        <p14:creationId xmlns:p14="http://schemas.microsoft.com/office/powerpoint/2010/main" val="14787161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12</a:t>
            </a:fld>
            <a:endParaRPr lang="en-US" dirty="0"/>
          </a:p>
        </p:txBody>
      </p:sp>
      <p:sp>
        <p:nvSpPr>
          <p:cNvPr id="5" name="Inhaltsplatzhalter 4"/>
          <p:cNvSpPr>
            <a:spLocks noGrp="1"/>
          </p:cNvSpPr>
          <p:nvPr>
            <p:ph idx="10"/>
          </p:nvPr>
        </p:nvSpPr>
        <p:spPr/>
        <p:txBody>
          <a:bodyPr/>
          <a:lstStyle/>
          <a:p>
            <a:pPr marL="228600" indent="-228600">
              <a:buAutoNum type="arabicPeriod"/>
            </a:pPr>
            <a:r>
              <a:rPr lang="en-GB" dirty="0"/>
              <a:t> Mastery of at least one platform</a:t>
            </a:r>
          </a:p>
          <a:p>
            <a:pPr marL="228600" indent="-228600">
              <a:buAutoNum type="arabicPeriod"/>
            </a:pPr>
            <a:r>
              <a:rPr lang="en-GB" dirty="0"/>
              <a:t> Voracious appetite for tech landscape</a:t>
            </a:r>
          </a:p>
          <a:p>
            <a:pPr marL="228600" indent="-228600">
              <a:buAutoNum type="arabicPeriod"/>
            </a:pPr>
            <a:r>
              <a:rPr lang="en-GB" dirty="0"/>
              <a:t> Listening ability for ideas as the opportunity to create solutions can come from anywhere</a:t>
            </a:r>
          </a:p>
          <a:p>
            <a:pPr marL="228600" indent="-228600">
              <a:buAutoNum type="arabicPeriod"/>
            </a:pPr>
            <a:r>
              <a:rPr lang="en-GB" dirty="0"/>
              <a:t> The capacity to focus on outcome</a:t>
            </a:r>
          </a:p>
          <a:p>
            <a:pPr marL="228600" indent="-228600">
              <a:buAutoNum type="arabicPeriod"/>
            </a:pPr>
            <a:r>
              <a:rPr lang="en-GB" dirty="0"/>
              <a:t> Analytical skills to meet the goal</a:t>
            </a:r>
          </a:p>
          <a:p>
            <a:pPr marL="228600" indent="-228600">
              <a:buAutoNum type="arabicPeriod"/>
            </a:pPr>
            <a:r>
              <a:rPr lang="en-GB" dirty="0"/>
              <a:t> Ability to have a clear vision</a:t>
            </a:r>
          </a:p>
          <a:p>
            <a:pPr marL="228600" indent="-228600">
              <a:buAutoNum type="arabicPeriod"/>
            </a:pPr>
            <a:r>
              <a:rPr lang="en-GB" dirty="0"/>
              <a:t> Techniques to manage the team and its tempo</a:t>
            </a:r>
          </a:p>
          <a:p>
            <a:pPr marL="228600" indent="-228600">
              <a:buAutoNum type="arabicPeriod"/>
            </a:pPr>
            <a:r>
              <a:rPr lang="en-GB" dirty="0"/>
              <a:t> Rehearsal technique: to test, analyse, align to the vision</a:t>
            </a:r>
          </a:p>
          <a:p>
            <a:pPr marL="228600" indent="-228600">
              <a:buAutoNum type="arabicPeriod"/>
            </a:pPr>
            <a:r>
              <a:rPr lang="en-GB" dirty="0"/>
              <a:t> Presence</a:t>
            </a:r>
          </a:p>
          <a:p>
            <a:pPr marL="228600" indent="-228600">
              <a:buAutoNum type="arabicPeriod"/>
            </a:pPr>
            <a:r>
              <a:rPr lang="en-GB" dirty="0"/>
              <a:t> Ability to gain respect by leading through an example of creativity, knowledge, and dedication</a:t>
            </a:r>
            <a:endParaRPr lang="en-US" dirty="0"/>
          </a:p>
        </p:txBody>
      </p:sp>
      <p:sp>
        <p:nvSpPr>
          <p:cNvPr id="6" name="Titel 5"/>
          <p:cNvSpPr>
            <a:spLocks noGrp="1"/>
          </p:cNvSpPr>
          <p:nvPr>
            <p:ph type="title"/>
          </p:nvPr>
        </p:nvSpPr>
        <p:spPr/>
        <p:txBody>
          <a:bodyPr/>
          <a:lstStyle/>
          <a:p>
            <a:r>
              <a:rPr lang="en-US" dirty="0"/>
              <a:t>Digital Leadership Skills</a:t>
            </a:r>
          </a:p>
        </p:txBody>
      </p:sp>
      <p:sp>
        <p:nvSpPr>
          <p:cNvPr id="7" name="Inhaltsplatzhalter 6"/>
          <p:cNvSpPr>
            <a:spLocks noGrp="1"/>
          </p:cNvSpPr>
          <p:nvPr>
            <p:ph idx="11"/>
          </p:nvPr>
        </p:nvSpPr>
        <p:spPr/>
        <p:txBody>
          <a:bodyPr/>
          <a:lstStyle/>
          <a:p>
            <a:r>
              <a:rPr lang="en-US" dirty="0"/>
              <a:t>Singh (2020)</a:t>
            </a:r>
          </a:p>
        </p:txBody>
      </p:sp>
    </p:spTree>
    <p:extLst>
      <p:ext uri="{BB962C8B-B14F-4D97-AF65-F5344CB8AC3E}">
        <p14:creationId xmlns:p14="http://schemas.microsoft.com/office/powerpoint/2010/main" val="90664679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13</a:t>
            </a:fld>
            <a:endParaRPr lang="en-US" dirty="0"/>
          </a:p>
        </p:txBody>
      </p:sp>
      <p:sp>
        <p:nvSpPr>
          <p:cNvPr id="5" name="Inhaltsplatzhalter 4"/>
          <p:cNvSpPr>
            <a:spLocks noGrp="1"/>
          </p:cNvSpPr>
          <p:nvPr>
            <p:ph idx="10"/>
          </p:nvPr>
        </p:nvSpPr>
        <p:spPr/>
        <p:txBody>
          <a:bodyPr/>
          <a:lstStyle/>
          <a:p>
            <a:pPr marL="228600" indent="-228600">
              <a:buAutoNum type="arabicPeriod"/>
            </a:pPr>
            <a:r>
              <a:rPr lang="en-GB" b="1" dirty="0"/>
              <a:t>Digital Literacy</a:t>
            </a:r>
            <a:r>
              <a:rPr lang="en-GB" dirty="0"/>
              <a:t>: Digital literacy is the ability to find, evaluate, use, share and create content using information technologies and the internet. It requires not only technical but also cognitive, critical, creative and social skills</a:t>
            </a:r>
          </a:p>
          <a:p>
            <a:pPr marL="228600" indent="-228600">
              <a:buAutoNum type="arabicPeriod"/>
            </a:pPr>
            <a:r>
              <a:rPr lang="en-GB" b="1" dirty="0"/>
              <a:t>Digital Vision</a:t>
            </a:r>
            <a:r>
              <a:rPr lang="en-GB" dirty="0"/>
              <a:t>: It is the ability to predict and sell the long-term gains of new technologies while creating a digital strategy</a:t>
            </a:r>
          </a:p>
          <a:p>
            <a:pPr marL="228600" indent="-228600">
              <a:buAutoNum type="arabicPeriod"/>
            </a:pPr>
            <a:r>
              <a:rPr lang="en-GB" b="1" dirty="0" err="1"/>
              <a:t>Defense</a:t>
            </a:r>
            <a:r>
              <a:rPr lang="en-GB" dirty="0"/>
              <a:t>: It is a leader's ability to determine the tone required for the organization. </a:t>
            </a:r>
            <a:r>
              <a:rPr lang="en-GB" dirty="0" err="1"/>
              <a:t>Defense</a:t>
            </a:r>
            <a:r>
              <a:rPr lang="en-GB" dirty="0"/>
              <a:t> activates people with energy towards digital vision</a:t>
            </a:r>
          </a:p>
          <a:p>
            <a:pPr marL="228600" indent="-228600">
              <a:buAutoNum type="arabicPeriod"/>
            </a:pPr>
            <a:r>
              <a:rPr lang="en-GB" b="1" dirty="0"/>
              <a:t>Presence</a:t>
            </a:r>
            <a:r>
              <a:rPr lang="en-GB" dirty="0"/>
              <a:t>: Presence is a form of advocacy that transitions to walking”. The leader can have a clear digital vision and can strongly defend it; however, if it is not visible to the workforce, no one will buy into the transformation</a:t>
            </a:r>
          </a:p>
          <a:p>
            <a:pPr marL="228600" indent="-228600">
              <a:buAutoNum type="arabicPeriod"/>
            </a:pPr>
            <a:r>
              <a:rPr lang="en-GB" b="1" dirty="0"/>
              <a:t>Communication</a:t>
            </a:r>
            <a:r>
              <a:rPr lang="en-GB" dirty="0"/>
              <a:t>: The leader's communication style supports his/her presence. It is necessary to think about how messaging practices reflect or not reflect the digital vision</a:t>
            </a:r>
          </a:p>
          <a:p>
            <a:pPr marL="228600" indent="-228600">
              <a:buAutoNum type="arabicPeriod"/>
            </a:pPr>
            <a:r>
              <a:rPr lang="en-GB" b="1" dirty="0"/>
              <a:t>Adaptability</a:t>
            </a:r>
            <a:r>
              <a:rPr lang="en-GB" dirty="0"/>
              <a:t>: A clear vision in the discovery of new technologies and the development of a flexible approach to the design of the digital workplace strengthens adaptability</a:t>
            </a:r>
          </a:p>
          <a:p>
            <a:pPr marL="228600" indent="-228600">
              <a:buAutoNum type="arabicPeriod"/>
            </a:pPr>
            <a:r>
              <a:rPr lang="en-GB" b="1" dirty="0"/>
              <a:t>Self-Awareness</a:t>
            </a:r>
            <a:r>
              <a:rPr lang="en-GB" dirty="0"/>
              <a:t>: Today, the levels of connections for leaders and workforce are very different than before. The boundaries between inside and outside the office are now blurred</a:t>
            </a:r>
          </a:p>
          <a:p>
            <a:pPr marL="228600" indent="-228600">
              <a:buAutoNum type="arabicPeriod"/>
            </a:pPr>
            <a:r>
              <a:rPr lang="en-GB" b="1" dirty="0"/>
              <a:t>Cultural Awareness</a:t>
            </a:r>
            <a:r>
              <a:rPr lang="en-GB" dirty="0"/>
              <a:t>: Cultural awareness is the lens in which the digital vision is displayed. It involves the values needed for success. Leaders should protect the awareness of cultural differences by remembering the sensitivity of the digital workplace in communication and participation processes</a:t>
            </a:r>
            <a:endParaRPr lang="en-US" dirty="0"/>
          </a:p>
        </p:txBody>
      </p:sp>
      <p:sp>
        <p:nvSpPr>
          <p:cNvPr id="6" name="Titel 5"/>
          <p:cNvSpPr>
            <a:spLocks noGrp="1"/>
          </p:cNvSpPr>
          <p:nvPr>
            <p:ph type="title"/>
          </p:nvPr>
        </p:nvSpPr>
        <p:spPr/>
        <p:txBody>
          <a:bodyPr/>
          <a:lstStyle/>
          <a:p>
            <a:r>
              <a:rPr lang="en-US" dirty="0"/>
              <a:t>Digital Leadership Skills</a:t>
            </a:r>
          </a:p>
        </p:txBody>
      </p:sp>
      <p:sp>
        <p:nvSpPr>
          <p:cNvPr id="7" name="Inhaltsplatzhalter 6"/>
          <p:cNvSpPr>
            <a:spLocks noGrp="1"/>
          </p:cNvSpPr>
          <p:nvPr>
            <p:ph idx="11"/>
          </p:nvPr>
        </p:nvSpPr>
        <p:spPr/>
        <p:txBody>
          <a:bodyPr/>
          <a:lstStyle/>
          <a:p>
            <a:r>
              <a:rPr lang="en-GB" dirty="0"/>
              <a:t>Sullivan (2017)</a:t>
            </a:r>
            <a:endParaRPr lang="en-US" dirty="0"/>
          </a:p>
        </p:txBody>
      </p:sp>
    </p:spTree>
    <p:extLst>
      <p:ext uri="{BB962C8B-B14F-4D97-AF65-F5344CB8AC3E}">
        <p14:creationId xmlns:p14="http://schemas.microsoft.com/office/powerpoint/2010/main" val="167212976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14</a:t>
            </a:fld>
            <a:endParaRPr lang="en-US" dirty="0"/>
          </a:p>
        </p:txBody>
      </p:sp>
      <p:sp>
        <p:nvSpPr>
          <p:cNvPr id="5" name="Inhaltsplatzhalter 4"/>
          <p:cNvSpPr>
            <a:spLocks noGrp="1"/>
          </p:cNvSpPr>
          <p:nvPr>
            <p:ph idx="10"/>
          </p:nvPr>
        </p:nvSpPr>
        <p:spPr/>
        <p:txBody>
          <a:bodyPr/>
          <a:lstStyle/>
          <a:p>
            <a:pPr>
              <a:buFont typeface="Wingdings" panose="05000000000000000000" pitchFamily="2" charset="2"/>
              <a:buChar char="Ø"/>
            </a:pPr>
            <a:r>
              <a:rPr lang="en-GB" dirty="0"/>
              <a:t>100 % trust in the transparent communication - enable the correct information spreads through the right channels in a proactive way rather than a vain conservative attitude is the key to switch from a passive figure to an active position.</a:t>
            </a:r>
          </a:p>
          <a:p>
            <a:pPr>
              <a:buFont typeface="Wingdings" panose="05000000000000000000" pitchFamily="2" charset="2"/>
              <a:buChar char="Ø"/>
            </a:pPr>
            <a:r>
              <a:rPr lang="en-GB" dirty="0"/>
              <a:t>Getting rid of the bureaucracy: Today the big fish doesn’t eat the small; the fast fish eats the slow one. If you have a multi-level, paper-based, long and inefficient process, you have to convert them as soon as possible.</a:t>
            </a:r>
          </a:p>
          <a:p>
            <a:pPr>
              <a:buFont typeface="Wingdings" panose="05000000000000000000" pitchFamily="2" charset="2"/>
              <a:buChar char="Ø"/>
            </a:pPr>
            <a:r>
              <a:rPr lang="en-GB" dirty="0"/>
              <a:t>Eliminating the hierarchy: Most of the younger generation are “innately digital”, and their relationship with their parents’ generation is different. Need to establish a more horizontal and democratic order for speed, efficiency and employee effectiveness.</a:t>
            </a:r>
          </a:p>
          <a:p>
            <a:pPr>
              <a:buFont typeface="Wingdings" panose="05000000000000000000" pitchFamily="2" charset="2"/>
              <a:buChar char="Ø"/>
            </a:pPr>
            <a:r>
              <a:rPr lang="en-GB" dirty="0"/>
              <a:t>Allowing in-house entrepreneurship: Today’s world is so complex, multi-layered, fast and chaotic that everyone needs to be engaged and contribute with body and heart. Give people space, clear the way for innovative ideas, support the entrepreneur profiles and allow them to try their hands.</a:t>
            </a:r>
            <a:endParaRPr lang="en-US" dirty="0"/>
          </a:p>
        </p:txBody>
      </p:sp>
      <p:sp>
        <p:nvSpPr>
          <p:cNvPr id="6" name="Titel 5"/>
          <p:cNvSpPr>
            <a:spLocks noGrp="1"/>
          </p:cNvSpPr>
          <p:nvPr>
            <p:ph type="title"/>
          </p:nvPr>
        </p:nvSpPr>
        <p:spPr/>
        <p:txBody>
          <a:bodyPr/>
          <a:lstStyle/>
          <a:p>
            <a:r>
              <a:rPr lang="en-US" dirty="0"/>
              <a:t>Digital leadership core values</a:t>
            </a:r>
          </a:p>
        </p:txBody>
      </p:sp>
      <p:sp>
        <p:nvSpPr>
          <p:cNvPr id="7" name="Inhaltsplatzhalter 6"/>
          <p:cNvSpPr>
            <a:spLocks noGrp="1"/>
          </p:cNvSpPr>
          <p:nvPr>
            <p:ph idx="11"/>
          </p:nvPr>
        </p:nvSpPr>
        <p:spPr/>
        <p:txBody>
          <a:bodyPr/>
          <a:lstStyle/>
          <a:p>
            <a:r>
              <a:rPr lang="en-GB" dirty="0" err="1"/>
              <a:t>Urçar</a:t>
            </a:r>
            <a:r>
              <a:rPr lang="en-GB" dirty="0"/>
              <a:t> (2017)</a:t>
            </a:r>
            <a:endParaRPr lang="en-US" dirty="0"/>
          </a:p>
        </p:txBody>
      </p:sp>
    </p:spTree>
    <p:extLst>
      <p:ext uri="{BB962C8B-B14F-4D97-AF65-F5344CB8AC3E}">
        <p14:creationId xmlns:p14="http://schemas.microsoft.com/office/powerpoint/2010/main" val="199561224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15</a:t>
            </a:fld>
            <a:endParaRPr lang="en-US" dirty="0"/>
          </a:p>
        </p:txBody>
      </p:sp>
      <p:sp>
        <p:nvSpPr>
          <p:cNvPr id="5" name="Inhaltsplatzhalter 4"/>
          <p:cNvSpPr>
            <a:spLocks noGrp="1"/>
          </p:cNvSpPr>
          <p:nvPr>
            <p:ph idx="10"/>
          </p:nvPr>
        </p:nvSpPr>
        <p:spPr/>
        <p:txBody>
          <a:bodyPr/>
          <a:lstStyle/>
          <a:p>
            <a:pPr>
              <a:buFont typeface="Wingdings" panose="05000000000000000000" pitchFamily="2" charset="2"/>
              <a:buChar char="Ø"/>
            </a:pPr>
            <a:r>
              <a:rPr lang="en-GB" dirty="0"/>
              <a:t>Framing the digital challenge: By creating a digital transformation vision, the team is directed towards it and awareness of the digital opportunities or threats can be raised</a:t>
            </a:r>
          </a:p>
          <a:p>
            <a:pPr>
              <a:buFont typeface="Wingdings" panose="05000000000000000000" pitchFamily="2" charset="2"/>
              <a:buChar char="Ø"/>
            </a:pPr>
            <a:r>
              <a:rPr lang="en-GB" dirty="0"/>
              <a:t>Focus investment: Once the vision is set, an applicable and action-oriented road map is created which would be carried out with interdisciplinary work and would include the finance of the transformation</a:t>
            </a:r>
          </a:p>
          <a:p>
            <a:pPr>
              <a:buFont typeface="Wingdings" panose="05000000000000000000" pitchFamily="2" charset="2"/>
              <a:buChar char="Ø"/>
            </a:pPr>
            <a:r>
              <a:rPr lang="en-GB" dirty="0"/>
              <a:t>Activation of the organisation: A sense of urgency is created by open communication to create an innovative corporate culture by explaining what the intent is and why change is needed</a:t>
            </a:r>
          </a:p>
          <a:p>
            <a:pPr>
              <a:buFont typeface="Wingdings" panose="05000000000000000000" pitchFamily="2" charset="2"/>
              <a:buChar char="Ø"/>
            </a:pPr>
            <a:r>
              <a:rPr lang="en-GB" dirty="0"/>
              <a:t>Maintaining the transition: Basic skills must be acquired, structures should be rewarded, and organizational barriers should be transformed. Transformation should be measurable and maintainable</a:t>
            </a:r>
            <a:endParaRPr lang="en-US" dirty="0"/>
          </a:p>
        </p:txBody>
      </p:sp>
      <p:sp>
        <p:nvSpPr>
          <p:cNvPr id="6" name="Titel 5"/>
          <p:cNvSpPr>
            <a:spLocks noGrp="1"/>
          </p:cNvSpPr>
          <p:nvPr>
            <p:ph type="title"/>
          </p:nvPr>
        </p:nvSpPr>
        <p:spPr/>
        <p:txBody>
          <a:bodyPr/>
          <a:lstStyle/>
          <a:p>
            <a:r>
              <a:rPr lang="en-US" dirty="0"/>
              <a:t>Operational</a:t>
            </a:r>
            <a:r>
              <a:rPr lang="en-GB" dirty="0"/>
              <a:t> leadership practice of digital transformation</a:t>
            </a:r>
            <a:endParaRPr lang="en-US" dirty="0"/>
          </a:p>
        </p:txBody>
      </p:sp>
      <p:sp>
        <p:nvSpPr>
          <p:cNvPr id="7" name="Inhaltsplatzhalter 6"/>
          <p:cNvSpPr>
            <a:spLocks noGrp="1"/>
          </p:cNvSpPr>
          <p:nvPr>
            <p:ph idx="11"/>
          </p:nvPr>
        </p:nvSpPr>
        <p:spPr/>
        <p:txBody>
          <a:bodyPr/>
          <a:lstStyle/>
          <a:p>
            <a:r>
              <a:rPr lang="en-US" dirty="0"/>
              <a:t>Khan (2016: 9-10)</a:t>
            </a:r>
          </a:p>
        </p:txBody>
      </p:sp>
    </p:spTree>
    <p:extLst>
      <p:ext uri="{BB962C8B-B14F-4D97-AF65-F5344CB8AC3E}">
        <p14:creationId xmlns:p14="http://schemas.microsoft.com/office/powerpoint/2010/main" val="314356574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16</a:t>
            </a:fld>
            <a:endParaRPr lang="en-US" dirty="0"/>
          </a:p>
        </p:txBody>
      </p:sp>
      <p:sp>
        <p:nvSpPr>
          <p:cNvPr id="5" name="Inhaltsplatzhalter 4"/>
          <p:cNvSpPr>
            <a:spLocks noGrp="1"/>
          </p:cNvSpPr>
          <p:nvPr>
            <p:ph idx="10"/>
          </p:nvPr>
        </p:nvSpPr>
        <p:spPr/>
        <p:txBody>
          <a:bodyPr/>
          <a:lstStyle/>
          <a:p>
            <a:pPr>
              <a:buFont typeface="Arial" panose="020B0604020202020204" pitchFamily="34" charset="0"/>
              <a:buChar char="•"/>
            </a:pPr>
            <a:r>
              <a:rPr lang="en-US" dirty="0"/>
              <a:t>Forward-thinking and proactive leaders</a:t>
            </a:r>
          </a:p>
          <a:p>
            <a:pPr>
              <a:buFont typeface="Arial" panose="020B0604020202020204" pitchFamily="34" charset="0"/>
              <a:buChar char="•"/>
            </a:pPr>
            <a:r>
              <a:rPr lang="en-US" dirty="0"/>
              <a:t>Supportive leaders</a:t>
            </a:r>
          </a:p>
          <a:p>
            <a:pPr>
              <a:buFont typeface="Arial" panose="020B0604020202020204" pitchFamily="34" charset="0"/>
              <a:buChar char="•"/>
            </a:pPr>
            <a:r>
              <a:rPr lang="en-US" dirty="0"/>
              <a:t>Uncoordinated leadership</a:t>
            </a:r>
          </a:p>
          <a:p>
            <a:pPr>
              <a:buFont typeface="Arial" panose="020B0604020202020204" pitchFamily="34" charset="0"/>
              <a:buChar char="•"/>
            </a:pPr>
            <a:r>
              <a:rPr lang="en-US" dirty="0"/>
              <a:t>Cautious leaders</a:t>
            </a:r>
          </a:p>
          <a:p>
            <a:pPr>
              <a:buFont typeface="Arial" panose="020B0604020202020204" pitchFamily="34" charset="0"/>
              <a:buChar char="•"/>
            </a:pPr>
            <a:r>
              <a:rPr lang="en-US" dirty="0"/>
              <a:t>Resistant leaders</a:t>
            </a:r>
          </a:p>
          <a:p>
            <a:pPr>
              <a:buFont typeface="Arial" panose="020B0604020202020204" pitchFamily="34" charset="0"/>
              <a:buChar char="•"/>
            </a:pPr>
            <a:r>
              <a:rPr lang="en-US" dirty="0"/>
              <a:t>Visionless and undriven leaders</a:t>
            </a:r>
          </a:p>
        </p:txBody>
      </p:sp>
      <p:sp>
        <p:nvSpPr>
          <p:cNvPr id="6" name="Titel 5"/>
          <p:cNvSpPr>
            <a:spLocks noGrp="1"/>
          </p:cNvSpPr>
          <p:nvPr>
            <p:ph type="title"/>
          </p:nvPr>
        </p:nvSpPr>
        <p:spPr/>
        <p:txBody>
          <a:bodyPr/>
          <a:lstStyle/>
          <a:p>
            <a:r>
              <a:rPr lang="en-GB" dirty="0"/>
              <a:t>Taxonomy of digital leadership in the construction industry</a:t>
            </a:r>
            <a:endParaRPr lang="en-US" dirty="0"/>
          </a:p>
        </p:txBody>
      </p:sp>
      <p:sp>
        <p:nvSpPr>
          <p:cNvPr id="7" name="Inhaltsplatzhalter 6"/>
          <p:cNvSpPr>
            <a:spLocks noGrp="1"/>
          </p:cNvSpPr>
          <p:nvPr>
            <p:ph idx="11"/>
          </p:nvPr>
        </p:nvSpPr>
        <p:spPr/>
        <p:txBody>
          <a:bodyPr/>
          <a:lstStyle/>
          <a:p>
            <a:r>
              <a:rPr lang="en-US" dirty="0"/>
              <a:t>Zulu and </a:t>
            </a:r>
            <a:r>
              <a:rPr lang="en-US" dirty="0" err="1"/>
              <a:t>Khosrowshahib</a:t>
            </a:r>
            <a:r>
              <a:rPr lang="en-US" dirty="0"/>
              <a:t> (2021)</a:t>
            </a:r>
          </a:p>
        </p:txBody>
      </p:sp>
    </p:spTree>
    <p:extLst>
      <p:ext uri="{BB962C8B-B14F-4D97-AF65-F5344CB8AC3E}">
        <p14:creationId xmlns:p14="http://schemas.microsoft.com/office/powerpoint/2010/main" val="7438788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359018-3EDA-2AA3-188A-AE9250C07956}"/>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455CB7F-0C8D-090A-DEDA-716A2068DAA9}"/>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0101E63D-4E1B-DC31-984A-732940545B03}"/>
              </a:ext>
            </a:extLst>
          </p:cNvPr>
          <p:cNvSpPr>
            <a:spLocks noGrp="1"/>
          </p:cNvSpPr>
          <p:nvPr>
            <p:ph type="sldNum" sz="quarter" idx="4"/>
          </p:nvPr>
        </p:nvSpPr>
        <p:spPr/>
        <p:txBody>
          <a:bodyPr/>
          <a:lstStyle/>
          <a:p>
            <a:fld id="{A4CA0D4A-ABDC-4976-ABAD-3B4D4081987F}" type="slidenum">
              <a:rPr lang="en-US" smtClean="0"/>
              <a:pPr/>
              <a:t>17</a:t>
            </a:fld>
            <a:endParaRPr lang="en-US" dirty="0"/>
          </a:p>
        </p:txBody>
      </p:sp>
      <p:sp>
        <p:nvSpPr>
          <p:cNvPr id="5" name="Content Placeholder 4">
            <a:extLst>
              <a:ext uri="{FF2B5EF4-FFF2-40B4-BE49-F238E27FC236}">
                <a16:creationId xmlns:a16="http://schemas.microsoft.com/office/drawing/2014/main" id="{442D5892-2459-92A2-F7DF-9B6F0B1CA59C}"/>
              </a:ext>
            </a:extLst>
          </p:cNvPr>
          <p:cNvSpPr>
            <a:spLocks noGrp="1"/>
          </p:cNvSpPr>
          <p:nvPr>
            <p:ph idx="10"/>
          </p:nvPr>
        </p:nvSpPr>
        <p:spPr/>
        <p:txBody>
          <a:bodyPr/>
          <a:lstStyle/>
          <a:p>
            <a:pPr>
              <a:buFont typeface="Arial" panose="020B0604020202020204" pitchFamily="34" charset="0"/>
              <a:buChar char="•"/>
            </a:pPr>
            <a:r>
              <a:rPr lang="en-GB" dirty="0"/>
              <a:t>T</a:t>
            </a:r>
            <a:r>
              <a:rPr lang="en-GB" b="0" i="0" dirty="0">
                <a:effectLst/>
              </a:rPr>
              <a:t>he digitalization of purchasing and supply management (PSM) constitutes a major investment priority for organizations as this area tends to lag behind other business functions (</a:t>
            </a:r>
            <a:r>
              <a:rPr lang="en-GB" b="0" i="0" dirty="0" err="1">
                <a:effectLst/>
              </a:rPr>
              <a:t>Flechsig</a:t>
            </a:r>
            <a:r>
              <a:rPr lang="en-GB" b="0" i="0" dirty="0">
                <a:effectLst/>
              </a:rPr>
              <a:t> et al., 2022)</a:t>
            </a:r>
          </a:p>
          <a:p>
            <a:pPr>
              <a:buFont typeface="Arial" panose="020B0604020202020204" pitchFamily="34" charset="0"/>
              <a:buChar char="•"/>
            </a:pPr>
            <a:r>
              <a:rPr lang="en-GB" b="0" i="0" dirty="0">
                <a:effectLst/>
              </a:rPr>
              <a:t>The procurement organization has been largely left behind in the digital revolution. That needs to change, fast (Accenture, 2020)</a:t>
            </a:r>
          </a:p>
          <a:p>
            <a:pPr>
              <a:buFont typeface="Arial" panose="020B0604020202020204" pitchFamily="34" charset="0"/>
              <a:buChar char="•"/>
            </a:pPr>
            <a:r>
              <a:rPr lang="en-GB" b="0" i="0" dirty="0">
                <a:effectLst/>
              </a:rPr>
              <a:t>Companies have been slow to embrace digital technologies within procurement</a:t>
            </a:r>
            <a:r>
              <a:rPr lang="en-GB" dirty="0"/>
              <a:t> (Bain, 2018)</a:t>
            </a:r>
            <a:endParaRPr lang="en-GB" b="0" i="0" dirty="0">
              <a:effectLst/>
            </a:endParaRPr>
          </a:p>
          <a:p>
            <a:pPr>
              <a:buFont typeface="Arial" panose="020B0604020202020204" pitchFamily="34" charset="0"/>
              <a:buChar char="•"/>
            </a:pPr>
            <a:r>
              <a:rPr lang="en-GB" dirty="0">
                <a:solidFill>
                  <a:srgbClr val="202020"/>
                </a:solidFill>
                <a:latin typeface="Roboto" panose="02000000000000000000" pitchFamily="2" charset="0"/>
              </a:rPr>
              <a:t>J</a:t>
            </a:r>
            <a:r>
              <a:rPr lang="en-GB" b="0" i="0" dirty="0">
                <a:solidFill>
                  <a:srgbClr val="202020"/>
                </a:solidFill>
                <a:effectLst/>
                <a:latin typeface="Roboto" panose="02000000000000000000" pitchFamily="2" charset="0"/>
              </a:rPr>
              <a:t>ust 6% of organizations have “fully embraced” digital transformation in the way they buy services in the $16 trillion global services market (Globality, 2022)</a:t>
            </a:r>
          </a:p>
          <a:p>
            <a:pPr>
              <a:buFont typeface="Arial" panose="020B0604020202020204" pitchFamily="34" charset="0"/>
              <a:buChar char="•"/>
            </a:pPr>
            <a:r>
              <a:rPr lang="en-GB" b="0" i="0" dirty="0">
                <a:solidFill>
                  <a:srgbClr val="202020"/>
                </a:solidFill>
                <a:effectLst/>
                <a:latin typeface="Roboto" panose="02000000000000000000" pitchFamily="2" charset="0"/>
              </a:rPr>
              <a:t>50% of global procurement leaders admit their companies are “laggards” when it comes to the digital transformation of their B2B sourcing processes and operating models (Globality, 2022)</a:t>
            </a:r>
          </a:p>
          <a:p>
            <a:pPr>
              <a:buFont typeface="Arial" panose="020B0604020202020204" pitchFamily="34" charset="0"/>
              <a:buChar char="•"/>
            </a:pPr>
            <a:r>
              <a:rPr lang="en-GB" dirty="0">
                <a:solidFill>
                  <a:srgbClr val="00B050"/>
                </a:solidFill>
                <a:latin typeface="Roboto" panose="02000000000000000000" pitchFamily="2" charset="0"/>
              </a:rPr>
              <a:t>Improving non-customer facing operations, including procurement (60%) v. improving customer-facing touchpoints (72%) (Harvard Business Review, 2016).</a:t>
            </a:r>
            <a:endParaRPr lang="en-GB" dirty="0">
              <a:solidFill>
                <a:srgbClr val="00B050"/>
              </a:solidFill>
            </a:endParaRPr>
          </a:p>
        </p:txBody>
      </p:sp>
      <p:sp>
        <p:nvSpPr>
          <p:cNvPr id="6" name="Title 5">
            <a:extLst>
              <a:ext uri="{FF2B5EF4-FFF2-40B4-BE49-F238E27FC236}">
                <a16:creationId xmlns:a16="http://schemas.microsoft.com/office/drawing/2014/main" id="{8D1699DE-EC26-8853-9171-05060F1FFB4B}"/>
              </a:ext>
            </a:extLst>
          </p:cNvPr>
          <p:cNvSpPr>
            <a:spLocks noGrp="1"/>
          </p:cNvSpPr>
          <p:nvPr>
            <p:ph type="title"/>
          </p:nvPr>
        </p:nvSpPr>
        <p:spPr/>
        <p:txBody>
          <a:bodyPr/>
          <a:lstStyle/>
          <a:p>
            <a:r>
              <a:rPr lang="en-GB" dirty="0"/>
              <a:t>PSM lagging behind</a:t>
            </a:r>
          </a:p>
        </p:txBody>
      </p:sp>
      <p:sp>
        <p:nvSpPr>
          <p:cNvPr id="7" name="Content Placeholder 6">
            <a:extLst>
              <a:ext uri="{FF2B5EF4-FFF2-40B4-BE49-F238E27FC236}">
                <a16:creationId xmlns:a16="http://schemas.microsoft.com/office/drawing/2014/main" id="{B62B2E0B-593F-1D4C-1379-3E30404C003C}"/>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199751015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18</a:t>
            </a:fld>
            <a:endParaRPr lang="en-US" dirty="0"/>
          </a:p>
        </p:txBody>
      </p:sp>
      <p:sp>
        <p:nvSpPr>
          <p:cNvPr id="5" name="Inhaltsplatzhalter 4"/>
          <p:cNvSpPr>
            <a:spLocks noGrp="1"/>
          </p:cNvSpPr>
          <p:nvPr>
            <p:ph idx="10"/>
          </p:nvPr>
        </p:nvSpPr>
        <p:spPr>
          <a:xfrm>
            <a:off x="386971" y="1511808"/>
            <a:ext cx="4566030" cy="4767072"/>
          </a:xfrm>
        </p:spPr>
        <p:txBody>
          <a:bodyPr/>
          <a:lstStyle/>
          <a:p>
            <a:pPr marL="285750" indent="-285750">
              <a:buFont typeface="Arial" panose="020B0604020202020204" pitchFamily="34" charset="0"/>
              <a:buChar char="•"/>
            </a:pPr>
            <a:r>
              <a:rPr lang="en-US" dirty="0" err="1"/>
              <a:t>Organisational</a:t>
            </a:r>
            <a:r>
              <a:rPr lang="en-US" dirty="0"/>
              <a:t> silos</a:t>
            </a:r>
          </a:p>
          <a:p>
            <a:pPr marL="285750" indent="-285750">
              <a:buFont typeface="Arial" panose="020B0604020202020204" pitchFamily="34" charset="0"/>
              <a:buChar char="•"/>
            </a:pPr>
            <a:r>
              <a:rPr lang="en-US" dirty="0"/>
              <a:t>Too busy to assist others</a:t>
            </a:r>
          </a:p>
          <a:p>
            <a:pPr marL="285750" indent="-285750">
              <a:buFont typeface="Arial" panose="020B0604020202020204" pitchFamily="34" charset="0"/>
              <a:buChar char="•"/>
            </a:pPr>
            <a:r>
              <a:rPr lang="en-US" dirty="0"/>
              <a:t>Not rewarded for it</a:t>
            </a:r>
          </a:p>
          <a:p>
            <a:pPr marL="285750" indent="-285750">
              <a:buFont typeface="Arial" panose="020B0604020202020204" pitchFamily="34" charset="0"/>
              <a:buChar char="•"/>
            </a:pPr>
            <a:r>
              <a:rPr lang="en-US" dirty="0"/>
              <a:t>Ineffective tools</a:t>
            </a:r>
          </a:p>
          <a:p>
            <a:pPr marL="285750" indent="-285750">
              <a:buFont typeface="Arial" panose="020B0604020202020204" pitchFamily="34" charset="0"/>
              <a:buChar char="•"/>
            </a:pPr>
            <a:r>
              <a:rPr lang="en-US" dirty="0"/>
              <a:t>Not viewed as important</a:t>
            </a:r>
          </a:p>
          <a:p>
            <a:pPr marL="285750" indent="-285750">
              <a:buFont typeface="Arial" panose="020B0604020202020204" pitchFamily="34" charset="0"/>
              <a:buChar char="•"/>
            </a:pPr>
            <a:r>
              <a:rPr lang="en-US" dirty="0"/>
              <a:t>Intellectual property concerns</a:t>
            </a:r>
          </a:p>
          <a:p>
            <a:pPr marL="285750" indent="-285750">
              <a:buFont typeface="Arial" panose="020B0604020202020204" pitchFamily="34" charset="0"/>
              <a:buChar char="•"/>
            </a:pPr>
            <a:r>
              <a:rPr lang="en-US" dirty="0"/>
              <a:t>Cultural barriers</a:t>
            </a:r>
          </a:p>
          <a:p>
            <a:pPr marL="0" indent="0"/>
            <a:r>
              <a:rPr lang="en-US" dirty="0"/>
              <a:t>(Butner, 2010)</a:t>
            </a:r>
          </a:p>
          <a:p>
            <a:pPr marL="285750" indent="-285750">
              <a:buFont typeface="Arial" panose="020B0604020202020204" pitchFamily="34" charset="0"/>
              <a:buChar char="•"/>
            </a:pPr>
            <a:r>
              <a:rPr lang="en-US" kern="0" dirty="0"/>
              <a:t>Silos</a:t>
            </a:r>
          </a:p>
          <a:p>
            <a:pPr marL="285750" indent="-285750">
              <a:buFont typeface="Arial" panose="020B0604020202020204" pitchFamily="34" charset="0"/>
              <a:buChar char="•"/>
            </a:pPr>
            <a:r>
              <a:rPr lang="en-US" kern="0" dirty="0"/>
              <a:t>Legacy systems</a:t>
            </a:r>
          </a:p>
          <a:p>
            <a:pPr marL="285750" indent="-285750">
              <a:buFont typeface="Arial" panose="020B0604020202020204" pitchFamily="34" charset="0"/>
              <a:buChar char="•"/>
            </a:pPr>
            <a:r>
              <a:rPr lang="en-US" kern="0" dirty="0"/>
              <a:t>Security</a:t>
            </a:r>
          </a:p>
          <a:p>
            <a:pPr marL="285750" indent="-285750">
              <a:buFont typeface="Arial" panose="020B0604020202020204" pitchFamily="34" charset="0"/>
              <a:buChar char="•"/>
            </a:pPr>
            <a:r>
              <a:rPr lang="en-US" kern="0" dirty="0"/>
              <a:t>Budget</a:t>
            </a:r>
          </a:p>
          <a:p>
            <a:pPr marL="285750" indent="-285750">
              <a:buFont typeface="Arial" panose="020B0604020202020204" pitchFamily="34" charset="0"/>
              <a:buChar char="•"/>
            </a:pPr>
            <a:r>
              <a:rPr lang="en-US" kern="0" dirty="0"/>
              <a:t>Lack of skills/talents</a:t>
            </a:r>
          </a:p>
          <a:p>
            <a:pPr marL="285750" indent="-285750">
              <a:buFont typeface="Arial" panose="020B0604020202020204" pitchFamily="34" charset="0"/>
              <a:buChar char="•"/>
            </a:pPr>
            <a:r>
              <a:rPr lang="en-US" kern="0" dirty="0"/>
              <a:t>Leadership</a:t>
            </a:r>
          </a:p>
          <a:p>
            <a:pPr marL="285750" indent="-285750">
              <a:buFont typeface="Arial" panose="020B0604020202020204" pitchFamily="34" charset="0"/>
              <a:buChar char="•"/>
            </a:pPr>
            <a:r>
              <a:rPr lang="en-US" kern="0" dirty="0"/>
              <a:t>Risk aversion/resistance to change</a:t>
            </a:r>
          </a:p>
          <a:p>
            <a:pPr marL="0" indent="0"/>
            <a:r>
              <a:rPr lang="en-US" kern="0" dirty="0"/>
              <a:t>(</a:t>
            </a:r>
            <a:r>
              <a:rPr lang="en-US" kern="0" dirty="0" err="1"/>
              <a:t>Reche</a:t>
            </a:r>
            <a:r>
              <a:rPr lang="en-US" kern="0" dirty="0"/>
              <a:t>, 2020)</a:t>
            </a:r>
          </a:p>
          <a:p>
            <a:pPr marL="0" indent="0"/>
            <a:endParaRPr lang="en-US" dirty="0"/>
          </a:p>
          <a:p>
            <a:pPr>
              <a:buFont typeface="Wingdings" panose="05000000000000000000" pitchFamily="2" charset="2"/>
              <a:buChar char="Ø"/>
            </a:pPr>
            <a:endParaRPr lang="en-US" dirty="0"/>
          </a:p>
        </p:txBody>
      </p:sp>
      <p:sp>
        <p:nvSpPr>
          <p:cNvPr id="6" name="Titel 5"/>
          <p:cNvSpPr>
            <a:spLocks noGrp="1"/>
          </p:cNvSpPr>
          <p:nvPr>
            <p:ph type="title"/>
          </p:nvPr>
        </p:nvSpPr>
        <p:spPr/>
        <p:txBody>
          <a:bodyPr/>
          <a:lstStyle/>
          <a:p>
            <a:r>
              <a:rPr lang="en-US" dirty="0"/>
              <a:t>Barriers to digital transformation</a:t>
            </a:r>
          </a:p>
        </p:txBody>
      </p:sp>
      <p:sp>
        <p:nvSpPr>
          <p:cNvPr id="7" name="Inhaltsplatzhalter 6"/>
          <p:cNvSpPr>
            <a:spLocks noGrp="1"/>
          </p:cNvSpPr>
          <p:nvPr>
            <p:ph idx="11"/>
          </p:nvPr>
        </p:nvSpPr>
        <p:spPr/>
        <p:txBody>
          <a:bodyPr/>
          <a:lstStyle/>
          <a:p>
            <a:endParaRPr lang="en-US" dirty="0"/>
          </a:p>
        </p:txBody>
      </p:sp>
    </p:spTree>
    <p:extLst>
      <p:ext uri="{BB962C8B-B14F-4D97-AF65-F5344CB8AC3E}">
        <p14:creationId xmlns:p14="http://schemas.microsoft.com/office/powerpoint/2010/main" val="417347391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D0DC6C-F1AF-4C7A-B329-B12B211DC3C5}"/>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B874BC90-C9A5-4300-BDB1-40D0729625E1}"/>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E7FB70D6-7F35-4804-8948-65053BA16F84}"/>
              </a:ext>
            </a:extLst>
          </p:cNvPr>
          <p:cNvSpPr>
            <a:spLocks noGrp="1"/>
          </p:cNvSpPr>
          <p:nvPr>
            <p:ph type="sldNum" sz="quarter" idx="4"/>
          </p:nvPr>
        </p:nvSpPr>
        <p:spPr/>
        <p:txBody>
          <a:bodyPr/>
          <a:lstStyle/>
          <a:p>
            <a:fld id="{A4CA0D4A-ABDC-4976-ABAD-3B4D4081987F}" type="slidenum">
              <a:rPr lang="en-US" smtClean="0"/>
              <a:pPr/>
              <a:t>19</a:t>
            </a:fld>
            <a:endParaRPr lang="en-US" dirty="0"/>
          </a:p>
        </p:txBody>
      </p:sp>
      <p:sp>
        <p:nvSpPr>
          <p:cNvPr id="5" name="Content Placeholder 4">
            <a:extLst>
              <a:ext uri="{FF2B5EF4-FFF2-40B4-BE49-F238E27FC236}">
                <a16:creationId xmlns:a16="http://schemas.microsoft.com/office/drawing/2014/main" id="{97AA439F-1A15-4612-B695-1202E6412DD0}"/>
              </a:ext>
            </a:extLst>
          </p:cNvPr>
          <p:cNvSpPr>
            <a:spLocks noGrp="1"/>
          </p:cNvSpPr>
          <p:nvPr>
            <p:ph idx="10"/>
          </p:nvPr>
        </p:nvSpPr>
        <p:spPr/>
        <p:txBody>
          <a:bodyPr/>
          <a:lstStyle/>
          <a:p>
            <a:pPr>
              <a:buFont typeface="Arial" panose="020B0604020202020204" pitchFamily="34" charset="0"/>
              <a:buChar char="•"/>
            </a:pPr>
            <a:r>
              <a:rPr lang="en-US" altLang="en-US" dirty="0">
                <a:cs typeface="Arial" panose="020B0604020202020204" pitchFamily="34" charset="0"/>
              </a:rPr>
              <a:t>Go to the quiz in Moodle that covers the content for the second part of this module</a:t>
            </a:r>
            <a:endParaRPr lang="en-GB" dirty="0"/>
          </a:p>
        </p:txBody>
      </p:sp>
      <p:sp>
        <p:nvSpPr>
          <p:cNvPr id="6" name="Title 5">
            <a:extLst>
              <a:ext uri="{FF2B5EF4-FFF2-40B4-BE49-F238E27FC236}">
                <a16:creationId xmlns:a16="http://schemas.microsoft.com/office/drawing/2014/main" id="{772F2095-7B96-493B-82C8-2DF058C25182}"/>
              </a:ext>
            </a:extLst>
          </p:cNvPr>
          <p:cNvSpPr>
            <a:spLocks noGrp="1"/>
          </p:cNvSpPr>
          <p:nvPr>
            <p:ph type="title"/>
          </p:nvPr>
        </p:nvSpPr>
        <p:spPr/>
        <p:txBody>
          <a:bodyPr/>
          <a:lstStyle/>
          <a:p>
            <a:r>
              <a:rPr lang="en-GB" dirty="0"/>
              <a:t>End of element quiz</a:t>
            </a:r>
          </a:p>
        </p:txBody>
      </p:sp>
      <p:sp>
        <p:nvSpPr>
          <p:cNvPr id="7" name="Content Placeholder 6">
            <a:extLst>
              <a:ext uri="{FF2B5EF4-FFF2-40B4-BE49-F238E27FC236}">
                <a16:creationId xmlns:a16="http://schemas.microsoft.com/office/drawing/2014/main" id="{161021C1-98AF-4817-A5DE-2FFF042414CE}"/>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116917138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2</a:t>
            </a:fld>
            <a:endParaRPr lang="en-US" dirty="0"/>
          </a:p>
        </p:txBody>
      </p:sp>
      <p:sp>
        <p:nvSpPr>
          <p:cNvPr id="5" name="Inhaltsplatzhalter 4"/>
          <p:cNvSpPr>
            <a:spLocks noGrp="1"/>
          </p:cNvSpPr>
          <p:nvPr>
            <p:ph idx="10"/>
          </p:nvPr>
        </p:nvSpPr>
        <p:spPr/>
        <p:txBody>
          <a:bodyPr/>
          <a:lstStyle/>
          <a:p>
            <a:pPr>
              <a:buFont typeface="Wingdings" panose="05000000000000000000" pitchFamily="2" charset="2"/>
              <a:buChar char="Ø"/>
            </a:pPr>
            <a:r>
              <a:rPr lang="en-US" dirty="0"/>
              <a:t>Identify the key aspects of leadership</a:t>
            </a:r>
          </a:p>
          <a:p>
            <a:pPr>
              <a:buFont typeface="Wingdings" panose="05000000000000000000" pitchFamily="2" charset="2"/>
              <a:buChar char="Ø"/>
            </a:pPr>
            <a:r>
              <a:rPr lang="en-US" dirty="0"/>
              <a:t>Explain how digital leadership can be used to deliver digital transformation</a:t>
            </a:r>
          </a:p>
        </p:txBody>
      </p:sp>
      <p:sp>
        <p:nvSpPr>
          <p:cNvPr id="6" name="Titel 5"/>
          <p:cNvSpPr>
            <a:spLocks noGrp="1"/>
          </p:cNvSpPr>
          <p:nvPr>
            <p:ph type="title"/>
          </p:nvPr>
        </p:nvSpPr>
        <p:spPr/>
        <p:txBody>
          <a:bodyPr/>
          <a:lstStyle/>
          <a:p>
            <a:r>
              <a:rPr lang="en-GB" altLang="de-DE" dirty="0">
                <a:cs typeface="Arial" panose="020B0604020202020204" pitchFamily="34" charset="0"/>
              </a:rPr>
              <a:t>Learning Goals for Digital Leadership</a:t>
            </a:r>
            <a:endParaRPr lang="en-US" dirty="0"/>
          </a:p>
        </p:txBody>
      </p:sp>
      <p:sp>
        <p:nvSpPr>
          <p:cNvPr id="7" name="Inhaltsplatzhalter 6"/>
          <p:cNvSpPr>
            <a:spLocks noGrp="1"/>
          </p:cNvSpPr>
          <p:nvPr>
            <p:ph idx="11"/>
          </p:nvPr>
        </p:nvSpPr>
        <p:spPr/>
        <p:txBody>
          <a:bodyPr/>
          <a:lstStyle/>
          <a:p>
            <a:endParaRPr lang="en-US" dirty="0"/>
          </a:p>
        </p:txBody>
      </p:sp>
    </p:spTree>
    <p:extLst>
      <p:ext uri="{BB962C8B-B14F-4D97-AF65-F5344CB8AC3E}">
        <p14:creationId xmlns:p14="http://schemas.microsoft.com/office/powerpoint/2010/main" val="35246199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20</a:t>
            </a:fld>
            <a:endParaRPr lang="en-US" dirty="0"/>
          </a:p>
        </p:txBody>
      </p:sp>
      <p:sp>
        <p:nvSpPr>
          <p:cNvPr id="5" name="Inhaltsplatzhalter 4"/>
          <p:cNvSpPr>
            <a:spLocks noGrp="1"/>
          </p:cNvSpPr>
          <p:nvPr>
            <p:ph idx="10"/>
          </p:nvPr>
        </p:nvSpPr>
        <p:spPr>
          <a:xfrm>
            <a:off x="185530" y="1352784"/>
            <a:ext cx="9568070" cy="4767072"/>
          </a:xfrm>
        </p:spPr>
        <p:txBody>
          <a:bodyPr/>
          <a:lstStyle/>
          <a:p>
            <a:pPr>
              <a:buFont typeface="Arial" panose="020B0604020202020204" pitchFamily="34" charset="0"/>
              <a:buChar char="•"/>
            </a:pPr>
            <a:r>
              <a:rPr lang="en-GB" dirty="0"/>
              <a:t>https://www.accenture.com/us-en/insights/operations/digital-procurement-process</a:t>
            </a:r>
          </a:p>
          <a:p>
            <a:pPr>
              <a:buFont typeface="Arial" panose="020B0604020202020204" pitchFamily="34" charset="0"/>
              <a:buChar char="•"/>
            </a:pPr>
            <a:r>
              <a:rPr lang="en-GB" dirty="0"/>
              <a:t>Al-Ali, A.A., </a:t>
            </a:r>
            <a:r>
              <a:rPr lang="it-IT" dirty="0"/>
              <a:t>Singh, S.K., Al-</a:t>
            </a:r>
            <a:r>
              <a:rPr lang="it-IT" dirty="0" err="1"/>
              <a:t>Nahyan</a:t>
            </a:r>
            <a:r>
              <a:rPr lang="it-IT" dirty="0"/>
              <a:t>, M.T., </a:t>
            </a:r>
            <a:r>
              <a:rPr lang="it-IT" dirty="0" err="1"/>
              <a:t>Soha</a:t>
            </a:r>
            <a:r>
              <a:rPr lang="en-GB" dirty="0"/>
              <a:t>et, A. (2017). Change management through leadership: the mediating role of organisational culture. International journal of organizational analysis, 25(4): 729–739</a:t>
            </a:r>
          </a:p>
          <a:p>
            <a:pPr>
              <a:buFont typeface="Arial" panose="020B0604020202020204" pitchFamily="34" charset="0"/>
              <a:buChar char="•"/>
            </a:pPr>
            <a:r>
              <a:rPr lang="en-GB" dirty="0" err="1"/>
              <a:t>Anghel</a:t>
            </a:r>
            <a:r>
              <a:rPr lang="en-GB" dirty="0"/>
              <a:t>, D. (2019). The ground rules for managers and leaders in the change management process of digitisation. </a:t>
            </a:r>
            <a:r>
              <a:rPr lang="en-GB" dirty="0" err="1"/>
              <a:t>Calitatea</a:t>
            </a:r>
            <a:r>
              <a:rPr lang="en-GB" dirty="0"/>
              <a:t>, 20 (S3): 37–42</a:t>
            </a:r>
          </a:p>
          <a:p>
            <a:pPr>
              <a:buFont typeface="Arial" panose="020B0604020202020204" pitchFamily="34" charset="0"/>
              <a:buChar char="•"/>
            </a:pPr>
            <a:r>
              <a:rPr lang="en-US" dirty="0"/>
              <a:t>https://www.bain.com/insights/digital-procurement-the-benefits-go-far-beyond-efficiency/</a:t>
            </a:r>
          </a:p>
          <a:p>
            <a:pPr>
              <a:buFont typeface="Arial" panose="020B0604020202020204" pitchFamily="34" charset="0"/>
              <a:buChar char="•"/>
            </a:pPr>
            <a:r>
              <a:rPr lang="en-US" dirty="0"/>
              <a:t>Butner, K. (2010). </a:t>
            </a:r>
            <a:r>
              <a:rPr lang="en-GB" dirty="0"/>
              <a:t>The smarter supply chain of the future. Strategy and Leadership, </a:t>
            </a:r>
            <a:r>
              <a:rPr lang="en-US" dirty="0"/>
              <a:t>38(1): 22-31</a:t>
            </a:r>
          </a:p>
          <a:p>
            <a:pPr>
              <a:buFont typeface="Arial" panose="020B0604020202020204" pitchFamily="34" charset="0"/>
              <a:buChar char="•"/>
            </a:pPr>
            <a:r>
              <a:rPr lang="en-GB" dirty="0" err="1"/>
              <a:t>Çalık</a:t>
            </a:r>
            <a:r>
              <a:rPr lang="en-GB" dirty="0"/>
              <a:t>, C. (2016) </a:t>
            </a:r>
            <a:r>
              <a:rPr lang="en-GB" dirty="0" err="1"/>
              <a:t>Geleneksel</a:t>
            </a:r>
            <a:r>
              <a:rPr lang="en-GB" dirty="0"/>
              <a:t> </a:t>
            </a:r>
            <a:r>
              <a:rPr lang="en-GB" dirty="0" err="1"/>
              <a:t>lider</a:t>
            </a:r>
            <a:r>
              <a:rPr lang="en-GB" dirty="0"/>
              <a:t> </a:t>
            </a:r>
            <a:r>
              <a:rPr lang="en-GB" dirty="0" err="1"/>
              <a:t>dijital</a:t>
            </a:r>
            <a:r>
              <a:rPr lang="en-GB" dirty="0"/>
              <a:t> </a:t>
            </a:r>
            <a:r>
              <a:rPr lang="en-GB" dirty="0" err="1"/>
              <a:t>lidere</a:t>
            </a:r>
            <a:r>
              <a:rPr lang="en-GB" dirty="0"/>
              <a:t> </a:t>
            </a:r>
            <a:r>
              <a:rPr lang="en-GB" dirty="0" err="1"/>
              <a:t>karşı</a:t>
            </a:r>
            <a:r>
              <a:rPr lang="en-GB" dirty="0"/>
              <a:t>. </a:t>
            </a:r>
          </a:p>
          <a:p>
            <a:pPr>
              <a:buFont typeface="Arial" panose="020B0604020202020204" pitchFamily="34" charset="0"/>
              <a:buChar char="•"/>
            </a:pPr>
            <a:r>
              <a:rPr lang="en-GB" dirty="0" err="1"/>
              <a:t>Cortellazzo</a:t>
            </a:r>
            <a:r>
              <a:rPr lang="en-GB" dirty="0"/>
              <a:t> L, Bruni E, </a:t>
            </a:r>
            <a:r>
              <a:rPr lang="en-GB" dirty="0" err="1"/>
              <a:t>Zampieri</a:t>
            </a:r>
            <a:r>
              <a:rPr lang="en-GB" dirty="0"/>
              <a:t> R. (2019). The Role of Leadership in a Digitalized World: A Review. Frontiers in Psychology. 27(10):1938</a:t>
            </a:r>
          </a:p>
          <a:p>
            <a:pPr>
              <a:buFont typeface="Arial" panose="020B0604020202020204" pitchFamily="34" charset="0"/>
              <a:buChar char="•"/>
            </a:pPr>
            <a:r>
              <a:rPr lang="en-GB" altLang="en-US" sz="1400" dirty="0" err="1"/>
              <a:t>Crainer</a:t>
            </a:r>
            <a:r>
              <a:rPr lang="en-GB" altLang="en-US" sz="1400" dirty="0"/>
              <a:t>, S. (1995). Have the Corporate Superheroes Had Their Day? Professional Manager, 3: 8-12</a:t>
            </a:r>
            <a:endParaRPr lang="en-US" dirty="0"/>
          </a:p>
          <a:p>
            <a:pPr>
              <a:buFont typeface="Arial" panose="020B0604020202020204" pitchFamily="34" charset="0"/>
              <a:buChar char="•"/>
            </a:pPr>
            <a:r>
              <a:rPr lang="en-GB" sz="1400" dirty="0"/>
              <a:t>De Waal, B., </a:t>
            </a:r>
            <a:r>
              <a:rPr lang="en-GB" sz="1400" dirty="0" err="1"/>
              <a:t>Outvorst</a:t>
            </a:r>
            <a:r>
              <a:rPr lang="en-GB" sz="1400" dirty="0"/>
              <a:t>, F., </a:t>
            </a:r>
            <a:r>
              <a:rPr lang="en-GB" sz="1400" dirty="0" err="1"/>
              <a:t>Ravesteyn</a:t>
            </a:r>
            <a:r>
              <a:rPr lang="en-GB" sz="1400" dirty="0"/>
              <a:t>, P. (2016). Digital Leadership: The Objective-Subjective Dichotomy of Technology Revisited. 12th European Conference on Management Leadership and Governance. Bucharest, Romania</a:t>
            </a:r>
          </a:p>
          <a:p>
            <a:pPr>
              <a:buFont typeface="Arial" panose="020B0604020202020204" pitchFamily="34" charset="0"/>
              <a:buChar char="•"/>
            </a:pPr>
            <a:r>
              <a:rPr lang="en-GB" b="0" i="0" dirty="0">
                <a:solidFill>
                  <a:srgbClr val="000000"/>
                </a:solidFill>
                <a:effectLst/>
              </a:rPr>
              <a:t>El </a:t>
            </a:r>
            <a:r>
              <a:rPr lang="en-GB" b="0" i="0" dirty="0" err="1">
                <a:solidFill>
                  <a:srgbClr val="000000"/>
                </a:solidFill>
                <a:effectLst/>
              </a:rPr>
              <a:t>Sawy</a:t>
            </a:r>
            <a:r>
              <a:rPr lang="en-GB" b="0" i="0" dirty="0">
                <a:solidFill>
                  <a:srgbClr val="000000"/>
                </a:solidFill>
                <a:effectLst/>
              </a:rPr>
              <a:t> </a:t>
            </a:r>
            <a:r>
              <a:rPr lang="en-GB" b="0" i="1" dirty="0">
                <a:solidFill>
                  <a:srgbClr val="000000"/>
                </a:solidFill>
                <a:effectLst/>
              </a:rPr>
              <a:t>et al. </a:t>
            </a:r>
            <a:r>
              <a:rPr lang="en-GB" b="0" dirty="0">
                <a:solidFill>
                  <a:srgbClr val="000000"/>
                </a:solidFill>
                <a:effectLst/>
              </a:rPr>
              <a:t>2016 El </a:t>
            </a:r>
            <a:r>
              <a:rPr lang="en-GB" b="0" dirty="0" err="1">
                <a:solidFill>
                  <a:srgbClr val="000000"/>
                </a:solidFill>
                <a:effectLst/>
              </a:rPr>
              <a:t>Sawy</a:t>
            </a:r>
            <a:r>
              <a:rPr lang="en-GB" b="0" dirty="0">
                <a:solidFill>
                  <a:srgbClr val="000000"/>
                </a:solidFill>
                <a:effectLst/>
              </a:rPr>
              <a:t>, O., </a:t>
            </a:r>
            <a:r>
              <a:rPr lang="en-GB" b="0" dirty="0" err="1">
                <a:solidFill>
                  <a:srgbClr val="000000"/>
                </a:solidFill>
                <a:effectLst/>
              </a:rPr>
              <a:t>Amsinck</a:t>
            </a:r>
            <a:r>
              <a:rPr lang="en-GB" b="0" dirty="0">
                <a:solidFill>
                  <a:srgbClr val="000000"/>
                </a:solidFill>
                <a:effectLst/>
              </a:rPr>
              <a:t>, H., </a:t>
            </a:r>
            <a:r>
              <a:rPr lang="en-GB" b="0" dirty="0" err="1">
                <a:solidFill>
                  <a:srgbClr val="000000"/>
                </a:solidFill>
                <a:effectLst/>
              </a:rPr>
              <a:t>Kræmmergaard</a:t>
            </a:r>
            <a:r>
              <a:rPr lang="en-GB" b="0" dirty="0">
                <a:solidFill>
                  <a:srgbClr val="000000"/>
                </a:solidFill>
                <a:effectLst/>
              </a:rPr>
              <a:t>, P., </a:t>
            </a:r>
            <a:r>
              <a:rPr lang="en-GB" b="0" dirty="0" err="1">
                <a:solidFill>
                  <a:srgbClr val="000000"/>
                </a:solidFill>
                <a:effectLst/>
              </a:rPr>
              <a:t>Vinther</a:t>
            </a:r>
            <a:r>
              <a:rPr lang="en-GB" b="0" dirty="0">
                <a:solidFill>
                  <a:srgbClr val="000000"/>
                </a:solidFill>
                <a:effectLst/>
              </a:rPr>
              <a:t>, A.L. (2016). How LEGO built the foundations and enterprise capabilities for digital leadership. 15. 141-166.</a:t>
            </a:r>
          </a:p>
          <a:p>
            <a:pPr>
              <a:buFont typeface="Arial" panose="020B0604020202020204" pitchFamily="34" charset="0"/>
              <a:buChar char="•"/>
            </a:pPr>
            <a:r>
              <a:rPr lang="sv-SE" dirty="0"/>
              <a:t>Flechsig, C., Anslinger, F., Lasch</a:t>
            </a:r>
            <a:r>
              <a:rPr lang="en-GB" dirty="0">
                <a:solidFill>
                  <a:srgbClr val="000000"/>
                </a:solidFill>
              </a:rPr>
              <a:t>, R. (2022) </a:t>
            </a:r>
            <a:r>
              <a:rPr lang="en-GB" dirty="0"/>
              <a:t>Robotic Process Automation in purchasing and supply management: A multiple case study on potentials, barriers, and implementation. Journal of Purchasing and Supply Management, 28, 100718.</a:t>
            </a:r>
          </a:p>
          <a:p>
            <a:pPr>
              <a:buFont typeface="Arial" panose="020B0604020202020204" pitchFamily="34" charset="0"/>
              <a:buChar char="•"/>
            </a:pPr>
            <a:r>
              <a:rPr lang="en-US" dirty="0"/>
              <a:t>https://www.globality.com/resources/making-complex-sourcing-simple?utm_campaign=22Q1-Content-AR-SIG-Survey-Report&amp;utm_source=PressRelease&amp;utm_medium=release&amp;utm_content=SIGSurveyReport</a:t>
            </a:r>
          </a:p>
          <a:p>
            <a:pPr>
              <a:buFont typeface="Arial" panose="020B0604020202020204" pitchFamily="34" charset="0"/>
              <a:buChar char="•"/>
            </a:pPr>
            <a:r>
              <a:rPr lang="en-GB" dirty="0"/>
              <a:t>.</a:t>
            </a:r>
          </a:p>
        </p:txBody>
      </p:sp>
      <p:sp>
        <p:nvSpPr>
          <p:cNvPr id="6" name="Titel 5"/>
          <p:cNvSpPr>
            <a:spLocks noGrp="1"/>
          </p:cNvSpPr>
          <p:nvPr>
            <p:ph type="title"/>
          </p:nvPr>
        </p:nvSpPr>
        <p:spPr/>
        <p:txBody>
          <a:bodyPr/>
          <a:lstStyle/>
          <a:p>
            <a:r>
              <a:rPr lang="en-US" dirty="0"/>
              <a:t>References</a:t>
            </a:r>
          </a:p>
        </p:txBody>
      </p:sp>
      <p:sp>
        <p:nvSpPr>
          <p:cNvPr id="7" name="Inhaltsplatzhalter 6"/>
          <p:cNvSpPr>
            <a:spLocks noGrp="1"/>
          </p:cNvSpPr>
          <p:nvPr>
            <p:ph idx="11"/>
          </p:nvPr>
        </p:nvSpPr>
        <p:spPr/>
        <p:txBody>
          <a:bodyPr/>
          <a:lstStyle/>
          <a:p>
            <a:endParaRPr lang="en-US" dirty="0"/>
          </a:p>
        </p:txBody>
      </p:sp>
    </p:spTree>
    <p:extLst>
      <p:ext uri="{BB962C8B-B14F-4D97-AF65-F5344CB8AC3E}">
        <p14:creationId xmlns:p14="http://schemas.microsoft.com/office/powerpoint/2010/main" val="418968777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21</a:t>
            </a:fld>
            <a:endParaRPr lang="en-US" dirty="0"/>
          </a:p>
        </p:txBody>
      </p:sp>
      <p:sp>
        <p:nvSpPr>
          <p:cNvPr id="5" name="Inhaltsplatzhalter 4"/>
          <p:cNvSpPr>
            <a:spLocks noGrp="1"/>
          </p:cNvSpPr>
          <p:nvPr>
            <p:ph idx="10"/>
          </p:nvPr>
        </p:nvSpPr>
        <p:spPr>
          <a:xfrm>
            <a:off x="185530" y="1511808"/>
            <a:ext cx="9607827" cy="4767072"/>
          </a:xfrm>
        </p:spPr>
        <p:txBody>
          <a:bodyPr/>
          <a:lstStyle/>
          <a:p>
            <a:pPr>
              <a:buFont typeface="Arial" panose="020B0604020202020204" pitchFamily="34" charset="0"/>
              <a:buChar char="•"/>
            </a:pPr>
            <a:r>
              <a:rPr lang="en-GB" sz="1350" dirty="0"/>
              <a:t>https://hbr.org/sponsored/2016/12/from-data-to-disruption-innovation-through-digital-intelligence</a:t>
            </a:r>
          </a:p>
          <a:p>
            <a:pPr>
              <a:buFont typeface="Arial" panose="020B0604020202020204" pitchFamily="34" charset="0"/>
              <a:buChar char="•"/>
            </a:pPr>
            <a:r>
              <a:rPr lang="en-GB" sz="1350" dirty="0"/>
              <a:t>Khan, S. (2016). Leadership in the digital age: A study on the effects of digitalisation on top management leadership (Master’s thesis). Stockholm Business School, Sweden</a:t>
            </a:r>
          </a:p>
          <a:p>
            <a:pPr>
              <a:buFont typeface="Arial" panose="020B0604020202020204" pitchFamily="34" charset="0"/>
              <a:buChar char="•"/>
            </a:pPr>
            <a:r>
              <a:rPr lang="en-GB" sz="1350" dirty="0"/>
              <a:t>Kotter, J.P. (1990). A Force for Change: How Leadership Differs From Management. The Free Press, New York</a:t>
            </a:r>
            <a:endParaRPr lang="en-US" sz="1350" dirty="0"/>
          </a:p>
          <a:p>
            <a:pPr>
              <a:buFont typeface="Arial" panose="020B0604020202020204" pitchFamily="34" charset="0"/>
              <a:buChar char="•"/>
            </a:pPr>
            <a:r>
              <a:rPr lang="en-GB" sz="1350" dirty="0"/>
              <a:t>Mullins, L. (2016). Management And Organisational Behaviour 11th Ed. Harlow; New York: Pearson Education Limited.</a:t>
            </a:r>
          </a:p>
          <a:p>
            <a:pPr>
              <a:buFont typeface="Arial" panose="020B0604020202020204" pitchFamily="34" charset="0"/>
              <a:buChar char="•"/>
            </a:pPr>
            <a:r>
              <a:rPr lang="en-GB" altLang="en-US" sz="1350" dirty="0"/>
              <a:t>Northouse, P. (2007). Leadership: Theory and practice. 4th Ed. Thousand Oaks: Sage.</a:t>
            </a:r>
          </a:p>
          <a:p>
            <a:pPr>
              <a:buFont typeface="Arial" panose="020B0604020202020204" pitchFamily="34" charset="0"/>
              <a:buChar char="•"/>
            </a:pPr>
            <a:r>
              <a:rPr lang="pt-BR" sz="1350" dirty="0"/>
              <a:t>Porfírio, J.A., Carrilho, T., Felício, J.A., Jardim, J. (2021). </a:t>
            </a:r>
            <a:r>
              <a:rPr lang="en-GB" sz="1350" dirty="0"/>
              <a:t>Leadership characteristics and digital transformation. Journal of Business Research, 124: 610–619</a:t>
            </a:r>
            <a:endParaRPr lang="en-US" sz="1350" dirty="0"/>
          </a:p>
          <a:p>
            <a:pPr>
              <a:buFont typeface="Arial" panose="020B0604020202020204" pitchFamily="34" charset="0"/>
              <a:buChar char="•"/>
            </a:pPr>
            <a:r>
              <a:rPr lang="en-US" sz="1350" kern="0" dirty="0" err="1"/>
              <a:t>Reche</a:t>
            </a:r>
            <a:r>
              <a:rPr lang="en-US" sz="1350" kern="0" dirty="0"/>
              <a:t>, 2020)</a:t>
            </a:r>
          </a:p>
          <a:p>
            <a:pPr>
              <a:buFont typeface="Arial" panose="020B0604020202020204" pitchFamily="34" charset="0"/>
              <a:buChar char="•"/>
            </a:pPr>
            <a:r>
              <a:rPr lang="en-GB" sz="1350" dirty="0" err="1"/>
              <a:t>Rudito</a:t>
            </a:r>
            <a:r>
              <a:rPr lang="en-GB" sz="1350" dirty="0"/>
              <a:t>, P., &amp; </a:t>
            </a:r>
            <a:r>
              <a:rPr lang="en-GB" sz="1350" dirty="0" err="1"/>
              <a:t>Sinaga</a:t>
            </a:r>
            <a:r>
              <a:rPr lang="en-GB" sz="1350" dirty="0"/>
              <a:t>, M. (2017). Digital Mastery: </a:t>
            </a:r>
            <a:r>
              <a:rPr lang="en-GB" sz="1350" dirty="0" err="1"/>
              <a:t>Membangun</a:t>
            </a:r>
            <a:r>
              <a:rPr lang="en-GB" sz="1350" dirty="0"/>
              <a:t> </a:t>
            </a:r>
            <a:r>
              <a:rPr lang="en-GB" sz="1350" dirty="0" err="1"/>
              <a:t>kepemimpinan</a:t>
            </a:r>
            <a:r>
              <a:rPr lang="en-GB" sz="1350" dirty="0"/>
              <a:t> digital </a:t>
            </a:r>
            <a:r>
              <a:rPr lang="en-GB" sz="1350" dirty="0" err="1"/>
              <a:t>untuk</a:t>
            </a:r>
            <a:r>
              <a:rPr lang="en-GB" sz="1350" dirty="0"/>
              <a:t> me-</a:t>
            </a:r>
            <a:r>
              <a:rPr lang="en-GB" sz="1350" dirty="0" err="1"/>
              <a:t>menangkan</a:t>
            </a:r>
            <a:r>
              <a:rPr lang="en-GB" sz="1350" dirty="0"/>
              <a:t> era </a:t>
            </a:r>
            <a:r>
              <a:rPr lang="en-GB" sz="1350" dirty="0" err="1"/>
              <a:t>disrupsi</a:t>
            </a:r>
            <a:r>
              <a:rPr lang="en-GB" sz="1350" dirty="0"/>
              <a:t>. Jakarta: Gramedia Pustaka Utama</a:t>
            </a:r>
            <a:endParaRPr lang="en-US" sz="1350" kern="0" dirty="0"/>
          </a:p>
          <a:p>
            <a:pPr>
              <a:buFont typeface="Arial" panose="020B0604020202020204" pitchFamily="34" charset="0"/>
              <a:buChar char="•"/>
            </a:pPr>
            <a:r>
              <a:rPr lang="en-GB" sz="1350" dirty="0"/>
              <a:t>Singh, V. (2020). 10 Must Have Skills: Lessons From An Orchestra Conductor To The Digital leader. Business World, 2 </a:t>
            </a:r>
          </a:p>
          <a:p>
            <a:pPr>
              <a:buFont typeface="Arial" panose="020B0604020202020204" pitchFamily="34" charset="0"/>
              <a:buChar char="•"/>
            </a:pPr>
            <a:r>
              <a:rPr lang="en-GB" sz="1350" dirty="0" err="1"/>
              <a:t>Urçar</a:t>
            </a:r>
            <a:r>
              <a:rPr lang="en-GB" sz="1350" dirty="0"/>
              <a:t>, S. (2017). </a:t>
            </a:r>
            <a:r>
              <a:rPr lang="en-GB" sz="1350" dirty="0" err="1"/>
              <a:t>Dijital</a:t>
            </a:r>
            <a:r>
              <a:rPr lang="en-GB" sz="1350" dirty="0"/>
              <a:t> </a:t>
            </a:r>
            <a:r>
              <a:rPr lang="en-GB" sz="1350" dirty="0" err="1"/>
              <a:t>zamanlarda</a:t>
            </a:r>
            <a:r>
              <a:rPr lang="en-GB" sz="1350" dirty="0"/>
              <a:t> </a:t>
            </a:r>
            <a:r>
              <a:rPr lang="en-GB" sz="1350" dirty="0" err="1"/>
              <a:t>liderlik</a:t>
            </a:r>
            <a:r>
              <a:rPr lang="en-GB" sz="1350" dirty="0"/>
              <a:t>. </a:t>
            </a:r>
            <a:r>
              <a:rPr lang="en-GB" sz="1350" dirty="0" err="1"/>
              <a:t>Turkishtime</a:t>
            </a:r>
            <a:r>
              <a:rPr lang="en-GB" sz="1350" dirty="0"/>
              <a:t> (February)</a:t>
            </a:r>
          </a:p>
          <a:p>
            <a:pPr>
              <a:buFont typeface="Arial" panose="020B0604020202020204" pitchFamily="34" charset="0"/>
              <a:buChar char="•"/>
            </a:pPr>
            <a:r>
              <a:rPr lang="en-GB" altLang="en-US" sz="1350" dirty="0"/>
              <a:t>Useem, M. (2001). The Leadership lessons of Mount Everest. Harvard Business Review. 79. </a:t>
            </a:r>
          </a:p>
          <a:p>
            <a:pPr>
              <a:buFont typeface="Arial" panose="020B0604020202020204" pitchFamily="34" charset="0"/>
              <a:buChar char="•"/>
            </a:pPr>
            <a:r>
              <a:rPr lang="en-GB" sz="1350" dirty="0" err="1"/>
              <a:t>Westerman</a:t>
            </a:r>
            <a:r>
              <a:rPr lang="en-GB" sz="1350" dirty="0"/>
              <a:t>, G., Bonnet, D.&amp; McAfee, A. (2014). Leading Digital: Turning Technology into Business Transformation. Harvard Business Press: Boston, MA, USA. </a:t>
            </a:r>
          </a:p>
          <a:p>
            <a:pPr>
              <a:buFont typeface="Arial" panose="020B0604020202020204" pitchFamily="34" charset="0"/>
              <a:buChar char="•"/>
            </a:pPr>
            <a:r>
              <a:rPr lang="en-GB" sz="1350" dirty="0"/>
              <a:t>Zhu, P. (2015). Digital Master: Debunk the Myths of Enterprise Digital Maturity. Lulu Press, Inc</a:t>
            </a:r>
            <a:endParaRPr lang="en-US" sz="1350" dirty="0"/>
          </a:p>
          <a:p>
            <a:pPr>
              <a:buFont typeface="Arial" panose="020B0604020202020204" pitchFamily="34" charset="0"/>
              <a:buChar char="•"/>
            </a:pPr>
            <a:r>
              <a:rPr lang="en-GB" sz="1350" kern="0" dirty="0"/>
              <a:t>Zulu, S.L., </a:t>
            </a:r>
            <a:r>
              <a:rPr lang="en-GB" sz="1350" kern="0" dirty="0" err="1"/>
              <a:t>Khosrowshahi</a:t>
            </a:r>
            <a:r>
              <a:rPr lang="en-GB" sz="1350" kern="0" dirty="0"/>
              <a:t>, F. (2021). A taxonomy of digital leadership in the construction industry. Construction Management and Economics, 39(7): 565-578</a:t>
            </a:r>
            <a:endParaRPr lang="en-US" sz="1350" kern="0" dirty="0"/>
          </a:p>
          <a:p>
            <a:pPr>
              <a:buFont typeface="Arial" panose="020B0604020202020204" pitchFamily="34" charset="0"/>
              <a:buChar char="•"/>
            </a:pPr>
            <a:endParaRPr lang="en-US" sz="1350" dirty="0"/>
          </a:p>
          <a:p>
            <a:pPr>
              <a:buFont typeface="Arial" panose="020B0604020202020204" pitchFamily="34" charset="0"/>
              <a:buChar char="•"/>
            </a:pPr>
            <a:endParaRPr lang="en-US" sz="1350" dirty="0"/>
          </a:p>
        </p:txBody>
      </p:sp>
      <p:sp>
        <p:nvSpPr>
          <p:cNvPr id="6" name="Titel 5"/>
          <p:cNvSpPr>
            <a:spLocks noGrp="1"/>
          </p:cNvSpPr>
          <p:nvPr>
            <p:ph type="title"/>
          </p:nvPr>
        </p:nvSpPr>
        <p:spPr/>
        <p:txBody>
          <a:bodyPr/>
          <a:lstStyle/>
          <a:p>
            <a:r>
              <a:rPr lang="en-US" dirty="0"/>
              <a:t>References</a:t>
            </a:r>
          </a:p>
        </p:txBody>
      </p:sp>
      <p:sp>
        <p:nvSpPr>
          <p:cNvPr id="7" name="Inhaltsplatzhalter 6"/>
          <p:cNvSpPr>
            <a:spLocks noGrp="1"/>
          </p:cNvSpPr>
          <p:nvPr>
            <p:ph idx="11"/>
          </p:nvPr>
        </p:nvSpPr>
        <p:spPr/>
        <p:txBody>
          <a:bodyPr/>
          <a:lstStyle/>
          <a:p>
            <a:endParaRPr lang="en-US" dirty="0"/>
          </a:p>
        </p:txBody>
      </p:sp>
    </p:spTree>
    <p:extLst>
      <p:ext uri="{BB962C8B-B14F-4D97-AF65-F5344CB8AC3E}">
        <p14:creationId xmlns:p14="http://schemas.microsoft.com/office/powerpoint/2010/main" val="236633198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3</a:t>
            </a:fld>
            <a:endParaRPr lang="en-US" dirty="0"/>
          </a:p>
        </p:txBody>
      </p:sp>
      <p:sp>
        <p:nvSpPr>
          <p:cNvPr id="5" name="Inhaltsplatzhalter 4"/>
          <p:cNvSpPr>
            <a:spLocks noGrp="1"/>
          </p:cNvSpPr>
          <p:nvPr>
            <p:ph idx="10"/>
          </p:nvPr>
        </p:nvSpPr>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Definitions of leadership</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Differences between leadership and management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Digital transformation</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Characteristics, skills and values of the digital leader</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Typology of digital leadership</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Barriers to transformation</a:t>
            </a:r>
            <a:endParaRPr kumimoji="0" lang="de-DE"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endParaRPr>
          </a:p>
          <a:p>
            <a:pPr>
              <a:buFont typeface="Wingdings" panose="05000000000000000000" pitchFamily="2" charset="2"/>
              <a:buChar char="Ø"/>
            </a:pPr>
            <a:endParaRPr lang="en-US" dirty="0"/>
          </a:p>
        </p:txBody>
      </p:sp>
      <p:sp>
        <p:nvSpPr>
          <p:cNvPr id="6" name="Titel 5"/>
          <p:cNvSpPr>
            <a:spLocks noGrp="1"/>
          </p:cNvSpPr>
          <p:nvPr>
            <p:ph type="title"/>
          </p:nvPr>
        </p:nvSpPr>
        <p:spPr/>
        <p:txBody>
          <a:bodyPr/>
          <a:lstStyle/>
          <a:p>
            <a:r>
              <a:rPr lang="en-GB" altLang="de-DE" dirty="0">
                <a:cs typeface="Arial" panose="020B0604020202020204" pitchFamily="34" charset="0"/>
              </a:rPr>
              <a:t>Session Content</a:t>
            </a:r>
            <a:endParaRPr lang="en-US" dirty="0"/>
          </a:p>
        </p:txBody>
      </p:sp>
    </p:spTree>
    <p:extLst>
      <p:ext uri="{BB962C8B-B14F-4D97-AF65-F5344CB8AC3E}">
        <p14:creationId xmlns:p14="http://schemas.microsoft.com/office/powerpoint/2010/main" val="13593244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5B6D8A-1716-427A-A98C-432A5D3B2BDA}"/>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ED42A660-2D6D-4083-AE7C-6179348B9892}"/>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7D5CE7A2-5C03-4F85-8A58-16E16A5DF8AD}"/>
              </a:ext>
            </a:extLst>
          </p:cNvPr>
          <p:cNvSpPr>
            <a:spLocks noGrp="1"/>
          </p:cNvSpPr>
          <p:nvPr>
            <p:ph type="sldNum" sz="quarter" idx="4"/>
          </p:nvPr>
        </p:nvSpPr>
        <p:spPr/>
        <p:txBody>
          <a:bodyPr/>
          <a:lstStyle/>
          <a:p>
            <a:fld id="{A4CA0D4A-ABDC-4976-ABAD-3B4D4081987F}" type="slidenum">
              <a:rPr lang="en-US" smtClean="0"/>
              <a:pPr/>
              <a:t>4</a:t>
            </a:fld>
            <a:endParaRPr lang="en-US" dirty="0"/>
          </a:p>
        </p:txBody>
      </p:sp>
      <p:sp>
        <p:nvSpPr>
          <p:cNvPr id="5" name="Content Placeholder 4">
            <a:extLst>
              <a:ext uri="{FF2B5EF4-FFF2-40B4-BE49-F238E27FC236}">
                <a16:creationId xmlns:a16="http://schemas.microsoft.com/office/drawing/2014/main" id="{81B86E66-7AF2-4B77-84C9-2EF18210C7EA}"/>
              </a:ext>
            </a:extLst>
          </p:cNvPr>
          <p:cNvSpPr>
            <a:spLocks noGrp="1"/>
          </p:cNvSpPr>
          <p:nvPr>
            <p:ph idx="10"/>
          </p:nvPr>
        </p:nvSpPr>
        <p:spPr>
          <a:xfrm>
            <a:off x="386970" y="1511808"/>
            <a:ext cx="9287117" cy="4767072"/>
          </a:xfrm>
        </p:spPr>
        <p:txBody>
          <a:bodyPr/>
          <a:lstStyle/>
          <a:p>
            <a:pPr>
              <a:buFont typeface="Arial" panose="020B0604020202020204" pitchFamily="34" charset="0"/>
              <a:buChar char="•"/>
            </a:pPr>
            <a:r>
              <a:rPr lang="en-GB" altLang="en-US" dirty="0"/>
              <a:t>Getting others to follow and getting people to do things willingly (Mullins, 2010)</a:t>
            </a:r>
          </a:p>
          <a:p>
            <a:pPr>
              <a:buFont typeface="Arial" panose="020B0604020202020204" pitchFamily="34" charset="0"/>
              <a:buChar char="•"/>
            </a:pPr>
            <a:r>
              <a:rPr lang="en-GB" altLang="en-US" dirty="0"/>
              <a:t>A matter of making a difference (</a:t>
            </a:r>
            <a:r>
              <a:rPr lang="en-GB" altLang="en-US" dirty="0" err="1"/>
              <a:t>Useem</a:t>
            </a:r>
            <a:r>
              <a:rPr lang="en-GB" altLang="en-US" dirty="0"/>
              <a:t>, 2001)</a:t>
            </a:r>
          </a:p>
          <a:p>
            <a:pPr>
              <a:buFont typeface="Arial" panose="020B0604020202020204" pitchFamily="34" charset="0"/>
              <a:buChar char="•"/>
            </a:pPr>
            <a:r>
              <a:rPr lang="en-GB" altLang="en-US" dirty="0"/>
              <a:t>Leadership is a process whereby an individual influences a group of individuals to achieve a common goal (Northouse, 2007)</a:t>
            </a:r>
          </a:p>
          <a:p>
            <a:pPr>
              <a:buFont typeface="Arial" panose="020B0604020202020204" pitchFamily="34" charset="0"/>
              <a:buChar char="•"/>
            </a:pPr>
            <a:r>
              <a:rPr lang="en-GB" altLang="en-US" dirty="0"/>
              <a:t>Process - an interconnected set of  purposeful activities. This lets us think about  communication and about leadership not being a unidirectional phenomenon. The leader can be as affected by followers as followers are by the leader</a:t>
            </a:r>
          </a:p>
          <a:p>
            <a:pPr>
              <a:buFont typeface="Arial" panose="020B0604020202020204" pitchFamily="34" charset="0"/>
              <a:buChar char="•"/>
            </a:pPr>
            <a:r>
              <a:rPr lang="en-GB" altLang="en-US" dirty="0"/>
              <a:t>Increasingly associated not with command and control but with the concept of inspiration (Mullins, 2010)</a:t>
            </a:r>
            <a:endParaRPr lang="en-US" altLang="en-US" dirty="0"/>
          </a:p>
          <a:p>
            <a:pPr>
              <a:buFont typeface="Arial" panose="020B0604020202020204" pitchFamily="34" charset="0"/>
              <a:buChar char="•"/>
            </a:pPr>
            <a:r>
              <a:rPr lang="en-GB" altLang="en-US" dirty="0"/>
              <a:t>For leaders to successfully exert influence on individual followers or groups of followers there must be direction, there must be a purposeful objective or end state to share</a:t>
            </a:r>
          </a:p>
          <a:p>
            <a:pPr>
              <a:buFont typeface="Arial" panose="020B0604020202020204" pitchFamily="34" charset="0"/>
              <a:buChar char="•"/>
            </a:pPr>
            <a:endParaRPr lang="en-GB" dirty="0"/>
          </a:p>
        </p:txBody>
      </p:sp>
      <p:sp>
        <p:nvSpPr>
          <p:cNvPr id="6" name="Title 5">
            <a:extLst>
              <a:ext uri="{FF2B5EF4-FFF2-40B4-BE49-F238E27FC236}">
                <a16:creationId xmlns:a16="http://schemas.microsoft.com/office/drawing/2014/main" id="{BE340C13-D32C-4D63-8386-23079D18FE89}"/>
              </a:ext>
            </a:extLst>
          </p:cNvPr>
          <p:cNvSpPr>
            <a:spLocks noGrp="1"/>
          </p:cNvSpPr>
          <p:nvPr>
            <p:ph type="title"/>
          </p:nvPr>
        </p:nvSpPr>
        <p:spPr/>
        <p:txBody>
          <a:bodyPr/>
          <a:lstStyle/>
          <a:p>
            <a:r>
              <a:rPr lang="en-GB" dirty="0"/>
              <a:t>What is Leadership?</a:t>
            </a:r>
          </a:p>
        </p:txBody>
      </p:sp>
      <p:sp>
        <p:nvSpPr>
          <p:cNvPr id="7" name="Content Placeholder 6">
            <a:extLst>
              <a:ext uri="{FF2B5EF4-FFF2-40B4-BE49-F238E27FC236}">
                <a16:creationId xmlns:a16="http://schemas.microsoft.com/office/drawing/2014/main" id="{086F043B-8C4C-4D0D-AC08-53A3916D9F78}"/>
              </a:ext>
            </a:extLst>
          </p:cNvPr>
          <p:cNvSpPr>
            <a:spLocks noGrp="1"/>
          </p:cNvSpPr>
          <p:nvPr>
            <p:ph idx="11"/>
          </p:nvPr>
        </p:nvSpPr>
        <p:spPr/>
        <p:txBody>
          <a:bodyPr/>
          <a:lstStyle/>
          <a:p>
            <a:r>
              <a:rPr lang="en-GB" altLang="en-US" sz="1600" dirty="0"/>
              <a:t>Over 400 definitions of leadership (</a:t>
            </a:r>
            <a:r>
              <a:rPr lang="en-GB" altLang="en-US" sz="1600" dirty="0" err="1"/>
              <a:t>Crainer</a:t>
            </a:r>
            <a:r>
              <a:rPr lang="en-GB" altLang="en-US" sz="1600" dirty="0"/>
              <a:t>, 1995)</a:t>
            </a:r>
          </a:p>
        </p:txBody>
      </p:sp>
    </p:spTree>
    <p:extLst>
      <p:ext uri="{BB962C8B-B14F-4D97-AF65-F5344CB8AC3E}">
        <p14:creationId xmlns:p14="http://schemas.microsoft.com/office/powerpoint/2010/main" val="217080145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D23FDC-B596-42A6-A9DE-7E7421CD6146}"/>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6F288D66-CA67-4F7C-ADF4-5A065072563B}"/>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6EB4A2A8-B1D3-4EBD-AC94-22941FDF0945}"/>
              </a:ext>
            </a:extLst>
          </p:cNvPr>
          <p:cNvSpPr>
            <a:spLocks noGrp="1"/>
          </p:cNvSpPr>
          <p:nvPr>
            <p:ph type="sldNum" sz="quarter" idx="4"/>
          </p:nvPr>
        </p:nvSpPr>
        <p:spPr/>
        <p:txBody>
          <a:bodyPr/>
          <a:lstStyle/>
          <a:p>
            <a:fld id="{A4CA0D4A-ABDC-4976-ABAD-3B4D4081987F}" type="slidenum">
              <a:rPr lang="en-US" smtClean="0"/>
              <a:pPr/>
              <a:t>5</a:t>
            </a:fld>
            <a:endParaRPr lang="en-US" dirty="0"/>
          </a:p>
        </p:txBody>
      </p:sp>
      <p:sp>
        <p:nvSpPr>
          <p:cNvPr id="5" name="Content Placeholder 4">
            <a:extLst>
              <a:ext uri="{FF2B5EF4-FFF2-40B4-BE49-F238E27FC236}">
                <a16:creationId xmlns:a16="http://schemas.microsoft.com/office/drawing/2014/main" id="{14D0993C-F7B5-4EF8-BF28-AA75F0373547}"/>
              </a:ext>
            </a:extLst>
          </p:cNvPr>
          <p:cNvSpPr>
            <a:spLocks noGrp="1"/>
          </p:cNvSpPr>
          <p:nvPr>
            <p:ph idx="10"/>
          </p:nvPr>
        </p:nvSpPr>
        <p:spPr/>
        <p:txBody>
          <a:bodyPr/>
          <a:lstStyle/>
          <a:p>
            <a:endParaRPr lang="en-GB" dirty="0"/>
          </a:p>
        </p:txBody>
      </p:sp>
      <p:sp>
        <p:nvSpPr>
          <p:cNvPr id="6" name="Title 5">
            <a:extLst>
              <a:ext uri="{FF2B5EF4-FFF2-40B4-BE49-F238E27FC236}">
                <a16:creationId xmlns:a16="http://schemas.microsoft.com/office/drawing/2014/main" id="{B1591398-8842-4917-8CDB-AD1FF12B51A3}"/>
              </a:ext>
            </a:extLst>
          </p:cNvPr>
          <p:cNvSpPr>
            <a:spLocks noGrp="1"/>
          </p:cNvSpPr>
          <p:nvPr>
            <p:ph type="title"/>
          </p:nvPr>
        </p:nvSpPr>
        <p:spPr/>
        <p:txBody>
          <a:bodyPr/>
          <a:lstStyle/>
          <a:p>
            <a:r>
              <a:rPr lang="en-GB" dirty="0"/>
              <a:t>Leadership v. Management</a:t>
            </a:r>
          </a:p>
        </p:txBody>
      </p:sp>
      <p:sp>
        <p:nvSpPr>
          <p:cNvPr id="7" name="Content Placeholder 6">
            <a:extLst>
              <a:ext uri="{FF2B5EF4-FFF2-40B4-BE49-F238E27FC236}">
                <a16:creationId xmlns:a16="http://schemas.microsoft.com/office/drawing/2014/main" id="{08997140-05C3-4B40-B3A2-01CA8DE9EE12}"/>
              </a:ext>
            </a:extLst>
          </p:cNvPr>
          <p:cNvSpPr>
            <a:spLocks noGrp="1"/>
          </p:cNvSpPr>
          <p:nvPr>
            <p:ph idx="11"/>
          </p:nvPr>
        </p:nvSpPr>
        <p:spPr/>
        <p:txBody>
          <a:bodyPr/>
          <a:lstStyle/>
          <a:p>
            <a:endParaRPr lang="en-GB" dirty="0"/>
          </a:p>
        </p:txBody>
      </p:sp>
      <p:sp>
        <p:nvSpPr>
          <p:cNvPr id="8" name="Text Box 3">
            <a:extLst>
              <a:ext uri="{FF2B5EF4-FFF2-40B4-BE49-F238E27FC236}">
                <a16:creationId xmlns:a16="http://schemas.microsoft.com/office/drawing/2014/main" id="{00F73C90-F274-4934-B19D-3EE81D1D25F5}"/>
              </a:ext>
            </a:extLst>
          </p:cNvPr>
          <p:cNvSpPr txBox="1">
            <a:spLocks noChangeArrowheads="1"/>
          </p:cNvSpPr>
          <p:nvPr/>
        </p:nvSpPr>
        <p:spPr bwMode="auto">
          <a:xfrm>
            <a:off x="1637929" y="1872965"/>
            <a:ext cx="17524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buFont typeface="Times New Roman" pitchFamily="-105" charset="0"/>
              <a:buNone/>
              <a:defRPr/>
            </a:pPr>
            <a:r>
              <a:rPr lang="en-US" sz="2100" dirty="0">
                <a:solidFill>
                  <a:schemeClr val="accent6"/>
                </a:solidFill>
                <a:effectLst>
                  <a:outerShdw blurRad="38100" dist="38100" dir="2700000" algn="tl">
                    <a:srgbClr val="C0C0C0"/>
                  </a:outerShdw>
                </a:effectLst>
                <a:latin typeface="+mj-lt"/>
                <a:ea typeface="Microsoft YaHei" charset="-122"/>
              </a:rPr>
              <a:t>Management</a:t>
            </a:r>
          </a:p>
          <a:p>
            <a:pPr eaLnBrk="0" hangingPunct="0">
              <a:buFont typeface="Times New Roman" pitchFamily="-105" charset="0"/>
              <a:buNone/>
              <a:defRPr/>
            </a:pPr>
            <a:r>
              <a:rPr lang="en-US" sz="2100" dirty="0">
                <a:solidFill>
                  <a:schemeClr val="accent6"/>
                </a:solidFill>
                <a:effectLst>
                  <a:outerShdw blurRad="38100" dist="38100" dir="2700000" algn="tl">
                    <a:srgbClr val="C0C0C0"/>
                  </a:outerShdw>
                </a:effectLst>
                <a:latin typeface="+mj-lt"/>
                <a:ea typeface="Microsoft YaHei" charset="-122"/>
              </a:rPr>
              <a:t>Activities</a:t>
            </a:r>
          </a:p>
        </p:txBody>
      </p:sp>
      <p:sp>
        <p:nvSpPr>
          <p:cNvPr id="9" name="Text Box 4">
            <a:extLst>
              <a:ext uri="{FF2B5EF4-FFF2-40B4-BE49-F238E27FC236}">
                <a16:creationId xmlns:a16="http://schemas.microsoft.com/office/drawing/2014/main" id="{2BE1AD5F-20A1-47A4-ADD5-FC0011FE9444}"/>
              </a:ext>
            </a:extLst>
          </p:cNvPr>
          <p:cNvSpPr txBox="1">
            <a:spLocks noChangeArrowheads="1"/>
          </p:cNvSpPr>
          <p:nvPr/>
        </p:nvSpPr>
        <p:spPr bwMode="auto">
          <a:xfrm>
            <a:off x="4463988" y="1872966"/>
            <a:ext cx="1511952"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buFont typeface="Times New Roman" pitchFamily="-105" charset="0"/>
              <a:buNone/>
              <a:defRPr/>
            </a:pPr>
            <a:r>
              <a:rPr lang="en-US" sz="2100" dirty="0">
                <a:solidFill>
                  <a:schemeClr val="accent6"/>
                </a:solidFill>
                <a:effectLst>
                  <a:outerShdw blurRad="38100" dist="38100" dir="2700000" algn="tl">
                    <a:srgbClr val="C0C0C0"/>
                  </a:outerShdw>
                </a:effectLst>
                <a:latin typeface="+mj-lt"/>
                <a:ea typeface="Microsoft YaHei" charset="-122"/>
              </a:rPr>
              <a:t>Leadership</a:t>
            </a:r>
          </a:p>
          <a:p>
            <a:pPr eaLnBrk="0" hangingPunct="0">
              <a:buFont typeface="Times New Roman" pitchFamily="-105" charset="0"/>
              <a:buNone/>
              <a:defRPr/>
            </a:pPr>
            <a:r>
              <a:rPr lang="en-US" sz="2100" dirty="0">
                <a:solidFill>
                  <a:schemeClr val="accent6"/>
                </a:solidFill>
                <a:effectLst>
                  <a:outerShdw blurRad="38100" dist="38100" dir="2700000" algn="tl">
                    <a:srgbClr val="C0C0C0"/>
                  </a:outerShdw>
                </a:effectLst>
                <a:latin typeface="+mj-lt"/>
                <a:ea typeface="Microsoft YaHei" charset="-122"/>
              </a:rPr>
              <a:t>Activities</a:t>
            </a:r>
          </a:p>
          <a:p>
            <a:pPr eaLnBrk="0" hangingPunct="0">
              <a:buFont typeface="Times New Roman" pitchFamily="-105" charset="0"/>
              <a:buNone/>
              <a:defRPr/>
            </a:pPr>
            <a:endParaRPr lang="en-US" sz="1800" dirty="0">
              <a:solidFill>
                <a:schemeClr val="hlink"/>
              </a:solidFill>
              <a:effectLst>
                <a:outerShdw blurRad="38100" dist="38100" dir="2700000" algn="tl">
                  <a:srgbClr val="C0C0C0"/>
                </a:outerShdw>
              </a:effectLst>
              <a:latin typeface="+mj-lt"/>
              <a:ea typeface="Microsoft YaHei" charset="-122"/>
            </a:endParaRPr>
          </a:p>
        </p:txBody>
      </p:sp>
      <p:sp>
        <p:nvSpPr>
          <p:cNvPr id="10" name="Rectangle 6">
            <a:extLst>
              <a:ext uri="{FF2B5EF4-FFF2-40B4-BE49-F238E27FC236}">
                <a16:creationId xmlns:a16="http://schemas.microsoft.com/office/drawing/2014/main" id="{734AB63A-2E78-4FC5-86F8-BC917921BBDA}"/>
              </a:ext>
            </a:extLst>
          </p:cNvPr>
          <p:cNvSpPr>
            <a:spLocks noChangeArrowheads="1"/>
          </p:cNvSpPr>
          <p:nvPr/>
        </p:nvSpPr>
        <p:spPr bwMode="auto">
          <a:xfrm>
            <a:off x="1295028" y="2652824"/>
            <a:ext cx="2343150" cy="1828800"/>
          </a:xfrm>
          <a:prstGeom prst="rect">
            <a:avLst/>
          </a:prstGeom>
          <a:gradFill rotWithShape="0">
            <a:gsLst>
              <a:gs pos="0">
                <a:srgbClr val="99CCFF"/>
              </a:gs>
              <a:gs pos="100000">
                <a:schemeClr val="accent1"/>
              </a:gs>
            </a:gsLst>
            <a:lin ang="18900000" scaled="1"/>
          </a:gra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lvl1pPr eaLnBrk="0" hangingPunct="0">
              <a:spcBef>
                <a:spcPts val="800"/>
              </a:spcBef>
              <a:defRPr sz="3200">
                <a:solidFill>
                  <a:srgbClr val="333333"/>
                </a:solidFill>
                <a:latin typeface="Arial" panose="020B0604020202020204" pitchFamily="34" charset="0"/>
                <a:ea typeface="Microsoft YaHei" panose="020B0503020204020204" pitchFamily="34" charset="-122"/>
              </a:defRPr>
            </a:lvl1pPr>
            <a:lvl2pPr eaLnBrk="0" hangingPunct="0">
              <a:spcBef>
                <a:spcPts val="700"/>
              </a:spcBef>
              <a:defRPr sz="2800">
                <a:solidFill>
                  <a:srgbClr val="333333"/>
                </a:solidFill>
                <a:latin typeface="Arial" panose="020B0604020202020204" pitchFamily="34" charset="0"/>
                <a:ea typeface="Microsoft YaHei" panose="020B0503020204020204" pitchFamily="34" charset="-122"/>
              </a:defRPr>
            </a:lvl2pPr>
            <a:lvl3pPr eaLnBrk="0" hangingPunct="0">
              <a:spcBef>
                <a:spcPts val="600"/>
              </a:spcBef>
              <a:defRPr sz="2400">
                <a:solidFill>
                  <a:srgbClr val="333333"/>
                </a:solidFill>
                <a:latin typeface="Arial" panose="020B0604020202020204" pitchFamily="34" charset="0"/>
                <a:ea typeface="Microsoft YaHei" panose="020B0503020204020204" pitchFamily="34" charset="-122"/>
              </a:defRPr>
            </a:lvl3pPr>
            <a:lvl4pPr eaLnBrk="0" hangingPunct="0">
              <a:spcBef>
                <a:spcPts val="500"/>
              </a:spcBef>
              <a:defRPr sz="2000">
                <a:solidFill>
                  <a:srgbClr val="333333"/>
                </a:solidFill>
                <a:latin typeface="Arial" panose="020B0604020202020204" pitchFamily="34" charset="0"/>
                <a:ea typeface="Microsoft YaHei" panose="020B0503020204020204" pitchFamily="34" charset="-122"/>
              </a:defRPr>
            </a:lvl4pPr>
            <a:lvl5pPr eaLnBrk="0" hangingPunct="0">
              <a:spcBef>
                <a:spcPts val="500"/>
              </a:spcBef>
              <a:defRPr sz="2000">
                <a:solidFill>
                  <a:srgbClr val="333333"/>
                </a:solidFill>
                <a:latin typeface="Arial" panose="020B060402020202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9pPr>
          </a:lstStyle>
          <a:p>
            <a:pPr algn="ctr">
              <a:spcBef>
                <a:spcPct val="0"/>
              </a:spcBef>
            </a:pPr>
            <a:endParaRPr lang="en-GB" altLang="en-US" sz="1800">
              <a:solidFill>
                <a:schemeClr val="tx1"/>
              </a:solidFill>
              <a:latin typeface="+mj-lt"/>
            </a:endParaRPr>
          </a:p>
        </p:txBody>
      </p:sp>
      <p:sp>
        <p:nvSpPr>
          <p:cNvPr id="11" name="Text Box 7">
            <a:extLst>
              <a:ext uri="{FF2B5EF4-FFF2-40B4-BE49-F238E27FC236}">
                <a16:creationId xmlns:a16="http://schemas.microsoft.com/office/drawing/2014/main" id="{DF07A84E-580C-4583-8F7D-981D9470A25D}"/>
              </a:ext>
            </a:extLst>
          </p:cNvPr>
          <p:cNvSpPr txBox="1">
            <a:spLocks noChangeArrowheads="1"/>
          </p:cNvSpPr>
          <p:nvPr/>
        </p:nvSpPr>
        <p:spPr bwMode="auto">
          <a:xfrm>
            <a:off x="1291534" y="2709976"/>
            <a:ext cx="20441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ts val="800"/>
              </a:spcBef>
              <a:defRPr sz="3200">
                <a:solidFill>
                  <a:srgbClr val="333333"/>
                </a:solidFill>
                <a:latin typeface="Arial" panose="020B0604020202020204" pitchFamily="34" charset="0"/>
                <a:ea typeface="Microsoft YaHei" panose="020B0503020204020204" pitchFamily="34" charset="-122"/>
              </a:defRPr>
            </a:lvl1pPr>
            <a:lvl2pPr eaLnBrk="0" hangingPunct="0">
              <a:spcBef>
                <a:spcPts val="700"/>
              </a:spcBef>
              <a:defRPr sz="2800">
                <a:solidFill>
                  <a:srgbClr val="333333"/>
                </a:solidFill>
                <a:latin typeface="Arial" panose="020B0604020202020204" pitchFamily="34" charset="0"/>
                <a:ea typeface="Microsoft YaHei" panose="020B0503020204020204" pitchFamily="34" charset="-122"/>
              </a:defRPr>
            </a:lvl2pPr>
            <a:lvl3pPr eaLnBrk="0" hangingPunct="0">
              <a:spcBef>
                <a:spcPts val="600"/>
              </a:spcBef>
              <a:defRPr sz="2400">
                <a:solidFill>
                  <a:srgbClr val="333333"/>
                </a:solidFill>
                <a:latin typeface="Arial" panose="020B0604020202020204" pitchFamily="34" charset="0"/>
                <a:ea typeface="Microsoft YaHei" panose="020B0503020204020204" pitchFamily="34" charset="-122"/>
              </a:defRPr>
            </a:lvl3pPr>
            <a:lvl4pPr eaLnBrk="0" hangingPunct="0">
              <a:spcBef>
                <a:spcPts val="500"/>
              </a:spcBef>
              <a:defRPr sz="2000">
                <a:solidFill>
                  <a:srgbClr val="333333"/>
                </a:solidFill>
                <a:latin typeface="Arial" panose="020B0604020202020204" pitchFamily="34" charset="0"/>
                <a:ea typeface="Microsoft YaHei" panose="020B0503020204020204" pitchFamily="34" charset="-122"/>
              </a:defRPr>
            </a:lvl4pPr>
            <a:lvl5pPr eaLnBrk="0" hangingPunct="0">
              <a:spcBef>
                <a:spcPts val="500"/>
              </a:spcBef>
              <a:defRPr sz="2000">
                <a:solidFill>
                  <a:srgbClr val="333333"/>
                </a:solidFill>
                <a:latin typeface="Arial" panose="020B060402020202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9pPr>
          </a:lstStyle>
          <a:p>
            <a:pPr algn="ctr">
              <a:spcBef>
                <a:spcPct val="0"/>
              </a:spcBef>
            </a:pPr>
            <a:r>
              <a:rPr lang="en-US" altLang="en-US" sz="1800">
                <a:solidFill>
                  <a:schemeClr val="tx1"/>
                </a:solidFill>
                <a:latin typeface="+mj-lt"/>
              </a:rPr>
              <a:t>“Produces order</a:t>
            </a:r>
          </a:p>
          <a:p>
            <a:pPr algn="ctr">
              <a:spcBef>
                <a:spcPct val="0"/>
              </a:spcBef>
            </a:pPr>
            <a:r>
              <a:rPr lang="en-US" altLang="en-US" sz="1800">
                <a:solidFill>
                  <a:schemeClr val="tx1"/>
                </a:solidFill>
                <a:latin typeface="+mj-lt"/>
              </a:rPr>
              <a:t>  and consistency”</a:t>
            </a:r>
          </a:p>
        </p:txBody>
      </p:sp>
      <p:sp>
        <p:nvSpPr>
          <p:cNvPr id="12" name="Text Box 8">
            <a:extLst>
              <a:ext uri="{FF2B5EF4-FFF2-40B4-BE49-F238E27FC236}">
                <a16:creationId xmlns:a16="http://schemas.microsoft.com/office/drawing/2014/main" id="{D49F8658-D9A1-4048-89DA-2E4DD6E516A9}"/>
              </a:ext>
            </a:extLst>
          </p:cNvPr>
          <p:cNvSpPr txBox="1">
            <a:spLocks noChangeArrowheads="1"/>
          </p:cNvSpPr>
          <p:nvPr/>
        </p:nvSpPr>
        <p:spPr bwMode="auto">
          <a:xfrm>
            <a:off x="1352179" y="3338626"/>
            <a:ext cx="210506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ts val="800"/>
              </a:spcBef>
              <a:defRPr sz="3200">
                <a:solidFill>
                  <a:srgbClr val="333333"/>
                </a:solidFill>
                <a:latin typeface="Arial" panose="020B0604020202020204" pitchFamily="34" charset="0"/>
                <a:ea typeface="Microsoft YaHei" panose="020B0503020204020204" pitchFamily="34" charset="-122"/>
              </a:defRPr>
            </a:lvl1pPr>
            <a:lvl2pPr eaLnBrk="0" hangingPunct="0">
              <a:spcBef>
                <a:spcPts val="700"/>
              </a:spcBef>
              <a:defRPr sz="2800">
                <a:solidFill>
                  <a:srgbClr val="333333"/>
                </a:solidFill>
                <a:latin typeface="Arial" panose="020B0604020202020204" pitchFamily="34" charset="0"/>
                <a:ea typeface="Microsoft YaHei" panose="020B0503020204020204" pitchFamily="34" charset="-122"/>
              </a:defRPr>
            </a:lvl2pPr>
            <a:lvl3pPr eaLnBrk="0" hangingPunct="0">
              <a:spcBef>
                <a:spcPts val="600"/>
              </a:spcBef>
              <a:defRPr sz="2400">
                <a:solidFill>
                  <a:srgbClr val="333333"/>
                </a:solidFill>
                <a:latin typeface="Arial" panose="020B0604020202020204" pitchFamily="34" charset="0"/>
                <a:ea typeface="Microsoft YaHei" panose="020B0503020204020204" pitchFamily="34" charset="-122"/>
              </a:defRPr>
            </a:lvl3pPr>
            <a:lvl4pPr eaLnBrk="0" hangingPunct="0">
              <a:spcBef>
                <a:spcPts val="500"/>
              </a:spcBef>
              <a:defRPr sz="2000">
                <a:solidFill>
                  <a:srgbClr val="333333"/>
                </a:solidFill>
                <a:latin typeface="Arial" panose="020B0604020202020204" pitchFamily="34" charset="0"/>
                <a:ea typeface="Microsoft YaHei" panose="020B0503020204020204" pitchFamily="34" charset="-122"/>
              </a:defRPr>
            </a:lvl4pPr>
            <a:lvl5pPr eaLnBrk="0" hangingPunct="0">
              <a:spcBef>
                <a:spcPts val="500"/>
              </a:spcBef>
              <a:defRPr sz="2000">
                <a:solidFill>
                  <a:srgbClr val="333333"/>
                </a:solidFill>
                <a:latin typeface="Arial" panose="020B060402020202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9pPr>
          </a:lstStyle>
          <a:p>
            <a:pPr>
              <a:spcBef>
                <a:spcPct val="0"/>
              </a:spcBef>
              <a:buFontTx/>
              <a:buChar char="•"/>
            </a:pPr>
            <a:r>
              <a:rPr lang="en-US" altLang="en-US" sz="1500" dirty="0">
                <a:solidFill>
                  <a:schemeClr val="bg1"/>
                </a:solidFill>
                <a:latin typeface="+mj-lt"/>
              </a:rPr>
              <a:t> </a:t>
            </a:r>
            <a:r>
              <a:rPr lang="en-US" altLang="en-US" sz="1500" dirty="0">
                <a:solidFill>
                  <a:schemeClr val="tx1"/>
                </a:solidFill>
                <a:latin typeface="+mj-lt"/>
              </a:rPr>
              <a:t>Planning / Budgeting</a:t>
            </a:r>
          </a:p>
          <a:p>
            <a:pPr>
              <a:spcBef>
                <a:spcPct val="0"/>
              </a:spcBef>
              <a:buFontTx/>
              <a:buChar char="•"/>
            </a:pPr>
            <a:r>
              <a:rPr lang="en-US" altLang="en-US" sz="1500" dirty="0">
                <a:solidFill>
                  <a:schemeClr val="tx1"/>
                </a:solidFill>
                <a:latin typeface="+mj-lt"/>
              </a:rPr>
              <a:t> Organizing / Staffing</a:t>
            </a:r>
          </a:p>
          <a:p>
            <a:pPr>
              <a:spcBef>
                <a:spcPct val="0"/>
              </a:spcBef>
              <a:buFontTx/>
              <a:buChar char="•"/>
            </a:pPr>
            <a:r>
              <a:rPr lang="en-US" altLang="en-US" sz="1500" dirty="0">
                <a:solidFill>
                  <a:schemeClr val="tx1"/>
                </a:solidFill>
                <a:latin typeface="+mj-lt"/>
              </a:rPr>
              <a:t> Controlling / Problem</a:t>
            </a:r>
          </a:p>
          <a:p>
            <a:pPr>
              <a:spcBef>
                <a:spcPct val="0"/>
              </a:spcBef>
            </a:pPr>
            <a:r>
              <a:rPr lang="en-US" altLang="en-US" sz="1500" dirty="0">
                <a:solidFill>
                  <a:schemeClr val="tx1"/>
                </a:solidFill>
                <a:latin typeface="+mj-lt"/>
              </a:rPr>
              <a:t>                 Solving</a:t>
            </a:r>
          </a:p>
        </p:txBody>
      </p:sp>
      <p:sp>
        <p:nvSpPr>
          <p:cNvPr id="13" name="Rectangle 10">
            <a:extLst>
              <a:ext uri="{FF2B5EF4-FFF2-40B4-BE49-F238E27FC236}">
                <a16:creationId xmlns:a16="http://schemas.microsoft.com/office/drawing/2014/main" id="{2C1DF9B8-A3FF-40E5-A919-E43483654542}"/>
              </a:ext>
            </a:extLst>
          </p:cNvPr>
          <p:cNvSpPr>
            <a:spLocks noChangeArrowheads="1"/>
          </p:cNvSpPr>
          <p:nvPr/>
        </p:nvSpPr>
        <p:spPr bwMode="auto">
          <a:xfrm>
            <a:off x="4095378" y="2652824"/>
            <a:ext cx="2343150" cy="1828800"/>
          </a:xfrm>
          <a:prstGeom prst="rect">
            <a:avLst/>
          </a:prstGeom>
          <a:gradFill rotWithShape="0">
            <a:gsLst>
              <a:gs pos="0">
                <a:srgbClr val="99CCFF"/>
              </a:gs>
              <a:gs pos="100000">
                <a:schemeClr val="accent1"/>
              </a:gs>
            </a:gsLst>
            <a:lin ang="18900000" scaled="1"/>
          </a:gra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lvl1pPr eaLnBrk="0" hangingPunct="0">
              <a:spcBef>
                <a:spcPts val="800"/>
              </a:spcBef>
              <a:defRPr sz="3200">
                <a:solidFill>
                  <a:srgbClr val="333333"/>
                </a:solidFill>
                <a:latin typeface="Arial" panose="020B0604020202020204" pitchFamily="34" charset="0"/>
                <a:ea typeface="Microsoft YaHei" panose="020B0503020204020204" pitchFamily="34" charset="-122"/>
              </a:defRPr>
            </a:lvl1pPr>
            <a:lvl2pPr eaLnBrk="0" hangingPunct="0">
              <a:spcBef>
                <a:spcPts val="700"/>
              </a:spcBef>
              <a:defRPr sz="2800">
                <a:solidFill>
                  <a:srgbClr val="333333"/>
                </a:solidFill>
                <a:latin typeface="Arial" panose="020B0604020202020204" pitchFamily="34" charset="0"/>
                <a:ea typeface="Microsoft YaHei" panose="020B0503020204020204" pitchFamily="34" charset="-122"/>
              </a:defRPr>
            </a:lvl2pPr>
            <a:lvl3pPr eaLnBrk="0" hangingPunct="0">
              <a:spcBef>
                <a:spcPts val="600"/>
              </a:spcBef>
              <a:defRPr sz="2400">
                <a:solidFill>
                  <a:srgbClr val="333333"/>
                </a:solidFill>
                <a:latin typeface="Arial" panose="020B0604020202020204" pitchFamily="34" charset="0"/>
                <a:ea typeface="Microsoft YaHei" panose="020B0503020204020204" pitchFamily="34" charset="-122"/>
              </a:defRPr>
            </a:lvl3pPr>
            <a:lvl4pPr eaLnBrk="0" hangingPunct="0">
              <a:spcBef>
                <a:spcPts val="500"/>
              </a:spcBef>
              <a:defRPr sz="2000">
                <a:solidFill>
                  <a:srgbClr val="333333"/>
                </a:solidFill>
                <a:latin typeface="Arial" panose="020B0604020202020204" pitchFamily="34" charset="0"/>
                <a:ea typeface="Microsoft YaHei" panose="020B0503020204020204" pitchFamily="34" charset="-122"/>
              </a:defRPr>
            </a:lvl4pPr>
            <a:lvl5pPr eaLnBrk="0" hangingPunct="0">
              <a:spcBef>
                <a:spcPts val="500"/>
              </a:spcBef>
              <a:defRPr sz="2000">
                <a:solidFill>
                  <a:srgbClr val="333333"/>
                </a:solidFill>
                <a:latin typeface="Arial" panose="020B060402020202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9pPr>
          </a:lstStyle>
          <a:p>
            <a:pPr algn="ctr">
              <a:spcBef>
                <a:spcPct val="0"/>
              </a:spcBef>
            </a:pPr>
            <a:endParaRPr lang="en-GB" altLang="en-US" sz="1800">
              <a:solidFill>
                <a:schemeClr val="tx1"/>
              </a:solidFill>
              <a:latin typeface="+mj-lt"/>
            </a:endParaRPr>
          </a:p>
        </p:txBody>
      </p:sp>
      <p:sp>
        <p:nvSpPr>
          <p:cNvPr id="14" name="Text Box 11">
            <a:extLst>
              <a:ext uri="{FF2B5EF4-FFF2-40B4-BE49-F238E27FC236}">
                <a16:creationId xmlns:a16="http://schemas.microsoft.com/office/drawing/2014/main" id="{6637C0CF-067A-449D-98EC-0FA07AB95316}"/>
              </a:ext>
            </a:extLst>
          </p:cNvPr>
          <p:cNvSpPr txBox="1">
            <a:spLocks noChangeArrowheads="1"/>
          </p:cNvSpPr>
          <p:nvPr/>
        </p:nvSpPr>
        <p:spPr bwMode="auto">
          <a:xfrm>
            <a:off x="4054602" y="2709976"/>
            <a:ext cx="21210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ts val="800"/>
              </a:spcBef>
              <a:defRPr sz="3200">
                <a:solidFill>
                  <a:srgbClr val="333333"/>
                </a:solidFill>
                <a:latin typeface="Arial" panose="020B0604020202020204" pitchFamily="34" charset="0"/>
                <a:ea typeface="Microsoft YaHei" panose="020B0503020204020204" pitchFamily="34" charset="-122"/>
              </a:defRPr>
            </a:lvl1pPr>
            <a:lvl2pPr eaLnBrk="0" hangingPunct="0">
              <a:spcBef>
                <a:spcPts val="700"/>
              </a:spcBef>
              <a:defRPr sz="2800">
                <a:solidFill>
                  <a:srgbClr val="333333"/>
                </a:solidFill>
                <a:latin typeface="Arial" panose="020B0604020202020204" pitchFamily="34" charset="0"/>
                <a:ea typeface="Microsoft YaHei" panose="020B0503020204020204" pitchFamily="34" charset="-122"/>
              </a:defRPr>
            </a:lvl2pPr>
            <a:lvl3pPr eaLnBrk="0" hangingPunct="0">
              <a:spcBef>
                <a:spcPts val="600"/>
              </a:spcBef>
              <a:defRPr sz="2400">
                <a:solidFill>
                  <a:srgbClr val="333333"/>
                </a:solidFill>
                <a:latin typeface="Arial" panose="020B0604020202020204" pitchFamily="34" charset="0"/>
                <a:ea typeface="Microsoft YaHei" panose="020B0503020204020204" pitchFamily="34" charset="-122"/>
              </a:defRPr>
            </a:lvl3pPr>
            <a:lvl4pPr eaLnBrk="0" hangingPunct="0">
              <a:spcBef>
                <a:spcPts val="500"/>
              </a:spcBef>
              <a:defRPr sz="2000">
                <a:solidFill>
                  <a:srgbClr val="333333"/>
                </a:solidFill>
                <a:latin typeface="Arial" panose="020B0604020202020204" pitchFamily="34" charset="0"/>
                <a:ea typeface="Microsoft YaHei" panose="020B0503020204020204" pitchFamily="34" charset="-122"/>
              </a:defRPr>
            </a:lvl4pPr>
            <a:lvl5pPr eaLnBrk="0" hangingPunct="0">
              <a:spcBef>
                <a:spcPts val="500"/>
              </a:spcBef>
              <a:defRPr sz="2000">
                <a:solidFill>
                  <a:srgbClr val="333333"/>
                </a:solidFill>
                <a:latin typeface="Arial" panose="020B060402020202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9pPr>
          </a:lstStyle>
          <a:p>
            <a:pPr algn="ctr">
              <a:spcBef>
                <a:spcPct val="0"/>
              </a:spcBef>
            </a:pPr>
            <a:r>
              <a:rPr lang="en-US" altLang="en-US" sz="1800">
                <a:solidFill>
                  <a:schemeClr val="hlink"/>
                </a:solidFill>
                <a:latin typeface="+mj-lt"/>
              </a:rPr>
              <a:t> “</a:t>
            </a:r>
            <a:r>
              <a:rPr lang="en-US" altLang="en-US" sz="1800">
                <a:solidFill>
                  <a:schemeClr val="tx1"/>
                </a:solidFill>
                <a:latin typeface="+mj-lt"/>
              </a:rPr>
              <a:t>Produces change</a:t>
            </a:r>
          </a:p>
          <a:p>
            <a:pPr algn="ctr">
              <a:spcBef>
                <a:spcPct val="0"/>
              </a:spcBef>
            </a:pPr>
            <a:r>
              <a:rPr lang="en-US" altLang="en-US" sz="1800">
                <a:solidFill>
                  <a:schemeClr val="tx1"/>
                </a:solidFill>
                <a:latin typeface="+mj-lt"/>
              </a:rPr>
              <a:t>and movement”</a:t>
            </a:r>
          </a:p>
        </p:txBody>
      </p:sp>
      <p:sp>
        <p:nvSpPr>
          <p:cNvPr id="15" name="Text Box 12">
            <a:extLst>
              <a:ext uri="{FF2B5EF4-FFF2-40B4-BE49-F238E27FC236}">
                <a16:creationId xmlns:a16="http://schemas.microsoft.com/office/drawing/2014/main" id="{50733C0D-48A9-4FBB-B377-1D7913EBA7CD}"/>
              </a:ext>
            </a:extLst>
          </p:cNvPr>
          <p:cNvSpPr txBox="1">
            <a:spLocks noChangeArrowheads="1"/>
          </p:cNvSpPr>
          <p:nvPr/>
        </p:nvSpPr>
        <p:spPr bwMode="auto">
          <a:xfrm>
            <a:off x="4152528" y="3338625"/>
            <a:ext cx="212750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ts val="800"/>
              </a:spcBef>
              <a:defRPr sz="3200">
                <a:solidFill>
                  <a:srgbClr val="333333"/>
                </a:solidFill>
                <a:latin typeface="Arial" panose="020B0604020202020204" pitchFamily="34" charset="0"/>
                <a:ea typeface="Microsoft YaHei" panose="020B0503020204020204" pitchFamily="34" charset="-122"/>
              </a:defRPr>
            </a:lvl1pPr>
            <a:lvl2pPr eaLnBrk="0" hangingPunct="0">
              <a:spcBef>
                <a:spcPts val="700"/>
              </a:spcBef>
              <a:defRPr sz="2800">
                <a:solidFill>
                  <a:srgbClr val="333333"/>
                </a:solidFill>
                <a:latin typeface="Arial" panose="020B0604020202020204" pitchFamily="34" charset="0"/>
                <a:ea typeface="Microsoft YaHei" panose="020B0503020204020204" pitchFamily="34" charset="-122"/>
              </a:defRPr>
            </a:lvl2pPr>
            <a:lvl3pPr eaLnBrk="0" hangingPunct="0">
              <a:spcBef>
                <a:spcPts val="600"/>
              </a:spcBef>
              <a:defRPr sz="2400">
                <a:solidFill>
                  <a:srgbClr val="333333"/>
                </a:solidFill>
                <a:latin typeface="Arial" panose="020B0604020202020204" pitchFamily="34" charset="0"/>
                <a:ea typeface="Microsoft YaHei" panose="020B0503020204020204" pitchFamily="34" charset="-122"/>
              </a:defRPr>
            </a:lvl3pPr>
            <a:lvl4pPr eaLnBrk="0" hangingPunct="0">
              <a:spcBef>
                <a:spcPts val="500"/>
              </a:spcBef>
              <a:defRPr sz="2000">
                <a:solidFill>
                  <a:srgbClr val="333333"/>
                </a:solidFill>
                <a:latin typeface="Arial" panose="020B0604020202020204" pitchFamily="34" charset="0"/>
                <a:ea typeface="Microsoft YaHei" panose="020B0503020204020204" pitchFamily="34" charset="-122"/>
              </a:defRPr>
            </a:lvl4pPr>
            <a:lvl5pPr eaLnBrk="0" hangingPunct="0">
              <a:spcBef>
                <a:spcPts val="500"/>
              </a:spcBef>
              <a:defRPr sz="2000">
                <a:solidFill>
                  <a:srgbClr val="333333"/>
                </a:solidFill>
                <a:latin typeface="Arial" panose="020B0604020202020204" pitchFamily="34" charset="0"/>
                <a:ea typeface="Microsoft YaHei" panose="020B0503020204020204" pitchFamily="34" charset="-122"/>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defRPr sz="2000">
                <a:solidFill>
                  <a:srgbClr val="333333"/>
                </a:solidFill>
                <a:latin typeface="Arial" panose="020B0604020202020204" pitchFamily="34" charset="0"/>
                <a:ea typeface="Microsoft YaHei" panose="020B0503020204020204" pitchFamily="34" charset="-122"/>
              </a:defRPr>
            </a:lvl9pPr>
          </a:lstStyle>
          <a:p>
            <a:pPr>
              <a:spcBef>
                <a:spcPct val="0"/>
              </a:spcBef>
              <a:buFontTx/>
              <a:buChar char="•"/>
            </a:pPr>
            <a:r>
              <a:rPr lang="en-US" altLang="en-US" sz="1500">
                <a:solidFill>
                  <a:schemeClr val="bg1"/>
                </a:solidFill>
                <a:latin typeface="+mj-lt"/>
              </a:rPr>
              <a:t> </a:t>
            </a:r>
            <a:r>
              <a:rPr lang="en-US" altLang="en-US" sz="1500">
                <a:solidFill>
                  <a:schemeClr val="tx1"/>
                </a:solidFill>
                <a:latin typeface="+mj-lt"/>
              </a:rPr>
              <a:t>Establishing direction</a:t>
            </a:r>
          </a:p>
          <a:p>
            <a:pPr>
              <a:spcBef>
                <a:spcPct val="0"/>
              </a:spcBef>
              <a:buFontTx/>
              <a:buChar char="•"/>
            </a:pPr>
            <a:r>
              <a:rPr lang="en-US" altLang="en-US" sz="1500">
                <a:solidFill>
                  <a:schemeClr val="tx1"/>
                </a:solidFill>
                <a:latin typeface="+mj-lt"/>
              </a:rPr>
              <a:t> Aligning people </a:t>
            </a:r>
          </a:p>
          <a:p>
            <a:pPr>
              <a:spcBef>
                <a:spcPct val="0"/>
              </a:spcBef>
              <a:buFontTx/>
              <a:buChar char="•"/>
            </a:pPr>
            <a:r>
              <a:rPr lang="en-US" altLang="en-US" sz="1500">
                <a:solidFill>
                  <a:schemeClr val="tx1"/>
                </a:solidFill>
                <a:latin typeface="+mj-lt"/>
              </a:rPr>
              <a:t> Motivating / Inspiring</a:t>
            </a:r>
          </a:p>
        </p:txBody>
      </p:sp>
      <p:sp>
        <p:nvSpPr>
          <p:cNvPr id="16" name="Text Box 13">
            <a:extLst>
              <a:ext uri="{FF2B5EF4-FFF2-40B4-BE49-F238E27FC236}">
                <a16:creationId xmlns:a16="http://schemas.microsoft.com/office/drawing/2014/main" id="{F8DCBAA2-24D5-4AD0-B118-11FB2B16C5ED}"/>
              </a:ext>
            </a:extLst>
          </p:cNvPr>
          <p:cNvSpPr txBox="1">
            <a:spLocks noChangeArrowheads="1"/>
          </p:cNvSpPr>
          <p:nvPr/>
        </p:nvSpPr>
        <p:spPr bwMode="auto">
          <a:xfrm>
            <a:off x="1115616" y="4673315"/>
            <a:ext cx="550861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buFont typeface="Times New Roman" pitchFamily="-105" charset="0"/>
              <a:buNone/>
              <a:defRPr/>
            </a:pPr>
            <a:r>
              <a:rPr lang="en-US" sz="1500" dirty="0">
                <a:solidFill>
                  <a:schemeClr val="accent6"/>
                </a:solidFill>
                <a:effectLst>
                  <a:outerShdw blurRad="38100" dist="38100" dir="2700000" algn="tl">
                    <a:srgbClr val="C0C0C0"/>
                  </a:outerShdw>
                </a:effectLst>
                <a:latin typeface="+mj-lt"/>
                <a:ea typeface="Microsoft YaHei" charset="-122"/>
              </a:rPr>
              <a:t>Major activities of management and leadership</a:t>
            </a:r>
          </a:p>
          <a:p>
            <a:pPr algn="ctr" eaLnBrk="0" hangingPunct="0">
              <a:buFont typeface="Times New Roman" pitchFamily="-105" charset="0"/>
              <a:buNone/>
              <a:defRPr/>
            </a:pPr>
            <a:r>
              <a:rPr lang="en-US" sz="1500" dirty="0">
                <a:solidFill>
                  <a:schemeClr val="accent6"/>
                </a:solidFill>
                <a:effectLst>
                  <a:outerShdw blurRad="38100" dist="38100" dir="2700000" algn="tl">
                    <a:srgbClr val="C0C0C0"/>
                  </a:outerShdw>
                </a:effectLst>
                <a:latin typeface="+mj-lt"/>
                <a:ea typeface="Microsoft YaHei" charset="-122"/>
              </a:rPr>
              <a:t>are played out differently; BUT both are essential</a:t>
            </a:r>
          </a:p>
          <a:p>
            <a:pPr algn="ctr" eaLnBrk="0" hangingPunct="0">
              <a:buFont typeface="Times New Roman" pitchFamily="-105" charset="0"/>
              <a:buNone/>
              <a:defRPr/>
            </a:pPr>
            <a:r>
              <a:rPr lang="en-US" sz="1500" dirty="0">
                <a:solidFill>
                  <a:schemeClr val="accent6"/>
                </a:solidFill>
                <a:effectLst>
                  <a:outerShdw blurRad="38100" dist="38100" dir="2700000" algn="tl">
                    <a:srgbClr val="C0C0C0"/>
                  </a:outerShdw>
                </a:effectLst>
                <a:latin typeface="+mj-lt"/>
                <a:ea typeface="Microsoft YaHei" charset="-122"/>
              </a:rPr>
              <a:t>for an organization to prosper</a:t>
            </a:r>
            <a:r>
              <a:rPr lang="en-US" sz="1800" dirty="0">
                <a:solidFill>
                  <a:schemeClr val="hlink"/>
                </a:solidFill>
                <a:effectLst>
                  <a:outerShdw blurRad="38100" dist="38100" dir="2700000" algn="tl">
                    <a:srgbClr val="C0C0C0"/>
                  </a:outerShdw>
                </a:effectLst>
                <a:latin typeface="+mj-lt"/>
                <a:ea typeface="Microsoft YaHei" charset="-122"/>
              </a:rPr>
              <a:t>.</a:t>
            </a:r>
          </a:p>
        </p:txBody>
      </p:sp>
      <p:sp>
        <p:nvSpPr>
          <p:cNvPr id="18" name="TextBox 17">
            <a:extLst>
              <a:ext uri="{FF2B5EF4-FFF2-40B4-BE49-F238E27FC236}">
                <a16:creationId xmlns:a16="http://schemas.microsoft.com/office/drawing/2014/main" id="{5815FAB1-00AF-411A-A170-D6A9F14EDDBD}"/>
              </a:ext>
            </a:extLst>
          </p:cNvPr>
          <p:cNvSpPr txBox="1"/>
          <p:nvPr/>
        </p:nvSpPr>
        <p:spPr>
          <a:xfrm>
            <a:off x="6534912" y="5353537"/>
            <a:ext cx="4949686" cy="400110"/>
          </a:xfrm>
          <a:prstGeom prst="rect">
            <a:avLst/>
          </a:prstGeom>
          <a:noFill/>
        </p:spPr>
        <p:txBody>
          <a:bodyPr wrap="square">
            <a:spAutoFit/>
          </a:bodyPr>
          <a:lstStyle/>
          <a:p>
            <a:r>
              <a:rPr lang="en-US" altLang="en-US" sz="2000" dirty="0">
                <a:latin typeface="+mn-lt"/>
              </a:rPr>
              <a:t>Kotter, 1990</a:t>
            </a:r>
            <a:endParaRPr lang="en-GB" sz="2000" dirty="0"/>
          </a:p>
        </p:txBody>
      </p:sp>
    </p:spTree>
    <p:extLst>
      <p:ext uri="{BB962C8B-B14F-4D97-AF65-F5344CB8AC3E}">
        <p14:creationId xmlns:p14="http://schemas.microsoft.com/office/powerpoint/2010/main" val="33990023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5B6D8A-1716-427A-A98C-432A5D3B2BDA}"/>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ED42A660-2D6D-4083-AE7C-6179348B9892}"/>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7D5CE7A2-5C03-4F85-8A58-16E16A5DF8AD}"/>
              </a:ext>
            </a:extLst>
          </p:cNvPr>
          <p:cNvSpPr>
            <a:spLocks noGrp="1"/>
          </p:cNvSpPr>
          <p:nvPr>
            <p:ph type="sldNum" sz="quarter" idx="4"/>
          </p:nvPr>
        </p:nvSpPr>
        <p:spPr/>
        <p:txBody>
          <a:bodyPr/>
          <a:lstStyle/>
          <a:p>
            <a:fld id="{A4CA0D4A-ABDC-4976-ABAD-3B4D4081987F}" type="slidenum">
              <a:rPr lang="en-US" smtClean="0"/>
              <a:pPr/>
              <a:t>6</a:t>
            </a:fld>
            <a:endParaRPr lang="en-US" dirty="0"/>
          </a:p>
        </p:txBody>
      </p:sp>
      <p:sp>
        <p:nvSpPr>
          <p:cNvPr id="6" name="Title 5">
            <a:extLst>
              <a:ext uri="{FF2B5EF4-FFF2-40B4-BE49-F238E27FC236}">
                <a16:creationId xmlns:a16="http://schemas.microsoft.com/office/drawing/2014/main" id="{BE340C13-D32C-4D63-8386-23079D18FE89}"/>
              </a:ext>
            </a:extLst>
          </p:cNvPr>
          <p:cNvSpPr>
            <a:spLocks noGrp="1"/>
          </p:cNvSpPr>
          <p:nvPr>
            <p:ph type="title"/>
          </p:nvPr>
        </p:nvSpPr>
        <p:spPr/>
        <p:txBody>
          <a:bodyPr/>
          <a:lstStyle/>
          <a:p>
            <a:r>
              <a:rPr lang="en-GB" sz="1800" dirty="0">
                <a:latin typeface="+mj-lt"/>
              </a:rPr>
              <a:t>A framework for the study of managerial leadership</a:t>
            </a:r>
          </a:p>
        </p:txBody>
      </p:sp>
      <p:sp>
        <p:nvSpPr>
          <p:cNvPr id="7" name="Content Placeholder 6">
            <a:extLst>
              <a:ext uri="{FF2B5EF4-FFF2-40B4-BE49-F238E27FC236}">
                <a16:creationId xmlns:a16="http://schemas.microsoft.com/office/drawing/2014/main" id="{086F043B-8C4C-4D0D-AC08-53A3916D9F78}"/>
              </a:ext>
            </a:extLst>
          </p:cNvPr>
          <p:cNvSpPr>
            <a:spLocks noGrp="1"/>
          </p:cNvSpPr>
          <p:nvPr>
            <p:ph idx="11"/>
          </p:nvPr>
        </p:nvSpPr>
        <p:spPr/>
        <p:txBody>
          <a:bodyPr/>
          <a:lstStyle/>
          <a:p>
            <a:r>
              <a:rPr lang="en-GB" altLang="en-US" sz="1600" dirty="0"/>
              <a:t>Mullins (2016)</a:t>
            </a:r>
          </a:p>
        </p:txBody>
      </p:sp>
      <p:graphicFrame>
        <p:nvGraphicFramePr>
          <p:cNvPr id="5" name="Table 7">
            <a:extLst>
              <a:ext uri="{FF2B5EF4-FFF2-40B4-BE49-F238E27FC236}">
                <a16:creationId xmlns:a16="http://schemas.microsoft.com/office/drawing/2014/main" id="{D3441932-0DB0-F5ED-CA88-CF95BA63AA42}"/>
              </a:ext>
            </a:extLst>
          </p:cNvPr>
          <p:cNvGraphicFramePr>
            <a:graphicFrameLocks noGrp="1"/>
          </p:cNvGraphicFramePr>
          <p:nvPr>
            <p:extLst>
              <p:ext uri="{D42A27DB-BD31-4B8C-83A1-F6EECF244321}">
                <p14:modId xmlns:p14="http://schemas.microsoft.com/office/powerpoint/2010/main" val="4049126225"/>
              </p:ext>
            </p:extLst>
          </p:nvPr>
        </p:nvGraphicFramePr>
        <p:xfrm>
          <a:off x="177422" y="1487800"/>
          <a:ext cx="9553433" cy="4851400"/>
        </p:xfrm>
        <a:graphic>
          <a:graphicData uri="http://schemas.openxmlformats.org/drawingml/2006/table">
            <a:tbl>
              <a:tblPr firstRow="1" bandRow="1">
                <a:tableStyleId>{5C22544A-7EE6-4342-B048-85BDC9FD1C3A}</a:tableStyleId>
              </a:tblPr>
              <a:tblGrid>
                <a:gridCol w="1981228">
                  <a:extLst>
                    <a:ext uri="{9D8B030D-6E8A-4147-A177-3AD203B41FA5}">
                      <a16:colId xmlns:a16="http://schemas.microsoft.com/office/drawing/2014/main" val="2666622482"/>
                    </a:ext>
                  </a:extLst>
                </a:gridCol>
                <a:gridCol w="7572205">
                  <a:extLst>
                    <a:ext uri="{9D8B030D-6E8A-4147-A177-3AD203B41FA5}">
                      <a16:colId xmlns:a16="http://schemas.microsoft.com/office/drawing/2014/main" val="293564870"/>
                    </a:ext>
                  </a:extLst>
                </a:gridCol>
              </a:tblGrid>
              <a:tr h="370840">
                <a:tc>
                  <a:txBody>
                    <a:bodyPr/>
                    <a:lstStyle/>
                    <a:p>
                      <a:r>
                        <a:rPr lang="en-GB" sz="1400" dirty="0"/>
                        <a:t>Approach</a:t>
                      </a:r>
                    </a:p>
                  </a:txBody>
                  <a:tcPr/>
                </a:tc>
                <a:tc>
                  <a:txBody>
                    <a:bodyPr/>
                    <a:lstStyle/>
                    <a:p>
                      <a:r>
                        <a:rPr lang="en-GB" sz="1400" dirty="0"/>
                        <a:t>Description</a:t>
                      </a:r>
                    </a:p>
                  </a:txBody>
                  <a:tcPr/>
                </a:tc>
                <a:extLst>
                  <a:ext uri="{0D108BD9-81ED-4DB2-BD59-A6C34878D82A}">
                    <a16:rowId xmlns:a16="http://schemas.microsoft.com/office/drawing/2014/main" val="3381706193"/>
                  </a:ext>
                </a:extLst>
              </a:tr>
              <a:tr h="370840">
                <a:tc>
                  <a:txBody>
                    <a:bodyPr/>
                    <a:lstStyle/>
                    <a:p>
                      <a:r>
                        <a:rPr lang="en-GB" sz="1400" dirty="0"/>
                        <a:t>Qualities or traits approach</a:t>
                      </a:r>
                    </a:p>
                  </a:txBody>
                  <a:tcPr/>
                </a:tc>
                <a:tc>
                  <a:txBody>
                    <a:bodyPr/>
                    <a:lstStyle/>
                    <a:p>
                      <a:r>
                        <a:rPr lang="en-GB" sz="1400" dirty="0"/>
                        <a:t>Assumes leaders are born and not made. Leadership consists of certain inherited characteristics or personality traits. Focuses attention on the person in the job and not on the job itself.</a:t>
                      </a:r>
                    </a:p>
                  </a:txBody>
                  <a:tcPr/>
                </a:tc>
                <a:extLst>
                  <a:ext uri="{0D108BD9-81ED-4DB2-BD59-A6C34878D82A}">
                    <a16:rowId xmlns:a16="http://schemas.microsoft.com/office/drawing/2014/main" val="847881155"/>
                  </a:ext>
                </a:extLst>
              </a:tr>
              <a:tr h="370840">
                <a:tc>
                  <a:txBody>
                    <a:bodyPr/>
                    <a:lstStyle/>
                    <a:p>
                      <a:r>
                        <a:rPr lang="en-GB" sz="1400" dirty="0"/>
                        <a:t>Functional or group approach</a:t>
                      </a:r>
                    </a:p>
                  </a:txBody>
                  <a:tcPr/>
                </a:tc>
                <a:tc>
                  <a:txBody>
                    <a:bodyPr/>
                    <a:lstStyle/>
                    <a:p>
                      <a:r>
                        <a:rPr lang="en-GB" sz="1400" dirty="0"/>
                        <a:t>Attention is focused on the functions and responsibilities of leadership, what the leader actually does and the nature of the group. Assumes leadership skills can be learned and developed.</a:t>
                      </a:r>
                    </a:p>
                  </a:txBody>
                  <a:tcPr/>
                </a:tc>
                <a:extLst>
                  <a:ext uri="{0D108BD9-81ED-4DB2-BD59-A6C34878D82A}">
                    <a16:rowId xmlns:a16="http://schemas.microsoft.com/office/drawing/2014/main" val="726557280"/>
                  </a:ext>
                </a:extLst>
              </a:tr>
              <a:tr h="370840">
                <a:tc>
                  <a:txBody>
                    <a:bodyPr/>
                    <a:lstStyle/>
                    <a:p>
                      <a:r>
                        <a:rPr lang="en-GB" sz="1400" dirty="0"/>
                        <a:t>Leadership as a behavioural category</a:t>
                      </a:r>
                    </a:p>
                  </a:txBody>
                  <a:tcPr/>
                </a:tc>
                <a:tc>
                  <a:txBody>
                    <a:bodyPr/>
                    <a:lstStyle/>
                    <a:p>
                      <a:r>
                        <a:rPr lang="en-GB" sz="1400" dirty="0"/>
                        <a:t>The kinds of behaviour in leadership positions and the influence of group performance. Draws attention to a range of possible managerial behaviour and the importance of leadership style.</a:t>
                      </a:r>
                    </a:p>
                  </a:txBody>
                  <a:tcPr/>
                </a:tc>
                <a:extLst>
                  <a:ext uri="{0D108BD9-81ED-4DB2-BD59-A6C34878D82A}">
                    <a16:rowId xmlns:a16="http://schemas.microsoft.com/office/drawing/2014/main" val="553029115"/>
                  </a:ext>
                </a:extLst>
              </a:tr>
              <a:tr h="370840">
                <a:tc>
                  <a:txBody>
                    <a:bodyPr/>
                    <a:lstStyle/>
                    <a:p>
                      <a:r>
                        <a:rPr lang="en-GB" sz="1400" dirty="0"/>
                        <a:t>Styles of leadership</a:t>
                      </a:r>
                    </a:p>
                  </a:txBody>
                  <a:tcPr/>
                </a:tc>
                <a:tc>
                  <a:txBody>
                    <a:bodyPr/>
                    <a:lstStyle/>
                    <a:p>
                      <a:r>
                        <a:rPr lang="en-GB" sz="1400" dirty="0"/>
                        <a:t>The ways in which the functions of leadership are carried out and the behaviour adopted by managers towards subordinate staff. Concerned with the effects of leadership on those being lead.</a:t>
                      </a:r>
                    </a:p>
                  </a:txBody>
                  <a:tcPr/>
                </a:tc>
                <a:extLst>
                  <a:ext uri="{0D108BD9-81ED-4DB2-BD59-A6C34878D82A}">
                    <a16:rowId xmlns:a16="http://schemas.microsoft.com/office/drawing/2014/main" val="41939438"/>
                  </a:ext>
                </a:extLst>
              </a:tr>
              <a:tr h="370840">
                <a:tc>
                  <a:txBody>
                    <a:bodyPr/>
                    <a:lstStyle/>
                    <a:p>
                      <a:r>
                        <a:rPr lang="en-GB" sz="1400" dirty="0"/>
                        <a:t>Situational approach and contingency models</a:t>
                      </a:r>
                    </a:p>
                  </a:txBody>
                  <a:tcPr/>
                </a:tc>
                <a:tc>
                  <a:txBody>
                    <a:bodyPr/>
                    <a:lstStyle/>
                    <a:p>
                      <a:r>
                        <a:rPr lang="en-GB" sz="1400" dirty="0"/>
                        <a:t>The importance of the situation, interactions between the variables involved in the leadership situation and patterns of behaviour. Belief that there is no single style of leadership appropriate to all situations.</a:t>
                      </a:r>
                    </a:p>
                  </a:txBody>
                  <a:tcPr/>
                </a:tc>
                <a:extLst>
                  <a:ext uri="{0D108BD9-81ED-4DB2-BD59-A6C34878D82A}">
                    <a16:rowId xmlns:a16="http://schemas.microsoft.com/office/drawing/2014/main" val="2682940761"/>
                  </a:ext>
                </a:extLst>
              </a:tr>
              <a:tr h="370840">
                <a:tc>
                  <a:txBody>
                    <a:bodyPr/>
                    <a:lstStyle/>
                    <a:p>
                      <a:r>
                        <a:rPr lang="en-GB" sz="1400" dirty="0"/>
                        <a:t>Transformational leadership</a:t>
                      </a:r>
                    </a:p>
                  </a:txBody>
                  <a:tcPr/>
                </a:tc>
                <a:tc>
                  <a:txBody>
                    <a:bodyPr/>
                    <a:lstStyle/>
                    <a:p>
                      <a:r>
                        <a:rPr lang="en-GB" sz="1400" dirty="0"/>
                        <a:t>A process of engendering innovation and commitment, creating a visions for transforming the performance of the organisation, and appealing to the higher ideals and values of followers.</a:t>
                      </a:r>
                    </a:p>
                  </a:txBody>
                  <a:tcPr/>
                </a:tc>
                <a:extLst>
                  <a:ext uri="{0D108BD9-81ED-4DB2-BD59-A6C34878D82A}">
                    <a16:rowId xmlns:a16="http://schemas.microsoft.com/office/drawing/2014/main" val="4024253884"/>
                  </a:ext>
                </a:extLst>
              </a:tr>
              <a:tr h="370840">
                <a:tc>
                  <a:txBody>
                    <a:bodyPr/>
                    <a:lstStyle/>
                    <a:p>
                      <a:r>
                        <a:rPr lang="en-GB" sz="1400" dirty="0"/>
                        <a:t>Inspirational leadership</a:t>
                      </a:r>
                    </a:p>
                  </a:txBody>
                  <a:tcPr/>
                </a:tc>
                <a:tc>
                  <a:txBody>
                    <a:bodyPr/>
                    <a:lstStyle/>
                    <a:p>
                      <a:r>
                        <a:rPr lang="en-GB" sz="1400" dirty="0"/>
                        <a:t>Based on the personal qualities of the leader and the manner in which the leadership influence is exercised.</a:t>
                      </a:r>
                    </a:p>
                  </a:txBody>
                  <a:tcPr/>
                </a:tc>
                <a:extLst>
                  <a:ext uri="{0D108BD9-81ED-4DB2-BD59-A6C34878D82A}">
                    <a16:rowId xmlns:a16="http://schemas.microsoft.com/office/drawing/2014/main" val="939473901"/>
                  </a:ext>
                </a:extLst>
              </a:tr>
            </a:tbl>
          </a:graphicData>
        </a:graphic>
      </p:graphicFrame>
    </p:spTree>
    <p:extLst>
      <p:ext uri="{BB962C8B-B14F-4D97-AF65-F5344CB8AC3E}">
        <p14:creationId xmlns:p14="http://schemas.microsoft.com/office/powerpoint/2010/main" val="374165086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5B6D8A-1716-427A-A98C-432A5D3B2BDA}"/>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ED42A660-2D6D-4083-AE7C-6179348B9892}"/>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7D5CE7A2-5C03-4F85-8A58-16E16A5DF8AD}"/>
              </a:ext>
            </a:extLst>
          </p:cNvPr>
          <p:cNvSpPr>
            <a:spLocks noGrp="1"/>
          </p:cNvSpPr>
          <p:nvPr>
            <p:ph type="sldNum" sz="quarter" idx="4"/>
          </p:nvPr>
        </p:nvSpPr>
        <p:spPr/>
        <p:txBody>
          <a:bodyPr/>
          <a:lstStyle/>
          <a:p>
            <a:fld id="{A4CA0D4A-ABDC-4976-ABAD-3B4D4081987F}" type="slidenum">
              <a:rPr lang="en-US" smtClean="0"/>
              <a:pPr/>
              <a:t>7</a:t>
            </a:fld>
            <a:endParaRPr lang="en-US" dirty="0"/>
          </a:p>
        </p:txBody>
      </p:sp>
      <p:sp>
        <p:nvSpPr>
          <p:cNvPr id="5" name="Content Placeholder 4">
            <a:extLst>
              <a:ext uri="{FF2B5EF4-FFF2-40B4-BE49-F238E27FC236}">
                <a16:creationId xmlns:a16="http://schemas.microsoft.com/office/drawing/2014/main" id="{81B86E66-7AF2-4B77-84C9-2EF18210C7EA}"/>
              </a:ext>
            </a:extLst>
          </p:cNvPr>
          <p:cNvSpPr>
            <a:spLocks noGrp="1"/>
          </p:cNvSpPr>
          <p:nvPr>
            <p:ph idx="10"/>
          </p:nvPr>
        </p:nvSpPr>
        <p:spPr>
          <a:xfrm>
            <a:off x="386970" y="1511808"/>
            <a:ext cx="9287117" cy="4767072"/>
          </a:xfrm>
        </p:spPr>
        <p:txBody>
          <a:bodyPr/>
          <a:lstStyle/>
          <a:p>
            <a:r>
              <a:rPr lang="en-US" altLang="en-US" sz="1400" b="1" dirty="0"/>
              <a:t>Authoritarian</a:t>
            </a:r>
            <a:r>
              <a:rPr lang="en-US" altLang="en-US" sz="1400" dirty="0"/>
              <a:t> (autocratic) – Focus of power is with the manager and all interactions within the group move towards the manager, who alone exercises decision-making and authority for determining policy, procedures for achieving goals, work tasks and relationships, control of rewards or punishment</a:t>
            </a:r>
          </a:p>
          <a:p>
            <a:r>
              <a:rPr lang="en-US" altLang="en-US" sz="1400" b="1" dirty="0"/>
              <a:t>Democratic</a:t>
            </a:r>
            <a:r>
              <a:rPr lang="en-US" altLang="en-US" sz="1400" dirty="0"/>
              <a:t> – Focus of power is more with the group as whole and greater interaction within the group. Leadership functions are shared with members of the group and the manager is more part of the team. Group members have a greater say in decision-making, determination of policy, implementation of systems and procedures</a:t>
            </a:r>
          </a:p>
          <a:p>
            <a:r>
              <a:rPr lang="en-US" altLang="en-US" sz="1400" b="1" dirty="0"/>
              <a:t>Laissez-faire</a:t>
            </a:r>
            <a:r>
              <a:rPr lang="en-US" altLang="en-US" sz="1400" dirty="0"/>
              <a:t> (genuine) – Conscious decision to pass the focus of power to the members and to allow them freedom of action to do as they think best and not to interfere but is readily available if help is needed. This is not an abdication approach, where a manager does not care and does not want to get involved</a:t>
            </a:r>
          </a:p>
          <a:p>
            <a:pPr>
              <a:buFont typeface="Arial" panose="020B0604020202020204" pitchFamily="34" charset="0"/>
              <a:buChar char="•"/>
            </a:pPr>
            <a:endParaRPr lang="en-GB" sz="1400" dirty="0"/>
          </a:p>
        </p:txBody>
      </p:sp>
      <p:sp>
        <p:nvSpPr>
          <p:cNvPr id="6" name="Title 5">
            <a:extLst>
              <a:ext uri="{FF2B5EF4-FFF2-40B4-BE49-F238E27FC236}">
                <a16:creationId xmlns:a16="http://schemas.microsoft.com/office/drawing/2014/main" id="{BE340C13-D32C-4D63-8386-23079D18FE89}"/>
              </a:ext>
            </a:extLst>
          </p:cNvPr>
          <p:cNvSpPr>
            <a:spLocks noGrp="1"/>
          </p:cNvSpPr>
          <p:nvPr>
            <p:ph type="title"/>
          </p:nvPr>
        </p:nvSpPr>
        <p:spPr>
          <a:xfrm>
            <a:off x="382589" y="317500"/>
            <a:ext cx="2559394" cy="457200"/>
          </a:xfrm>
        </p:spPr>
        <p:txBody>
          <a:bodyPr/>
          <a:lstStyle/>
          <a:p>
            <a:pPr algn="l"/>
            <a:r>
              <a:rPr lang="en-GB" sz="1800" b="1" i="1" dirty="0"/>
              <a:t>Leadership styles</a:t>
            </a:r>
          </a:p>
        </p:txBody>
      </p:sp>
      <p:sp>
        <p:nvSpPr>
          <p:cNvPr id="7" name="Content Placeholder 6">
            <a:extLst>
              <a:ext uri="{FF2B5EF4-FFF2-40B4-BE49-F238E27FC236}">
                <a16:creationId xmlns:a16="http://schemas.microsoft.com/office/drawing/2014/main" id="{086F043B-8C4C-4D0D-AC08-53A3916D9F78}"/>
              </a:ext>
            </a:extLst>
          </p:cNvPr>
          <p:cNvSpPr>
            <a:spLocks noGrp="1"/>
          </p:cNvSpPr>
          <p:nvPr>
            <p:ph idx="11"/>
          </p:nvPr>
        </p:nvSpPr>
        <p:spPr/>
        <p:txBody>
          <a:bodyPr/>
          <a:lstStyle/>
          <a:p>
            <a:pPr marL="0" indent="0">
              <a:buNone/>
            </a:pPr>
            <a:r>
              <a:rPr lang="en-GB" altLang="en-US" sz="1600" dirty="0"/>
              <a:t>Broad classification (</a:t>
            </a:r>
            <a:r>
              <a:rPr lang="en-GB" altLang="en-US" dirty="0"/>
              <a:t>Mullins, 2016)</a:t>
            </a:r>
            <a:endParaRPr lang="en-GB" altLang="en-US" sz="1600" dirty="0"/>
          </a:p>
        </p:txBody>
      </p:sp>
    </p:spTree>
    <p:extLst>
      <p:ext uri="{BB962C8B-B14F-4D97-AF65-F5344CB8AC3E}">
        <p14:creationId xmlns:p14="http://schemas.microsoft.com/office/powerpoint/2010/main" val="100054464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tint val="75000"/>
                  </a:srgbClr>
                </a:solidFill>
                <a:effectLst/>
                <a:uLnTx/>
                <a:uFillTx/>
                <a:latin typeface="Arial" panose="020B0604020202020204" pitchFamily="34" charset="0"/>
                <a:ea typeface="+mn-ea"/>
                <a:cs typeface="Arial" panose="020B0604020202020204" pitchFamily="34" charset="0"/>
              </a:rPr>
              <a:t>Presentation title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tint val="75000"/>
                  </a:srgbClr>
                </a:solidFill>
                <a:effectLst/>
                <a:uLnTx/>
                <a:uFillTx/>
                <a:latin typeface="Arial" panose="020B0604020202020204" pitchFamily="34" charset="0"/>
                <a:ea typeface="+mn-ea"/>
                <a:cs typeface="Arial" panose="020B0604020202020204" pitchFamily="34" charset="0"/>
              </a:rPr>
              <a:t>Presenter name, </a:t>
            </a:r>
            <a:fld id="{E7BF686D-950B-4C0E-A8BF-832D82724244}" type="datetime3">
              <a:rPr kumimoji="0" lang="en-US" sz="800" b="0" i="0" u="none" strike="noStrike" kern="1200" cap="none" spc="0" normalizeH="0" baseline="0" noProof="0" smtClean="0">
                <a:ln>
                  <a:noFill/>
                </a:ln>
                <a:solidFill>
                  <a:srgbClr val="000000">
                    <a:tint val="75000"/>
                  </a:srgbClr>
                </a:solidFill>
                <a:effectLst/>
                <a:uLnTx/>
                <a:uFillTx/>
                <a:latin typeface="Arial" panose="020B0604020202020204" pitchFamily="34" charset="0"/>
                <a:ea typeface="+mn-ea"/>
                <a:cs typeface="Arial" panose="020B0604020202020204"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11 August 2022</a:t>
            </a:fld>
            <a:endParaRPr kumimoji="0" lang="en-US" sz="800" b="0" i="0" u="none" strike="noStrike" kern="1200" cap="none" spc="0" normalizeH="0" baseline="0" noProof="0" dirty="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p:txBody>
      </p:sp>
      <p:sp>
        <p:nvSpPr>
          <p:cNvPr id="3" name="Fußzeilenplatzhalter 2"/>
          <p:cNvSpPr>
            <a:spLocks noGrp="1"/>
          </p:cNvSpPr>
          <p:nvPr>
            <p:ph type="ftr" sz="quarter" idx="3"/>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p:txBody>
      </p:sp>
      <p:sp>
        <p:nvSpPr>
          <p:cNvPr id="4" name="Foliennummernplatzhalter 3"/>
          <p:cNvSpPr>
            <a:spLocks noGrp="1"/>
          </p:cNvSpPr>
          <p:nvPr>
            <p:ph type="sldNum" sz="quarter" idx="4"/>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4CA0D4A-ABDC-4976-ABAD-3B4D4081987F}" type="slidenum">
              <a:rPr kumimoji="0" lang="en-US" sz="800" b="0" i="0" u="none" strike="noStrike" kern="1200" cap="none" spc="0" normalizeH="0" baseline="0" noProof="0" smtClean="0">
                <a:ln>
                  <a:noFill/>
                </a:ln>
                <a:solidFill>
                  <a:srgbClr val="000000">
                    <a:tint val="75000"/>
                  </a:srgbClr>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800" b="0" i="0" u="none" strike="noStrike" kern="1200" cap="none" spc="0" normalizeH="0" baseline="0" noProof="0" dirty="0">
              <a:ln>
                <a:noFill/>
              </a:ln>
              <a:solidFill>
                <a:srgbClr val="000000">
                  <a:tint val="75000"/>
                </a:srgbClr>
              </a:solidFill>
              <a:effectLst/>
              <a:uLnTx/>
              <a:uFillTx/>
              <a:latin typeface="Arial" panose="020B0604020202020204" pitchFamily="34" charset="0"/>
              <a:ea typeface="+mn-ea"/>
              <a:cs typeface="Arial" panose="020B0604020202020204" pitchFamily="34" charset="0"/>
            </a:endParaRPr>
          </a:p>
        </p:txBody>
      </p:sp>
      <p:sp>
        <p:nvSpPr>
          <p:cNvPr id="5" name="Inhaltsplatzhalter 4"/>
          <p:cNvSpPr>
            <a:spLocks noGrp="1"/>
          </p:cNvSpPr>
          <p:nvPr>
            <p:ph idx="10"/>
          </p:nvPr>
        </p:nvSpPr>
        <p:spPr>
          <a:xfrm>
            <a:off x="386970" y="1485304"/>
            <a:ext cx="9140825" cy="4767072"/>
          </a:xfrm>
        </p:spPr>
        <p:txBody>
          <a:bodyPr/>
          <a:lstStyle/>
          <a:p>
            <a:pPr>
              <a:buFont typeface="Wingdings" panose="05000000000000000000" pitchFamily="2" charset="2"/>
              <a:buChar char="Ø"/>
            </a:pPr>
            <a:r>
              <a:rPr lang="en-GB" b="0" i="0" dirty="0">
                <a:solidFill>
                  <a:srgbClr val="080E14"/>
                </a:solidFill>
                <a:effectLst/>
              </a:rPr>
              <a:t>Digital transformation involves using digital technologies to remake a process to become more efficient or effective and to use technology not just to replicate an existing service in a digital form, but to use technology to transform that service into something significantly better</a:t>
            </a:r>
          </a:p>
          <a:p>
            <a:pPr>
              <a:buFont typeface="Wingdings" panose="05000000000000000000" pitchFamily="2" charset="2"/>
              <a:buChar char="Ø"/>
            </a:pPr>
            <a:r>
              <a:rPr lang="en-GB" b="0" i="0" dirty="0">
                <a:solidFill>
                  <a:srgbClr val="000000"/>
                </a:solidFill>
                <a:effectLst/>
              </a:rPr>
              <a:t>Digital transformation can involve many different technologies but includes Industry 4.0 areas, such as cloud computing, the Internet of Things, big data, and artificial intelligence.</a:t>
            </a:r>
          </a:p>
          <a:p>
            <a:pPr>
              <a:buFont typeface="Wingdings" panose="05000000000000000000" pitchFamily="2" charset="2"/>
              <a:buChar char="Ø"/>
            </a:pPr>
            <a:r>
              <a:rPr lang="en-GB" b="0" i="0" dirty="0">
                <a:solidFill>
                  <a:srgbClr val="000000"/>
                </a:solidFill>
                <a:effectLst/>
              </a:rPr>
              <a:t>More than one-third of the top 10 incumbents in each industry will be displaced by digital disruption in the next five years (</a:t>
            </a:r>
            <a:r>
              <a:rPr lang="en-GB" b="0" i="0" dirty="0" err="1">
                <a:solidFill>
                  <a:srgbClr val="000000"/>
                </a:solidFill>
                <a:effectLst/>
              </a:rPr>
              <a:t>Porfírio</a:t>
            </a:r>
            <a:r>
              <a:rPr lang="en-GB" b="0" i="0" dirty="0">
                <a:solidFill>
                  <a:srgbClr val="000000"/>
                </a:solidFill>
                <a:effectLst/>
              </a:rPr>
              <a:t> et al., 2021)</a:t>
            </a:r>
          </a:p>
          <a:p>
            <a:pPr>
              <a:buFont typeface="Wingdings" panose="05000000000000000000" pitchFamily="2" charset="2"/>
              <a:buChar char="Ø"/>
            </a:pPr>
            <a:r>
              <a:rPr lang="en-GB" dirty="0">
                <a:solidFill>
                  <a:srgbClr val="000000"/>
                </a:solidFill>
              </a:rPr>
              <a:t>C</a:t>
            </a:r>
            <a:r>
              <a:rPr lang="en-GB" b="0" i="0" dirty="0">
                <a:solidFill>
                  <a:srgbClr val="000000"/>
                </a:solidFill>
                <a:effectLst/>
              </a:rPr>
              <a:t>ompanies that miss the trend of digitalisation today will be in the future slower, less flexible and less competitive than digital pioneers (</a:t>
            </a:r>
            <a:r>
              <a:rPr lang="en-GB" b="0" i="0" dirty="0" err="1">
                <a:solidFill>
                  <a:srgbClr val="000000"/>
                </a:solidFill>
                <a:effectLst/>
              </a:rPr>
              <a:t>Westerman</a:t>
            </a:r>
            <a:r>
              <a:rPr lang="en-GB" b="0" i="0" dirty="0">
                <a:solidFill>
                  <a:srgbClr val="000000"/>
                </a:solidFill>
                <a:effectLst/>
              </a:rPr>
              <a:t> et al., 2014)</a:t>
            </a:r>
          </a:p>
          <a:p>
            <a:pPr>
              <a:buFont typeface="Wingdings" panose="05000000000000000000" pitchFamily="2" charset="2"/>
              <a:buChar char="Ø"/>
            </a:pPr>
            <a:r>
              <a:rPr lang="en-GB" b="0" i="0" dirty="0">
                <a:solidFill>
                  <a:srgbClr val="000000"/>
                </a:solidFill>
                <a:effectLst/>
              </a:rPr>
              <a:t>However, it's not just about the technology: changing business processes and corporate culture are just as vital to the success of these initiatives. </a:t>
            </a:r>
          </a:p>
          <a:p>
            <a:pPr>
              <a:buFont typeface="Wingdings" panose="05000000000000000000" pitchFamily="2" charset="2"/>
              <a:buChar char="Ø"/>
            </a:pPr>
            <a:r>
              <a:rPr lang="en-GB" b="0" i="0" dirty="0">
                <a:solidFill>
                  <a:srgbClr val="000000"/>
                </a:solidFill>
                <a:effectLst/>
              </a:rPr>
              <a:t>Digital transformation presents an opportunity for innovation in organizations. It represents a change in, for instance, how the organization works, the services it provides, technology platforms it uses, how work is organized, and where employees work (El </a:t>
            </a:r>
            <a:r>
              <a:rPr lang="en-GB" b="0" i="0" dirty="0" err="1">
                <a:solidFill>
                  <a:srgbClr val="000000"/>
                </a:solidFill>
                <a:effectLst/>
              </a:rPr>
              <a:t>Sawy</a:t>
            </a:r>
            <a:r>
              <a:rPr lang="en-GB" b="0" i="0" dirty="0">
                <a:solidFill>
                  <a:srgbClr val="000000"/>
                </a:solidFill>
                <a:effectLst/>
              </a:rPr>
              <a:t> </a:t>
            </a:r>
            <a:r>
              <a:rPr lang="en-GB" b="0" i="1" dirty="0">
                <a:solidFill>
                  <a:srgbClr val="000000"/>
                </a:solidFill>
                <a:effectLst/>
              </a:rPr>
              <a:t>et al. </a:t>
            </a:r>
            <a:r>
              <a:rPr lang="en-GB" b="0" dirty="0">
                <a:solidFill>
                  <a:srgbClr val="000000"/>
                </a:solidFill>
                <a:effectLst/>
              </a:rPr>
              <a:t>2016</a:t>
            </a:r>
            <a:r>
              <a:rPr lang="en-GB" b="0" i="0" dirty="0">
                <a:solidFill>
                  <a:srgbClr val="000000"/>
                </a:solidFill>
                <a:effectLst/>
              </a:rPr>
              <a:t>)</a:t>
            </a:r>
          </a:p>
        </p:txBody>
      </p:sp>
      <p:sp>
        <p:nvSpPr>
          <p:cNvPr id="6" name="Titel 5"/>
          <p:cNvSpPr>
            <a:spLocks noGrp="1"/>
          </p:cNvSpPr>
          <p:nvPr>
            <p:ph type="title"/>
          </p:nvPr>
        </p:nvSpPr>
        <p:spPr/>
        <p:txBody>
          <a:bodyPr/>
          <a:lstStyle/>
          <a:p>
            <a:r>
              <a:rPr lang="en-GB" altLang="de-DE" dirty="0">
                <a:cs typeface="Arial" panose="020B0604020202020204" pitchFamily="34" charset="0"/>
              </a:rPr>
              <a:t>Digital Transformation</a:t>
            </a:r>
            <a:endParaRPr lang="en-US" dirty="0"/>
          </a:p>
        </p:txBody>
      </p:sp>
      <p:sp>
        <p:nvSpPr>
          <p:cNvPr id="7" name="Inhaltsplatzhalter 6"/>
          <p:cNvSpPr>
            <a:spLocks noGrp="1"/>
          </p:cNvSpPr>
          <p:nvPr>
            <p:ph idx="11"/>
          </p:nvPr>
        </p:nvSpPr>
        <p:spPr/>
        <p:txBody>
          <a:bodyPr/>
          <a:lstStyle/>
          <a:p>
            <a:r>
              <a:rPr lang="en-US" dirty="0"/>
              <a:t>Definitions</a:t>
            </a:r>
          </a:p>
        </p:txBody>
      </p:sp>
    </p:spTree>
    <p:extLst>
      <p:ext uri="{BB962C8B-B14F-4D97-AF65-F5344CB8AC3E}">
        <p14:creationId xmlns:p14="http://schemas.microsoft.com/office/powerpoint/2010/main" val="378832982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9</a:t>
            </a:fld>
            <a:endParaRPr lang="en-US" dirty="0"/>
          </a:p>
        </p:txBody>
      </p:sp>
      <p:sp>
        <p:nvSpPr>
          <p:cNvPr id="5" name="Inhaltsplatzhalter 4"/>
          <p:cNvSpPr>
            <a:spLocks noGrp="1"/>
          </p:cNvSpPr>
          <p:nvPr>
            <p:ph idx="10"/>
          </p:nvPr>
        </p:nvSpPr>
        <p:spPr>
          <a:xfrm>
            <a:off x="386970" y="1631076"/>
            <a:ext cx="9140825" cy="4767072"/>
          </a:xfrm>
        </p:spPr>
        <p:txBody>
          <a:bodyPr/>
          <a:lstStyle/>
          <a:p>
            <a:pPr>
              <a:buFont typeface="Arial" panose="020B0604020202020204" pitchFamily="34" charset="0"/>
              <a:buChar char="•"/>
            </a:pPr>
            <a:r>
              <a:rPr lang="en-US" dirty="0"/>
              <a:t>Stage 1 – </a:t>
            </a:r>
            <a:r>
              <a:rPr lang="en-GB" dirty="0"/>
              <a:t>Relevance of digital strategy to corporate strategy </a:t>
            </a:r>
          </a:p>
          <a:p>
            <a:pPr>
              <a:buFont typeface="Arial" panose="020B0604020202020204" pitchFamily="34" charset="0"/>
              <a:buChar char="•"/>
            </a:pPr>
            <a:r>
              <a:rPr lang="en-US" dirty="0"/>
              <a:t>Stage 2 – </a:t>
            </a:r>
            <a:r>
              <a:rPr lang="en-GB" dirty="0"/>
              <a:t>Relevance of digital strategy for corporate and business strategy </a:t>
            </a:r>
            <a:endParaRPr lang="en-US" dirty="0"/>
          </a:p>
          <a:p>
            <a:pPr>
              <a:buFont typeface="Arial" panose="020B0604020202020204" pitchFamily="34" charset="0"/>
              <a:buChar char="•"/>
            </a:pPr>
            <a:r>
              <a:rPr lang="en-US" dirty="0"/>
              <a:t>Stage 3 – </a:t>
            </a:r>
            <a:r>
              <a:rPr lang="en-GB" dirty="0"/>
              <a:t>Perceived level of innovations derived from digital strategy </a:t>
            </a:r>
            <a:endParaRPr lang="en-US" dirty="0"/>
          </a:p>
          <a:p>
            <a:pPr>
              <a:buFont typeface="Arial" panose="020B0604020202020204" pitchFamily="34" charset="0"/>
              <a:buChar char="•"/>
            </a:pPr>
            <a:r>
              <a:rPr lang="en-US" dirty="0"/>
              <a:t>Stage 4 – </a:t>
            </a:r>
            <a:r>
              <a:rPr lang="en-GB" dirty="0"/>
              <a:t>Relevance of investments in digital strategy</a:t>
            </a:r>
            <a:endParaRPr lang="en-US" dirty="0"/>
          </a:p>
        </p:txBody>
      </p:sp>
      <p:sp>
        <p:nvSpPr>
          <p:cNvPr id="6" name="Titel 5"/>
          <p:cNvSpPr>
            <a:spLocks noGrp="1"/>
          </p:cNvSpPr>
          <p:nvPr>
            <p:ph type="title"/>
          </p:nvPr>
        </p:nvSpPr>
        <p:spPr/>
        <p:txBody>
          <a:bodyPr/>
          <a:lstStyle/>
          <a:p>
            <a:r>
              <a:rPr lang="en-US" dirty="0"/>
              <a:t>Conceptual stages of digital transformation</a:t>
            </a:r>
          </a:p>
        </p:txBody>
      </p:sp>
      <p:sp>
        <p:nvSpPr>
          <p:cNvPr id="7" name="Inhaltsplatzhalter 6"/>
          <p:cNvSpPr>
            <a:spLocks noGrp="1"/>
          </p:cNvSpPr>
          <p:nvPr>
            <p:ph idx="11"/>
          </p:nvPr>
        </p:nvSpPr>
        <p:spPr/>
        <p:txBody>
          <a:bodyPr/>
          <a:lstStyle/>
          <a:p>
            <a:r>
              <a:rPr lang="en-US" dirty="0" err="1"/>
              <a:t>Porfírio</a:t>
            </a:r>
            <a:r>
              <a:rPr lang="en-US" dirty="0"/>
              <a:t> et al. (2021)</a:t>
            </a:r>
          </a:p>
        </p:txBody>
      </p:sp>
    </p:spTree>
    <p:extLst>
      <p:ext uri="{BB962C8B-B14F-4D97-AF65-F5344CB8AC3E}">
        <p14:creationId xmlns:p14="http://schemas.microsoft.com/office/powerpoint/2010/main" val="67750388"/>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 name="EE4P_STYLE_ID" val="6cd991bf-f022-4378-96e7-2c338aeb3f5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0</TotalTime>
  <Words>3153</Words>
  <Application>Microsoft Office PowerPoint</Application>
  <PresentationFormat>A4 Paper (210x297 mm)</PresentationFormat>
  <Paragraphs>259</Paragraphs>
  <Slides>21</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21</vt:i4>
      </vt:variant>
    </vt:vector>
  </HeadingPairs>
  <TitlesOfParts>
    <vt:vector size="29" baseType="lpstr">
      <vt:lpstr>Arial</vt:lpstr>
      <vt:lpstr>Roboto</vt:lpstr>
      <vt:lpstr>Wingdings</vt:lpstr>
      <vt:lpstr>Symbol</vt:lpstr>
      <vt:lpstr>Times New Roman</vt:lpstr>
      <vt:lpstr>2009_h&amp;z Folienmaster english</vt:lpstr>
      <vt:lpstr>Blank Presentation</vt:lpstr>
      <vt:lpstr>think-cell Slide</vt:lpstr>
      <vt:lpstr>Digital Leadership</vt:lpstr>
      <vt:lpstr>Learning Goals for Digital Leadership</vt:lpstr>
      <vt:lpstr>Session Content</vt:lpstr>
      <vt:lpstr>What is Leadership?</vt:lpstr>
      <vt:lpstr>Leadership v. Management</vt:lpstr>
      <vt:lpstr>A framework for the study of managerial leadership</vt:lpstr>
      <vt:lpstr>Leadership styles</vt:lpstr>
      <vt:lpstr>Digital Transformation</vt:lpstr>
      <vt:lpstr>Conceptual stages of digital transformation</vt:lpstr>
      <vt:lpstr>Digital Leadership</vt:lpstr>
      <vt:lpstr>Differences between leaders of the digital age and conventional leadership </vt:lpstr>
      <vt:lpstr>Digital Leadership Skills</vt:lpstr>
      <vt:lpstr>Digital Leadership Skills</vt:lpstr>
      <vt:lpstr>Digital leadership core values</vt:lpstr>
      <vt:lpstr>Operational leadership practice of digital transformation</vt:lpstr>
      <vt:lpstr>Taxonomy of digital leadership in the construction industry</vt:lpstr>
      <vt:lpstr>PSM lagging behind</vt:lpstr>
      <vt:lpstr>Barriers to digital transformation</vt:lpstr>
      <vt:lpstr>End of element quiz</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Tim Robbe</dc:creator>
  <cp:lastModifiedBy>steve kelly</cp:lastModifiedBy>
  <cp:revision>177</cp:revision>
  <dcterms:created xsi:type="dcterms:W3CDTF">2009-09-24T14:23:52Z</dcterms:created>
  <dcterms:modified xsi:type="dcterms:W3CDTF">2022-08-11T07:44:26Z</dcterms:modified>
  <cp:category>h&amp;z Business Consulting</cp:category>
</cp:coreProperties>
</file>