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8" r:id="rId5"/>
    <p:sldId id="298" r:id="rId6"/>
    <p:sldId id="297" r:id="rId7"/>
    <p:sldId id="284" r:id="rId8"/>
    <p:sldId id="299" r:id="rId9"/>
    <p:sldId id="300" r:id="rId10"/>
    <p:sldId id="301" r:id="rId11"/>
    <p:sldId id="277" r:id="rId12"/>
    <p:sldId id="310" r:id="rId13"/>
    <p:sldId id="311" r:id="rId14"/>
    <p:sldId id="278" r:id="rId15"/>
    <p:sldId id="283" r:id="rId16"/>
    <p:sldId id="282" r:id="rId17"/>
    <p:sldId id="309" r:id="rId18"/>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C"/>
    <a:srgbClr val="87A4D9"/>
    <a:srgbClr val="199CC4"/>
    <a:srgbClr val="BCA5EB"/>
    <a:srgbClr val="967CC4"/>
    <a:srgbClr val="4472C4"/>
    <a:srgbClr val="0070C0"/>
    <a:srgbClr val="DEF0FA"/>
    <a:srgbClr val="F47613"/>
    <a:srgbClr val="00A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F40CD-1CA6-4F8F-B031-D9BEA8704FCD}" v="2" dt="2019-08-30T09:34:00.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20" autoAdjust="0"/>
    <p:restoredTop sz="87903" autoAdjust="0"/>
  </p:normalViewPr>
  <p:slideViewPr>
    <p:cSldViewPr snapToGrid="0">
      <p:cViewPr varScale="1">
        <p:scale>
          <a:sx n="108" d="100"/>
          <a:sy n="108" d="100"/>
        </p:scale>
        <p:origin x="630"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 D.H. van (BMS)" userId="5c0e285f-61ea-45dc-9d12-f50d15e0e624" providerId="ADAL" clId="{463F40CD-1CA6-4F8F-B031-D9BEA8704FCD}"/>
    <pc:docChg chg="custSel addSld modSld">
      <pc:chgData name="Dun, D.H. van (BMS)" userId="5c0e285f-61ea-45dc-9d12-f50d15e0e624" providerId="ADAL" clId="{463F40CD-1CA6-4F8F-B031-D9BEA8704FCD}" dt="2019-08-30T09:57:46.539" v="317" actId="20577"/>
      <pc:docMkLst>
        <pc:docMk/>
      </pc:docMkLst>
      <pc:sldChg chg="addSp modSp add">
        <pc:chgData name="Dun, D.H. van (BMS)" userId="5c0e285f-61ea-45dc-9d12-f50d15e0e624" providerId="ADAL" clId="{463F40CD-1CA6-4F8F-B031-D9BEA8704FCD}" dt="2019-08-30T09:57:46.539" v="317" actId="20577"/>
        <pc:sldMkLst>
          <pc:docMk/>
          <pc:sldMk cId="163241194" sldId="315"/>
        </pc:sldMkLst>
        <pc:spChg chg="mod">
          <ac:chgData name="Dun, D.H. van (BMS)" userId="5c0e285f-61ea-45dc-9d12-f50d15e0e624" providerId="ADAL" clId="{463F40CD-1CA6-4F8F-B031-D9BEA8704FCD}" dt="2019-08-30T09:57:46.539" v="317" actId="20577"/>
          <ac:spMkLst>
            <pc:docMk/>
            <pc:sldMk cId="163241194" sldId="315"/>
            <ac:spMk id="2" creationId="{415271A9-7061-4B86-A00B-CF5C40F46F7E}"/>
          </ac:spMkLst>
        </pc:spChg>
        <pc:graphicFrameChg chg="add mod modGraphic">
          <ac:chgData name="Dun, D.H. van (BMS)" userId="5c0e285f-61ea-45dc-9d12-f50d15e0e624" providerId="ADAL" clId="{463F40CD-1CA6-4F8F-B031-D9BEA8704FCD}" dt="2019-08-30T09:36:43.528" v="227" actId="1076"/>
          <ac:graphicFrameMkLst>
            <pc:docMk/>
            <pc:sldMk cId="163241194" sldId="315"/>
            <ac:graphicFrameMk id="3" creationId="{7B0DDC94-B44E-4309-83FA-F498992B4CB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0715BC1-D104-449D-BE3F-E15FAF8135CD}" type="datetimeFigureOut">
              <a:rPr lang="nl-NL" smtClean="0"/>
              <a:t>9-9-2019</a:t>
            </a:fld>
            <a:endParaRPr lang="nl-NL"/>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2B2D2D8-3C6F-4339-A24D-671C6D768956}" type="slidenum">
              <a:rPr lang="nl-NL" smtClean="0"/>
              <a:t>‹#›</a:t>
            </a:fld>
            <a:endParaRPr lang="nl-NL"/>
          </a:p>
        </p:txBody>
      </p:sp>
    </p:spTree>
    <p:extLst>
      <p:ext uri="{BB962C8B-B14F-4D97-AF65-F5344CB8AC3E}">
        <p14:creationId xmlns:p14="http://schemas.microsoft.com/office/powerpoint/2010/main" val="403345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Assignment</a:t>
            </a:r>
            <a:r>
              <a:rPr lang="nl-NL" dirty="0"/>
              <a:t> </a:t>
            </a:r>
            <a:r>
              <a:rPr lang="nl-NL" dirty="0" err="1"/>
              <a:t>to</a:t>
            </a:r>
            <a:r>
              <a:rPr lang="nl-NL" baseline="0" dirty="0"/>
              <a:t> </a:t>
            </a:r>
            <a:r>
              <a:rPr lang="nl-NL" baseline="0" dirty="0" err="1"/>
              <a:t>the</a:t>
            </a:r>
            <a:r>
              <a:rPr lang="nl-NL" baseline="0" dirty="0"/>
              <a:t> team Way of </a:t>
            </a:r>
            <a:r>
              <a:rPr lang="nl-NL" baseline="0" dirty="0" err="1"/>
              <a:t>working</a:t>
            </a:r>
            <a:r>
              <a:rPr lang="nl-NL" baseline="0" dirty="0"/>
              <a:t>:</a:t>
            </a:r>
          </a:p>
          <a:p>
            <a:r>
              <a:rPr lang="nl-NL" baseline="0" dirty="0" err="1"/>
              <a:t>What</a:t>
            </a:r>
            <a:r>
              <a:rPr lang="nl-NL" baseline="0" dirty="0"/>
              <a:t> steps do we </a:t>
            </a:r>
            <a:r>
              <a:rPr lang="nl-NL" baseline="0" dirty="0" err="1"/>
              <a:t>need</a:t>
            </a:r>
            <a:r>
              <a:rPr lang="nl-NL" baseline="0" dirty="0"/>
              <a:t> </a:t>
            </a:r>
            <a:r>
              <a:rPr lang="nl-NL" baseline="0" dirty="0" err="1"/>
              <a:t>to</a:t>
            </a:r>
            <a:r>
              <a:rPr lang="nl-NL" baseline="0" dirty="0"/>
              <a:t> take </a:t>
            </a:r>
            <a:r>
              <a:rPr lang="nl-NL" baseline="0" dirty="0" err="1"/>
              <a:t>to</a:t>
            </a:r>
            <a:r>
              <a:rPr lang="nl-NL" baseline="0" dirty="0"/>
              <a:t> continue </a:t>
            </a:r>
            <a:r>
              <a:rPr lang="nl-NL" baseline="0" dirty="0" err="1"/>
              <a:t>to</a:t>
            </a:r>
            <a:r>
              <a:rPr lang="nl-NL" baseline="0" dirty="0"/>
              <a:t> </a:t>
            </a:r>
            <a:r>
              <a:rPr lang="nl-NL" baseline="0" dirty="0" err="1"/>
              <a:t>be</a:t>
            </a:r>
            <a:r>
              <a:rPr lang="nl-NL" baseline="0" dirty="0"/>
              <a:t> </a:t>
            </a:r>
            <a:r>
              <a:rPr lang="nl-NL" baseline="0" dirty="0" err="1"/>
              <a:t>and</a:t>
            </a:r>
            <a:r>
              <a:rPr lang="nl-NL" baseline="0" dirty="0"/>
              <a:t>/or </a:t>
            </a:r>
            <a:r>
              <a:rPr lang="nl-NL" baseline="0" dirty="0" err="1"/>
              <a:t>become</a:t>
            </a:r>
            <a:r>
              <a:rPr lang="nl-NL" baseline="0" dirty="0"/>
              <a:t> </a:t>
            </a:r>
            <a:r>
              <a:rPr lang="nl-NL" baseline="0" dirty="0" err="1"/>
              <a:t>an</a:t>
            </a:r>
            <a:r>
              <a:rPr lang="nl-NL" baseline="0" dirty="0"/>
              <a:t> </a:t>
            </a:r>
            <a:r>
              <a:rPr lang="nl-NL" baseline="0" dirty="0" err="1"/>
              <a:t>organisation</a:t>
            </a:r>
            <a:r>
              <a:rPr lang="nl-NL" baseline="0" dirty="0"/>
              <a:t> </a:t>
            </a:r>
            <a:r>
              <a:rPr lang="nl-NL" baseline="0" dirty="0" err="1"/>
              <a:t>that</a:t>
            </a:r>
            <a:r>
              <a:rPr lang="nl-NL" baseline="0" dirty="0"/>
              <a:t> is </a:t>
            </a:r>
            <a:r>
              <a:rPr lang="nl-NL" baseline="0" dirty="0" err="1"/>
              <a:t>adaptive</a:t>
            </a:r>
            <a:r>
              <a:rPr lang="nl-NL" baseline="0" dirty="0"/>
              <a:t>, </a:t>
            </a:r>
            <a:r>
              <a:rPr lang="nl-NL" baseline="0" dirty="0" err="1"/>
              <a:t>responsive</a:t>
            </a:r>
            <a:r>
              <a:rPr lang="nl-NL" baseline="0" dirty="0"/>
              <a:t> </a:t>
            </a:r>
            <a:r>
              <a:rPr lang="nl-NL" baseline="0" dirty="0" err="1"/>
              <a:t>and</a:t>
            </a:r>
            <a:r>
              <a:rPr lang="nl-NL" baseline="0" dirty="0"/>
              <a:t> </a:t>
            </a:r>
            <a:r>
              <a:rPr lang="nl-NL" baseline="0" dirty="0" err="1"/>
              <a:t>resilient</a:t>
            </a:r>
            <a:r>
              <a:rPr lang="nl-NL" baseline="0" dirty="0"/>
              <a:t>, in order </a:t>
            </a:r>
            <a:r>
              <a:rPr lang="nl-NL" baseline="0" dirty="0" err="1"/>
              <a:t>to</a:t>
            </a:r>
            <a:r>
              <a:rPr lang="nl-NL" baseline="0" dirty="0"/>
              <a:t> deal </a:t>
            </a:r>
            <a:r>
              <a:rPr lang="nl-NL" baseline="0" dirty="0" err="1"/>
              <a:t>with</a:t>
            </a:r>
            <a:r>
              <a:rPr lang="nl-NL" baseline="0" dirty="0"/>
              <a:t> </a:t>
            </a:r>
            <a:r>
              <a:rPr lang="nl-NL" baseline="0" dirty="0" err="1"/>
              <a:t>the</a:t>
            </a:r>
            <a:r>
              <a:rPr lang="nl-NL" baseline="0" dirty="0"/>
              <a:t> </a:t>
            </a:r>
            <a:r>
              <a:rPr lang="nl-NL" baseline="0" dirty="0" err="1"/>
              <a:t>demands</a:t>
            </a:r>
            <a:r>
              <a:rPr lang="nl-NL" baseline="0" dirty="0"/>
              <a:t> of </a:t>
            </a:r>
            <a:r>
              <a:rPr lang="nl-NL" baseline="0" dirty="0" err="1"/>
              <a:t>fast</a:t>
            </a:r>
            <a:r>
              <a:rPr lang="nl-NL" baseline="0" dirty="0"/>
              <a:t> </a:t>
            </a:r>
            <a:r>
              <a:rPr lang="nl-NL" baseline="0" dirty="0" err="1"/>
              <a:t>changing</a:t>
            </a:r>
            <a:r>
              <a:rPr lang="nl-NL" baseline="0" dirty="0"/>
              <a:t> society? </a:t>
            </a:r>
            <a:r>
              <a:rPr lang="nl-NL" baseline="0" dirty="0" err="1"/>
              <a:t>What</a:t>
            </a:r>
            <a:r>
              <a:rPr lang="nl-NL" baseline="0" dirty="0"/>
              <a:t> is </a:t>
            </a:r>
            <a:r>
              <a:rPr lang="nl-NL" baseline="0" dirty="0" err="1"/>
              <a:t>the</a:t>
            </a:r>
            <a:r>
              <a:rPr lang="nl-NL" baseline="0" dirty="0"/>
              <a:t> </a:t>
            </a:r>
            <a:r>
              <a:rPr lang="nl-NL" baseline="0" dirty="0" err="1"/>
              <a:t>typical</a:t>
            </a:r>
            <a:r>
              <a:rPr lang="nl-NL" baseline="0" dirty="0"/>
              <a:t> UT-way of </a:t>
            </a:r>
            <a:r>
              <a:rPr lang="nl-NL" baseline="0" dirty="0" err="1"/>
              <a:t>working</a:t>
            </a:r>
            <a:r>
              <a:rPr lang="nl-NL" baseline="0" dirty="0"/>
              <a:t> </a:t>
            </a:r>
            <a:r>
              <a:rPr lang="nl-NL" baseline="0" dirty="0" err="1"/>
              <a:t>for</a:t>
            </a:r>
            <a:r>
              <a:rPr lang="nl-NL" baseline="0" dirty="0"/>
              <a:t> </a:t>
            </a:r>
            <a:r>
              <a:rPr lang="nl-NL" baseline="0" dirty="0" err="1"/>
              <a:t>students</a:t>
            </a:r>
            <a:r>
              <a:rPr lang="nl-NL" baseline="0" dirty="0"/>
              <a:t> </a:t>
            </a:r>
            <a:r>
              <a:rPr lang="nl-NL" baseline="0" dirty="0" err="1"/>
              <a:t>and</a:t>
            </a:r>
            <a:r>
              <a:rPr lang="nl-NL" baseline="0" dirty="0"/>
              <a:t> </a:t>
            </a:r>
            <a:r>
              <a:rPr lang="nl-NL" baseline="0" dirty="0" err="1"/>
              <a:t>staff</a:t>
            </a:r>
            <a:r>
              <a:rPr lang="nl-NL" baseline="0" dirty="0"/>
              <a:t>, How </a:t>
            </a:r>
            <a:r>
              <a:rPr lang="nl-NL" baseline="0" dirty="0" err="1"/>
              <a:t>can</a:t>
            </a:r>
            <a:r>
              <a:rPr lang="nl-NL" baseline="0" dirty="0"/>
              <a:t> we </a:t>
            </a:r>
            <a:r>
              <a:rPr lang="nl-NL" baseline="0" dirty="0" err="1"/>
              <a:t>improve</a:t>
            </a:r>
            <a:r>
              <a:rPr lang="nl-NL" baseline="0" dirty="0"/>
              <a:t> </a:t>
            </a:r>
            <a:r>
              <a:rPr lang="nl-NL" baseline="0" dirty="0" err="1"/>
              <a:t>our</a:t>
            </a:r>
            <a:r>
              <a:rPr lang="nl-NL" baseline="0" dirty="0"/>
              <a:t> way of </a:t>
            </a:r>
            <a:r>
              <a:rPr lang="nl-NL" baseline="0" dirty="0" err="1"/>
              <a:t>working</a:t>
            </a:r>
            <a:r>
              <a:rPr lang="nl-NL" baseline="0" dirty="0"/>
              <a:t> </a:t>
            </a:r>
            <a:r>
              <a:rPr lang="nl-NL" baseline="0" dirty="0" err="1"/>
              <a:t>with</a:t>
            </a:r>
            <a:r>
              <a:rPr lang="nl-NL" baseline="0" dirty="0"/>
              <a:t> </a:t>
            </a:r>
            <a:r>
              <a:rPr lang="nl-NL" baseline="0" dirty="0" err="1"/>
              <a:t>external</a:t>
            </a:r>
            <a:r>
              <a:rPr lang="nl-NL" baseline="0" dirty="0"/>
              <a:t> partners, or HOW CAN OUR ORGANISATION PERFORM EVEN BETTER?</a:t>
            </a:r>
          </a:p>
          <a:p>
            <a:endParaRPr lang="nl-NL" baseline="0" dirty="0"/>
          </a:p>
          <a:p>
            <a:r>
              <a:rPr lang="nl-NL" baseline="0" dirty="0"/>
              <a:t>Way of </a:t>
            </a:r>
            <a:r>
              <a:rPr lang="nl-NL" baseline="0" dirty="0" err="1"/>
              <a:t>working</a:t>
            </a:r>
            <a:r>
              <a:rPr lang="nl-NL" baseline="0" dirty="0"/>
              <a:t> </a:t>
            </a:r>
            <a:r>
              <a:rPr lang="nl-NL" baseline="0" dirty="0" err="1"/>
              <a:t>isn’t</a:t>
            </a:r>
            <a:r>
              <a:rPr lang="nl-NL" baseline="0" dirty="0"/>
              <a:t> a goal on </a:t>
            </a:r>
            <a:r>
              <a:rPr lang="nl-NL" baseline="0" dirty="0" err="1"/>
              <a:t>its</a:t>
            </a:r>
            <a:r>
              <a:rPr lang="nl-NL" baseline="0" dirty="0"/>
              <a:t> </a:t>
            </a:r>
            <a:r>
              <a:rPr lang="nl-NL" baseline="0" dirty="0" err="1"/>
              <a:t>own</a:t>
            </a:r>
            <a:r>
              <a:rPr lang="nl-NL" baseline="0" dirty="0"/>
              <a:t>. A shared way of </a:t>
            </a:r>
            <a:r>
              <a:rPr lang="nl-NL" baseline="0" dirty="0" err="1"/>
              <a:t>working</a:t>
            </a:r>
            <a:r>
              <a:rPr lang="nl-NL" baseline="0" dirty="0"/>
              <a:t> </a:t>
            </a:r>
            <a:r>
              <a:rPr lang="nl-NL" baseline="0" dirty="0" err="1"/>
              <a:t>might</a:t>
            </a:r>
            <a:r>
              <a:rPr lang="nl-NL" baseline="0" dirty="0"/>
              <a:t> </a:t>
            </a:r>
            <a:r>
              <a:rPr lang="nl-NL" baseline="0" dirty="0" err="1"/>
              <a:t>be</a:t>
            </a:r>
            <a:r>
              <a:rPr lang="nl-NL" baseline="0" dirty="0"/>
              <a:t> </a:t>
            </a:r>
            <a:r>
              <a:rPr lang="nl-NL" baseline="0" dirty="0" err="1"/>
              <a:t>seen</a:t>
            </a:r>
            <a:r>
              <a:rPr lang="nl-NL" baseline="0" dirty="0"/>
              <a:t> as </a:t>
            </a:r>
            <a:r>
              <a:rPr lang="nl-NL" baseline="0" dirty="0" err="1"/>
              <a:t>an</a:t>
            </a:r>
            <a:r>
              <a:rPr lang="nl-NL" baseline="0" dirty="0"/>
              <a:t> </a:t>
            </a:r>
            <a:r>
              <a:rPr lang="nl-NL" baseline="0" dirty="0" err="1"/>
              <a:t>enabler</a:t>
            </a:r>
            <a:r>
              <a:rPr lang="nl-NL" baseline="0" dirty="0"/>
              <a:t>, as </a:t>
            </a:r>
            <a:r>
              <a:rPr lang="nl-NL" baseline="0" dirty="0" err="1"/>
              <a:t>it</a:t>
            </a:r>
            <a:r>
              <a:rPr lang="nl-NL" baseline="0" dirty="0"/>
              <a:t> </a:t>
            </a:r>
            <a:r>
              <a:rPr lang="nl-NL" baseline="0" dirty="0" err="1"/>
              <a:t>gives</a:t>
            </a:r>
            <a:r>
              <a:rPr lang="nl-NL" baseline="0" dirty="0"/>
              <a:t> </a:t>
            </a:r>
            <a:r>
              <a:rPr lang="nl-NL" baseline="0" dirty="0" err="1"/>
              <a:t>individuals</a:t>
            </a:r>
            <a:r>
              <a:rPr lang="nl-NL" baseline="0" dirty="0"/>
              <a:t> </a:t>
            </a:r>
            <a:r>
              <a:rPr lang="nl-NL" baseline="0" dirty="0" err="1"/>
              <a:t>guidance</a:t>
            </a:r>
            <a:r>
              <a:rPr lang="nl-NL" baseline="0" dirty="0"/>
              <a:t> </a:t>
            </a:r>
            <a:r>
              <a:rPr lang="nl-NL" baseline="0" dirty="0" err="1"/>
              <a:t>to</a:t>
            </a:r>
            <a:r>
              <a:rPr lang="nl-NL" baseline="0" dirty="0"/>
              <a:t> </a:t>
            </a:r>
            <a:r>
              <a:rPr lang="nl-NL" baseline="0" dirty="0" err="1"/>
              <a:t>grow</a:t>
            </a:r>
            <a:r>
              <a:rPr lang="nl-NL" baseline="0" dirty="0"/>
              <a:t> </a:t>
            </a:r>
            <a:r>
              <a:rPr lang="nl-NL" baseline="0" dirty="0" err="1"/>
              <a:t>their</a:t>
            </a:r>
            <a:r>
              <a:rPr lang="nl-NL" baseline="0" dirty="0"/>
              <a:t> skills, </a:t>
            </a:r>
            <a:r>
              <a:rPr lang="nl-NL" baseline="0" dirty="0" err="1"/>
              <a:t>and</a:t>
            </a:r>
            <a:r>
              <a:rPr lang="nl-NL" baseline="0" dirty="0"/>
              <a:t>  </a:t>
            </a:r>
            <a:r>
              <a:rPr lang="nl-NL" baseline="0" dirty="0" err="1"/>
              <a:t>the</a:t>
            </a:r>
            <a:r>
              <a:rPr lang="nl-NL" baseline="0" dirty="0"/>
              <a:t> </a:t>
            </a:r>
            <a:r>
              <a:rPr lang="nl-NL" baseline="0" dirty="0" err="1"/>
              <a:t>organisation</a:t>
            </a:r>
            <a:r>
              <a:rPr lang="nl-NL" baseline="0" dirty="0"/>
              <a:t> </a:t>
            </a:r>
            <a:r>
              <a:rPr lang="nl-NL" baseline="0" dirty="0" err="1"/>
              <a:t>direction</a:t>
            </a:r>
            <a:r>
              <a:rPr lang="nl-NL" baseline="0" dirty="0"/>
              <a:t> </a:t>
            </a:r>
            <a:r>
              <a:rPr lang="nl-NL" baseline="0" dirty="0" err="1"/>
              <a:t>which</a:t>
            </a:r>
            <a:r>
              <a:rPr lang="nl-NL" baseline="0" dirty="0"/>
              <a:t> </a:t>
            </a:r>
            <a:r>
              <a:rPr lang="nl-NL" baseline="0" dirty="0" err="1"/>
              <a:t>conditions</a:t>
            </a:r>
            <a:r>
              <a:rPr lang="nl-NL" baseline="0" dirty="0"/>
              <a:t> has </a:t>
            </a:r>
            <a:r>
              <a:rPr lang="nl-NL" baseline="0" dirty="0" err="1"/>
              <a:t>to</a:t>
            </a:r>
            <a:r>
              <a:rPr lang="nl-NL" baseline="0" dirty="0"/>
              <a:t> </a:t>
            </a:r>
            <a:r>
              <a:rPr lang="nl-NL" baseline="0" dirty="0" err="1"/>
              <a:t>be</a:t>
            </a:r>
            <a:r>
              <a:rPr lang="nl-NL" baseline="0" dirty="0"/>
              <a:t> in </a:t>
            </a:r>
            <a:r>
              <a:rPr lang="nl-NL" baseline="0" dirty="0" err="1"/>
              <a:t>place</a:t>
            </a:r>
            <a:r>
              <a:rPr lang="nl-NL" baseline="0" dirty="0"/>
              <a:t>, </a:t>
            </a:r>
            <a:r>
              <a:rPr lang="nl-NL" baseline="0" dirty="0" err="1"/>
              <a:t>to</a:t>
            </a:r>
            <a:r>
              <a:rPr lang="nl-NL" baseline="0" dirty="0"/>
              <a:t> </a:t>
            </a:r>
            <a:r>
              <a:rPr lang="nl-NL" baseline="0" dirty="0" err="1"/>
              <a:t>perform</a:t>
            </a:r>
            <a:r>
              <a:rPr lang="nl-NL" baseline="0" dirty="0"/>
              <a:t> even </a:t>
            </a:r>
            <a:r>
              <a:rPr lang="nl-NL" baseline="0" dirty="0" err="1"/>
              <a:t>better</a:t>
            </a:r>
            <a:r>
              <a:rPr lang="nl-NL" baseline="0" dirty="0"/>
              <a:t>.</a:t>
            </a:r>
          </a:p>
          <a:p>
            <a:endParaRPr lang="nl-NL" baseline="0" dirty="0"/>
          </a:p>
          <a:p>
            <a:r>
              <a:rPr lang="nl-NL" baseline="0" dirty="0"/>
              <a:t>In </a:t>
            </a:r>
            <a:r>
              <a:rPr lang="nl-NL" baseline="0" dirty="0" err="1"/>
              <a:t>this</a:t>
            </a:r>
            <a:r>
              <a:rPr lang="nl-NL" baseline="0" dirty="0"/>
              <a:t> </a:t>
            </a:r>
            <a:r>
              <a:rPr lang="nl-NL" baseline="0" dirty="0" err="1"/>
              <a:t>presentation</a:t>
            </a:r>
            <a:r>
              <a:rPr lang="nl-NL" baseline="0" dirty="0"/>
              <a:t> we want </a:t>
            </a:r>
            <a:r>
              <a:rPr lang="nl-NL" baseline="0" dirty="0" err="1"/>
              <a:t>to</a:t>
            </a:r>
            <a:r>
              <a:rPr lang="nl-NL" baseline="0" dirty="0"/>
              <a:t> share </a:t>
            </a:r>
            <a:r>
              <a:rPr lang="nl-NL" baseline="0" dirty="0" err="1"/>
              <a:t>the</a:t>
            </a:r>
            <a:r>
              <a:rPr lang="nl-NL" baseline="0" dirty="0"/>
              <a:t> </a:t>
            </a:r>
            <a:r>
              <a:rPr lang="nl-NL" baseline="0" dirty="0" err="1"/>
              <a:t>concepts</a:t>
            </a:r>
            <a:r>
              <a:rPr lang="nl-NL" baseline="0" dirty="0"/>
              <a:t> of a way of </a:t>
            </a:r>
            <a:r>
              <a:rPr lang="nl-NL" baseline="0" dirty="0" err="1"/>
              <a:t>working</a:t>
            </a:r>
            <a:r>
              <a:rPr lang="nl-NL" baseline="0" dirty="0"/>
              <a:t> we </a:t>
            </a:r>
            <a:r>
              <a:rPr lang="nl-NL" baseline="0" dirty="0" err="1"/>
              <a:t>think</a:t>
            </a:r>
            <a:r>
              <a:rPr lang="nl-NL" baseline="0" dirty="0"/>
              <a:t> </a:t>
            </a:r>
            <a:r>
              <a:rPr lang="nl-NL" baseline="0" dirty="0" err="1"/>
              <a:t>it</a:t>
            </a:r>
            <a:r>
              <a:rPr lang="nl-NL" baseline="0" dirty="0"/>
              <a:t> </a:t>
            </a:r>
            <a:r>
              <a:rPr lang="nl-NL" baseline="0" dirty="0" err="1"/>
              <a:t>will</a:t>
            </a:r>
            <a:r>
              <a:rPr lang="nl-NL" baseline="0" dirty="0"/>
              <a:t> serve </a:t>
            </a:r>
            <a:r>
              <a:rPr lang="nl-NL" baseline="0" dirty="0" err="1"/>
              <a:t>the</a:t>
            </a:r>
            <a:r>
              <a:rPr lang="nl-NL" baseline="0" dirty="0"/>
              <a:t> </a:t>
            </a:r>
            <a:r>
              <a:rPr lang="nl-NL" baseline="0" dirty="0" err="1"/>
              <a:t>organisations</a:t>
            </a:r>
            <a:r>
              <a:rPr lang="nl-NL" baseline="0" dirty="0"/>
              <a:t>. It is </a:t>
            </a:r>
            <a:r>
              <a:rPr lang="nl-NL" baseline="0" dirty="0" err="1"/>
              <a:t>absolutely</a:t>
            </a:r>
            <a:r>
              <a:rPr lang="nl-NL" baseline="0" dirty="0"/>
              <a:t> </a:t>
            </a:r>
            <a:r>
              <a:rPr lang="nl-NL" baseline="0" dirty="0" err="1"/>
              <a:t>work</a:t>
            </a:r>
            <a:r>
              <a:rPr lang="nl-NL" baseline="0" dirty="0"/>
              <a:t> in </a:t>
            </a:r>
            <a:r>
              <a:rPr lang="nl-NL" baseline="0" dirty="0" err="1"/>
              <a:t>progress</a:t>
            </a:r>
            <a:r>
              <a:rPr lang="nl-NL" baseline="0" dirty="0"/>
              <a:t>!. We </a:t>
            </a:r>
            <a:r>
              <a:rPr lang="nl-NL" baseline="0" dirty="0" err="1"/>
              <a:t>will</a:t>
            </a:r>
            <a:r>
              <a:rPr lang="nl-NL" baseline="0" dirty="0"/>
              <a:t> share </a:t>
            </a:r>
            <a:r>
              <a:rPr lang="nl-NL" baseline="0" dirty="0" err="1"/>
              <a:t>our</a:t>
            </a:r>
            <a:r>
              <a:rPr lang="nl-NL" baseline="0" dirty="0"/>
              <a:t> </a:t>
            </a:r>
            <a:r>
              <a:rPr lang="nl-NL" baseline="0" dirty="0" err="1"/>
              <a:t>thoughts</a:t>
            </a:r>
            <a:r>
              <a:rPr lang="nl-NL" baseline="0" dirty="0"/>
              <a:t> </a:t>
            </a:r>
            <a:r>
              <a:rPr lang="nl-NL" baseline="0" dirty="0" err="1"/>
              <a:t>and</a:t>
            </a:r>
            <a:r>
              <a:rPr lang="nl-NL" baseline="0" dirty="0"/>
              <a:t> hope </a:t>
            </a:r>
            <a:r>
              <a:rPr lang="nl-NL" baseline="0" dirty="0" err="1"/>
              <a:t>you</a:t>
            </a:r>
            <a:r>
              <a:rPr lang="nl-NL" baseline="0" dirty="0"/>
              <a:t> </a:t>
            </a:r>
            <a:r>
              <a:rPr lang="nl-NL" baseline="0" dirty="0" err="1"/>
              <a:t>will</a:t>
            </a:r>
            <a:r>
              <a:rPr lang="nl-NL" baseline="0" dirty="0"/>
              <a:t> support </a:t>
            </a:r>
            <a:r>
              <a:rPr lang="nl-NL" baseline="0" dirty="0" err="1"/>
              <a:t>our</a:t>
            </a:r>
            <a:r>
              <a:rPr lang="nl-NL" baseline="0" dirty="0"/>
              <a:t> </a:t>
            </a:r>
            <a:r>
              <a:rPr lang="nl-NL" baseline="0" dirty="0" err="1"/>
              <a:t>assignment</a:t>
            </a:r>
            <a:r>
              <a:rPr lang="nl-NL" baseline="0" dirty="0"/>
              <a:t> </a:t>
            </a:r>
            <a:r>
              <a:rPr lang="nl-NL" baseline="0" dirty="0" err="1"/>
              <a:t>with</a:t>
            </a:r>
            <a:r>
              <a:rPr lang="nl-NL" baseline="0" dirty="0"/>
              <a:t> </a:t>
            </a:r>
            <a:r>
              <a:rPr lang="nl-NL" baseline="0" dirty="0" err="1"/>
              <a:t>questions</a:t>
            </a:r>
            <a:r>
              <a:rPr lang="nl-NL" baseline="0" dirty="0"/>
              <a:t> </a:t>
            </a:r>
            <a:r>
              <a:rPr lang="nl-NL" baseline="0" dirty="0" err="1"/>
              <a:t>and</a:t>
            </a:r>
            <a:r>
              <a:rPr lang="nl-NL" baseline="0" dirty="0"/>
              <a:t> feedback.</a:t>
            </a:r>
          </a:p>
        </p:txBody>
      </p:sp>
      <p:sp>
        <p:nvSpPr>
          <p:cNvPr id="4" name="Slide Number Placeholder 3"/>
          <p:cNvSpPr>
            <a:spLocks noGrp="1"/>
          </p:cNvSpPr>
          <p:nvPr>
            <p:ph type="sldNum" sz="quarter" idx="10"/>
          </p:nvPr>
        </p:nvSpPr>
        <p:spPr/>
        <p:txBody>
          <a:bodyPr/>
          <a:lstStyle/>
          <a:p>
            <a:fld id="{B2B2D2D8-3C6F-4339-A24D-671C6D768956}" type="slidenum">
              <a:rPr lang="nl-NL" smtClean="0"/>
              <a:t>1</a:t>
            </a:fld>
            <a:endParaRPr lang="nl-NL"/>
          </a:p>
        </p:txBody>
      </p:sp>
    </p:spTree>
    <p:extLst>
      <p:ext uri="{BB962C8B-B14F-4D97-AF65-F5344CB8AC3E}">
        <p14:creationId xmlns:p14="http://schemas.microsoft.com/office/powerpoint/2010/main" val="270827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Toen</a:t>
            </a:r>
            <a:r>
              <a:rPr lang="en-US" dirty="0"/>
              <a:t> we nog </a:t>
            </a:r>
            <a:r>
              <a:rPr lang="en-US" dirty="0" err="1"/>
              <a:t>eens</a:t>
            </a:r>
            <a:r>
              <a:rPr lang="en-US" dirty="0"/>
              <a:t> het </a:t>
            </a:r>
            <a:r>
              <a:rPr lang="en-US" dirty="0" err="1"/>
              <a:t>filmpje</a:t>
            </a:r>
            <a:r>
              <a:rPr lang="en-US" dirty="0"/>
              <a:t> van UT2020 over de </a:t>
            </a:r>
            <a:r>
              <a:rPr lang="en-US" dirty="0" err="1"/>
              <a:t>nieuwe</a:t>
            </a:r>
            <a:r>
              <a:rPr lang="en-US" dirty="0"/>
              <a:t> </a:t>
            </a:r>
            <a:r>
              <a:rPr lang="en-US" dirty="0" err="1"/>
              <a:t>organisatie</a:t>
            </a:r>
            <a:r>
              <a:rPr lang="en-US" dirty="0"/>
              <a:t> </a:t>
            </a:r>
            <a:r>
              <a:rPr lang="en-US" dirty="0" err="1"/>
              <a:t>bekeken</a:t>
            </a:r>
            <a:r>
              <a:rPr lang="en-US" dirty="0"/>
              <a:t>, </a:t>
            </a:r>
            <a:r>
              <a:rPr lang="en-US" dirty="0" err="1"/>
              <a:t>werden</a:t>
            </a:r>
            <a:r>
              <a:rPr lang="en-US" dirty="0"/>
              <a:t> we </a:t>
            </a:r>
            <a:r>
              <a:rPr lang="en-US" dirty="0" err="1"/>
              <a:t>ons</a:t>
            </a:r>
            <a:r>
              <a:rPr lang="en-US" dirty="0"/>
              <a:t> </a:t>
            </a:r>
            <a:r>
              <a:rPr lang="en-US" dirty="0" err="1"/>
              <a:t>bewust</a:t>
            </a:r>
            <a:r>
              <a:rPr lang="en-US" dirty="0"/>
              <a:t> </a:t>
            </a:r>
            <a:r>
              <a:rPr lang="en-US" dirty="0" err="1"/>
              <a:t>dat</a:t>
            </a:r>
            <a:r>
              <a:rPr lang="en-US" dirty="0"/>
              <a:t> wat we </a:t>
            </a:r>
            <a:r>
              <a:rPr lang="en-US" dirty="0" err="1"/>
              <a:t>willen</a:t>
            </a:r>
            <a:r>
              <a:rPr lang="en-US" dirty="0"/>
              <a:t> , </a:t>
            </a:r>
            <a:r>
              <a:rPr lang="en-US" dirty="0" err="1"/>
              <a:t>misschien</a:t>
            </a:r>
            <a:r>
              <a:rPr lang="en-US" dirty="0"/>
              <a:t> </a:t>
            </a:r>
            <a:r>
              <a:rPr lang="en-US" dirty="0" err="1"/>
              <a:t>expliciter</a:t>
            </a:r>
            <a:r>
              <a:rPr lang="en-US" dirty="0"/>
              <a:t> is </a:t>
            </a:r>
            <a:r>
              <a:rPr lang="en-US" dirty="0" err="1"/>
              <a:t>opgeschreven</a:t>
            </a:r>
            <a:r>
              <a:rPr lang="en-US" dirty="0"/>
              <a:t> maar </a:t>
            </a:r>
            <a:r>
              <a:rPr lang="en-US" dirty="0" err="1"/>
              <a:t>niet</a:t>
            </a:r>
            <a:r>
              <a:rPr lang="en-US" dirty="0"/>
              <a:t> </a:t>
            </a:r>
            <a:r>
              <a:rPr lang="en-US" dirty="0" err="1"/>
              <a:t>echt</a:t>
            </a:r>
            <a:r>
              <a:rPr lang="en-US" dirty="0"/>
              <a:t> </a:t>
            </a:r>
            <a:r>
              <a:rPr lang="en-US" dirty="0" err="1"/>
              <a:t>nieuw</a:t>
            </a:r>
            <a:r>
              <a:rPr lang="en-US" dirty="0"/>
              <a:t> is. </a:t>
            </a:r>
            <a:r>
              <a:rPr lang="en-US" dirty="0" err="1"/>
              <a:t>Dit</a:t>
            </a:r>
            <a:r>
              <a:rPr lang="en-US" dirty="0"/>
              <a:t> </a:t>
            </a:r>
            <a:r>
              <a:rPr lang="en-US" dirty="0" err="1"/>
              <a:t>gaf</a:t>
            </a:r>
            <a:r>
              <a:rPr lang="en-US" dirty="0"/>
              <a:t> de </a:t>
            </a:r>
            <a:r>
              <a:rPr lang="en-US" dirty="0" err="1"/>
              <a:t>vraag</a:t>
            </a:r>
            <a:r>
              <a:rPr lang="en-US" dirty="0"/>
              <a:t>, hoe </a:t>
            </a:r>
            <a:r>
              <a:rPr lang="en-US" dirty="0" err="1"/>
              <a:t>komt</a:t>
            </a:r>
            <a:r>
              <a:rPr lang="en-US" dirty="0"/>
              <a:t> het </a:t>
            </a:r>
            <a:r>
              <a:rPr lang="en-US" dirty="0" err="1"/>
              <a:t>dat</a:t>
            </a:r>
            <a:r>
              <a:rPr lang="en-US" dirty="0"/>
              <a:t> we </a:t>
            </a:r>
            <a:r>
              <a:rPr lang="en-US" dirty="0" err="1"/>
              <a:t>onze</a:t>
            </a:r>
            <a:r>
              <a:rPr lang="en-US" dirty="0"/>
              <a:t> </a:t>
            </a:r>
            <a:r>
              <a:rPr lang="en-US" dirty="0" err="1"/>
              <a:t>plannen</a:t>
            </a:r>
            <a:r>
              <a:rPr lang="en-US" dirty="0"/>
              <a:t> </a:t>
            </a:r>
            <a:r>
              <a:rPr lang="en-US" dirty="0" err="1"/>
              <a:t>niet</a:t>
            </a:r>
            <a:r>
              <a:rPr lang="en-US" dirty="0"/>
              <a:t> </a:t>
            </a:r>
            <a:r>
              <a:rPr lang="en-US" dirty="0" err="1"/>
              <a:t>realiseren</a:t>
            </a:r>
            <a:r>
              <a:rPr lang="en-US" dirty="0"/>
              <a:t>? Het </a:t>
            </a:r>
            <a:r>
              <a:rPr lang="en-US" dirty="0" err="1"/>
              <a:t>probleem</a:t>
            </a:r>
            <a:r>
              <a:rPr lang="en-US" dirty="0"/>
              <a:t> </a:t>
            </a:r>
            <a:r>
              <a:rPr lang="en-US" dirty="0" err="1"/>
              <a:t>ligt</a:t>
            </a:r>
            <a:r>
              <a:rPr lang="en-US" dirty="0"/>
              <a:t> </a:t>
            </a:r>
            <a:r>
              <a:rPr lang="en-US" dirty="0" err="1"/>
              <a:t>niet</a:t>
            </a:r>
            <a:r>
              <a:rPr lang="en-US" dirty="0"/>
              <a:t> in het </a:t>
            </a:r>
            <a:r>
              <a:rPr lang="en-US" dirty="0" err="1"/>
              <a:t>plannen</a:t>
            </a:r>
            <a:r>
              <a:rPr lang="en-US" dirty="0"/>
              <a:t> </a:t>
            </a:r>
            <a:r>
              <a:rPr lang="en-US" dirty="0" err="1"/>
              <a:t>maken</a:t>
            </a:r>
            <a:r>
              <a:rPr lang="en-US" dirty="0"/>
              <a:t> maar in het </a:t>
            </a:r>
            <a:r>
              <a:rPr lang="en-US" dirty="0" err="1"/>
              <a:t>realiseren</a:t>
            </a:r>
            <a:r>
              <a:rPr lang="en-US" dirty="0"/>
              <a:t> van </a:t>
            </a:r>
            <a:r>
              <a:rPr lang="en-US" dirty="0" err="1"/>
              <a:t>plannen</a:t>
            </a:r>
            <a:r>
              <a:rPr lang="en-US" dirty="0"/>
              <a:t> in het NU. </a:t>
            </a:r>
            <a:r>
              <a:rPr lang="en-US" dirty="0" err="1"/>
              <a:t>Dit</a:t>
            </a:r>
            <a:r>
              <a:rPr lang="en-US" dirty="0"/>
              <a:t> </a:t>
            </a:r>
            <a:r>
              <a:rPr lang="en-US" dirty="0" err="1"/>
              <a:t>betekent</a:t>
            </a:r>
            <a:r>
              <a:rPr lang="en-US" dirty="0"/>
              <a:t> </a:t>
            </a:r>
            <a:r>
              <a:rPr lang="en-US" dirty="0" err="1"/>
              <a:t>dat</a:t>
            </a:r>
            <a:r>
              <a:rPr lang="en-US" dirty="0"/>
              <a:t> we nu </a:t>
            </a:r>
            <a:r>
              <a:rPr lang="en-US" dirty="0" err="1"/>
              <a:t>anders</a:t>
            </a:r>
            <a:r>
              <a:rPr lang="en-US" dirty="0"/>
              <a:t> </a:t>
            </a:r>
            <a:r>
              <a:rPr lang="en-US" dirty="0" err="1"/>
              <a:t>moeten</a:t>
            </a:r>
            <a:r>
              <a:rPr lang="en-US" dirty="0"/>
              <a:t> </a:t>
            </a:r>
            <a:r>
              <a:rPr lang="en-US" dirty="0" err="1"/>
              <a:t>gaan</a:t>
            </a:r>
            <a:r>
              <a:rPr lang="en-US" dirty="0"/>
              <a:t> </a:t>
            </a:r>
            <a:r>
              <a:rPr lang="en-US" dirty="0" err="1"/>
              <a:t>werken</a:t>
            </a:r>
            <a:r>
              <a:rPr lang="en-US" dirty="0"/>
              <a:t> om </a:t>
            </a:r>
            <a:r>
              <a:rPr lang="en-US" dirty="0" err="1"/>
              <a:t>onze</a:t>
            </a:r>
            <a:r>
              <a:rPr lang="en-US" dirty="0"/>
              <a:t> </a:t>
            </a:r>
            <a:r>
              <a:rPr lang="en-US" dirty="0" err="1"/>
              <a:t>plannen</a:t>
            </a:r>
            <a:r>
              <a:rPr lang="en-US" dirty="0"/>
              <a:t> te </a:t>
            </a:r>
            <a:r>
              <a:rPr lang="en-US" dirty="0" err="1"/>
              <a:t>realiseren</a:t>
            </a:r>
            <a:r>
              <a:rPr lang="en-US" dirty="0"/>
              <a:t>. </a:t>
            </a:r>
            <a:r>
              <a:rPr lang="en-US" dirty="0" err="1"/>
              <a:t>Als</a:t>
            </a:r>
            <a:r>
              <a:rPr lang="en-US" dirty="0"/>
              <a:t> team </a:t>
            </a:r>
            <a:r>
              <a:rPr lang="en-US" dirty="0" err="1"/>
              <a:t>zijn</a:t>
            </a:r>
            <a:r>
              <a:rPr lang="en-US" dirty="0"/>
              <a:t> we </a:t>
            </a:r>
            <a:r>
              <a:rPr lang="en-US" dirty="0" err="1"/>
              <a:t>toen</a:t>
            </a:r>
            <a:r>
              <a:rPr lang="en-US" dirty="0"/>
              <a:t> </a:t>
            </a:r>
            <a:r>
              <a:rPr lang="en-US" dirty="0" err="1"/>
              <a:t>gaan</a:t>
            </a:r>
            <a:r>
              <a:rPr lang="en-US" dirty="0"/>
              <a:t> </a:t>
            </a:r>
            <a:r>
              <a:rPr lang="en-US" dirty="0" err="1"/>
              <a:t>kijken</a:t>
            </a:r>
            <a:r>
              <a:rPr lang="en-US" dirty="0"/>
              <a:t> </a:t>
            </a:r>
            <a:r>
              <a:rPr lang="en-US" dirty="0" err="1"/>
              <a:t>naar</a:t>
            </a:r>
            <a:r>
              <a:rPr lang="en-US" dirty="0"/>
              <a:t> de </a:t>
            </a:r>
            <a:r>
              <a:rPr lang="en-US" dirty="0" err="1"/>
              <a:t>belemmeringen</a:t>
            </a:r>
            <a:r>
              <a:rPr lang="en-US" dirty="0"/>
              <a:t> in het nu. </a:t>
            </a:r>
            <a:r>
              <a:rPr lang="en-US" dirty="0" err="1"/>
              <a:t>En</a:t>
            </a:r>
            <a:r>
              <a:rPr lang="en-US" dirty="0"/>
              <a:t> </a:t>
            </a:r>
            <a:r>
              <a:rPr lang="en-US" dirty="0" err="1"/>
              <a:t>daar</a:t>
            </a:r>
            <a:r>
              <a:rPr lang="en-US" dirty="0"/>
              <a:t> </a:t>
            </a:r>
            <a:r>
              <a:rPr lang="en-US" dirty="0" err="1"/>
              <a:t>geven</a:t>
            </a:r>
            <a:r>
              <a:rPr lang="en-US" dirty="0"/>
              <a:t> we concrete </a:t>
            </a:r>
            <a:r>
              <a:rPr lang="en-US" dirty="0" err="1"/>
              <a:t>acties</a:t>
            </a:r>
            <a:r>
              <a:rPr lang="en-US" dirty="0"/>
              <a:t> op.</a:t>
            </a:r>
            <a:endParaRPr lang="nl-NL" dirty="0"/>
          </a:p>
          <a:p>
            <a:endParaRPr lang="nl-NL" sz="1200" b="1" dirty="0">
              <a:solidFill>
                <a:srgbClr val="0070C0"/>
              </a:solidFill>
            </a:endParaRPr>
          </a:p>
          <a:p>
            <a:r>
              <a:rPr lang="nl-NL" sz="1200" b="1" dirty="0">
                <a:solidFill>
                  <a:srgbClr val="0070C0"/>
                </a:solidFill>
              </a:rPr>
              <a:t>Knelpunten in het nu belemmeren het realiseren van welke ambitie dan ook ! </a:t>
            </a:r>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11</a:t>
            </a:fld>
            <a:endParaRPr lang="nl-NL"/>
          </a:p>
        </p:txBody>
      </p:sp>
    </p:spTree>
    <p:extLst>
      <p:ext uri="{BB962C8B-B14F-4D97-AF65-F5344CB8AC3E}">
        <p14:creationId xmlns:p14="http://schemas.microsoft.com/office/powerpoint/2010/main" val="400737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2D2D8-3C6F-4339-A24D-671C6D768956}" type="slidenum">
              <a:rPr lang="nl-NL" smtClean="0"/>
              <a:t>12</a:t>
            </a:fld>
            <a:endParaRPr lang="nl-NL"/>
          </a:p>
        </p:txBody>
      </p:sp>
    </p:spTree>
    <p:extLst>
      <p:ext uri="{BB962C8B-B14F-4D97-AF65-F5344CB8AC3E}">
        <p14:creationId xmlns:p14="http://schemas.microsoft.com/office/powerpoint/2010/main" val="263874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steps and UT challenges that will be tackled by these steps. Solutions</a:t>
            </a:r>
            <a:r>
              <a:rPr lang="en-US" baseline="0" dirty="0"/>
              <a:t> should be based on </a:t>
            </a:r>
            <a:r>
              <a:rPr lang="en-US" baseline="0" dirty="0" err="1"/>
              <a:t>roote</a:t>
            </a:r>
            <a:r>
              <a:rPr lang="en-US" baseline="0" dirty="0"/>
              <a:t> cause analyses. For ‘prioritizing’ we have made this analysis. </a:t>
            </a:r>
            <a:endParaRPr lang="nl-NL" dirty="0"/>
          </a:p>
        </p:txBody>
      </p:sp>
      <p:sp>
        <p:nvSpPr>
          <p:cNvPr id="4" name="Slide Number Placeholder 3"/>
          <p:cNvSpPr>
            <a:spLocks noGrp="1"/>
          </p:cNvSpPr>
          <p:nvPr>
            <p:ph type="sldNum" sz="quarter" idx="10"/>
          </p:nvPr>
        </p:nvSpPr>
        <p:spPr/>
        <p:txBody>
          <a:bodyPr/>
          <a:lstStyle/>
          <a:p>
            <a:fld id="{B2B2D2D8-3C6F-4339-A24D-671C6D768956}" type="slidenum">
              <a:rPr lang="nl-NL" smtClean="0"/>
              <a:t>13</a:t>
            </a:fld>
            <a:endParaRPr lang="nl-NL"/>
          </a:p>
        </p:txBody>
      </p:sp>
    </p:spTree>
    <p:extLst>
      <p:ext uri="{BB962C8B-B14F-4D97-AF65-F5344CB8AC3E}">
        <p14:creationId xmlns:p14="http://schemas.microsoft.com/office/powerpoint/2010/main" val="48195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14</a:t>
            </a:fld>
            <a:endParaRPr lang="nl-NL"/>
          </a:p>
        </p:txBody>
      </p:sp>
    </p:spTree>
    <p:extLst>
      <p:ext uri="{BB962C8B-B14F-4D97-AF65-F5344CB8AC3E}">
        <p14:creationId xmlns:p14="http://schemas.microsoft.com/office/powerpoint/2010/main" val="116053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we have used in our discussions.</a:t>
            </a:r>
            <a:endParaRPr lang="nl-NL" dirty="0"/>
          </a:p>
        </p:txBody>
      </p:sp>
      <p:sp>
        <p:nvSpPr>
          <p:cNvPr id="4" name="Slide Number Placeholder 3"/>
          <p:cNvSpPr>
            <a:spLocks noGrp="1"/>
          </p:cNvSpPr>
          <p:nvPr>
            <p:ph type="sldNum" sz="quarter" idx="10"/>
          </p:nvPr>
        </p:nvSpPr>
        <p:spPr/>
        <p:txBody>
          <a:bodyPr/>
          <a:lstStyle/>
          <a:p>
            <a:fld id="{B2B2D2D8-3C6F-4339-A24D-671C6D768956}" type="slidenum">
              <a:rPr lang="nl-NL" smtClean="0"/>
              <a:t>2</a:t>
            </a:fld>
            <a:endParaRPr lang="nl-NL"/>
          </a:p>
        </p:txBody>
      </p:sp>
    </p:spTree>
    <p:extLst>
      <p:ext uri="{BB962C8B-B14F-4D97-AF65-F5344CB8AC3E}">
        <p14:creationId xmlns:p14="http://schemas.microsoft.com/office/powerpoint/2010/main" val="351584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topics have been identified as being relevant for the WoW. It is a very unthankful job to try to prioritize them. And on top of all of this, the next level challenge is that we need them all, they influence each other, but they also influence the integral WoW. We cannot start improving the workload without thinking of academic leadership; or – about flexibility without operational excellence. So, we thought we needed to find a meta-level to start improving our WoW.</a:t>
            </a:r>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3</a:t>
            </a:fld>
            <a:endParaRPr lang="nl-NL"/>
          </a:p>
        </p:txBody>
      </p:sp>
    </p:spTree>
    <p:extLst>
      <p:ext uri="{BB962C8B-B14F-4D97-AF65-F5344CB8AC3E}">
        <p14:creationId xmlns:p14="http://schemas.microsoft.com/office/powerpoint/2010/main" val="86490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presented it in July, and we kept on thinking further. </a:t>
            </a:r>
          </a:p>
          <a:p>
            <a:endParaRPr lang="en-US" dirty="0"/>
          </a:p>
          <a:p>
            <a:r>
              <a:rPr lang="en-US" dirty="0"/>
              <a:t>We have put those first ideas through the lens of UT current work processes and practices. CLICK</a:t>
            </a:r>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4</a:t>
            </a:fld>
            <a:endParaRPr lang="nl-NL"/>
          </a:p>
        </p:txBody>
      </p:sp>
    </p:spTree>
    <p:extLst>
      <p:ext uri="{BB962C8B-B14F-4D97-AF65-F5344CB8AC3E}">
        <p14:creationId xmlns:p14="http://schemas.microsoft.com/office/powerpoint/2010/main" val="324135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Als</a:t>
            </a:r>
            <a:r>
              <a:rPr lang="en-US" dirty="0"/>
              <a:t> je </a:t>
            </a:r>
            <a:r>
              <a:rPr lang="en-US" dirty="0" err="1"/>
              <a:t>kijkt</a:t>
            </a:r>
            <a:r>
              <a:rPr lang="en-US" dirty="0"/>
              <a:t> </a:t>
            </a:r>
            <a:r>
              <a:rPr lang="en-US" dirty="0" err="1"/>
              <a:t>naar</a:t>
            </a:r>
            <a:r>
              <a:rPr lang="en-US" dirty="0"/>
              <a:t> de </a:t>
            </a:r>
            <a:r>
              <a:rPr lang="en-US" dirty="0" err="1"/>
              <a:t>wetenschappelijke</a:t>
            </a:r>
            <a:r>
              <a:rPr lang="en-US" baseline="0" dirty="0"/>
              <a:t> teams van </a:t>
            </a:r>
            <a:r>
              <a:rPr lang="en-US" baseline="0" dirty="0" err="1"/>
              <a:t>deze</a:t>
            </a:r>
            <a:r>
              <a:rPr lang="en-US" baseline="0" dirty="0"/>
              <a:t> </a:t>
            </a:r>
            <a:r>
              <a:rPr lang="en-US" baseline="0" dirty="0" err="1"/>
              <a:t>organisatie</a:t>
            </a:r>
            <a:r>
              <a:rPr lang="en-US" baseline="0" dirty="0"/>
              <a:t> dan </a:t>
            </a:r>
            <a:r>
              <a:rPr lang="en-US" baseline="0" dirty="0" err="1"/>
              <a:t>zie</a:t>
            </a:r>
            <a:r>
              <a:rPr lang="en-US" baseline="0" dirty="0"/>
              <a:t> je </a:t>
            </a:r>
            <a:r>
              <a:rPr lang="en-US" baseline="0" dirty="0" err="1"/>
              <a:t>een</a:t>
            </a:r>
            <a:r>
              <a:rPr lang="en-US" baseline="0" dirty="0"/>
              <a:t> </a:t>
            </a:r>
            <a:r>
              <a:rPr lang="en-US" baseline="0" dirty="0" err="1"/>
              <a:t>organisatie</a:t>
            </a:r>
            <a:r>
              <a:rPr lang="en-US" baseline="0" dirty="0"/>
              <a:t> </a:t>
            </a:r>
            <a:r>
              <a:rPr lang="en-US" baseline="0" dirty="0" err="1"/>
              <a:t>gebaseerd</a:t>
            </a:r>
            <a:r>
              <a:rPr lang="en-US" baseline="0" dirty="0"/>
              <a:t> op team </a:t>
            </a:r>
            <a:r>
              <a:rPr lang="en-US" baseline="0" dirty="0" err="1"/>
              <a:t>autonomie</a:t>
            </a:r>
            <a:r>
              <a:rPr lang="en-US" baseline="0" dirty="0"/>
              <a:t>, met </a:t>
            </a:r>
            <a:r>
              <a:rPr lang="en-US" baseline="0" dirty="0" err="1"/>
              <a:t>alle</a:t>
            </a:r>
            <a:r>
              <a:rPr lang="en-US" baseline="0" dirty="0"/>
              <a:t> </a:t>
            </a:r>
            <a:r>
              <a:rPr lang="en-US" baseline="0" dirty="0" err="1"/>
              <a:t>daarbij</a:t>
            </a:r>
            <a:r>
              <a:rPr lang="en-US" baseline="0" dirty="0"/>
              <a:t> </a:t>
            </a:r>
            <a:r>
              <a:rPr lang="en-US" baseline="0" dirty="0" err="1"/>
              <a:t>behorende</a:t>
            </a:r>
            <a:r>
              <a:rPr lang="en-US" baseline="0" dirty="0"/>
              <a:t> </a:t>
            </a:r>
            <a:r>
              <a:rPr lang="en-US" baseline="0" dirty="0" err="1"/>
              <a:t>karakteristieken</a:t>
            </a:r>
            <a:r>
              <a:rPr lang="en-US" baseline="0" dirty="0"/>
              <a:t>. It fits the academic environment.</a:t>
            </a:r>
          </a:p>
          <a:p>
            <a:r>
              <a:rPr lang="en-US" baseline="0" dirty="0"/>
              <a:t>In our view, the desired situation for 2030 is that autonomous teams-based org structure can and will be implemented by UT by 2030 successfully.</a:t>
            </a:r>
            <a:endParaRPr lang="en-US" dirty="0"/>
          </a:p>
          <a:p>
            <a:endParaRPr lang="en-US" dirty="0"/>
          </a:p>
          <a:p>
            <a:r>
              <a:rPr lang="en-US" dirty="0"/>
              <a:t>Definitions: teams are groups of people, who work together on a shared goal. So, it is important that goals have to be determined, accepted and shared in a group. Otherwise, it is not a team yet. </a:t>
            </a:r>
          </a:p>
          <a:p>
            <a:r>
              <a:rPr lang="en-US" dirty="0"/>
              <a:t>High Performance Work Practices (HPWP) are based on autonomy in decision making for primary processes. So, if we go for teams, we need to give them autonomy in decision making processes in their primary tasks.  But these tasks need to be defined.</a:t>
            </a:r>
          </a:p>
          <a:p>
            <a:r>
              <a:rPr lang="en-US" dirty="0"/>
              <a:t>People can be members of different teams. In such a case, they accept different roles (although being on the same UFO function). For ex., a HGL can be a department chair, an OLD, and a member of a committee</a:t>
            </a:r>
            <a:r>
              <a:rPr lang="en-US" dirty="0">
                <a:sym typeface="Wingdings" panose="05000000000000000000" pitchFamily="2" charset="2"/>
              </a:rPr>
              <a:t> This HGL will become a member of three different teams. </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5</a:t>
            </a:fld>
            <a:endParaRPr lang="nl-NL"/>
          </a:p>
        </p:txBody>
      </p:sp>
    </p:spTree>
    <p:extLst>
      <p:ext uri="{BB962C8B-B14F-4D97-AF65-F5344CB8AC3E}">
        <p14:creationId xmlns:p14="http://schemas.microsoft.com/office/powerpoint/2010/main" val="401515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highlight>
                <a:srgbClr val="FFFF00"/>
              </a:highlight>
            </a:endParaRPr>
          </a:p>
          <a:p>
            <a:r>
              <a:rPr lang="en-US" dirty="0" err="1"/>
              <a:t>Kijk</a:t>
            </a:r>
            <a:r>
              <a:rPr lang="en-US" dirty="0"/>
              <a:t> je </a:t>
            </a:r>
            <a:r>
              <a:rPr lang="en-US" dirty="0" err="1"/>
              <a:t>vanuit</a:t>
            </a:r>
            <a:r>
              <a:rPr lang="en-US" dirty="0"/>
              <a:t> de </a:t>
            </a:r>
            <a:r>
              <a:rPr lang="en-US" dirty="0" err="1"/>
              <a:t>dienstverlening</a:t>
            </a:r>
            <a:r>
              <a:rPr lang="en-US" dirty="0"/>
              <a:t> </a:t>
            </a:r>
            <a:r>
              <a:rPr lang="en-US" dirty="0" err="1"/>
              <a:t>naar</a:t>
            </a:r>
            <a:r>
              <a:rPr lang="en-US" dirty="0"/>
              <a:t> </a:t>
            </a:r>
            <a:r>
              <a:rPr lang="en-US" dirty="0" err="1"/>
              <a:t>onze</a:t>
            </a:r>
            <a:r>
              <a:rPr lang="en-US" dirty="0"/>
              <a:t> </a:t>
            </a:r>
            <a:r>
              <a:rPr lang="en-US" dirty="0" err="1"/>
              <a:t>klanten</a:t>
            </a:r>
            <a:r>
              <a:rPr lang="en-US" dirty="0"/>
              <a:t>, </a:t>
            </a:r>
            <a:r>
              <a:rPr lang="en-US" dirty="0" err="1"/>
              <a:t>dan</a:t>
            </a:r>
            <a:r>
              <a:rPr lang="en-US" dirty="0"/>
              <a:t> </a:t>
            </a:r>
            <a:r>
              <a:rPr lang="en-US" dirty="0" err="1"/>
              <a:t>zijn</a:t>
            </a:r>
            <a:r>
              <a:rPr lang="en-US" dirty="0"/>
              <a:t> we </a:t>
            </a:r>
            <a:r>
              <a:rPr lang="en-US" dirty="0" err="1"/>
              <a:t>een</a:t>
            </a:r>
            <a:r>
              <a:rPr lang="en-US" dirty="0"/>
              <a:t> </a:t>
            </a:r>
            <a:r>
              <a:rPr lang="en-US" dirty="0" err="1"/>
              <a:t>organisatie</a:t>
            </a:r>
            <a:r>
              <a:rPr lang="en-US" dirty="0"/>
              <a:t> </a:t>
            </a:r>
            <a:r>
              <a:rPr lang="en-US" dirty="0" err="1"/>
              <a:t>waarin</a:t>
            </a:r>
            <a:r>
              <a:rPr lang="en-US" baseline="0" dirty="0"/>
              <a:t> </a:t>
            </a:r>
            <a:r>
              <a:rPr lang="en-US" baseline="0" dirty="0" err="1"/>
              <a:t>onze</a:t>
            </a:r>
            <a:r>
              <a:rPr lang="en-US" baseline="0" dirty="0"/>
              <a:t> </a:t>
            </a:r>
            <a:r>
              <a:rPr lang="en-US" baseline="0" dirty="0" err="1"/>
              <a:t>processen</a:t>
            </a:r>
            <a:r>
              <a:rPr lang="en-US" baseline="0" dirty="0"/>
              <a:t> excellent </a:t>
            </a:r>
            <a:r>
              <a:rPr lang="en-US" baseline="0" dirty="0" err="1"/>
              <a:t>moeten</a:t>
            </a:r>
            <a:r>
              <a:rPr lang="en-US" baseline="0" dirty="0"/>
              <a:t> </a:t>
            </a:r>
            <a:r>
              <a:rPr lang="en-US" baseline="0" dirty="0" err="1"/>
              <a:t>lopen</a:t>
            </a:r>
            <a:r>
              <a:rPr lang="en-US" baseline="0" dirty="0"/>
              <a:t> met </a:t>
            </a:r>
            <a:r>
              <a:rPr lang="en-US" baseline="0" dirty="0" err="1"/>
              <a:t>alle</a:t>
            </a:r>
            <a:r>
              <a:rPr lang="en-US" baseline="0" dirty="0"/>
              <a:t> </a:t>
            </a:r>
            <a:r>
              <a:rPr lang="en-US" baseline="0" dirty="0" err="1"/>
              <a:t>daarbij</a:t>
            </a:r>
            <a:r>
              <a:rPr lang="en-US" baseline="0" dirty="0"/>
              <a:t> </a:t>
            </a:r>
            <a:r>
              <a:rPr lang="en-US" baseline="0" dirty="0" err="1"/>
              <a:t>behorende</a:t>
            </a:r>
            <a:r>
              <a:rPr lang="en-US" baseline="0" dirty="0"/>
              <a:t> </a:t>
            </a:r>
            <a:r>
              <a:rPr lang="en-US" baseline="0" dirty="0" err="1"/>
              <a:t>karakteristieken</a:t>
            </a:r>
            <a:r>
              <a:rPr lang="en-US" baseline="0" dirty="0"/>
              <a:t>. Excellent </a:t>
            </a:r>
            <a:r>
              <a:rPr lang="en-US" baseline="0" dirty="0" err="1"/>
              <a:t>betekent</a:t>
            </a:r>
            <a:r>
              <a:rPr lang="en-US" baseline="0" dirty="0"/>
              <a:t> </a:t>
            </a:r>
            <a:r>
              <a:rPr lang="en-US" baseline="0" dirty="0" err="1"/>
              <a:t>dan</a:t>
            </a:r>
            <a:r>
              <a:rPr lang="en-US" baseline="0" dirty="0"/>
              <a:t> </a:t>
            </a:r>
            <a:r>
              <a:rPr lang="en-US" baseline="0" dirty="0" err="1"/>
              <a:t>zonder</a:t>
            </a:r>
            <a:r>
              <a:rPr lang="en-US" baseline="0" dirty="0"/>
              <a:t> </a:t>
            </a:r>
            <a:r>
              <a:rPr lang="en-US" baseline="0" dirty="0" err="1"/>
              <a:t>fouten</a:t>
            </a:r>
            <a:r>
              <a:rPr lang="en-US" baseline="0" dirty="0"/>
              <a:t>, </a:t>
            </a:r>
            <a:r>
              <a:rPr lang="en-US" baseline="0" dirty="0" err="1"/>
              <a:t>snel</a:t>
            </a:r>
            <a:r>
              <a:rPr lang="en-US" baseline="0" dirty="0"/>
              <a:t> </a:t>
            </a:r>
            <a:r>
              <a:rPr lang="en-US" baseline="0" dirty="0" err="1"/>
              <a:t>en</a:t>
            </a:r>
            <a:r>
              <a:rPr lang="en-US" baseline="0" dirty="0"/>
              <a:t> </a:t>
            </a:r>
            <a:r>
              <a:rPr lang="en-US" baseline="0" dirty="0" err="1"/>
              <a:t>zonder</a:t>
            </a:r>
            <a:r>
              <a:rPr lang="en-US" baseline="0" dirty="0"/>
              <a:t> </a:t>
            </a:r>
            <a:r>
              <a:rPr lang="en-US" baseline="0" dirty="0" err="1"/>
              <a:t>verspilling</a:t>
            </a:r>
            <a:r>
              <a:rPr lang="en-US" baseline="0" dirty="0"/>
              <a:t>. </a:t>
            </a:r>
            <a:r>
              <a:rPr lang="en-US" baseline="0" dirty="0" err="1"/>
              <a:t>Deze</a:t>
            </a:r>
            <a:r>
              <a:rPr lang="en-US" baseline="0" dirty="0"/>
              <a:t> </a:t>
            </a:r>
            <a:r>
              <a:rPr lang="en-US" baseline="0" dirty="0" err="1"/>
              <a:t>processen</a:t>
            </a:r>
            <a:r>
              <a:rPr lang="en-US" baseline="0" dirty="0"/>
              <a:t> </a:t>
            </a:r>
            <a:r>
              <a:rPr lang="en-US" baseline="0" dirty="0" err="1"/>
              <a:t>worden</a:t>
            </a:r>
            <a:r>
              <a:rPr lang="en-US" baseline="0" dirty="0"/>
              <a:t> </a:t>
            </a:r>
            <a:r>
              <a:rPr lang="en-US" baseline="0" dirty="0" err="1"/>
              <a:t>veelal</a:t>
            </a:r>
            <a:r>
              <a:rPr lang="en-US" baseline="0" dirty="0"/>
              <a:t> </a:t>
            </a:r>
            <a:r>
              <a:rPr lang="en-US" baseline="0" dirty="0" err="1"/>
              <a:t>uitgevoerd</a:t>
            </a:r>
            <a:r>
              <a:rPr lang="en-US" baseline="0" dirty="0"/>
              <a:t> door </a:t>
            </a:r>
            <a:r>
              <a:rPr lang="en-US" baseline="0" dirty="0" err="1"/>
              <a:t>ondersteunende</a:t>
            </a:r>
            <a:r>
              <a:rPr lang="en-US" baseline="0" dirty="0"/>
              <a:t> teams </a:t>
            </a:r>
            <a:r>
              <a:rPr lang="en-US" baseline="0" dirty="0" err="1"/>
              <a:t>hoewel</a:t>
            </a:r>
            <a:r>
              <a:rPr lang="en-US" baseline="0" dirty="0"/>
              <a:t> </a:t>
            </a:r>
            <a:r>
              <a:rPr lang="en-US" baseline="0" dirty="0" err="1"/>
              <a:t>ook</a:t>
            </a:r>
            <a:r>
              <a:rPr lang="en-US" baseline="0" dirty="0"/>
              <a:t> </a:t>
            </a:r>
            <a:r>
              <a:rPr lang="en-US" baseline="0" dirty="0" err="1"/>
              <a:t>collega’s</a:t>
            </a:r>
            <a:r>
              <a:rPr lang="en-US" baseline="0" dirty="0"/>
              <a:t> </a:t>
            </a:r>
            <a:r>
              <a:rPr lang="en-US" baseline="0" dirty="0" err="1"/>
              <a:t>uit</a:t>
            </a:r>
            <a:r>
              <a:rPr lang="en-US" baseline="0" dirty="0"/>
              <a:t> het </a:t>
            </a:r>
            <a:r>
              <a:rPr lang="en-US" baseline="0" dirty="0" err="1"/>
              <a:t>wetenschappelijk</a:t>
            </a:r>
            <a:r>
              <a:rPr lang="en-US" baseline="0" dirty="0"/>
              <a:t> </a:t>
            </a:r>
            <a:r>
              <a:rPr lang="en-US" baseline="0" dirty="0" err="1"/>
              <a:t>domein</a:t>
            </a:r>
            <a:r>
              <a:rPr lang="en-US" baseline="0" dirty="0"/>
              <a:t> </a:t>
            </a:r>
            <a:r>
              <a:rPr lang="en-US" baseline="0" dirty="0" err="1"/>
              <a:t>hieraan</a:t>
            </a:r>
            <a:r>
              <a:rPr lang="en-US" baseline="0" dirty="0"/>
              <a:t> </a:t>
            </a:r>
            <a:r>
              <a:rPr lang="en-US" baseline="0" dirty="0" err="1"/>
              <a:t>een</a:t>
            </a:r>
            <a:r>
              <a:rPr lang="en-US" baseline="0" dirty="0"/>
              <a:t> </a:t>
            </a:r>
            <a:r>
              <a:rPr lang="en-US" baseline="0" dirty="0" err="1"/>
              <a:t>bijdrage</a:t>
            </a:r>
            <a:r>
              <a:rPr lang="en-US" baseline="0" dirty="0"/>
              <a:t> </a:t>
            </a:r>
            <a:r>
              <a:rPr lang="en-US" baseline="0" dirty="0" err="1"/>
              <a:t>leveren</a:t>
            </a:r>
            <a:r>
              <a:rPr lang="en-US" baseline="0" dirty="0"/>
              <a:t>. </a:t>
            </a:r>
            <a:r>
              <a:rPr lang="en-US" baseline="0" dirty="0" err="1"/>
              <a:t>Bijvoorbeeld</a:t>
            </a:r>
            <a:r>
              <a:rPr lang="en-US" baseline="0" dirty="0"/>
              <a:t> het tot </a:t>
            </a:r>
            <a:r>
              <a:rPr lang="en-US" baseline="0" dirty="0" err="1"/>
              <a:t>standkomen</a:t>
            </a:r>
            <a:r>
              <a:rPr lang="en-US" baseline="0" dirty="0"/>
              <a:t> van </a:t>
            </a:r>
            <a:r>
              <a:rPr lang="en-US" baseline="0" dirty="0" err="1"/>
              <a:t>een</a:t>
            </a:r>
            <a:r>
              <a:rPr lang="en-US" baseline="0" dirty="0"/>
              <a:t> </a:t>
            </a:r>
            <a:r>
              <a:rPr lang="en-US" baseline="0" dirty="0" err="1"/>
              <a:t>goed</a:t>
            </a:r>
            <a:r>
              <a:rPr lang="en-US" baseline="0" dirty="0"/>
              <a:t> </a:t>
            </a:r>
            <a:r>
              <a:rPr lang="en-US" baseline="0" dirty="0" err="1"/>
              <a:t>onderwijsrooster</a:t>
            </a:r>
            <a:r>
              <a:rPr lang="en-US" baseline="0" dirty="0"/>
              <a:t>. </a:t>
            </a:r>
            <a:r>
              <a:rPr lang="en-US" baseline="0" dirty="0" err="1"/>
              <a:t>Excelllente</a:t>
            </a:r>
            <a:r>
              <a:rPr lang="en-US" baseline="0" dirty="0"/>
              <a:t> </a:t>
            </a:r>
            <a:r>
              <a:rPr lang="en-US" baseline="0" dirty="0" err="1"/>
              <a:t>keten-processen</a:t>
            </a:r>
            <a:r>
              <a:rPr lang="en-US" baseline="0" dirty="0"/>
              <a:t> is </a:t>
            </a:r>
            <a:r>
              <a:rPr lang="en-US" baseline="0" dirty="0" err="1"/>
              <a:t>ons</a:t>
            </a:r>
            <a:r>
              <a:rPr lang="en-US" baseline="0" dirty="0"/>
              <a:t> </a:t>
            </a:r>
            <a:r>
              <a:rPr lang="en-US" baseline="0" dirty="0" err="1"/>
              <a:t>doel</a:t>
            </a:r>
            <a:r>
              <a:rPr lang="en-US" baseline="0" dirty="0"/>
              <a:t> </a:t>
            </a:r>
            <a:r>
              <a:rPr lang="en-US" baseline="0" dirty="0" err="1"/>
              <a:t>voor</a:t>
            </a:r>
            <a:r>
              <a:rPr lang="en-US" baseline="0" dirty="0"/>
              <a:t> 2030. Wat </a:t>
            </a:r>
            <a:r>
              <a:rPr lang="en-US" baseline="0" dirty="0" err="1"/>
              <a:t>hiervoor</a:t>
            </a:r>
            <a:r>
              <a:rPr lang="en-US" baseline="0" dirty="0"/>
              <a:t> </a:t>
            </a:r>
            <a:r>
              <a:rPr lang="en-US" baseline="0" dirty="0" err="1"/>
              <a:t>nodig</a:t>
            </a:r>
            <a:r>
              <a:rPr lang="en-US" baseline="0" dirty="0"/>
              <a:t> is, </a:t>
            </a:r>
            <a:r>
              <a:rPr lang="en-US" baseline="0" dirty="0" err="1"/>
              <a:t>kunnen</a:t>
            </a:r>
            <a:r>
              <a:rPr lang="en-US" baseline="0" dirty="0"/>
              <a:t> we </a:t>
            </a:r>
            <a:r>
              <a:rPr lang="en-US" baseline="0" dirty="0" err="1"/>
              <a:t>leren</a:t>
            </a:r>
            <a:r>
              <a:rPr lang="en-US" baseline="0" dirty="0"/>
              <a:t> </a:t>
            </a:r>
            <a:r>
              <a:rPr lang="en-US" baseline="0" dirty="0" err="1"/>
              <a:t>uit</a:t>
            </a:r>
            <a:r>
              <a:rPr lang="en-US" baseline="0" dirty="0"/>
              <a:t> de </a:t>
            </a:r>
            <a:r>
              <a:rPr lang="en-US" baseline="0" dirty="0" err="1"/>
              <a:t>literatuur</a:t>
            </a:r>
            <a:r>
              <a:rPr lang="en-US" baseline="0" dirty="0"/>
              <a:t> </a:t>
            </a:r>
            <a:r>
              <a:rPr lang="en-US" baseline="0" dirty="0" err="1"/>
              <a:t>en</a:t>
            </a:r>
            <a:r>
              <a:rPr lang="en-US" baseline="0" dirty="0"/>
              <a:t> best practices van </a:t>
            </a:r>
            <a:r>
              <a:rPr lang="en-US" baseline="0" dirty="0" err="1"/>
              <a:t>andere</a:t>
            </a:r>
            <a:r>
              <a:rPr lang="en-US" baseline="0" dirty="0"/>
              <a:t> </a:t>
            </a:r>
            <a:r>
              <a:rPr lang="en-US" baseline="0" dirty="0" err="1"/>
              <a:t>organisaties</a:t>
            </a:r>
            <a:r>
              <a:rPr lang="en-US" baseline="0" dirty="0"/>
              <a:t>. </a:t>
            </a:r>
          </a:p>
          <a:p>
            <a:endParaRPr lang="en-US" baseline="0" dirty="0"/>
          </a:p>
          <a:p>
            <a:endParaRPr lang="nl-NL" dirty="0"/>
          </a:p>
        </p:txBody>
      </p:sp>
      <p:sp>
        <p:nvSpPr>
          <p:cNvPr id="4" name="Slide Number Placeholder 3"/>
          <p:cNvSpPr>
            <a:spLocks noGrp="1"/>
          </p:cNvSpPr>
          <p:nvPr>
            <p:ph type="sldNum" sz="quarter" idx="10"/>
          </p:nvPr>
        </p:nvSpPr>
        <p:spPr/>
        <p:txBody>
          <a:bodyPr/>
          <a:lstStyle/>
          <a:p>
            <a:fld id="{B2B2D2D8-3C6F-4339-A24D-671C6D768956}" type="slidenum">
              <a:rPr lang="nl-NL" smtClean="0"/>
              <a:t>6</a:t>
            </a:fld>
            <a:endParaRPr lang="nl-NL"/>
          </a:p>
        </p:txBody>
      </p:sp>
    </p:spTree>
    <p:extLst>
      <p:ext uri="{BB962C8B-B14F-4D97-AF65-F5344CB8AC3E}">
        <p14:creationId xmlns:p14="http://schemas.microsoft.com/office/powerpoint/2010/main" val="161240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dirty="0">
                <a:solidFill>
                  <a:srgbClr val="0070C0"/>
                </a:solidFill>
              </a:rPr>
              <a:t>Autonome teams en Keten-processen bestaan op UT vaak naast elkaar. We hebben binnen de UT-organisatie de uitdaging om beide types van organisaties goed naast elkaar te laten werken</a:t>
            </a:r>
            <a:r>
              <a:rPr lang="nl-NL" sz="1200" b="1" baseline="0" dirty="0">
                <a:solidFill>
                  <a:srgbClr val="0070C0"/>
                </a:solidFill>
              </a:rPr>
              <a:t>. De karakteristieken van beiden zijn zo verschillend dat je niet voor 1 organisatietype kunt kiezen. In 2030 zien we beide effectief naast elkaar staan. CLICK</a:t>
            </a:r>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7</a:t>
            </a:fld>
            <a:endParaRPr lang="nl-NL"/>
          </a:p>
        </p:txBody>
      </p:sp>
    </p:spTree>
    <p:extLst>
      <p:ext uri="{BB962C8B-B14F-4D97-AF65-F5344CB8AC3E}">
        <p14:creationId xmlns:p14="http://schemas.microsoft.com/office/powerpoint/2010/main" val="137432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a:t>
            </a:r>
            <a:r>
              <a:rPr lang="en-US" baseline="0" dirty="0"/>
              <a:t> </a:t>
            </a:r>
            <a:r>
              <a:rPr lang="en-US" baseline="0" dirty="0" err="1"/>
              <a:t>betekent</a:t>
            </a:r>
            <a:r>
              <a:rPr lang="en-US" baseline="0" dirty="0"/>
              <a:t> </a:t>
            </a:r>
            <a:r>
              <a:rPr lang="en-US" baseline="0" dirty="0" err="1"/>
              <a:t>dat</a:t>
            </a:r>
            <a:r>
              <a:rPr lang="en-US" baseline="0" dirty="0"/>
              <a:t> </a:t>
            </a:r>
            <a:r>
              <a:rPr lang="en-US" baseline="0" dirty="0" err="1"/>
              <a:t>er</a:t>
            </a:r>
            <a:r>
              <a:rPr lang="en-US" baseline="0" dirty="0"/>
              <a:t> </a:t>
            </a:r>
            <a:r>
              <a:rPr lang="en-US" baseline="0" dirty="0" err="1"/>
              <a:t>verschillende</a:t>
            </a:r>
            <a:r>
              <a:rPr lang="en-US" baseline="0" dirty="0"/>
              <a:t> type teams </a:t>
            </a:r>
            <a:r>
              <a:rPr lang="en-US" baseline="0" dirty="0" err="1"/>
              <a:t>binnen</a:t>
            </a:r>
            <a:r>
              <a:rPr lang="en-US" baseline="0" dirty="0"/>
              <a:t> de UT </a:t>
            </a:r>
            <a:r>
              <a:rPr lang="en-US" baseline="0" dirty="0" err="1"/>
              <a:t>zijn</a:t>
            </a:r>
            <a:r>
              <a:rPr lang="en-US" baseline="0" dirty="0"/>
              <a:t>.</a:t>
            </a:r>
            <a:endParaRPr lang="nl-NL" dirty="0"/>
          </a:p>
        </p:txBody>
      </p:sp>
      <p:sp>
        <p:nvSpPr>
          <p:cNvPr id="4" name="Slide Number Placeholder 3"/>
          <p:cNvSpPr>
            <a:spLocks noGrp="1"/>
          </p:cNvSpPr>
          <p:nvPr>
            <p:ph type="sldNum" sz="quarter" idx="10"/>
          </p:nvPr>
        </p:nvSpPr>
        <p:spPr/>
        <p:txBody>
          <a:bodyPr/>
          <a:lstStyle/>
          <a:p>
            <a:fld id="{B2B2D2D8-3C6F-4339-A24D-671C6D768956}" type="slidenum">
              <a:rPr lang="nl-NL" smtClean="0"/>
              <a:t>8</a:t>
            </a:fld>
            <a:endParaRPr lang="nl-NL"/>
          </a:p>
        </p:txBody>
      </p:sp>
    </p:spTree>
    <p:extLst>
      <p:ext uri="{BB962C8B-B14F-4D97-AF65-F5344CB8AC3E}">
        <p14:creationId xmlns:p14="http://schemas.microsoft.com/office/powerpoint/2010/main" val="209738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t>The most important message here is that different teams deserve different leadership styles; we are all working in academia; but we need to “apply” different leadership styles, - first to define them, and then – to train our team leaders.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err="1"/>
              <a:t>Transformationeel</a:t>
            </a:r>
            <a:r>
              <a:rPr lang="en-US" sz="1200" i="1" dirty="0"/>
              <a:t> </a:t>
            </a:r>
            <a:r>
              <a:rPr lang="en-US" sz="1200" i="1" dirty="0" err="1"/>
              <a:t>leiderschap</a:t>
            </a:r>
            <a:r>
              <a:rPr lang="en-US" sz="1200" i="1" dirty="0"/>
              <a:t> = inspirational motivation, intellectual stimulation, individualized consideration, charisma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Steward Leadership = ‘a form of leadership which focuses on others, the community,  and society at large rather than the self’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Servant leadership = focusing on other people's needs – </a:t>
            </a:r>
            <a:r>
              <a:rPr lang="en-US" b="1" dirty="0">
                <a:effectLst/>
              </a:rPr>
              <a:t>not </a:t>
            </a:r>
            <a:r>
              <a:rPr lang="en-US" dirty="0">
                <a:effectLst/>
              </a:rPr>
              <a:t>their feelings</a:t>
            </a:r>
            <a:endParaRPr lang="en-US" sz="1200" i="1" dirty="0"/>
          </a:p>
          <a:p>
            <a:endParaRPr lang="nl-NL" dirty="0"/>
          </a:p>
        </p:txBody>
      </p:sp>
      <p:sp>
        <p:nvSpPr>
          <p:cNvPr id="4" name="Slide Number Placeholder 3"/>
          <p:cNvSpPr>
            <a:spLocks noGrp="1"/>
          </p:cNvSpPr>
          <p:nvPr>
            <p:ph type="sldNum" sz="quarter" idx="5"/>
          </p:nvPr>
        </p:nvSpPr>
        <p:spPr/>
        <p:txBody>
          <a:bodyPr/>
          <a:lstStyle/>
          <a:p>
            <a:fld id="{B2B2D2D8-3C6F-4339-A24D-671C6D768956}" type="slidenum">
              <a:rPr lang="nl-NL" smtClean="0"/>
              <a:t>9</a:t>
            </a:fld>
            <a:endParaRPr lang="nl-NL"/>
          </a:p>
        </p:txBody>
      </p:sp>
    </p:spTree>
    <p:extLst>
      <p:ext uri="{BB962C8B-B14F-4D97-AF65-F5344CB8AC3E}">
        <p14:creationId xmlns:p14="http://schemas.microsoft.com/office/powerpoint/2010/main" val="205149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C023-2991-433E-A475-A63E71B0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424AD4-ECFA-48D8-8296-A211628FA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DD22121-1697-4A29-BF6C-1A9EE13B11BA}"/>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DF0FDA51-CB49-4732-8E80-F7B5A7D350D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9D12CF2-48B4-4097-B933-B71B08646F84}"/>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401136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0591-A3FE-4127-8E68-19D40310A5C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E07FEB7-BBCD-4879-A1B9-FC590B2CD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587C3F6-6A37-42B0-A19D-B493E3BA26F3}"/>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5FE4CD7D-F64C-4449-B84B-E9309125B11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3360476-DD3A-40A8-BF2C-346F7E48411A}"/>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22911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5B0B2-B738-4CB0-A9AE-8FE861A3EA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7F200E8-26A7-4E20-9F00-5C266ED6D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3E4F170-3423-4CE8-B65C-A5233C24E35C}"/>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02AAC8B3-0C3A-4B0E-8523-BBDD8212901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800D664-5B1F-4523-875C-F613BCEBF183}"/>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302526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A7DC-11B1-46E3-88A0-B6DD3FEDBBC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68BA073-C5B7-4924-9654-16238DBAD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4EC26E6-4B6E-44C9-9599-3909C94A4D80}"/>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A9579999-2F52-4539-9E30-C0CB9BD199A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8A8D0C2-34B0-4947-8D66-6A4C48AFCF2D}"/>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166646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246C-8267-4007-8FA4-DE1BAD79B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790F83B6-1B20-4D0B-A787-A2777241C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EF742F-AE13-44CB-80FB-AC67D12B077C}"/>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656C67DF-83C3-4C83-B26B-409748FB240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713D5CD-82EF-4A30-BD3B-1E0B0038B42D}"/>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125653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EC2B-7FDC-40C6-BF6E-DEA552A7876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CB343E-59EB-4616-859A-EF85288DDF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DBCA906-1EE6-4166-9045-5D8EEE082B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1843A75-AB25-4F7B-9594-76FBC3CC3B39}"/>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6" name="Footer Placeholder 5">
            <a:extLst>
              <a:ext uri="{FF2B5EF4-FFF2-40B4-BE49-F238E27FC236}">
                <a16:creationId xmlns:a16="http://schemas.microsoft.com/office/drawing/2014/main" id="{AF61BD0F-7F86-49FE-8523-96E0625FE6D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303D656-6E88-4142-840E-2AF6DBE4DA35}"/>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363677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4BC8-D3FA-476E-8097-EB0E30A35241}"/>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42BFE7E-4B43-4BA1-9CFE-63F5F79FC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480C5-10DA-434E-B374-1C2CD0258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359A023-6029-4B4C-808C-3A537607C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C3B84-6F71-4813-8D18-64EFDDDBA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95A4FB4-9064-48EA-B035-A8D2F2AE005B}"/>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8" name="Footer Placeholder 7">
            <a:extLst>
              <a:ext uri="{FF2B5EF4-FFF2-40B4-BE49-F238E27FC236}">
                <a16:creationId xmlns:a16="http://schemas.microsoft.com/office/drawing/2014/main" id="{14BCD00F-DF69-4D02-997E-91176C723F5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C108D257-7C06-491D-9A61-D3FB846E3B19}"/>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149025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6C47-0C7A-4F5B-BE0C-310B1AF30F96}"/>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26F4724A-C0F4-46E0-B97C-9123DDE2459D}"/>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4" name="Footer Placeholder 3">
            <a:extLst>
              <a:ext uri="{FF2B5EF4-FFF2-40B4-BE49-F238E27FC236}">
                <a16:creationId xmlns:a16="http://schemas.microsoft.com/office/drawing/2014/main" id="{789242DE-6DF0-403B-B30C-25A53C65D6C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EDA8F4D3-D677-42AC-96E5-DD5ECA206A6A}"/>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289249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6B994-9C79-4601-8803-B7F8DB791C79}"/>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3" name="Footer Placeholder 2">
            <a:extLst>
              <a:ext uri="{FF2B5EF4-FFF2-40B4-BE49-F238E27FC236}">
                <a16:creationId xmlns:a16="http://schemas.microsoft.com/office/drawing/2014/main" id="{A2E21F68-2B31-492D-939B-99CA77E2CF1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3ACDDD26-DD92-4C54-AEA3-F350F4C9E045}"/>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360709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B2F4-A903-4CAD-8BBE-377B5AACE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32A412E-54AB-49CF-BB2B-2FBB3CFA0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A000D1A-76C9-4137-90F8-18D275A3C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47393-3B9C-478A-90A8-0A6CC404975E}"/>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6" name="Footer Placeholder 5">
            <a:extLst>
              <a:ext uri="{FF2B5EF4-FFF2-40B4-BE49-F238E27FC236}">
                <a16:creationId xmlns:a16="http://schemas.microsoft.com/office/drawing/2014/main" id="{51C8F5F7-971E-4B83-9002-171582C5B69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DAA6054-2BF8-47E5-9EF5-E348040B59CD}"/>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250953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0CFA-C3A8-41E9-9A4A-897EE5757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603BB01-ED6E-4B0C-AC3B-A8E14404E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B6587AA0-A4A6-41B8-833C-1790D82D9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9C0C6-3CB1-4B5C-8F86-3B135A96BD95}"/>
              </a:ext>
            </a:extLst>
          </p:cNvPr>
          <p:cNvSpPr>
            <a:spLocks noGrp="1"/>
          </p:cNvSpPr>
          <p:nvPr>
            <p:ph type="dt" sz="half" idx="10"/>
          </p:nvPr>
        </p:nvSpPr>
        <p:spPr/>
        <p:txBody>
          <a:bodyPr/>
          <a:lstStyle/>
          <a:p>
            <a:fld id="{B20C9106-B54F-42F6-A3A0-EB61C0D1B0C1}" type="datetimeFigureOut">
              <a:rPr lang="nl-NL" smtClean="0"/>
              <a:t>9-9-2019</a:t>
            </a:fld>
            <a:endParaRPr lang="nl-NL"/>
          </a:p>
        </p:txBody>
      </p:sp>
      <p:sp>
        <p:nvSpPr>
          <p:cNvPr id="6" name="Footer Placeholder 5">
            <a:extLst>
              <a:ext uri="{FF2B5EF4-FFF2-40B4-BE49-F238E27FC236}">
                <a16:creationId xmlns:a16="http://schemas.microsoft.com/office/drawing/2014/main" id="{17A24430-054F-44F7-B9D7-CB41CB7AF2D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487AC90-31D7-4ECC-A528-58CCAE085FAE}"/>
              </a:ext>
            </a:extLst>
          </p:cNvPr>
          <p:cNvSpPr>
            <a:spLocks noGrp="1"/>
          </p:cNvSpPr>
          <p:nvPr>
            <p:ph type="sldNum" sz="quarter" idx="12"/>
          </p:nvPr>
        </p:nvSpPr>
        <p:spPr/>
        <p:txBody>
          <a:bodyPr/>
          <a:lstStyle/>
          <a:p>
            <a:fld id="{D4538A86-7FEA-44D3-B016-063998F7C13F}" type="slidenum">
              <a:rPr lang="nl-NL" smtClean="0"/>
              <a:t>‹#›</a:t>
            </a:fld>
            <a:endParaRPr lang="nl-NL"/>
          </a:p>
        </p:txBody>
      </p:sp>
    </p:spTree>
    <p:extLst>
      <p:ext uri="{BB962C8B-B14F-4D97-AF65-F5344CB8AC3E}">
        <p14:creationId xmlns:p14="http://schemas.microsoft.com/office/powerpoint/2010/main" val="291902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55C81-35EE-4442-8D1B-7514D090F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9483F16-306F-4CAF-8DEB-119A9FBCA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125FABA-0D72-4A2D-BD78-0E7C24FB7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C9106-B54F-42F6-A3A0-EB61C0D1B0C1}" type="datetimeFigureOut">
              <a:rPr lang="nl-NL" smtClean="0"/>
              <a:t>9-9-2019</a:t>
            </a:fld>
            <a:endParaRPr lang="nl-NL"/>
          </a:p>
        </p:txBody>
      </p:sp>
      <p:sp>
        <p:nvSpPr>
          <p:cNvPr id="5" name="Footer Placeholder 4">
            <a:extLst>
              <a:ext uri="{FF2B5EF4-FFF2-40B4-BE49-F238E27FC236}">
                <a16:creationId xmlns:a16="http://schemas.microsoft.com/office/drawing/2014/main" id="{B3178AB0-4737-4ED0-99A9-23E9403A9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4F58B35-5078-4CDA-8933-7F06832B3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38A86-7FEA-44D3-B016-063998F7C13F}" type="slidenum">
              <a:rPr lang="nl-NL" smtClean="0"/>
              <a:t>‹#›</a:t>
            </a:fld>
            <a:endParaRPr lang="nl-NL"/>
          </a:p>
        </p:txBody>
      </p:sp>
    </p:spTree>
    <p:extLst>
      <p:ext uri="{BB962C8B-B14F-4D97-AF65-F5344CB8AC3E}">
        <p14:creationId xmlns:p14="http://schemas.microsoft.com/office/powerpoint/2010/main" val="222972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twente.nl/en/vision2020/intra/new-organizational-structur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4000" b="1" dirty="0" err="1">
                <a:solidFill>
                  <a:srgbClr val="0070C0"/>
                </a:solidFill>
              </a:rPr>
              <a:t>Shaping</a:t>
            </a:r>
            <a:r>
              <a:rPr lang="nl-NL" sz="4000" b="1" dirty="0">
                <a:solidFill>
                  <a:srgbClr val="0070C0"/>
                </a:solidFill>
              </a:rPr>
              <a:t> 2030 -Way of </a:t>
            </a:r>
            <a:r>
              <a:rPr lang="nl-NL" sz="4000" b="1" dirty="0" err="1">
                <a:solidFill>
                  <a:srgbClr val="0070C0"/>
                </a:solidFill>
              </a:rPr>
              <a:t>working</a:t>
            </a:r>
            <a:r>
              <a:rPr lang="nl-NL" sz="4000" b="1" dirty="0">
                <a:solidFill>
                  <a:srgbClr val="0070C0"/>
                </a:solidFill>
              </a:rPr>
              <a:t/>
            </a:r>
            <a:br>
              <a:rPr lang="nl-NL" sz="4000" b="1" dirty="0">
                <a:solidFill>
                  <a:srgbClr val="0070C0"/>
                </a:solidFill>
              </a:rPr>
            </a:br>
            <a:r>
              <a:rPr lang="nl-NL" sz="4000" b="1" dirty="0">
                <a:solidFill>
                  <a:srgbClr val="0070C0"/>
                </a:solidFill>
              </a:rPr>
              <a:t>How </a:t>
            </a:r>
            <a:r>
              <a:rPr lang="nl-NL" sz="4000" b="1" dirty="0" err="1">
                <a:solidFill>
                  <a:srgbClr val="0070C0"/>
                </a:solidFill>
              </a:rPr>
              <a:t>can</a:t>
            </a:r>
            <a:r>
              <a:rPr lang="nl-NL" sz="4000" b="1" dirty="0">
                <a:solidFill>
                  <a:srgbClr val="0070C0"/>
                </a:solidFill>
              </a:rPr>
              <a:t> </a:t>
            </a:r>
            <a:r>
              <a:rPr lang="nl-NL" sz="4000" b="1" dirty="0" err="1">
                <a:solidFill>
                  <a:srgbClr val="0070C0"/>
                </a:solidFill>
              </a:rPr>
              <a:t>our</a:t>
            </a:r>
            <a:r>
              <a:rPr lang="nl-NL" sz="4000" b="1" dirty="0">
                <a:solidFill>
                  <a:srgbClr val="0070C0"/>
                </a:solidFill>
              </a:rPr>
              <a:t> </a:t>
            </a:r>
            <a:r>
              <a:rPr lang="nl-NL" sz="4000" b="1" dirty="0" err="1">
                <a:solidFill>
                  <a:srgbClr val="0070C0"/>
                </a:solidFill>
              </a:rPr>
              <a:t>organisation</a:t>
            </a:r>
            <a:r>
              <a:rPr lang="nl-NL" sz="4000" b="1" dirty="0">
                <a:solidFill>
                  <a:srgbClr val="0070C0"/>
                </a:solidFill>
              </a:rPr>
              <a:t> </a:t>
            </a:r>
            <a:r>
              <a:rPr lang="nl-NL" sz="4000" b="1" dirty="0" err="1">
                <a:solidFill>
                  <a:srgbClr val="0070C0"/>
                </a:solidFill>
              </a:rPr>
              <a:t>perform</a:t>
            </a:r>
            <a:r>
              <a:rPr lang="nl-NL" sz="4000" b="1" dirty="0">
                <a:solidFill>
                  <a:srgbClr val="0070C0"/>
                </a:solidFill>
              </a:rPr>
              <a:t> even </a:t>
            </a:r>
            <a:r>
              <a:rPr lang="nl-NL" sz="4000" b="1" dirty="0" err="1">
                <a:solidFill>
                  <a:srgbClr val="0070C0"/>
                </a:solidFill>
              </a:rPr>
              <a:t>better</a:t>
            </a:r>
            <a:r>
              <a:rPr lang="nl-NL" sz="4000" b="1" dirty="0">
                <a:solidFill>
                  <a:srgbClr val="0070C0"/>
                </a:solidFill>
              </a:rPr>
              <a:t>?</a:t>
            </a:r>
          </a:p>
        </p:txBody>
      </p:sp>
      <p:grpSp>
        <p:nvGrpSpPr>
          <p:cNvPr id="26" name="Group 25"/>
          <p:cNvGrpSpPr/>
          <p:nvPr/>
        </p:nvGrpSpPr>
        <p:grpSpPr>
          <a:xfrm>
            <a:off x="1694450" y="1990004"/>
            <a:ext cx="7237677" cy="3875537"/>
            <a:chOff x="1694450" y="1990004"/>
            <a:chExt cx="8689045" cy="4698891"/>
          </a:xfrm>
        </p:grpSpPr>
        <p:grpSp>
          <p:nvGrpSpPr>
            <p:cNvPr id="13" name="Group 12"/>
            <p:cNvGrpSpPr/>
            <p:nvPr/>
          </p:nvGrpSpPr>
          <p:grpSpPr>
            <a:xfrm>
              <a:off x="1694450" y="2070465"/>
              <a:ext cx="1792709" cy="1976475"/>
              <a:chOff x="2933837" y="2142308"/>
              <a:chExt cx="1838370" cy="1976475"/>
            </a:xfrm>
          </p:grpSpPr>
          <p:pic>
            <p:nvPicPr>
              <p:cNvPr id="5" name="Picture 4"/>
              <p:cNvPicPr>
                <a:picLocks noChangeAspect="1"/>
              </p:cNvPicPr>
              <p:nvPr/>
            </p:nvPicPr>
            <p:blipFill>
              <a:blip r:embed="rId3"/>
              <a:stretch>
                <a:fillRect/>
              </a:stretch>
            </p:blipFill>
            <p:spPr>
              <a:xfrm>
                <a:off x="2933837" y="2142308"/>
                <a:ext cx="1838370" cy="1585509"/>
              </a:xfrm>
              <a:prstGeom prst="rect">
                <a:avLst/>
              </a:prstGeom>
            </p:spPr>
          </p:pic>
          <p:sp>
            <p:nvSpPr>
              <p:cNvPr id="12" name="TextBox 11"/>
              <p:cNvSpPr txBox="1"/>
              <p:nvPr/>
            </p:nvSpPr>
            <p:spPr>
              <a:xfrm>
                <a:off x="2933837" y="3749451"/>
                <a:ext cx="1796646" cy="369332"/>
              </a:xfrm>
              <a:prstGeom prst="rect">
                <a:avLst/>
              </a:prstGeom>
              <a:noFill/>
            </p:spPr>
            <p:txBody>
              <a:bodyPr wrap="none" rtlCol="0">
                <a:spAutoFit/>
              </a:bodyPr>
              <a:lstStyle/>
              <a:p>
                <a:r>
                  <a:rPr lang="nl-NL" dirty="0"/>
                  <a:t>Tanya Bondarouk</a:t>
                </a:r>
              </a:p>
            </p:txBody>
          </p:sp>
        </p:grpSp>
        <p:grpSp>
          <p:nvGrpSpPr>
            <p:cNvPr id="22" name="Group 21"/>
            <p:cNvGrpSpPr/>
            <p:nvPr/>
          </p:nvGrpSpPr>
          <p:grpSpPr>
            <a:xfrm>
              <a:off x="4101525" y="2493246"/>
              <a:ext cx="1763771" cy="1976475"/>
              <a:chOff x="4862512" y="2142308"/>
              <a:chExt cx="1763771" cy="1976475"/>
            </a:xfrm>
          </p:grpSpPr>
          <p:pic>
            <p:nvPicPr>
              <p:cNvPr id="6" name="Picture 5"/>
              <p:cNvPicPr>
                <a:picLocks noChangeAspect="1"/>
              </p:cNvPicPr>
              <p:nvPr/>
            </p:nvPicPr>
            <p:blipFill>
              <a:blip r:embed="rId4"/>
              <a:stretch>
                <a:fillRect/>
              </a:stretch>
            </p:blipFill>
            <p:spPr>
              <a:xfrm>
                <a:off x="4862512" y="2142308"/>
                <a:ext cx="1763771" cy="1607143"/>
              </a:xfrm>
              <a:prstGeom prst="rect">
                <a:avLst/>
              </a:prstGeom>
            </p:spPr>
          </p:pic>
          <p:sp>
            <p:nvSpPr>
              <p:cNvPr id="14" name="TextBox 13"/>
              <p:cNvSpPr txBox="1"/>
              <p:nvPr/>
            </p:nvSpPr>
            <p:spPr>
              <a:xfrm>
                <a:off x="5067577" y="3749451"/>
                <a:ext cx="1028423" cy="369332"/>
              </a:xfrm>
              <a:prstGeom prst="rect">
                <a:avLst/>
              </a:prstGeom>
              <a:noFill/>
            </p:spPr>
            <p:txBody>
              <a:bodyPr wrap="none" rtlCol="0">
                <a:spAutoFit/>
              </a:bodyPr>
              <a:lstStyle/>
              <a:p>
                <a:r>
                  <a:rPr lang="nl-NL" dirty="0"/>
                  <a:t>Jan Eijkel</a:t>
                </a:r>
              </a:p>
            </p:txBody>
          </p:sp>
        </p:grpSp>
        <p:grpSp>
          <p:nvGrpSpPr>
            <p:cNvPr id="23" name="Group 22"/>
            <p:cNvGrpSpPr/>
            <p:nvPr/>
          </p:nvGrpSpPr>
          <p:grpSpPr>
            <a:xfrm>
              <a:off x="6557015" y="1990004"/>
              <a:ext cx="1681864" cy="1976475"/>
              <a:chOff x="6626283" y="2142308"/>
              <a:chExt cx="1681864" cy="1976475"/>
            </a:xfrm>
          </p:grpSpPr>
          <p:pic>
            <p:nvPicPr>
              <p:cNvPr id="7" name="Picture 6"/>
              <p:cNvPicPr>
                <a:picLocks noChangeAspect="1"/>
              </p:cNvPicPr>
              <p:nvPr/>
            </p:nvPicPr>
            <p:blipFill>
              <a:blip r:embed="rId5"/>
              <a:stretch>
                <a:fillRect/>
              </a:stretch>
            </p:blipFill>
            <p:spPr>
              <a:xfrm>
                <a:off x="6696323" y="2142308"/>
                <a:ext cx="1611824" cy="1585509"/>
              </a:xfrm>
              <a:prstGeom prst="rect">
                <a:avLst/>
              </a:prstGeom>
            </p:spPr>
          </p:pic>
          <p:sp>
            <p:nvSpPr>
              <p:cNvPr id="15" name="TextBox 14"/>
              <p:cNvSpPr txBox="1"/>
              <p:nvPr/>
            </p:nvSpPr>
            <p:spPr>
              <a:xfrm>
                <a:off x="6626283" y="3749451"/>
                <a:ext cx="1656736" cy="369332"/>
              </a:xfrm>
              <a:prstGeom prst="rect">
                <a:avLst/>
              </a:prstGeom>
              <a:noFill/>
            </p:spPr>
            <p:txBody>
              <a:bodyPr wrap="none" rtlCol="0">
                <a:spAutoFit/>
              </a:bodyPr>
              <a:lstStyle/>
              <a:p>
                <a:r>
                  <a:rPr lang="nl-NL" dirty="0" err="1"/>
                  <a:t>Angelika</a:t>
                </a:r>
                <a:r>
                  <a:rPr lang="nl-NL" dirty="0"/>
                  <a:t> Mader</a:t>
                </a:r>
              </a:p>
            </p:txBody>
          </p:sp>
        </p:grpSp>
        <p:grpSp>
          <p:nvGrpSpPr>
            <p:cNvPr id="24" name="Group 23"/>
            <p:cNvGrpSpPr/>
            <p:nvPr/>
          </p:nvGrpSpPr>
          <p:grpSpPr>
            <a:xfrm>
              <a:off x="8628918" y="2598092"/>
              <a:ext cx="1754577" cy="1954841"/>
              <a:chOff x="8421389" y="2142308"/>
              <a:chExt cx="1754577" cy="1954841"/>
            </a:xfrm>
          </p:grpSpPr>
          <p:pic>
            <p:nvPicPr>
              <p:cNvPr id="8" name="Picture 7"/>
              <p:cNvPicPr>
                <a:picLocks noChangeAspect="1"/>
              </p:cNvPicPr>
              <p:nvPr/>
            </p:nvPicPr>
            <p:blipFill>
              <a:blip r:embed="rId6"/>
              <a:stretch>
                <a:fillRect/>
              </a:stretch>
            </p:blipFill>
            <p:spPr>
              <a:xfrm>
                <a:off x="8463459" y="2142308"/>
                <a:ext cx="1712507" cy="1597890"/>
              </a:xfrm>
              <a:prstGeom prst="rect">
                <a:avLst/>
              </a:prstGeom>
            </p:spPr>
          </p:pic>
          <p:sp>
            <p:nvSpPr>
              <p:cNvPr id="16" name="TextBox 15"/>
              <p:cNvSpPr txBox="1"/>
              <p:nvPr/>
            </p:nvSpPr>
            <p:spPr>
              <a:xfrm>
                <a:off x="8421389" y="3727817"/>
                <a:ext cx="1718740" cy="369332"/>
              </a:xfrm>
              <a:prstGeom prst="rect">
                <a:avLst/>
              </a:prstGeom>
              <a:noFill/>
            </p:spPr>
            <p:txBody>
              <a:bodyPr wrap="none" rtlCol="0">
                <a:spAutoFit/>
              </a:bodyPr>
              <a:lstStyle/>
              <a:p>
                <a:r>
                  <a:rPr lang="nl-NL" dirty="0"/>
                  <a:t>Desirée van Dun</a:t>
                </a:r>
              </a:p>
            </p:txBody>
          </p:sp>
        </p:grpSp>
        <p:grpSp>
          <p:nvGrpSpPr>
            <p:cNvPr id="25" name="Group 24"/>
            <p:cNvGrpSpPr/>
            <p:nvPr/>
          </p:nvGrpSpPr>
          <p:grpSpPr>
            <a:xfrm>
              <a:off x="2181384" y="4458532"/>
              <a:ext cx="1920141" cy="1954840"/>
              <a:chOff x="10278499" y="2163943"/>
              <a:chExt cx="1920141" cy="1954840"/>
            </a:xfrm>
          </p:grpSpPr>
          <p:pic>
            <p:nvPicPr>
              <p:cNvPr id="9" name="Picture 8"/>
              <p:cNvPicPr>
                <a:picLocks noChangeAspect="1"/>
              </p:cNvPicPr>
              <p:nvPr/>
            </p:nvPicPr>
            <p:blipFill>
              <a:blip r:embed="rId7"/>
              <a:stretch>
                <a:fillRect/>
              </a:stretch>
            </p:blipFill>
            <p:spPr>
              <a:xfrm>
                <a:off x="10432657" y="2163943"/>
                <a:ext cx="1611823" cy="1585508"/>
              </a:xfrm>
              <a:prstGeom prst="rect">
                <a:avLst/>
              </a:prstGeom>
            </p:spPr>
          </p:pic>
          <p:sp>
            <p:nvSpPr>
              <p:cNvPr id="17" name="TextBox 16"/>
              <p:cNvSpPr txBox="1"/>
              <p:nvPr/>
            </p:nvSpPr>
            <p:spPr>
              <a:xfrm>
                <a:off x="10278499" y="3749451"/>
                <a:ext cx="1920141" cy="369332"/>
              </a:xfrm>
              <a:prstGeom prst="rect">
                <a:avLst/>
              </a:prstGeom>
              <a:noFill/>
            </p:spPr>
            <p:txBody>
              <a:bodyPr wrap="none" rtlCol="0">
                <a:spAutoFit/>
              </a:bodyPr>
              <a:lstStyle/>
              <a:p>
                <a:r>
                  <a:rPr lang="nl-NL" dirty="0"/>
                  <a:t>Marloes Letteboer</a:t>
                </a:r>
              </a:p>
            </p:txBody>
          </p:sp>
        </p:grpSp>
        <p:grpSp>
          <p:nvGrpSpPr>
            <p:cNvPr id="19" name="Group 18"/>
            <p:cNvGrpSpPr/>
            <p:nvPr/>
          </p:nvGrpSpPr>
          <p:grpSpPr>
            <a:xfrm>
              <a:off x="5352844" y="4616012"/>
              <a:ext cx="1908728" cy="1988856"/>
              <a:chOff x="3094743" y="2120674"/>
              <a:chExt cx="1908728" cy="1988856"/>
            </a:xfrm>
          </p:grpSpPr>
          <p:pic>
            <p:nvPicPr>
              <p:cNvPr id="10" name="Picture 9"/>
              <p:cNvPicPr>
                <a:picLocks noChangeAspect="1"/>
              </p:cNvPicPr>
              <p:nvPr/>
            </p:nvPicPr>
            <p:blipFill>
              <a:blip r:embed="rId8"/>
              <a:stretch>
                <a:fillRect/>
              </a:stretch>
            </p:blipFill>
            <p:spPr>
              <a:xfrm>
                <a:off x="3207061" y="2120674"/>
                <a:ext cx="1697175" cy="1585509"/>
              </a:xfrm>
              <a:prstGeom prst="rect">
                <a:avLst/>
              </a:prstGeom>
            </p:spPr>
          </p:pic>
          <p:sp>
            <p:nvSpPr>
              <p:cNvPr id="18" name="TextBox 17"/>
              <p:cNvSpPr txBox="1"/>
              <p:nvPr/>
            </p:nvSpPr>
            <p:spPr>
              <a:xfrm>
                <a:off x="3094743" y="3740198"/>
                <a:ext cx="1908728" cy="369332"/>
              </a:xfrm>
              <a:prstGeom prst="rect">
                <a:avLst/>
              </a:prstGeom>
              <a:noFill/>
            </p:spPr>
            <p:txBody>
              <a:bodyPr wrap="none" rtlCol="0">
                <a:spAutoFit/>
              </a:bodyPr>
              <a:lstStyle/>
              <a:p>
                <a:r>
                  <a:rPr lang="nl-NL" dirty="0"/>
                  <a:t>Valentine Veenhof</a:t>
                </a:r>
              </a:p>
            </p:txBody>
          </p:sp>
        </p:grpSp>
        <p:grpSp>
          <p:nvGrpSpPr>
            <p:cNvPr id="21" name="Group 20"/>
            <p:cNvGrpSpPr/>
            <p:nvPr/>
          </p:nvGrpSpPr>
          <p:grpSpPr>
            <a:xfrm>
              <a:off x="8283263" y="4734054"/>
              <a:ext cx="1721831" cy="1954841"/>
              <a:chOff x="4374169" y="4345311"/>
              <a:chExt cx="1721831" cy="1954841"/>
            </a:xfrm>
          </p:grpSpPr>
          <p:pic>
            <p:nvPicPr>
              <p:cNvPr id="11" name="Picture 10"/>
              <p:cNvPicPr>
                <a:picLocks noChangeAspect="1"/>
              </p:cNvPicPr>
              <p:nvPr/>
            </p:nvPicPr>
            <p:blipFill>
              <a:blip r:embed="rId9"/>
              <a:stretch>
                <a:fillRect/>
              </a:stretch>
            </p:blipFill>
            <p:spPr>
              <a:xfrm>
                <a:off x="4448984" y="4345311"/>
                <a:ext cx="1647016" cy="1585509"/>
              </a:xfrm>
              <a:prstGeom prst="rect">
                <a:avLst/>
              </a:prstGeom>
            </p:spPr>
          </p:pic>
          <p:sp>
            <p:nvSpPr>
              <p:cNvPr id="20" name="TextBox 19"/>
              <p:cNvSpPr txBox="1"/>
              <p:nvPr/>
            </p:nvSpPr>
            <p:spPr>
              <a:xfrm>
                <a:off x="4374169" y="5930820"/>
                <a:ext cx="1385957" cy="369332"/>
              </a:xfrm>
              <a:prstGeom prst="rect">
                <a:avLst/>
              </a:prstGeom>
              <a:noFill/>
            </p:spPr>
            <p:txBody>
              <a:bodyPr wrap="none" rtlCol="0">
                <a:spAutoFit/>
              </a:bodyPr>
              <a:lstStyle/>
              <a:p>
                <a:r>
                  <a:rPr lang="nl-NL" dirty="0"/>
                  <a:t>José Franken</a:t>
                </a:r>
              </a:p>
            </p:txBody>
          </p:sp>
        </p:grpSp>
      </p:grpSp>
    </p:spTree>
    <p:extLst>
      <p:ext uri="{BB962C8B-B14F-4D97-AF65-F5344CB8AC3E}">
        <p14:creationId xmlns:p14="http://schemas.microsoft.com/office/powerpoint/2010/main" val="116313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8" y="252583"/>
            <a:ext cx="11527302" cy="1325563"/>
          </a:xfrm>
        </p:spPr>
        <p:txBody>
          <a:bodyPr>
            <a:normAutofit/>
          </a:bodyPr>
          <a:lstStyle/>
          <a:p>
            <a:r>
              <a:rPr lang="nl-NL" sz="4000" b="1" dirty="0">
                <a:solidFill>
                  <a:srgbClr val="0070C0"/>
                </a:solidFill>
              </a:rPr>
              <a:t>Nuances in focus en stijl van leidinggevenden (2)</a:t>
            </a:r>
          </a:p>
        </p:txBody>
      </p:sp>
      <p:graphicFrame>
        <p:nvGraphicFramePr>
          <p:cNvPr id="3" name="Table 2"/>
          <p:cNvGraphicFramePr>
            <a:graphicFrameLocks noGrp="1"/>
          </p:cNvGraphicFramePr>
          <p:nvPr/>
        </p:nvGraphicFramePr>
        <p:xfrm>
          <a:off x="461246" y="1715306"/>
          <a:ext cx="11247929" cy="4028440"/>
        </p:xfrm>
        <a:graphic>
          <a:graphicData uri="http://schemas.openxmlformats.org/drawingml/2006/table">
            <a:tbl>
              <a:tblPr firstRow="1" bandRow="1">
                <a:tableStyleId>{5C22544A-7EE6-4342-B048-85BDC9FD1C3A}</a:tableStyleId>
              </a:tblPr>
              <a:tblGrid>
                <a:gridCol w="2082969">
                  <a:extLst>
                    <a:ext uri="{9D8B030D-6E8A-4147-A177-3AD203B41FA5}">
                      <a16:colId xmlns:a16="http://schemas.microsoft.com/office/drawing/2014/main" val="3112277834"/>
                    </a:ext>
                  </a:extLst>
                </a:gridCol>
                <a:gridCol w="1509150">
                  <a:extLst>
                    <a:ext uri="{9D8B030D-6E8A-4147-A177-3AD203B41FA5}">
                      <a16:colId xmlns:a16="http://schemas.microsoft.com/office/drawing/2014/main" val="1979913346"/>
                    </a:ext>
                  </a:extLst>
                </a:gridCol>
                <a:gridCol w="2988118">
                  <a:extLst>
                    <a:ext uri="{9D8B030D-6E8A-4147-A177-3AD203B41FA5}">
                      <a16:colId xmlns:a16="http://schemas.microsoft.com/office/drawing/2014/main" val="3780991543"/>
                    </a:ext>
                  </a:extLst>
                </a:gridCol>
                <a:gridCol w="4667692">
                  <a:extLst>
                    <a:ext uri="{9D8B030D-6E8A-4147-A177-3AD203B41FA5}">
                      <a16:colId xmlns:a16="http://schemas.microsoft.com/office/drawing/2014/main" val="2028915054"/>
                    </a:ext>
                  </a:extLst>
                </a:gridCol>
              </a:tblGrid>
              <a:tr h="370840">
                <a:tc>
                  <a:txBody>
                    <a:bodyPr/>
                    <a:lstStyle/>
                    <a:p>
                      <a:r>
                        <a:rPr lang="nl-NL" dirty="0"/>
                        <a:t>Teamtypes UT</a:t>
                      </a:r>
                    </a:p>
                  </a:txBody>
                  <a:tcPr/>
                </a:tc>
                <a:tc>
                  <a:txBody>
                    <a:bodyPr/>
                    <a:lstStyle/>
                    <a:p>
                      <a:endParaRPr lang="nl-NL" dirty="0"/>
                    </a:p>
                  </a:txBody>
                  <a:tcPr/>
                </a:tc>
                <a:tc>
                  <a:txBody>
                    <a:bodyPr/>
                    <a:lstStyle/>
                    <a:p>
                      <a:r>
                        <a:rPr lang="nl-NL" dirty="0"/>
                        <a:t>Focus van leidinggevende</a:t>
                      </a:r>
                    </a:p>
                  </a:txBody>
                  <a:tcPr/>
                </a:tc>
                <a:tc>
                  <a:txBody>
                    <a:bodyPr/>
                    <a:lstStyle/>
                    <a:p>
                      <a:r>
                        <a:rPr lang="nl-NL" dirty="0"/>
                        <a:t>Ondersteunende leiderschapsstijl</a:t>
                      </a:r>
                    </a:p>
                  </a:txBody>
                  <a:tcPr/>
                </a:tc>
                <a:extLst>
                  <a:ext uri="{0D108BD9-81ED-4DB2-BD59-A6C34878D82A}">
                    <a16:rowId xmlns:a16="http://schemas.microsoft.com/office/drawing/2014/main" val="3885632979"/>
                  </a:ext>
                </a:extLst>
              </a:tr>
              <a:tr h="370840">
                <a:tc>
                  <a:txBody>
                    <a:bodyPr/>
                    <a:lstStyle/>
                    <a:p>
                      <a:r>
                        <a:rPr lang="nl-NL" dirty="0"/>
                        <a:t>Wetenschappelijke </a:t>
                      </a:r>
                      <a:r>
                        <a:rPr lang="nl-NL" dirty="0" err="1"/>
                        <a:t>homebased</a:t>
                      </a:r>
                      <a:r>
                        <a:rPr lang="nl-NL" dirty="0"/>
                        <a:t> teams </a:t>
                      </a:r>
                      <a:r>
                        <a:rPr lang="nl-NL" i="1" dirty="0"/>
                        <a:t>(vakgroepen)</a:t>
                      </a:r>
                    </a:p>
                  </a:txBody>
                  <a:tcPr/>
                </a:tc>
                <a:tc>
                  <a:txBody>
                    <a:bodyPr/>
                    <a:lstStyle/>
                    <a:p>
                      <a:r>
                        <a:rPr lang="nl-NL" dirty="0"/>
                        <a:t>Autonome teams</a:t>
                      </a:r>
                    </a:p>
                  </a:txBody>
                  <a:tcPr/>
                </a:tc>
                <a:tc>
                  <a:txBody>
                    <a:bodyPr/>
                    <a:lstStyle/>
                    <a:p>
                      <a:r>
                        <a:rPr lang="nl-NL" dirty="0"/>
                        <a:t>Team</a:t>
                      </a:r>
                      <a:r>
                        <a:rPr lang="nl-NL" baseline="0" dirty="0"/>
                        <a:t> en individuen </a:t>
                      </a:r>
                      <a:r>
                        <a:rPr lang="nl-NL" dirty="0"/>
                        <a:t>laten excelleren en teamdoelen halen</a:t>
                      </a:r>
                    </a:p>
                  </a:txBody>
                  <a:tcPr/>
                </a:tc>
                <a:tc rowSpan="4">
                  <a:txBody>
                    <a:bodyPr/>
                    <a:lstStyle/>
                    <a:p>
                      <a:pPr marL="0" indent="0">
                        <a:buFont typeface="Arial" panose="020B0604020202020204" pitchFamily="34" charset="0"/>
                        <a:buNone/>
                      </a:pPr>
                      <a:r>
                        <a:rPr lang="en-US" sz="1800" b="1" i="0" dirty="0" err="1"/>
                        <a:t>Transformationeel</a:t>
                      </a:r>
                      <a:r>
                        <a:rPr lang="en-US" sz="1800" b="1" i="0" dirty="0"/>
                        <a:t> </a:t>
                      </a:r>
                      <a:r>
                        <a:rPr lang="en-US" sz="1800" b="1" i="0" dirty="0" err="1"/>
                        <a:t>leiderschap</a:t>
                      </a:r>
                      <a:r>
                        <a:rPr lang="en-US" sz="1800" b="1" i="0" dirty="0"/>
                        <a:t>:</a:t>
                      </a:r>
                    </a:p>
                    <a:p>
                      <a:pPr marL="285750" indent="-285750">
                        <a:buFont typeface="Arial" panose="020B0604020202020204" pitchFamily="34" charset="0"/>
                        <a:buChar char="•"/>
                      </a:pPr>
                      <a:r>
                        <a:rPr lang="en-US" sz="1800" i="0" dirty="0" err="1"/>
                        <a:t>Visie</a:t>
                      </a:r>
                      <a:r>
                        <a:rPr lang="en-US" sz="1800" i="0" dirty="0"/>
                        <a:t>, </a:t>
                      </a:r>
                      <a:r>
                        <a:rPr lang="en-US" sz="1800" i="0" dirty="0" err="1"/>
                        <a:t>waarden</a:t>
                      </a:r>
                      <a:r>
                        <a:rPr lang="en-US" sz="1800" i="0" dirty="0"/>
                        <a:t> </a:t>
                      </a:r>
                      <a:r>
                        <a:rPr lang="en-US" sz="1800" i="0" dirty="0" err="1"/>
                        <a:t>en</a:t>
                      </a:r>
                      <a:r>
                        <a:rPr lang="en-US" sz="1800" i="0" dirty="0"/>
                        <a:t> </a:t>
                      </a:r>
                      <a:r>
                        <a:rPr lang="en-US" sz="1800" i="0" dirty="0" err="1"/>
                        <a:t>normen</a:t>
                      </a:r>
                      <a:r>
                        <a:rPr lang="en-US" sz="1800" i="0" dirty="0"/>
                        <a:t> </a:t>
                      </a:r>
                      <a:r>
                        <a:rPr lang="en-US" sz="1800" i="0" dirty="0" err="1"/>
                        <a:t>delen</a:t>
                      </a:r>
                      <a:endParaRPr lang="en-US" sz="1800" i="0" dirty="0"/>
                    </a:p>
                    <a:p>
                      <a:pPr marL="285750" indent="-285750">
                        <a:buFont typeface="Arial" panose="020B0604020202020204" pitchFamily="34" charset="0"/>
                        <a:buChar char="•"/>
                      </a:pPr>
                      <a:r>
                        <a:rPr lang="en-US" sz="1800" i="0" dirty="0" err="1"/>
                        <a:t>Inspirerende</a:t>
                      </a:r>
                      <a:r>
                        <a:rPr lang="en-US" sz="1800" i="0" dirty="0"/>
                        <a:t> </a:t>
                      </a:r>
                      <a:r>
                        <a:rPr lang="en-US" sz="1800" i="0" dirty="0" err="1"/>
                        <a:t>motivatie</a:t>
                      </a:r>
                      <a:r>
                        <a:rPr lang="en-US" sz="1800" i="0" dirty="0"/>
                        <a:t> </a:t>
                      </a:r>
                      <a:r>
                        <a:rPr lang="en-US" sz="1800" i="0" dirty="0" err="1"/>
                        <a:t>bieden</a:t>
                      </a:r>
                      <a:endParaRPr lang="en-US" sz="1800" i="0" dirty="0"/>
                    </a:p>
                    <a:p>
                      <a:pPr marL="285750" indent="-285750">
                        <a:buFont typeface="Arial" panose="020B0604020202020204" pitchFamily="34" charset="0"/>
                        <a:buChar char="•"/>
                      </a:pPr>
                      <a:r>
                        <a:rPr lang="en-US" sz="1800" i="0" dirty="0" err="1"/>
                        <a:t>Professioneel</a:t>
                      </a:r>
                      <a:r>
                        <a:rPr lang="en-US" sz="1800" i="0" dirty="0"/>
                        <a:t> </a:t>
                      </a:r>
                      <a:r>
                        <a:rPr lang="en-US" sz="1800" i="0" dirty="0" err="1"/>
                        <a:t>uitdagen</a:t>
                      </a:r>
                      <a:endParaRPr lang="en-US" sz="1800" i="0" dirty="0"/>
                    </a:p>
                    <a:p>
                      <a:pPr marL="285750" indent="-285750">
                        <a:buFont typeface="Arial" panose="020B0604020202020204" pitchFamily="34" charset="0"/>
                        <a:buChar char="•"/>
                      </a:pPr>
                      <a:r>
                        <a:rPr lang="en-US" sz="1800" i="0" dirty="0" err="1"/>
                        <a:t>Persoonlijke</a:t>
                      </a:r>
                      <a:r>
                        <a:rPr lang="en-US" sz="1800" i="0" dirty="0"/>
                        <a:t> </a:t>
                      </a:r>
                      <a:r>
                        <a:rPr lang="en-US" sz="1800" i="0" dirty="0" err="1"/>
                        <a:t>aandacht</a:t>
                      </a:r>
                      <a:r>
                        <a:rPr lang="en-US" sz="1800" i="0" dirty="0"/>
                        <a:t>/</a:t>
                      </a:r>
                      <a:r>
                        <a:rPr lang="en-US" sz="1800" i="0" dirty="0" err="1"/>
                        <a:t>empathie</a:t>
                      </a:r>
                      <a:r>
                        <a:rPr lang="en-US" sz="1800" i="0" dirty="0"/>
                        <a:t> </a:t>
                      </a:r>
                      <a:r>
                        <a:rPr lang="en-US" sz="1800" i="0" dirty="0" err="1"/>
                        <a:t>tonen</a:t>
                      </a:r>
                      <a:endParaRPr lang="en-US" sz="1800" i="0" dirty="0"/>
                    </a:p>
                    <a:p>
                      <a:pPr marL="0" indent="0">
                        <a:buFont typeface="Arial" panose="020B0604020202020204" pitchFamily="34" charset="0"/>
                        <a:buNone/>
                      </a:pPr>
                      <a:endParaRPr lang="en-US" sz="1800" i="0" dirty="0"/>
                    </a:p>
                    <a:p>
                      <a:pPr marL="0" indent="0" algn="ctr">
                        <a:buFont typeface="Arial" panose="020B0604020202020204" pitchFamily="34" charset="0"/>
                        <a:buNone/>
                      </a:pPr>
                      <a:r>
                        <a:rPr lang="en-US" sz="1800" i="0" dirty="0"/>
                        <a:t>&amp;</a:t>
                      </a:r>
                    </a:p>
                    <a:p>
                      <a:pPr marL="0" indent="0">
                        <a:buFont typeface="Arial" panose="020B0604020202020204" pitchFamily="34" charset="0"/>
                        <a:buNone/>
                      </a:pPr>
                      <a:endParaRPr lang="en-US" sz="1800" i="0" dirty="0"/>
                    </a:p>
                    <a:p>
                      <a:pPr marL="0" indent="0">
                        <a:buFont typeface="Arial" panose="020B0604020202020204" pitchFamily="34" charset="0"/>
                        <a:buNone/>
                      </a:pPr>
                      <a:r>
                        <a:rPr lang="en-US" sz="1800" b="1" i="0" dirty="0" err="1">
                          <a:solidFill>
                            <a:schemeClr val="tx1"/>
                          </a:solidFill>
                        </a:rPr>
                        <a:t>Instrumenteel</a:t>
                      </a:r>
                      <a:r>
                        <a:rPr lang="en-US" sz="1800" b="1" i="0" dirty="0">
                          <a:solidFill>
                            <a:schemeClr val="tx1"/>
                          </a:solidFill>
                        </a:rPr>
                        <a:t> </a:t>
                      </a:r>
                      <a:r>
                        <a:rPr lang="en-US" sz="1800" b="1" i="0" dirty="0" err="1">
                          <a:solidFill>
                            <a:schemeClr val="tx1"/>
                          </a:solidFill>
                        </a:rPr>
                        <a:t>leiderschap</a:t>
                      </a:r>
                      <a:r>
                        <a:rPr lang="en-US" sz="1800" b="1" i="0" dirty="0">
                          <a:solidFill>
                            <a:schemeClr val="tx1"/>
                          </a:solidFill>
                        </a:rPr>
                        <a:t>:</a:t>
                      </a:r>
                      <a:endParaRPr lang="nl-NL" b="1" i="0" dirty="0">
                        <a:solidFill>
                          <a:schemeClr val="tx1"/>
                        </a:solidFill>
                      </a:endParaRPr>
                    </a:p>
                    <a:p>
                      <a:pPr marL="285750" indent="-285750">
                        <a:buFont typeface="Arial" panose="020B0604020202020204" pitchFamily="34" charset="0"/>
                        <a:buChar char="•"/>
                      </a:pPr>
                      <a:r>
                        <a:rPr lang="nl-NL" dirty="0">
                          <a:solidFill>
                            <a:schemeClr val="tx1"/>
                          </a:solidFill>
                        </a:rPr>
                        <a:t>Teamstrategie formuleren en implementeren</a:t>
                      </a:r>
                    </a:p>
                    <a:p>
                      <a:pPr marL="285750" indent="-285750">
                        <a:buFont typeface="Arial" panose="020B0604020202020204" pitchFamily="34" charset="0"/>
                        <a:buChar char="•"/>
                      </a:pPr>
                      <a:r>
                        <a:rPr lang="nl-NL" dirty="0">
                          <a:solidFill>
                            <a:schemeClr val="tx1"/>
                          </a:solidFill>
                        </a:rPr>
                        <a:t>Middelen faciliteren om doel te bereiken</a:t>
                      </a:r>
                    </a:p>
                    <a:p>
                      <a:pPr marL="285750" indent="-285750">
                        <a:buFont typeface="Arial" panose="020B0604020202020204" pitchFamily="34" charset="0"/>
                        <a:buChar char="•"/>
                      </a:pPr>
                      <a:r>
                        <a:rPr lang="nl-NL" dirty="0">
                          <a:solidFill>
                            <a:schemeClr val="tx1"/>
                          </a:solidFill>
                        </a:rPr>
                        <a:t>“Management </a:t>
                      </a:r>
                      <a:r>
                        <a:rPr lang="nl-NL" u="sng" dirty="0" err="1">
                          <a:solidFill>
                            <a:schemeClr val="tx1"/>
                          </a:solidFill>
                        </a:rPr>
                        <a:t>by</a:t>
                      </a:r>
                      <a:r>
                        <a:rPr lang="nl-NL" u="sng" dirty="0">
                          <a:solidFill>
                            <a:schemeClr val="tx1"/>
                          </a:solidFill>
                        </a:rPr>
                        <a:t> </a:t>
                      </a:r>
                      <a:r>
                        <a:rPr lang="nl-NL" u="sng" dirty="0" err="1">
                          <a:solidFill>
                            <a:schemeClr val="tx1"/>
                          </a:solidFill>
                        </a:rPr>
                        <a:t>exception</a:t>
                      </a:r>
                      <a:r>
                        <a:rPr lang="nl-NL" dirty="0">
                          <a:solidFill>
                            <a:schemeClr val="tx1"/>
                          </a:solidFill>
                        </a:rPr>
                        <a:t>”: uitkomsten monitoren, corrigeren, feedback geven</a:t>
                      </a:r>
                    </a:p>
                  </a:txBody>
                  <a:tcPr anchor="ctr"/>
                </a:tc>
                <a:extLst>
                  <a:ext uri="{0D108BD9-81ED-4DB2-BD59-A6C34878D82A}">
                    <a16:rowId xmlns:a16="http://schemas.microsoft.com/office/drawing/2014/main" val="3065320966"/>
                  </a:ext>
                </a:extLst>
              </a:tr>
              <a:tr h="370840">
                <a:tc>
                  <a:txBody>
                    <a:bodyPr/>
                    <a:lstStyle/>
                    <a:p>
                      <a:r>
                        <a:rPr lang="nl-NL" dirty="0"/>
                        <a:t>Wetenschappelijke </a:t>
                      </a:r>
                      <a:r>
                        <a:rPr lang="nl-NL" dirty="0" err="1"/>
                        <a:t>flex</a:t>
                      </a:r>
                      <a:r>
                        <a:rPr lang="nl-NL" dirty="0"/>
                        <a:t>-teams </a:t>
                      </a:r>
                      <a:r>
                        <a:rPr lang="nl-NL" i="1" dirty="0"/>
                        <a:t>(consortia, module)</a:t>
                      </a:r>
                    </a:p>
                  </a:txBody>
                  <a:tcPr/>
                </a:tc>
                <a:tc>
                  <a:txBody>
                    <a:bodyPr/>
                    <a:lstStyle/>
                    <a:p>
                      <a:r>
                        <a:rPr lang="nl-NL" dirty="0"/>
                        <a:t>Autonome teams</a:t>
                      </a:r>
                    </a:p>
                  </a:txBody>
                  <a:tcPr/>
                </a:tc>
                <a:tc>
                  <a:txBody>
                    <a:bodyPr/>
                    <a:lstStyle/>
                    <a:p>
                      <a:r>
                        <a:rPr lang="nl-NL" dirty="0"/>
                        <a:t>Team</a:t>
                      </a:r>
                      <a:r>
                        <a:rPr lang="nl-NL" baseline="0" dirty="0"/>
                        <a:t> en individuen </a:t>
                      </a:r>
                      <a:r>
                        <a:rPr lang="nl-NL" dirty="0"/>
                        <a:t>laten excelleren </a:t>
                      </a:r>
                      <a:r>
                        <a:rPr lang="nl-NL" dirty="0">
                          <a:solidFill>
                            <a:schemeClr val="tx1"/>
                          </a:solidFill>
                        </a:rPr>
                        <a:t>en projectdoelen halen</a:t>
                      </a:r>
                    </a:p>
                  </a:txBody>
                  <a:tcPr/>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solidFill>
                          <a:schemeClr val="tx1"/>
                        </a:solidFill>
                      </a:endParaRPr>
                    </a:p>
                  </a:txBody>
                  <a:tcPr/>
                </a:tc>
                <a:extLst>
                  <a:ext uri="{0D108BD9-81ED-4DB2-BD59-A6C34878D82A}">
                    <a16:rowId xmlns:a16="http://schemas.microsoft.com/office/drawing/2014/main" val="3550449485"/>
                  </a:ext>
                </a:extLst>
              </a:tr>
              <a:tr h="370840">
                <a:tc>
                  <a:txBody>
                    <a:bodyPr/>
                    <a:lstStyle/>
                    <a:p>
                      <a:r>
                        <a:rPr lang="nl-NL" dirty="0"/>
                        <a:t>Ondersteunende </a:t>
                      </a:r>
                      <a:r>
                        <a:rPr lang="nl-NL" dirty="0" err="1"/>
                        <a:t>flex</a:t>
                      </a:r>
                      <a:r>
                        <a:rPr lang="nl-NL" dirty="0"/>
                        <a:t>-teams </a:t>
                      </a:r>
                      <a:r>
                        <a:rPr lang="nl-NL" i="1" dirty="0"/>
                        <a:t>(projectteams)</a:t>
                      </a:r>
                    </a:p>
                  </a:txBody>
                  <a:tcPr/>
                </a:tc>
                <a:tc>
                  <a:txBody>
                    <a:bodyPr/>
                    <a:lstStyle/>
                    <a:p>
                      <a:r>
                        <a:rPr lang="nl-NL" dirty="0"/>
                        <a:t>Autonome ketenteams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tx1"/>
                          </a:solidFill>
                        </a:rPr>
                        <a:t>Verbetering implementeren en projectdoelen halen</a:t>
                      </a:r>
                    </a:p>
                  </a:txBody>
                  <a:tcPr/>
                </a:tc>
                <a:tc vMerge="1">
                  <a:txBody>
                    <a:bodyPr/>
                    <a:lstStyle/>
                    <a:p>
                      <a:pPr marL="285750" indent="-285750">
                        <a:buFont typeface="Arial" panose="020B0604020202020204" pitchFamily="34" charset="0"/>
                        <a:buChar char="•"/>
                      </a:pPr>
                      <a:endParaRPr lang="nl-NL" dirty="0">
                        <a:solidFill>
                          <a:schemeClr val="tx1"/>
                        </a:solidFill>
                      </a:endParaRPr>
                    </a:p>
                  </a:txBody>
                  <a:tcPr/>
                </a:tc>
                <a:extLst>
                  <a:ext uri="{0D108BD9-81ED-4DB2-BD59-A6C34878D82A}">
                    <a16:rowId xmlns:a16="http://schemas.microsoft.com/office/drawing/2014/main" val="523052669"/>
                  </a:ext>
                </a:extLst>
              </a:tr>
              <a:tr h="370840">
                <a:tc>
                  <a:txBody>
                    <a:bodyPr/>
                    <a:lstStyle/>
                    <a:p>
                      <a:r>
                        <a:rPr lang="nl-NL" dirty="0"/>
                        <a:t>Ondersteunende </a:t>
                      </a:r>
                      <a:r>
                        <a:rPr lang="nl-NL" dirty="0" err="1"/>
                        <a:t>homebased</a:t>
                      </a:r>
                      <a:r>
                        <a:rPr lang="nl-NL" baseline="0" dirty="0"/>
                        <a:t> teams </a:t>
                      </a:r>
                      <a:r>
                        <a:rPr lang="nl-NL" i="1" baseline="0" dirty="0"/>
                        <a:t>(diensten)</a:t>
                      </a:r>
                      <a:endParaRPr lang="nl-NL" i="1" dirty="0"/>
                    </a:p>
                  </a:txBody>
                  <a:tcPr/>
                </a:tc>
                <a:tc>
                  <a:txBody>
                    <a:bodyPr/>
                    <a:lstStyle/>
                    <a:p>
                      <a:r>
                        <a:rPr lang="nl-NL" dirty="0"/>
                        <a:t>Ketenproces</a:t>
                      </a:r>
                    </a:p>
                  </a:txBody>
                  <a:tcPr/>
                </a:tc>
                <a:tc>
                  <a:txBody>
                    <a:bodyPr/>
                    <a:lstStyle/>
                    <a:p>
                      <a:r>
                        <a:rPr lang="nl-NL"/>
                        <a:t>Excellente procesuitvoering ondersteunen </a:t>
                      </a:r>
                      <a:r>
                        <a:rPr lang="nl-NL" dirty="0"/>
                        <a:t>en team</a:t>
                      </a:r>
                      <a:r>
                        <a:rPr lang="nl-NL" baseline="0" dirty="0"/>
                        <a:t> en individuen </a:t>
                      </a:r>
                      <a:r>
                        <a:rPr lang="nl-NL" dirty="0"/>
                        <a:t>laten excelleren</a:t>
                      </a:r>
                    </a:p>
                  </a:txBody>
                  <a:tcPr/>
                </a:tc>
                <a:tc vMerge="1">
                  <a:txBody>
                    <a:bodyPr/>
                    <a:lstStyle/>
                    <a:p>
                      <a:pPr marL="285750" indent="-285750">
                        <a:buFont typeface="Arial" panose="020B0604020202020204" pitchFamily="34" charset="0"/>
                        <a:buChar char="•"/>
                      </a:pPr>
                      <a:endParaRPr lang="nl-NL" dirty="0">
                        <a:solidFill>
                          <a:schemeClr val="tx1"/>
                        </a:solidFill>
                      </a:endParaRPr>
                    </a:p>
                  </a:txBody>
                  <a:tcPr/>
                </a:tc>
                <a:extLst>
                  <a:ext uri="{0D108BD9-81ED-4DB2-BD59-A6C34878D82A}">
                    <a16:rowId xmlns:a16="http://schemas.microsoft.com/office/drawing/2014/main" val="983960417"/>
                  </a:ext>
                </a:extLst>
              </a:tr>
            </a:tbl>
          </a:graphicData>
        </a:graphic>
      </p:graphicFrame>
      <p:sp>
        <p:nvSpPr>
          <p:cNvPr id="5" name="TextBox 4">
            <a:extLst>
              <a:ext uri="{FF2B5EF4-FFF2-40B4-BE49-F238E27FC236}">
                <a16:creationId xmlns:a16="http://schemas.microsoft.com/office/drawing/2014/main" id="{AF8E00DF-6671-4C0F-AB74-D65198DFF116}"/>
              </a:ext>
            </a:extLst>
          </p:cNvPr>
          <p:cNvSpPr txBox="1"/>
          <p:nvPr/>
        </p:nvSpPr>
        <p:spPr>
          <a:xfrm>
            <a:off x="359898" y="6145998"/>
            <a:ext cx="11527302" cy="307777"/>
          </a:xfrm>
          <a:prstGeom prst="rect">
            <a:avLst/>
          </a:prstGeom>
          <a:noFill/>
        </p:spPr>
        <p:txBody>
          <a:bodyPr wrap="square" rtlCol="0">
            <a:spAutoFit/>
          </a:bodyPr>
          <a:lstStyle/>
          <a:p>
            <a:r>
              <a:rPr lang="en-US" sz="1400" dirty="0">
                <a:solidFill>
                  <a:schemeClr val="bg1">
                    <a:lumMod val="65000"/>
                  </a:schemeClr>
                </a:solidFill>
              </a:rPr>
              <a:t>(inspired by </a:t>
            </a:r>
            <a:r>
              <a:rPr lang="en-US" sz="1400" dirty="0" err="1">
                <a:solidFill>
                  <a:schemeClr val="bg1">
                    <a:lumMod val="65000"/>
                  </a:schemeClr>
                </a:solidFill>
              </a:rPr>
              <a:t>Hoogeboom</a:t>
            </a:r>
            <a:r>
              <a:rPr lang="en-US" sz="1400" dirty="0">
                <a:solidFill>
                  <a:schemeClr val="bg1">
                    <a:lumMod val="65000"/>
                  </a:schemeClr>
                </a:solidFill>
              </a:rPr>
              <a:t> &amp; Wilderom, 2019)</a:t>
            </a:r>
            <a:endParaRPr lang="nl-NL" sz="1400" dirty="0">
              <a:solidFill>
                <a:schemeClr val="bg1">
                  <a:lumMod val="65000"/>
                </a:schemeClr>
              </a:solidFill>
            </a:endParaRPr>
          </a:p>
        </p:txBody>
      </p:sp>
    </p:spTree>
    <p:extLst>
      <p:ext uri="{BB962C8B-B14F-4D97-AF65-F5344CB8AC3E}">
        <p14:creationId xmlns:p14="http://schemas.microsoft.com/office/powerpoint/2010/main" val="153319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1" y="365125"/>
            <a:ext cx="11413754" cy="1325563"/>
          </a:xfrm>
        </p:spPr>
        <p:txBody>
          <a:bodyPr>
            <a:noAutofit/>
          </a:bodyPr>
          <a:lstStyle/>
          <a:p>
            <a:r>
              <a:rPr lang="nl-NL" sz="4000" b="1" dirty="0">
                <a:solidFill>
                  <a:srgbClr val="0070C0"/>
                </a:solidFill>
              </a:rPr>
              <a:t>Inzicht </a:t>
            </a:r>
            <a:r>
              <a:rPr lang="nl-NL" sz="4000" b="1" dirty="0" err="1">
                <a:solidFill>
                  <a:srgbClr val="0070C0"/>
                </a:solidFill>
              </a:rPr>
              <a:t>nav</a:t>
            </a:r>
            <a:r>
              <a:rPr lang="nl-NL" sz="4000" b="1" dirty="0">
                <a:solidFill>
                  <a:srgbClr val="0070C0"/>
                </a:solidFill>
              </a:rPr>
              <a:t> filmpje vision2020</a:t>
            </a:r>
          </a:p>
        </p:txBody>
      </p:sp>
      <p:pic>
        <p:nvPicPr>
          <p:cNvPr id="4" name="Content Placeholder 3"/>
          <p:cNvPicPr>
            <a:picLocks noGrp="1" noChangeAspect="1"/>
          </p:cNvPicPr>
          <p:nvPr>
            <p:ph idx="1"/>
          </p:nvPr>
        </p:nvPicPr>
        <p:blipFill>
          <a:blip r:embed="rId3"/>
          <a:stretch>
            <a:fillRect/>
          </a:stretch>
        </p:blipFill>
        <p:spPr>
          <a:xfrm>
            <a:off x="1989271" y="2778807"/>
            <a:ext cx="7126594" cy="3749848"/>
          </a:xfrm>
          <a:prstGeom prst="rect">
            <a:avLst/>
          </a:prstGeom>
        </p:spPr>
      </p:pic>
      <p:sp>
        <p:nvSpPr>
          <p:cNvPr id="5" name="Rectangle 4"/>
          <p:cNvSpPr/>
          <p:nvPr/>
        </p:nvSpPr>
        <p:spPr>
          <a:xfrm>
            <a:off x="2110673" y="2050081"/>
            <a:ext cx="8102472" cy="369332"/>
          </a:xfrm>
          <a:prstGeom prst="rect">
            <a:avLst/>
          </a:prstGeom>
        </p:spPr>
        <p:txBody>
          <a:bodyPr wrap="square">
            <a:spAutoFit/>
          </a:bodyPr>
          <a:lstStyle/>
          <a:p>
            <a:r>
              <a:rPr lang="en-GB" u="sng" dirty="0">
                <a:solidFill>
                  <a:srgbClr val="0563C1"/>
                </a:solidFill>
                <a:latin typeface="Calibri" panose="020F0502020204030204" pitchFamily="34" charset="0"/>
                <a:ea typeface="Calibri" panose="020F0502020204030204" pitchFamily="34" charset="0"/>
                <a:hlinkClick r:id="rId4"/>
              </a:rPr>
              <a:t>https://www.utwente.nl/en/vision2020/intra/new-organizational-structure/</a:t>
            </a:r>
            <a:endParaRPr lang="nl-NL" dirty="0"/>
          </a:p>
        </p:txBody>
      </p:sp>
      <p:sp>
        <p:nvSpPr>
          <p:cNvPr id="3" name="Right Arrow 2"/>
          <p:cNvSpPr/>
          <p:nvPr/>
        </p:nvSpPr>
        <p:spPr>
          <a:xfrm>
            <a:off x="7509408" y="4102661"/>
            <a:ext cx="226578" cy="330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54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17408694"/>
              </p:ext>
            </p:extLst>
          </p:nvPr>
        </p:nvGraphicFramePr>
        <p:xfrm>
          <a:off x="307496" y="606902"/>
          <a:ext cx="11657445" cy="5992086"/>
        </p:xfrm>
        <a:graphic>
          <a:graphicData uri="http://schemas.openxmlformats.org/drawingml/2006/table">
            <a:tbl>
              <a:tblPr firstRow="1" bandRow="1">
                <a:tableStyleId>{5C22544A-7EE6-4342-B048-85BDC9FD1C3A}</a:tableStyleId>
              </a:tblPr>
              <a:tblGrid>
                <a:gridCol w="1562055">
                  <a:extLst>
                    <a:ext uri="{9D8B030D-6E8A-4147-A177-3AD203B41FA5}">
                      <a16:colId xmlns:a16="http://schemas.microsoft.com/office/drawing/2014/main" val="1020372440"/>
                    </a:ext>
                  </a:extLst>
                </a:gridCol>
                <a:gridCol w="663600">
                  <a:extLst>
                    <a:ext uri="{9D8B030D-6E8A-4147-A177-3AD203B41FA5}">
                      <a16:colId xmlns:a16="http://schemas.microsoft.com/office/drawing/2014/main" val="3272349022"/>
                    </a:ext>
                  </a:extLst>
                </a:gridCol>
                <a:gridCol w="5084140">
                  <a:extLst>
                    <a:ext uri="{9D8B030D-6E8A-4147-A177-3AD203B41FA5}">
                      <a16:colId xmlns:a16="http://schemas.microsoft.com/office/drawing/2014/main" val="1527356130"/>
                    </a:ext>
                  </a:extLst>
                </a:gridCol>
                <a:gridCol w="3731545">
                  <a:extLst>
                    <a:ext uri="{9D8B030D-6E8A-4147-A177-3AD203B41FA5}">
                      <a16:colId xmlns:a16="http://schemas.microsoft.com/office/drawing/2014/main" val="1657566888"/>
                    </a:ext>
                  </a:extLst>
                </a:gridCol>
                <a:gridCol w="616105">
                  <a:extLst>
                    <a:ext uri="{9D8B030D-6E8A-4147-A177-3AD203B41FA5}">
                      <a16:colId xmlns:a16="http://schemas.microsoft.com/office/drawing/2014/main" val="1120507641"/>
                    </a:ext>
                  </a:extLst>
                </a:gridCol>
              </a:tblGrid>
              <a:tr h="291897">
                <a:tc>
                  <a:txBody>
                    <a:bodyPr/>
                    <a:lstStyle/>
                    <a:p>
                      <a:r>
                        <a:rPr lang="nl-NL" sz="1200" dirty="0"/>
                        <a:t>Aandachtsgebieden</a:t>
                      </a:r>
                    </a:p>
                  </a:txBody>
                  <a:tcPr/>
                </a:tc>
                <a:tc>
                  <a:txBody>
                    <a:bodyPr/>
                    <a:lstStyle/>
                    <a:p>
                      <a:endParaRPr lang="nl-NL" sz="1200" dirty="0">
                        <a:solidFill>
                          <a:schemeClr val="bg1"/>
                        </a:solidFill>
                      </a:endParaRPr>
                    </a:p>
                  </a:txBody>
                  <a:tcPr/>
                </a:tc>
                <a:tc>
                  <a:txBody>
                    <a:bodyPr/>
                    <a:lstStyle/>
                    <a:p>
                      <a:r>
                        <a:rPr lang="nl-NL" sz="1200" dirty="0"/>
                        <a:t>Huidige situatie met</a:t>
                      </a:r>
                      <a:r>
                        <a:rPr lang="nl-NL" sz="1200" baseline="0" dirty="0"/>
                        <a:t> </a:t>
                      </a:r>
                      <a:r>
                        <a:rPr lang="nl-NL" sz="1200" baseline="0" dirty="0">
                          <a:solidFill>
                            <a:schemeClr val="bg1"/>
                          </a:solidFill>
                        </a:rPr>
                        <a:t>complicaties</a:t>
                      </a:r>
                      <a:endParaRPr lang="nl-NL" sz="1200" dirty="0">
                        <a:solidFill>
                          <a:schemeClr val="bg1"/>
                        </a:solidFill>
                      </a:endParaRPr>
                    </a:p>
                  </a:txBody>
                  <a:tcPr/>
                </a:tc>
                <a:tc>
                  <a:txBody>
                    <a:bodyPr/>
                    <a:lstStyle/>
                    <a:p>
                      <a:r>
                        <a:rPr lang="nl-NL" sz="1200" dirty="0"/>
                        <a:t>2022 (3 jaar) Bewust bekwaam</a:t>
                      </a:r>
                    </a:p>
                  </a:txBody>
                  <a:tcPr/>
                </a:tc>
                <a:tc>
                  <a:txBody>
                    <a:bodyPr/>
                    <a:lstStyle/>
                    <a:p>
                      <a:r>
                        <a:rPr lang="nl-NL" sz="1200" dirty="0"/>
                        <a:t>2030</a:t>
                      </a:r>
                    </a:p>
                  </a:txBody>
                  <a:tcPr/>
                </a:tc>
                <a:extLst>
                  <a:ext uri="{0D108BD9-81ED-4DB2-BD59-A6C34878D82A}">
                    <a16:rowId xmlns:a16="http://schemas.microsoft.com/office/drawing/2014/main" val="411759214"/>
                  </a:ext>
                </a:extLst>
              </a:tr>
              <a:tr h="470060">
                <a:tc>
                  <a:txBody>
                    <a:bodyPr/>
                    <a:lstStyle/>
                    <a:p>
                      <a:r>
                        <a:rPr lang="nl-NL" sz="1100" b="1" dirty="0"/>
                        <a:t>1. Structuur en autonomie</a:t>
                      </a:r>
                    </a:p>
                  </a:txBody>
                  <a:tcPr/>
                </a:tc>
                <a:tc>
                  <a:txBody>
                    <a:bodyPr/>
                    <a:lstStyle/>
                    <a:p>
                      <a:r>
                        <a:rPr lang="nl-NL" sz="1100" dirty="0">
                          <a:solidFill>
                            <a:schemeClr val="tx1"/>
                          </a:solidFill>
                        </a:rPr>
                        <a:t>TA/KP</a:t>
                      </a:r>
                    </a:p>
                  </a:txBody>
                  <a:tcPr/>
                </a:tc>
                <a:tc>
                  <a:txBody>
                    <a:bodyPr/>
                    <a:lstStyle/>
                    <a:p>
                      <a:r>
                        <a:rPr lang="nl-NL" sz="1100" dirty="0">
                          <a:solidFill>
                            <a:schemeClr val="tx1"/>
                          </a:solidFill>
                        </a:rPr>
                        <a:t>Afkalvende autonomie. Toenemend gevoel van gecontroleerd worden. Geen vertrouwen.</a:t>
                      </a:r>
                    </a:p>
                  </a:txBody>
                  <a:tcPr/>
                </a:tc>
                <a:tc>
                  <a:txBody>
                    <a:bodyPr/>
                    <a:lstStyle/>
                    <a:p>
                      <a:r>
                        <a:rPr lang="nl-NL" sz="1100" dirty="0"/>
                        <a:t>Home base &amp; flexibele</a:t>
                      </a:r>
                      <a:r>
                        <a:rPr lang="nl-NL" sz="1100" baseline="0" dirty="0"/>
                        <a:t> teams. Keten-performance</a:t>
                      </a:r>
                    </a:p>
                    <a:p>
                      <a:r>
                        <a:rPr lang="nl-NL" sz="1100" baseline="0" dirty="0"/>
                        <a:t>Autonomie op juiste niveau in organisatie</a:t>
                      </a:r>
                    </a:p>
                  </a:txBody>
                  <a:tcPr/>
                </a:tc>
                <a:tc>
                  <a:txBody>
                    <a:bodyPr/>
                    <a:lstStyle/>
                    <a:p>
                      <a:endParaRPr lang="nl-NL" sz="1100" baseline="0" dirty="0"/>
                    </a:p>
                  </a:txBody>
                  <a:tcPr/>
                </a:tc>
                <a:extLst>
                  <a:ext uri="{0D108BD9-81ED-4DB2-BD59-A6C34878D82A}">
                    <a16:rowId xmlns:a16="http://schemas.microsoft.com/office/drawing/2014/main" val="2854425923"/>
                  </a:ext>
                </a:extLst>
              </a:tr>
              <a:tr h="470060">
                <a:tc>
                  <a:txBody>
                    <a:bodyPr/>
                    <a:lstStyle/>
                    <a:p>
                      <a:r>
                        <a:rPr lang="nl-NL" sz="1100" b="1" dirty="0"/>
                        <a:t>2. Leiding geven</a:t>
                      </a:r>
                    </a:p>
                  </a:txBody>
                  <a:tcPr/>
                </a:tc>
                <a:tc>
                  <a:txBody>
                    <a:bodyPr/>
                    <a:lstStyle/>
                    <a:p>
                      <a:r>
                        <a:rPr lang="nl-NL" sz="1100" dirty="0">
                          <a:solidFill>
                            <a:schemeClr val="tx1"/>
                          </a:solidFill>
                        </a:rPr>
                        <a:t>TA/KP</a:t>
                      </a:r>
                    </a:p>
                  </a:txBody>
                  <a:tcPr/>
                </a:tc>
                <a:tc>
                  <a:txBody>
                    <a:bodyPr/>
                    <a:lstStyle/>
                    <a:p>
                      <a:r>
                        <a:rPr lang="nl-NL" sz="1100" dirty="0">
                          <a:solidFill>
                            <a:schemeClr val="tx1"/>
                          </a:solidFill>
                        </a:rPr>
                        <a:t>Geen expliciete verwachtingen van de rol van leidinggevenden. Leidinggevende vaardigheden afhankelijk</a:t>
                      </a:r>
                      <a:r>
                        <a:rPr lang="nl-NL" sz="1100" baseline="0" dirty="0">
                          <a:solidFill>
                            <a:schemeClr val="tx1"/>
                          </a:solidFill>
                        </a:rPr>
                        <a:t> van het individu.</a:t>
                      </a:r>
                      <a:endParaRPr lang="nl-NL" sz="1100" dirty="0">
                        <a:solidFill>
                          <a:schemeClr val="tx1"/>
                        </a:solidFill>
                      </a:endParaRPr>
                    </a:p>
                  </a:txBody>
                  <a:tcPr/>
                </a:tc>
                <a:tc>
                  <a:txBody>
                    <a:bodyPr/>
                    <a:lstStyle/>
                    <a:p>
                      <a:r>
                        <a:rPr lang="nl-NL" sz="1100" baseline="0" dirty="0"/>
                        <a:t>Expliciet – wat verwachten we van een leidinggevende </a:t>
                      </a:r>
                    </a:p>
                    <a:p>
                      <a:r>
                        <a:rPr lang="nl-NL" sz="1100" baseline="0" dirty="0"/>
                        <a:t>Gestart met ontwikkelen van vaardigheden</a:t>
                      </a:r>
                    </a:p>
                  </a:txBody>
                  <a:tcPr/>
                </a:tc>
                <a:tc>
                  <a:txBody>
                    <a:bodyPr/>
                    <a:lstStyle/>
                    <a:p>
                      <a:endParaRPr lang="nl-NL" sz="1100" baseline="0" dirty="0"/>
                    </a:p>
                  </a:txBody>
                  <a:tcPr/>
                </a:tc>
                <a:extLst>
                  <a:ext uri="{0D108BD9-81ED-4DB2-BD59-A6C34878D82A}">
                    <a16:rowId xmlns:a16="http://schemas.microsoft.com/office/drawing/2014/main" val="1886328534"/>
                  </a:ext>
                </a:extLst>
              </a:tr>
              <a:tr h="470060">
                <a:tc>
                  <a:txBody>
                    <a:bodyPr/>
                    <a:lstStyle/>
                    <a:p>
                      <a:r>
                        <a:rPr lang="nl-NL" sz="1100" b="1" dirty="0"/>
                        <a:t>3. Processen</a:t>
                      </a:r>
                    </a:p>
                  </a:txBody>
                  <a:tcPr/>
                </a:tc>
                <a:tc>
                  <a:txBody>
                    <a:bodyPr/>
                    <a:lstStyle/>
                    <a:p>
                      <a:r>
                        <a:rPr lang="nl-NL" sz="1100" dirty="0"/>
                        <a:t>KP</a:t>
                      </a:r>
                    </a:p>
                  </a:txBody>
                  <a:tcPr/>
                </a:tc>
                <a:tc>
                  <a:txBody>
                    <a:bodyPr/>
                    <a:lstStyle/>
                    <a:p>
                      <a:r>
                        <a:rPr lang="nl-NL" sz="1100" dirty="0"/>
                        <a:t>Stroperige</a:t>
                      </a:r>
                      <a:r>
                        <a:rPr lang="nl-NL" sz="1100" baseline="0" dirty="0"/>
                        <a:t> processen met veel rompslomp, haperende besluitvorming </a:t>
                      </a:r>
                      <a:r>
                        <a:rPr lang="nl-NL" sz="1100" baseline="0" dirty="0" err="1"/>
                        <a:t>ivm</a:t>
                      </a:r>
                      <a:r>
                        <a:rPr lang="nl-NL" sz="1100" baseline="0" dirty="0"/>
                        <a:t> tegengestelde belangen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t>We hebben geen reflectiecultuur</a:t>
                      </a:r>
                    </a:p>
                  </a:txBody>
                  <a:tcPr/>
                </a:tc>
                <a:tc>
                  <a:txBody>
                    <a:bodyPr/>
                    <a:lstStyle/>
                    <a:p>
                      <a:r>
                        <a:rPr lang="nl-NL" sz="1100" dirty="0"/>
                        <a:t>Effectieve processen met minimale administratieve</a:t>
                      </a:r>
                      <a:r>
                        <a:rPr lang="nl-NL" sz="1100" baseline="0" dirty="0"/>
                        <a:t> last</a:t>
                      </a:r>
                      <a:endParaRPr lang="nl-NL" sz="1100" dirty="0"/>
                    </a:p>
                  </a:txBody>
                  <a:tcPr/>
                </a:tc>
                <a:tc>
                  <a:txBody>
                    <a:bodyPr/>
                    <a:lstStyle/>
                    <a:p>
                      <a:endParaRPr lang="nl-NL" sz="1200" dirty="0"/>
                    </a:p>
                  </a:txBody>
                  <a:tcPr/>
                </a:tc>
                <a:extLst>
                  <a:ext uri="{0D108BD9-81ED-4DB2-BD59-A6C34878D82A}">
                    <a16:rowId xmlns:a16="http://schemas.microsoft.com/office/drawing/2014/main" val="3673287258"/>
                  </a:ext>
                </a:extLst>
              </a:tr>
              <a:tr h="928992">
                <a:tc>
                  <a:txBody>
                    <a:bodyPr/>
                    <a:lstStyle/>
                    <a:p>
                      <a:r>
                        <a:rPr lang="nl-NL" sz="1100" b="1" dirty="0"/>
                        <a:t>4. Doelen,</a:t>
                      </a:r>
                      <a:r>
                        <a:rPr lang="nl-NL" sz="1100" b="1" baseline="0" dirty="0"/>
                        <a:t> </a:t>
                      </a:r>
                      <a:r>
                        <a:rPr lang="nl-NL" sz="1100" b="1" dirty="0"/>
                        <a:t>Sturen en bijsturen</a:t>
                      </a:r>
                    </a:p>
                  </a:txBody>
                  <a:tcPr/>
                </a:tc>
                <a:tc>
                  <a:txBody>
                    <a:bodyPr/>
                    <a:lstStyle/>
                    <a:p>
                      <a:r>
                        <a:rPr lang="nl-NL" sz="1100" dirty="0"/>
                        <a:t>TA/KP</a:t>
                      </a:r>
                    </a:p>
                  </a:txBody>
                  <a:tcPr/>
                </a:tc>
                <a:tc>
                  <a:txBody>
                    <a:bodyPr/>
                    <a:lstStyle/>
                    <a:p>
                      <a:r>
                        <a:rPr lang="nl-NL" sz="1100" dirty="0"/>
                        <a:t>Verschillen</a:t>
                      </a:r>
                      <a:r>
                        <a:rPr lang="nl-NL" sz="1100" baseline="0" dirty="0"/>
                        <a:t> in belangen individu en UT</a:t>
                      </a:r>
                      <a:endParaRPr lang="nl-NL" sz="1100" dirty="0"/>
                    </a:p>
                    <a:p>
                      <a:r>
                        <a:rPr lang="nl-NL" sz="1100" dirty="0"/>
                        <a:t>Rapporteren (gevoel van afrekencultuur)</a:t>
                      </a:r>
                    </a:p>
                    <a:p>
                      <a:r>
                        <a:rPr lang="nl-NL" sz="1100" dirty="0"/>
                        <a:t>Indicatoren vooral op resultaat,</a:t>
                      </a:r>
                      <a:r>
                        <a:rPr lang="nl-NL" sz="1100" baseline="0" dirty="0"/>
                        <a:t> niet op proces</a:t>
                      </a:r>
                      <a:endParaRPr lang="nl-NL" sz="1100" dirty="0"/>
                    </a:p>
                    <a:p>
                      <a:r>
                        <a:rPr lang="en-US" sz="1100" dirty="0" err="1"/>
                        <a:t>Niet</a:t>
                      </a:r>
                      <a:r>
                        <a:rPr lang="en-US" sz="1100" baseline="0" dirty="0"/>
                        <a:t> </a:t>
                      </a:r>
                      <a:r>
                        <a:rPr lang="en-US" sz="1100" baseline="0" dirty="0" err="1"/>
                        <a:t>expliciet</a:t>
                      </a:r>
                      <a:r>
                        <a:rPr lang="en-US" sz="1100" baseline="0" dirty="0"/>
                        <a:t> in </a:t>
                      </a:r>
                      <a:r>
                        <a:rPr lang="en-US" sz="1100" baseline="0" dirty="0" err="1"/>
                        <a:t>verwachting</a:t>
                      </a:r>
                      <a:r>
                        <a:rPr lang="en-US" sz="1100" baseline="0" dirty="0"/>
                        <a:t> </a:t>
                      </a:r>
                      <a:r>
                        <a:rPr lang="en-US" sz="1100" baseline="0" dirty="0" err="1"/>
                        <a:t>en</a:t>
                      </a:r>
                      <a:r>
                        <a:rPr lang="en-US" sz="1100" baseline="0" dirty="0"/>
                        <a:t> te </a:t>
                      </a:r>
                      <a:r>
                        <a:rPr lang="en-US" sz="1100" baseline="0" dirty="0" err="1"/>
                        <a:t>behalen</a:t>
                      </a:r>
                      <a:r>
                        <a:rPr lang="en-US" sz="1100" baseline="0" dirty="0"/>
                        <a:t> performance (</a:t>
                      </a:r>
                      <a:r>
                        <a:rPr lang="en-US" sz="1100" baseline="0" dirty="0" err="1"/>
                        <a:t>geldt</a:t>
                      </a:r>
                      <a:r>
                        <a:rPr lang="en-US" sz="1100" baseline="0" dirty="0"/>
                        <a:t> </a:t>
                      </a:r>
                      <a:r>
                        <a:rPr lang="en-US" sz="1100" baseline="0" dirty="0" err="1"/>
                        <a:t>voor</a:t>
                      </a:r>
                      <a:r>
                        <a:rPr lang="en-US" sz="1100" baseline="0" dirty="0"/>
                        <a:t> </a:t>
                      </a:r>
                      <a:r>
                        <a:rPr lang="en-US" sz="1100" baseline="0" dirty="0" err="1"/>
                        <a:t>beiden</a:t>
                      </a:r>
                      <a:r>
                        <a:rPr lang="en-US" sz="1100" baseline="0" dirty="0"/>
                        <a:t> maar </a:t>
                      </a:r>
                      <a:r>
                        <a:rPr lang="en-US" sz="1100" baseline="0" dirty="0" err="1"/>
                        <a:t>vooral</a:t>
                      </a:r>
                      <a:r>
                        <a:rPr lang="en-US" sz="1100" baseline="0" dirty="0"/>
                        <a:t> </a:t>
                      </a:r>
                      <a:r>
                        <a:rPr lang="en-US" sz="1100" baseline="0" dirty="0" err="1"/>
                        <a:t>voor</a:t>
                      </a:r>
                      <a:r>
                        <a:rPr lang="en-US" sz="1100" baseline="0" dirty="0"/>
                        <a:t> </a:t>
                      </a:r>
                      <a:r>
                        <a:rPr lang="en-US" sz="1100" baseline="0" dirty="0" err="1"/>
                        <a:t>ketens</a:t>
                      </a:r>
                      <a:r>
                        <a:rPr lang="en-US" sz="1100" baseline="0" dirty="0"/>
                        <a:t>)</a:t>
                      </a:r>
                      <a:endParaRPr lang="nl-NL" sz="1100" dirty="0"/>
                    </a:p>
                  </a:txBody>
                  <a:tcPr/>
                </a:tc>
                <a:tc>
                  <a:txBody>
                    <a:bodyPr/>
                    <a:lstStyle/>
                    <a:p>
                      <a:r>
                        <a:rPr lang="nl-NL" sz="1100" dirty="0"/>
                        <a:t>UT doelen en individuele doelen transparant</a:t>
                      </a:r>
                      <a:r>
                        <a:rPr lang="nl-NL" sz="1100" baseline="0" dirty="0"/>
                        <a:t> naast elkaar </a:t>
                      </a:r>
                      <a:endParaRPr lang="nl-NL" sz="1100" dirty="0"/>
                    </a:p>
                    <a:p>
                      <a:r>
                        <a:rPr lang="nl-NL" sz="1100" dirty="0"/>
                        <a:t>Werken</a:t>
                      </a:r>
                      <a:r>
                        <a:rPr lang="nl-NL" sz="1100" baseline="0" dirty="0"/>
                        <a:t> vanuit vertrouwen en gezamenlijk bijsturen (dialoog over resultaten):</a:t>
                      </a:r>
                    </a:p>
                    <a:p>
                      <a:r>
                        <a:rPr lang="nl-NL" sz="1100" baseline="0" dirty="0"/>
                        <a:t>TA: goede dialoog en bijsturen</a:t>
                      </a:r>
                    </a:p>
                    <a:p>
                      <a:r>
                        <a:rPr lang="nl-NL" sz="1100" baseline="0" dirty="0"/>
                        <a:t>KP: heldere indicatoren en bijsturen</a:t>
                      </a:r>
                      <a:endParaRPr lang="nl-NL" sz="1100" dirty="0"/>
                    </a:p>
                  </a:txBody>
                  <a:tcPr/>
                </a:tc>
                <a:tc>
                  <a:txBody>
                    <a:bodyPr/>
                    <a:lstStyle/>
                    <a:p>
                      <a:endParaRPr lang="nl-NL" sz="1200" dirty="0"/>
                    </a:p>
                  </a:txBody>
                  <a:tcPr/>
                </a:tc>
                <a:extLst>
                  <a:ext uri="{0D108BD9-81ED-4DB2-BD59-A6C34878D82A}">
                    <a16:rowId xmlns:a16="http://schemas.microsoft.com/office/drawing/2014/main" val="3106004090"/>
                  </a:ext>
                </a:extLst>
              </a:tr>
              <a:tr h="470060">
                <a:tc>
                  <a:txBody>
                    <a:bodyPr/>
                    <a:lstStyle/>
                    <a:p>
                      <a:r>
                        <a:rPr lang="nl-NL" sz="1100" b="1" dirty="0"/>
                        <a:t>5.</a:t>
                      </a:r>
                      <a:r>
                        <a:rPr lang="nl-NL" sz="1100" b="1" baseline="0" dirty="0"/>
                        <a:t> </a:t>
                      </a:r>
                      <a:r>
                        <a:rPr lang="nl-NL" sz="1100" b="1" dirty="0"/>
                        <a:t> Problemen oplossen</a:t>
                      </a:r>
                    </a:p>
                  </a:txBody>
                  <a:tcPr/>
                </a:tc>
                <a:tc>
                  <a:txBody>
                    <a:bodyPr/>
                    <a:lstStyle/>
                    <a:p>
                      <a:r>
                        <a:rPr lang="nl-NL" sz="1100" dirty="0">
                          <a:solidFill>
                            <a:schemeClr val="tx1"/>
                          </a:solidFill>
                        </a:rPr>
                        <a:t>KP</a:t>
                      </a:r>
                    </a:p>
                  </a:txBody>
                  <a:tcPr/>
                </a:tc>
                <a:tc>
                  <a:txBody>
                    <a:bodyPr/>
                    <a:lstStyle/>
                    <a:p>
                      <a:r>
                        <a:rPr lang="nl-NL" sz="1100" dirty="0">
                          <a:solidFill>
                            <a:schemeClr val="tx1"/>
                          </a:solidFill>
                        </a:rPr>
                        <a:t>Symptomen worden bestreden</a:t>
                      </a:r>
                    </a:p>
                  </a:txBody>
                  <a:tcPr/>
                </a:tc>
                <a:tc>
                  <a:txBody>
                    <a:bodyPr/>
                    <a:lstStyle/>
                    <a:p>
                      <a:r>
                        <a:rPr lang="nl-NL" sz="1100" dirty="0"/>
                        <a:t>Problemen</a:t>
                      </a:r>
                      <a:r>
                        <a:rPr lang="nl-NL" sz="1100" baseline="0" dirty="0"/>
                        <a:t> blijvend oplossen</a:t>
                      </a:r>
                      <a:endParaRPr lang="nl-NL" sz="1100" dirty="0"/>
                    </a:p>
                  </a:txBody>
                  <a:tcPr/>
                </a:tc>
                <a:tc>
                  <a:txBody>
                    <a:bodyPr/>
                    <a:lstStyle/>
                    <a:p>
                      <a:endParaRPr lang="nl-NL" sz="1200" dirty="0"/>
                    </a:p>
                  </a:txBody>
                  <a:tcPr/>
                </a:tc>
                <a:extLst>
                  <a:ext uri="{0D108BD9-81ED-4DB2-BD59-A6C34878D82A}">
                    <a16:rowId xmlns:a16="http://schemas.microsoft.com/office/drawing/2014/main" val="3957937239"/>
                  </a:ext>
                </a:extLst>
              </a:tr>
              <a:tr h="470060">
                <a:tc>
                  <a:txBody>
                    <a:bodyPr/>
                    <a:lstStyle/>
                    <a:p>
                      <a:r>
                        <a:rPr lang="nl-NL" sz="1100" b="1" dirty="0"/>
                        <a:t>6. Ruimte</a:t>
                      </a:r>
                      <a:r>
                        <a:rPr lang="nl-NL" sz="1100" b="1" baseline="0" dirty="0"/>
                        <a:t> voor innovatie</a:t>
                      </a:r>
                      <a:endParaRPr lang="nl-NL" sz="1100" b="1" dirty="0"/>
                    </a:p>
                  </a:txBody>
                  <a:tcPr/>
                </a:tc>
                <a:tc>
                  <a:txBody>
                    <a:bodyPr/>
                    <a:lstStyle/>
                    <a:p>
                      <a:r>
                        <a:rPr lang="nl-NL" sz="1100" dirty="0">
                          <a:solidFill>
                            <a:schemeClr val="tx1"/>
                          </a:solidFill>
                        </a:rPr>
                        <a:t>TA</a:t>
                      </a:r>
                    </a:p>
                  </a:txBody>
                  <a:tcPr/>
                </a:tc>
                <a:tc>
                  <a:txBody>
                    <a:bodyPr/>
                    <a:lstStyle/>
                    <a:p>
                      <a:r>
                        <a:rPr lang="nl-NL" sz="1100" dirty="0">
                          <a:solidFill>
                            <a:schemeClr val="tx1"/>
                          </a:solidFill>
                        </a:rPr>
                        <a:t>Nergens tijd voor – overvolle agenda’s</a:t>
                      </a:r>
                    </a:p>
                  </a:txBody>
                  <a:tcPr/>
                </a:tc>
                <a:tc>
                  <a:txBody>
                    <a:bodyPr/>
                    <a:lstStyle/>
                    <a:p>
                      <a:r>
                        <a:rPr lang="nl-NL" sz="1100" dirty="0"/>
                        <a:t>Georganiseerde ruimte voor innovatie met focus</a:t>
                      </a:r>
                    </a:p>
                  </a:txBody>
                  <a:tcPr/>
                </a:tc>
                <a:tc>
                  <a:txBody>
                    <a:bodyPr/>
                    <a:lstStyle/>
                    <a:p>
                      <a:endParaRPr lang="nl-NL" sz="1200" dirty="0"/>
                    </a:p>
                  </a:txBody>
                  <a:tcPr/>
                </a:tc>
                <a:extLst>
                  <a:ext uri="{0D108BD9-81ED-4DB2-BD59-A6C34878D82A}">
                    <a16:rowId xmlns:a16="http://schemas.microsoft.com/office/drawing/2014/main" val="3019917913"/>
                  </a:ext>
                </a:extLst>
              </a:tr>
              <a:tr h="761469">
                <a:tc>
                  <a:txBody>
                    <a:bodyPr/>
                    <a:lstStyle/>
                    <a:p>
                      <a:r>
                        <a:rPr lang="nl-NL" sz="1100" b="1" dirty="0"/>
                        <a:t>7.</a:t>
                      </a:r>
                      <a:r>
                        <a:rPr lang="nl-NL" sz="1100" b="1" baseline="0" dirty="0"/>
                        <a:t> </a:t>
                      </a:r>
                      <a:r>
                        <a:rPr lang="nl-NL" sz="1100" b="1" dirty="0"/>
                        <a:t>Prioriteren </a:t>
                      </a:r>
                    </a:p>
                  </a:txBody>
                  <a:tcPr/>
                </a:tc>
                <a:tc>
                  <a:txBody>
                    <a:bodyPr/>
                    <a:lstStyle/>
                    <a:p>
                      <a:r>
                        <a:rPr lang="nl-NL" sz="1100" dirty="0">
                          <a:solidFill>
                            <a:schemeClr val="tx1"/>
                          </a:solidFill>
                        </a:rPr>
                        <a:t>KP</a:t>
                      </a:r>
                    </a:p>
                  </a:txBody>
                  <a:tcPr/>
                </a:tc>
                <a:tc>
                  <a:txBody>
                    <a:bodyPr/>
                    <a:lstStyle/>
                    <a:p>
                      <a:r>
                        <a:rPr lang="nl-NL" sz="1100" dirty="0">
                          <a:solidFill>
                            <a:schemeClr val="tx1"/>
                          </a:solidFill>
                        </a:rPr>
                        <a:t>Alles tegelijk opstarten</a:t>
                      </a:r>
                    </a:p>
                    <a:p>
                      <a:r>
                        <a:rPr lang="nl-NL" sz="1100" dirty="0">
                          <a:solidFill>
                            <a:schemeClr val="tx1"/>
                          </a:solidFill>
                        </a:rPr>
                        <a:t>Meerdere gremia hebben eigen prioriteitenlijst</a:t>
                      </a:r>
                    </a:p>
                    <a:p>
                      <a:r>
                        <a:rPr lang="nl-NL" sz="1100" dirty="0">
                          <a:solidFill>
                            <a:schemeClr val="tx1"/>
                          </a:solidFill>
                        </a:rPr>
                        <a:t>Gevoel van over de schutting gooien</a:t>
                      </a:r>
                    </a:p>
                  </a:txBody>
                  <a:tcPr/>
                </a:tc>
                <a:tc>
                  <a:txBody>
                    <a:bodyPr/>
                    <a:lstStyle/>
                    <a:p>
                      <a:r>
                        <a:rPr lang="nl-NL" sz="1100" dirty="0"/>
                        <a:t>1</a:t>
                      </a:r>
                      <a:r>
                        <a:rPr lang="nl-NL" sz="1100" baseline="0" dirty="0"/>
                        <a:t> punt waar gezamenlijke prioriteiten worden gesteld</a:t>
                      </a:r>
                    </a:p>
                    <a:p>
                      <a:r>
                        <a:rPr lang="nl-NL" sz="1100" baseline="0" dirty="0"/>
                        <a:t>Alleen starten met plan maken wanneer er ruimte is voor implementatie</a:t>
                      </a:r>
                    </a:p>
                  </a:txBody>
                  <a:tcPr/>
                </a:tc>
                <a:tc>
                  <a:txBody>
                    <a:bodyPr/>
                    <a:lstStyle/>
                    <a:p>
                      <a:endParaRPr lang="nl-NL" sz="1100" baseline="0" dirty="0"/>
                    </a:p>
                  </a:txBody>
                  <a:tcPr/>
                </a:tc>
                <a:extLst>
                  <a:ext uri="{0D108BD9-81ED-4DB2-BD59-A6C34878D82A}">
                    <a16:rowId xmlns:a16="http://schemas.microsoft.com/office/drawing/2014/main" val="2341315607"/>
                  </a:ext>
                </a:extLst>
              </a:tr>
              <a:tr h="593946">
                <a:tc>
                  <a:txBody>
                    <a:bodyPr/>
                    <a:lstStyle/>
                    <a:p>
                      <a:r>
                        <a:rPr lang="nl-NL" sz="1100" b="1" dirty="0"/>
                        <a:t>8.</a:t>
                      </a:r>
                      <a:r>
                        <a:rPr lang="nl-NL" sz="1100" b="1" baseline="0" dirty="0"/>
                        <a:t> </a:t>
                      </a:r>
                      <a:r>
                        <a:rPr lang="nl-NL" sz="1100" b="1" dirty="0"/>
                        <a:t>Implementeren van veranderingen</a:t>
                      </a:r>
                    </a:p>
                  </a:txBody>
                  <a:tcPr/>
                </a:tc>
                <a:tc>
                  <a:txBody>
                    <a:bodyPr/>
                    <a:lstStyle/>
                    <a:p>
                      <a:r>
                        <a:rPr lang="nl-NL" sz="1100" dirty="0">
                          <a:solidFill>
                            <a:schemeClr val="tx1"/>
                          </a:solidFill>
                        </a:rPr>
                        <a:t>KP</a:t>
                      </a:r>
                    </a:p>
                  </a:txBody>
                  <a:tcPr/>
                </a:tc>
                <a:tc>
                  <a:txBody>
                    <a:bodyPr/>
                    <a:lstStyle/>
                    <a:p>
                      <a:r>
                        <a:rPr lang="nl-NL" sz="1100" dirty="0">
                          <a:solidFill>
                            <a:schemeClr val="tx1"/>
                          </a:solidFill>
                        </a:rPr>
                        <a:t>We maken niet af waardoor veel</a:t>
                      </a:r>
                      <a:r>
                        <a:rPr lang="nl-NL" sz="1100" baseline="0" dirty="0">
                          <a:solidFill>
                            <a:schemeClr val="tx1"/>
                          </a:solidFill>
                        </a:rPr>
                        <a:t> open eindes en problemen niet echt opgelost. We starten als er capaciteit is voor het plan en vergeten de capaciteit voor de implementatie te reserveren.</a:t>
                      </a:r>
                      <a:endParaRPr lang="nl-NL" sz="1100" dirty="0">
                        <a:solidFill>
                          <a:schemeClr val="tx1"/>
                        </a:solidFill>
                      </a:endParaRPr>
                    </a:p>
                  </a:txBody>
                  <a:tcPr/>
                </a:tc>
                <a:tc>
                  <a:txBody>
                    <a:bodyPr/>
                    <a:lstStyle/>
                    <a:p>
                      <a:r>
                        <a:rPr lang="nl-NL" sz="1100" baseline="0" dirty="0"/>
                        <a:t>Ieder project wordt na afloop proces gereflecteerd en van geleerd</a:t>
                      </a:r>
                    </a:p>
                  </a:txBody>
                  <a:tcPr/>
                </a:tc>
                <a:tc>
                  <a:txBody>
                    <a:bodyPr/>
                    <a:lstStyle/>
                    <a:p>
                      <a:endParaRPr lang="nl-NL" sz="1100" baseline="0" dirty="0"/>
                    </a:p>
                  </a:txBody>
                  <a:tcPr/>
                </a:tc>
                <a:extLst>
                  <a:ext uri="{0D108BD9-81ED-4DB2-BD59-A6C34878D82A}">
                    <a16:rowId xmlns:a16="http://schemas.microsoft.com/office/drawing/2014/main" val="4059938308"/>
                  </a:ext>
                </a:extLst>
              </a:tr>
              <a:tr h="470060">
                <a:tc>
                  <a:txBody>
                    <a:bodyPr/>
                    <a:lstStyle/>
                    <a:p>
                      <a:r>
                        <a:rPr lang="nl-NL" sz="1100" b="1" dirty="0"/>
                        <a:t>9.</a:t>
                      </a:r>
                      <a:r>
                        <a:rPr lang="nl-NL" sz="1100" b="1" baseline="0" dirty="0"/>
                        <a:t> </a:t>
                      </a:r>
                      <a:r>
                        <a:rPr lang="nl-NL" sz="1100" b="1" dirty="0"/>
                        <a:t>Organisatiekader</a:t>
                      </a:r>
                    </a:p>
                  </a:txBody>
                  <a:tcPr/>
                </a:tc>
                <a:tc>
                  <a:txBody>
                    <a:bodyPr/>
                    <a:lstStyle/>
                    <a:p>
                      <a:r>
                        <a:rPr lang="nl-NL" sz="1100" dirty="0">
                          <a:solidFill>
                            <a:schemeClr val="tx1"/>
                          </a:solidFill>
                        </a:rPr>
                        <a:t>C</a:t>
                      </a:r>
                    </a:p>
                  </a:txBody>
                  <a:tcPr/>
                </a:tc>
                <a:tc>
                  <a:txBody>
                    <a:bodyPr/>
                    <a:lstStyle/>
                    <a:p>
                      <a:r>
                        <a:rPr lang="nl-NL" sz="1100" dirty="0">
                          <a:solidFill>
                            <a:schemeClr val="tx1"/>
                          </a:solidFill>
                        </a:rPr>
                        <a:t>Impliciete</a:t>
                      </a:r>
                      <a:r>
                        <a:rPr lang="nl-NL" sz="1100" baseline="0" dirty="0">
                          <a:solidFill>
                            <a:schemeClr val="tx1"/>
                          </a:solidFill>
                        </a:rPr>
                        <a:t> kaders</a:t>
                      </a:r>
                      <a:endParaRPr lang="nl-NL" sz="1100" dirty="0">
                        <a:solidFill>
                          <a:schemeClr val="tx1"/>
                        </a:solidFill>
                      </a:endParaRPr>
                    </a:p>
                    <a:p>
                      <a:r>
                        <a:rPr lang="nl-NL" sz="1100" baseline="0" dirty="0">
                          <a:solidFill>
                            <a:schemeClr val="tx1"/>
                          </a:solidFill>
                        </a:rPr>
                        <a:t>Buiten de UT kaders gaan heeft geen consequenties</a:t>
                      </a:r>
                      <a:endParaRPr lang="nl-NL" sz="1100" dirty="0">
                        <a:solidFill>
                          <a:schemeClr val="tx1"/>
                        </a:solidFill>
                      </a:endParaRPr>
                    </a:p>
                  </a:txBody>
                  <a:tcPr/>
                </a:tc>
                <a:tc>
                  <a:txBody>
                    <a:bodyPr/>
                    <a:lstStyle/>
                    <a:p>
                      <a:r>
                        <a:rPr lang="nl-NL" sz="1100" dirty="0"/>
                        <a:t>Duidelijke</a:t>
                      </a:r>
                      <a:r>
                        <a:rPr lang="nl-NL" sz="1100" baseline="0" dirty="0"/>
                        <a:t> expliciete kaders en commitment van alle UT medewerkers om zich daaraan te houden – aanspreken op</a:t>
                      </a:r>
                      <a:endParaRPr lang="nl-NL" sz="1100" dirty="0"/>
                    </a:p>
                  </a:txBody>
                  <a:tcPr/>
                </a:tc>
                <a:tc>
                  <a:txBody>
                    <a:bodyPr/>
                    <a:lstStyle/>
                    <a:p>
                      <a:endParaRPr lang="nl-NL" sz="1100" dirty="0"/>
                    </a:p>
                  </a:txBody>
                  <a:tcPr/>
                </a:tc>
                <a:extLst>
                  <a:ext uri="{0D108BD9-81ED-4DB2-BD59-A6C34878D82A}">
                    <a16:rowId xmlns:a16="http://schemas.microsoft.com/office/drawing/2014/main" val="217481181"/>
                  </a:ext>
                </a:extLst>
              </a:tr>
              <a:tr h="470060">
                <a:tc>
                  <a:txBody>
                    <a:bodyPr/>
                    <a:lstStyle/>
                    <a:p>
                      <a:r>
                        <a:rPr lang="nl-NL" sz="1100" b="1" dirty="0"/>
                        <a:t>10.</a:t>
                      </a:r>
                      <a:r>
                        <a:rPr lang="nl-NL" sz="1100" b="1" baseline="0" dirty="0"/>
                        <a:t> </a:t>
                      </a:r>
                      <a:r>
                        <a:rPr lang="nl-NL" sz="1100" b="1" dirty="0"/>
                        <a:t>Waardenkader</a:t>
                      </a:r>
                    </a:p>
                  </a:txBody>
                  <a:tcPr/>
                </a:tc>
                <a:tc>
                  <a:txBody>
                    <a:bodyPr/>
                    <a:lstStyle/>
                    <a:p>
                      <a:r>
                        <a:rPr lang="nl-NL" sz="1100" dirty="0"/>
                        <a:t>C</a:t>
                      </a:r>
                    </a:p>
                  </a:txBody>
                  <a:tcPr/>
                </a:tc>
                <a:tc>
                  <a:txBody>
                    <a:bodyPr/>
                    <a:lstStyle/>
                    <a:p>
                      <a:r>
                        <a:rPr lang="nl-NL" sz="1100" dirty="0"/>
                        <a:t>Impliciete waardes</a:t>
                      </a:r>
                    </a:p>
                  </a:txBody>
                  <a:tcPr/>
                </a:tc>
                <a:tc>
                  <a:txBody>
                    <a:bodyPr/>
                    <a:lstStyle/>
                    <a:p>
                      <a:r>
                        <a:rPr lang="nl-NL" sz="1100" dirty="0"/>
                        <a:t>Expliciete waardes</a:t>
                      </a:r>
                      <a:r>
                        <a:rPr lang="nl-NL" sz="1100" baseline="0" dirty="0"/>
                        <a:t> onderdeel van UT identiteit – aanspreken op, trainen op</a:t>
                      </a:r>
                      <a:endParaRPr lang="nl-NL" sz="1100" dirty="0"/>
                    </a:p>
                  </a:txBody>
                  <a:tcPr/>
                </a:tc>
                <a:tc>
                  <a:txBody>
                    <a:bodyPr/>
                    <a:lstStyle/>
                    <a:p>
                      <a:endParaRPr lang="nl-NL" sz="1100" dirty="0"/>
                    </a:p>
                  </a:txBody>
                  <a:tcPr/>
                </a:tc>
                <a:extLst>
                  <a:ext uri="{0D108BD9-81ED-4DB2-BD59-A6C34878D82A}">
                    <a16:rowId xmlns:a16="http://schemas.microsoft.com/office/drawing/2014/main" val="3320413561"/>
                  </a:ext>
                </a:extLst>
              </a:tr>
            </a:tbl>
          </a:graphicData>
        </a:graphic>
      </p:graphicFrame>
      <p:sp>
        <p:nvSpPr>
          <p:cNvPr id="9" name="Slide Number Placeholder 8"/>
          <p:cNvSpPr>
            <a:spLocks noGrp="1"/>
          </p:cNvSpPr>
          <p:nvPr>
            <p:ph type="sldNum" sz="quarter" idx="12"/>
          </p:nvPr>
        </p:nvSpPr>
        <p:spPr/>
        <p:txBody>
          <a:bodyPr/>
          <a:lstStyle/>
          <a:p>
            <a:fld id="{9F94E7FF-0A3E-4FB8-813A-73ECBB022E94}" type="slidenum">
              <a:rPr lang="nl-NL" smtClean="0"/>
              <a:t>12</a:t>
            </a:fld>
            <a:endParaRPr lang="nl-NL"/>
          </a:p>
        </p:txBody>
      </p:sp>
      <p:sp>
        <p:nvSpPr>
          <p:cNvPr id="2" name="TextBox 1"/>
          <p:cNvSpPr txBox="1"/>
          <p:nvPr/>
        </p:nvSpPr>
        <p:spPr>
          <a:xfrm>
            <a:off x="227059" y="0"/>
            <a:ext cx="5665397" cy="707886"/>
          </a:xfrm>
          <a:prstGeom prst="rect">
            <a:avLst/>
          </a:prstGeom>
          <a:noFill/>
        </p:spPr>
        <p:txBody>
          <a:bodyPr wrap="none" rtlCol="0">
            <a:spAutoFit/>
          </a:bodyPr>
          <a:lstStyle/>
          <a:p>
            <a:r>
              <a:rPr lang="nl-NL" sz="4000" b="1" dirty="0">
                <a:solidFill>
                  <a:srgbClr val="0070C0"/>
                </a:solidFill>
                <a:latin typeface="+mj-lt"/>
                <a:ea typeface="+mj-ea"/>
                <a:cs typeface="+mj-cs"/>
              </a:rPr>
              <a:t>Van nu naar 2030, via 2022</a:t>
            </a:r>
          </a:p>
        </p:txBody>
      </p:sp>
      <p:sp>
        <p:nvSpPr>
          <p:cNvPr id="3" name="TextBox 2"/>
          <p:cNvSpPr txBox="1"/>
          <p:nvPr/>
        </p:nvSpPr>
        <p:spPr>
          <a:xfrm rot="5099219">
            <a:off x="9214339" y="3271276"/>
            <a:ext cx="4743606" cy="369332"/>
          </a:xfrm>
          <a:prstGeom prst="rect">
            <a:avLst/>
          </a:prstGeom>
          <a:solidFill>
            <a:srgbClr val="92D050"/>
          </a:solidFill>
        </p:spPr>
        <p:txBody>
          <a:bodyPr wrap="none" rtlCol="0">
            <a:spAutoFit/>
          </a:bodyPr>
          <a:lstStyle/>
          <a:p>
            <a:pPr>
              <a:tabLst>
                <a:tab pos="2236788" algn="l"/>
              </a:tabLst>
            </a:pPr>
            <a:r>
              <a:rPr lang="nl-NL" dirty="0"/>
              <a:t>Onbewust bekwaam – in DNA van de organisatie</a:t>
            </a:r>
          </a:p>
        </p:txBody>
      </p:sp>
      <p:sp>
        <p:nvSpPr>
          <p:cNvPr id="4" name="Rectangle 3"/>
          <p:cNvSpPr/>
          <p:nvPr/>
        </p:nvSpPr>
        <p:spPr>
          <a:xfrm>
            <a:off x="126388" y="6459865"/>
            <a:ext cx="2701381" cy="261610"/>
          </a:xfrm>
          <a:prstGeom prst="rect">
            <a:avLst/>
          </a:prstGeom>
        </p:spPr>
        <p:txBody>
          <a:bodyPr wrap="none">
            <a:spAutoFit/>
          </a:bodyPr>
          <a:lstStyle/>
          <a:p>
            <a:r>
              <a:rPr lang="nl-NL" sz="1100" i="1" dirty="0"/>
              <a:t>UT profilering  buiten scope wow werkgroep</a:t>
            </a:r>
          </a:p>
        </p:txBody>
      </p:sp>
    </p:spTree>
    <p:extLst>
      <p:ext uri="{BB962C8B-B14F-4D97-AF65-F5344CB8AC3E}">
        <p14:creationId xmlns:p14="http://schemas.microsoft.com/office/powerpoint/2010/main" val="2659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417073"/>
          </a:xfrm>
        </p:spPr>
        <p:txBody>
          <a:bodyPr>
            <a:normAutofit fontScale="90000"/>
          </a:bodyPr>
          <a:lstStyle/>
          <a:p>
            <a:endParaRPr lang="nl-NL" dirty="0"/>
          </a:p>
        </p:txBody>
      </p:sp>
      <p:graphicFrame>
        <p:nvGraphicFramePr>
          <p:cNvPr id="8" name="Table 7"/>
          <p:cNvGraphicFramePr>
            <a:graphicFrameLocks noGrp="1"/>
          </p:cNvGraphicFramePr>
          <p:nvPr>
            <p:extLst>
              <p:ext uri="{D42A27DB-BD31-4B8C-83A1-F6EECF244321}">
                <p14:modId xmlns:p14="http://schemas.microsoft.com/office/powerpoint/2010/main" val="1689362289"/>
              </p:ext>
            </p:extLst>
          </p:nvPr>
        </p:nvGraphicFramePr>
        <p:xfrm>
          <a:off x="114856" y="296260"/>
          <a:ext cx="11962288" cy="6707668"/>
        </p:xfrm>
        <a:graphic>
          <a:graphicData uri="http://schemas.openxmlformats.org/drawingml/2006/table">
            <a:tbl>
              <a:tblPr firstRow="1" bandRow="1">
                <a:tableStyleId>{5C22544A-7EE6-4342-B048-85BDC9FD1C3A}</a:tableStyleId>
              </a:tblPr>
              <a:tblGrid>
                <a:gridCol w="1508430">
                  <a:extLst>
                    <a:ext uri="{9D8B030D-6E8A-4147-A177-3AD203B41FA5}">
                      <a16:colId xmlns:a16="http://schemas.microsoft.com/office/drawing/2014/main" val="1020372440"/>
                    </a:ext>
                  </a:extLst>
                </a:gridCol>
                <a:gridCol w="3286941">
                  <a:extLst>
                    <a:ext uri="{9D8B030D-6E8A-4147-A177-3AD203B41FA5}">
                      <a16:colId xmlns:a16="http://schemas.microsoft.com/office/drawing/2014/main" val="1527356130"/>
                    </a:ext>
                  </a:extLst>
                </a:gridCol>
                <a:gridCol w="4655288">
                  <a:extLst>
                    <a:ext uri="{9D8B030D-6E8A-4147-A177-3AD203B41FA5}">
                      <a16:colId xmlns:a16="http://schemas.microsoft.com/office/drawing/2014/main" val="4205048903"/>
                    </a:ext>
                  </a:extLst>
                </a:gridCol>
                <a:gridCol w="2511629">
                  <a:extLst>
                    <a:ext uri="{9D8B030D-6E8A-4147-A177-3AD203B41FA5}">
                      <a16:colId xmlns:a16="http://schemas.microsoft.com/office/drawing/2014/main" val="1657566888"/>
                    </a:ext>
                  </a:extLst>
                </a:gridCol>
              </a:tblGrid>
              <a:tr h="452660">
                <a:tc>
                  <a:txBody>
                    <a:bodyPr/>
                    <a:lstStyle/>
                    <a:p>
                      <a:r>
                        <a:rPr lang="nl-NL" sz="1100" dirty="0"/>
                        <a:t>Aandachtsgebieden</a:t>
                      </a:r>
                    </a:p>
                  </a:txBody>
                  <a:tcPr/>
                </a:tc>
                <a:tc>
                  <a:txBody>
                    <a:bodyPr/>
                    <a:lstStyle/>
                    <a:p>
                      <a:r>
                        <a:rPr lang="nl-NL" sz="1100" dirty="0"/>
                        <a:t>Huidige situatie met</a:t>
                      </a:r>
                      <a:r>
                        <a:rPr lang="nl-NL" sz="1100" baseline="0" dirty="0"/>
                        <a:t> </a:t>
                      </a:r>
                      <a:r>
                        <a:rPr lang="nl-NL" sz="1100" baseline="0" dirty="0">
                          <a:solidFill>
                            <a:schemeClr val="bg1"/>
                          </a:solidFill>
                        </a:rPr>
                        <a:t>complicaties</a:t>
                      </a:r>
                      <a:endParaRPr lang="nl-NL" sz="1100" dirty="0">
                        <a:solidFill>
                          <a:schemeClr val="bg1"/>
                        </a:solidFill>
                      </a:endParaRPr>
                    </a:p>
                  </a:txBody>
                  <a:tcPr/>
                </a:tc>
                <a:tc>
                  <a:txBody>
                    <a:bodyPr/>
                    <a:lstStyle/>
                    <a:p>
                      <a:r>
                        <a:rPr lang="nl-NL" sz="1100" dirty="0"/>
                        <a:t>Hoe maken we de eerste</a:t>
                      </a:r>
                      <a:r>
                        <a:rPr lang="nl-NL" sz="1100" baseline="0" dirty="0"/>
                        <a:t> stap?</a:t>
                      </a:r>
                      <a:endParaRPr lang="nl-NL" sz="1100" dirty="0"/>
                    </a:p>
                  </a:txBody>
                  <a:tcPr/>
                </a:tc>
                <a:tc>
                  <a:txBody>
                    <a:bodyPr/>
                    <a:lstStyle/>
                    <a:p>
                      <a:r>
                        <a:rPr lang="nl-NL" sz="1100" dirty="0"/>
                        <a:t>UT uitdagingen geadresseerd</a:t>
                      </a:r>
                    </a:p>
                  </a:txBody>
                  <a:tcPr/>
                </a:tc>
                <a:extLst>
                  <a:ext uri="{0D108BD9-81ED-4DB2-BD59-A6C34878D82A}">
                    <a16:rowId xmlns:a16="http://schemas.microsoft.com/office/drawing/2014/main" val="411759214"/>
                  </a:ext>
                </a:extLst>
              </a:tr>
              <a:tr h="261132">
                <a:tc>
                  <a:txBody>
                    <a:bodyPr/>
                    <a:lstStyle/>
                    <a:p>
                      <a:r>
                        <a:rPr lang="nl-NL" sz="1000" b="1" dirty="0"/>
                        <a:t>1. Structuur en autonomie (TA/KP)</a:t>
                      </a:r>
                    </a:p>
                  </a:txBody>
                  <a:tcPr/>
                </a:tc>
                <a:tc>
                  <a:txBody>
                    <a:bodyPr/>
                    <a:lstStyle/>
                    <a:p>
                      <a:r>
                        <a:rPr lang="nl-NL" sz="1000" dirty="0">
                          <a:solidFill>
                            <a:schemeClr val="tx1"/>
                          </a:solidFill>
                        </a:rPr>
                        <a:t>Afkalvende autonomie. Toenemend gevoel van gecontroleerd worden. Geen vertrouwen.</a:t>
                      </a:r>
                    </a:p>
                  </a:txBody>
                  <a:tcPr/>
                </a:tc>
                <a:tc>
                  <a:txBody>
                    <a:bodyPr/>
                    <a:lstStyle/>
                    <a:p>
                      <a:r>
                        <a:rPr lang="nl-NL" sz="1000" b="1" baseline="0" dirty="0"/>
                        <a:t>Expliciet maken: </a:t>
                      </a:r>
                      <a:r>
                        <a:rPr lang="nl-NL" sz="1000" kern="1200" baseline="0" dirty="0">
                          <a:solidFill>
                            <a:schemeClr val="dk1"/>
                          </a:solidFill>
                          <a:latin typeface="+mn-lt"/>
                          <a:ea typeface="+mn-ea"/>
                          <a:cs typeface="+mn-cs"/>
                        </a:rPr>
                        <a:t>op welke gebied en tot welke niveaus heeft een team  autonomie</a:t>
                      </a:r>
                    </a:p>
                  </a:txBody>
                  <a:tcPr>
                    <a:solidFill>
                      <a:schemeClr val="accent4">
                        <a:lumMod val="40000"/>
                        <a:lumOff val="60000"/>
                      </a:schemeClr>
                    </a:solidFill>
                  </a:tcPr>
                </a:tc>
                <a:tc>
                  <a:txBody>
                    <a:bodyPr/>
                    <a:lstStyle/>
                    <a:p>
                      <a:r>
                        <a:rPr lang="nl-NL" sz="1000" dirty="0"/>
                        <a:t>Team autonomie</a:t>
                      </a:r>
                    </a:p>
                    <a:p>
                      <a:r>
                        <a:rPr lang="nl-NL" sz="1000" dirty="0"/>
                        <a:t>Flexibiliteit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Talentontwikkeling </a:t>
                      </a:r>
                      <a:endParaRPr lang="nl-NL" sz="1000" baseline="0" dirty="0"/>
                    </a:p>
                  </a:txBody>
                  <a:tcPr/>
                </a:tc>
                <a:extLst>
                  <a:ext uri="{0D108BD9-81ED-4DB2-BD59-A6C34878D82A}">
                    <a16:rowId xmlns:a16="http://schemas.microsoft.com/office/drawing/2014/main" val="2854425923"/>
                  </a:ext>
                </a:extLst>
              </a:tr>
              <a:tr h="563653">
                <a:tc>
                  <a:txBody>
                    <a:bodyPr/>
                    <a:lstStyle/>
                    <a:p>
                      <a:r>
                        <a:rPr lang="nl-NL" sz="1000" b="1" dirty="0"/>
                        <a:t>2. Leidinggeven (TA/KP)</a:t>
                      </a:r>
                    </a:p>
                  </a:txBody>
                  <a:tcPr/>
                </a:tc>
                <a:tc>
                  <a:txBody>
                    <a:bodyPr/>
                    <a:lstStyle/>
                    <a:p>
                      <a:r>
                        <a:rPr lang="nl-NL" sz="1000" dirty="0">
                          <a:solidFill>
                            <a:schemeClr val="tx1"/>
                          </a:solidFill>
                        </a:rPr>
                        <a:t>Geen expliciete verwachten van de rol van de leidinggevende Verschillende</a:t>
                      </a:r>
                      <a:r>
                        <a:rPr lang="nl-NL" sz="1000" baseline="0" dirty="0">
                          <a:solidFill>
                            <a:schemeClr val="tx1"/>
                          </a:solidFill>
                        </a:rPr>
                        <a:t> vaardigheden nodig </a:t>
                      </a:r>
                      <a:r>
                        <a:rPr lang="nl-NL" sz="1000" dirty="0">
                          <a:solidFill>
                            <a:schemeClr val="tx1"/>
                          </a:solidFill>
                        </a:rPr>
                        <a:t>voor Teams </a:t>
                      </a:r>
                      <a:r>
                        <a:rPr lang="nl-NL" sz="1000" baseline="0" dirty="0">
                          <a:solidFill>
                            <a:schemeClr val="tx1"/>
                          </a:solidFill>
                        </a:rPr>
                        <a:t>en Ketens</a:t>
                      </a:r>
                      <a:endParaRPr lang="nl-NL" sz="1000" dirty="0">
                        <a:solidFill>
                          <a:schemeClr val="tx1"/>
                        </a:solidFill>
                      </a:endParaRPr>
                    </a:p>
                  </a:txBody>
                  <a:tcPr/>
                </a:tc>
                <a:tc>
                  <a:txBody>
                    <a:bodyPr/>
                    <a:lstStyle/>
                    <a:p>
                      <a:r>
                        <a:rPr lang="nl-NL" sz="1000" b="1" baseline="0" dirty="0"/>
                        <a:t>Expliciet maken: </a:t>
                      </a:r>
                      <a:r>
                        <a:rPr lang="nl-NL" sz="1000" baseline="0" dirty="0"/>
                        <a:t>wat verwachten we van een leidinggevende</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Nieuw academisch leiderschap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Integriteit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Talentontwikkeling </a:t>
                      </a:r>
                      <a:endParaRPr lang="nl-NL" sz="1000" baseline="0" dirty="0"/>
                    </a:p>
                  </a:txBody>
                  <a:tcPr/>
                </a:tc>
                <a:extLst>
                  <a:ext uri="{0D108BD9-81ED-4DB2-BD59-A6C34878D82A}">
                    <a16:rowId xmlns:a16="http://schemas.microsoft.com/office/drawing/2014/main" val="1886328534"/>
                  </a:ext>
                </a:extLst>
              </a:tr>
              <a:tr h="563653">
                <a:tc>
                  <a:txBody>
                    <a:bodyPr/>
                    <a:lstStyle/>
                    <a:p>
                      <a:r>
                        <a:rPr lang="nl-NL" sz="1000" b="1" dirty="0"/>
                        <a:t>3. Processen (K)</a:t>
                      </a:r>
                    </a:p>
                  </a:txBody>
                  <a:tcPr/>
                </a:tc>
                <a:tc>
                  <a:txBody>
                    <a:bodyPr/>
                    <a:lstStyle/>
                    <a:p>
                      <a:r>
                        <a:rPr lang="nl-NL" sz="1000" dirty="0"/>
                        <a:t>Stroperige</a:t>
                      </a:r>
                      <a:r>
                        <a:rPr lang="nl-NL" sz="1000" baseline="0" dirty="0"/>
                        <a:t> processen met veel rompslomp, haperende besluitvorming </a:t>
                      </a:r>
                      <a:r>
                        <a:rPr lang="nl-NL" sz="1000" baseline="0" dirty="0" err="1"/>
                        <a:t>ivm</a:t>
                      </a:r>
                      <a:r>
                        <a:rPr lang="nl-NL" sz="1000" baseline="0" dirty="0"/>
                        <a:t> tegengestelde belangen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We hebben geen reflectiecultuur</a:t>
                      </a:r>
                    </a:p>
                    <a:p>
                      <a:endParaRPr lang="nl-NL" sz="1000" dirty="0"/>
                    </a:p>
                  </a:txBody>
                  <a:tcPr/>
                </a:tc>
                <a:tc>
                  <a:txBody>
                    <a:bodyPr/>
                    <a:lstStyle/>
                    <a:p>
                      <a:r>
                        <a:rPr lang="en-US" sz="1000" baseline="0" dirty="0"/>
                        <a:t>- </a:t>
                      </a:r>
                      <a:r>
                        <a:rPr lang="en-US" sz="1000" b="1" baseline="0" dirty="0" err="1"/>
                        <a:t>Processen</a:t>
                      </a:r>
                      <a:r>
                        <a:rPr lang="en-US" sz="1000" b="1" baseline="0" dirty="0"/>
                        <a:t> in </a:t>
                      </a:r>
                      <a:r>
                        <a:rPr lang="en-US" sz="1000" b="1" baseline="0" dirty="0" err="1"/>
                        <a:t>kaart</a:t>
                      </a:r>
                      <a:r>
                        <a:rPr lang="en-US" sz="1000" b="1" baseline="0" dirty="0"/>
                        <a:t> </a:t>
                      </a:r>
                      <a:r>
                        <a:rPr lang="en-US" sz="1000" b="1" baseline="0" dirty="0" err="1"/>
                        <a:t>brengen</a:t>
                      </a:r>
                      <a:r>
                        <a:rPr lang="en-US" sz="1000" b="1" baseline="0" dirty="0"/>
                        <a:t> </a:t>
                      </a:r>
                      <a:r>
                        <a:rPr lang="en-US" sz="1000" b="1" baseline="0" dirty="0" err="1"/>
                        <a:t>en</a:t>
                      </a:r>
                      <a:r>
                        <a:rPr lang="en-US" sz="1000" b="1" baseline="0" dirty="0"/>
                        <a:t> </a:t>
                      </a:r>
                      <a:r>
                        <a:rPr lang="en-US" sz="1000" b="1" baseline="0" dirty="0" err="1"/>
                        <a:t>knelpunten</a:t>
                      </a:r>
                      <a:r>
                        <a:rPr lang="en-US" sz="1000" b="1" baseline="0" dirty="0"/>
                        <a:t> </a:t>
                      </a:r>
                      <a:r>
                        <a:rPr lang="en-US" sz="1000" b="1" baseline="0" dirty="0" err="1"/>
                        <a:t>eruit</a:t>
                      </a:r>
                      <a:r>
                        <a:rPr lang="en-US" sz="1000" b="1" baseline="0" dirty="0"/>
                        <a:t> </a:t>
                      </a:r>
                      <a:r>
                        <a:rPr lang="en-US" sz="1000" b="1" baseline="0" dirty="0" err="1"/>
                        <a:t>halen</a:t>
                      </a:r>
                      <a:endParaRPr lang="en-US" sz="1000" b="1" baseline="0" dirty="0"/>
                    </a:p>
                    <a:p>
                      <a:r>
                        <a:rPr lang="en-US" sz="1000" dirty="0"/>
                        <a:t>- </a:t>
                      </a:r>
                      <a:r>
                        <a:rPr lang="en-US" sz="1000" dirty="0" err="1"/>
                        <a:t>Kies</a:t>
                      </a:r>
                      <a:r>
                        <a:rPr lang="en-US" sz="1000" baseline="0" dirty="0"/>
                        <a:t> </a:t>
                      </a:r>
                      <a:r>
                        <a:rPr lang="en-US" sz="1000" baseline="0" dirty="0" err="1"/>
                        <a:t>als</a:t>
                      </a:r>
                      <a:r>
                        <a:rPr lang="en-US" sz="1000" baseline="0" dirty="0"/>
                        <a:t> UT </a:t>
                      </a:r>
                      <a:r>
                        <a:rPr lang="en-US" sz="1000" baseline="0" dirty="0" err="1"/>
                        <a:t>een</a:t>
                      </a:r>
                      <a:r>
                        <a:rPr lang="en-US" sz="1000" baseline="0" dirty="0"/>
                        <a:t> </a:t>
                      </a:r>
                      <a:r>
                        <a:rPr lang="en-US" sz="1000" baseline="0" dirty="0" err="1"/>
                        <a:t>beperkt</a:t>
                      </a:r>
                      <a:r>
                        <a:rPr lang="en-US" sz="1000" baseline="0" dirty="0"/>
                        <a:t> </a:t>
                      </a:r>
                      <a:r>
                        <a:rPr lang="en-US" sz="1000" baseline="0" dirty="0" err="1"/>
                        <a:t>aantal</a:t>
                      </a:r>
                      <a:r>
                        <a:rPr lang="en-US" sz="1000" baseline="0" dirty="0"/>
                        <a:t> </a:t>
                      </a:r>
                      <a:r>
                        <a:rPr lang="en-US" sz="1000" baseline="0" dirty="0" err="1"/>
                        <a:t>modellen</a:t>
                      </a:r>
                      <a:r>
                        <a:rPr lang="en-US" sz="1000" baseline="0" dirty="0"/>
                        <a:t> </a:t>
                      </a:r>
                      <a:r>
                        <a:rPr lang="en-US" sz="1000" baseline="0" dirty="0" err="1"/>
                        <a:t>en</a:t>
                      </a:r>
                      <a:r>
                        <a:rPr lang="en-US" sz="1000" baseline="0" dirty="0"/>
                        <a:t> </a:t>
                      </a:r>
                      <a:r>
                        <a:rPr lang="en-US" sz="1000" baseline="0" dirty="0" err="1"/>
                        <a:t>technieken</a:t>
                      </a:r>
                      <a:r>
                        <a:rPr lang="en-US" sz="1000" baseline="0" dirty="0"/>
                        <a:t> </a:t>
                      </a:r>
                      <a:r>
                        <a:rPr lang="en-US" sz="1000" baseline="0" dirty="0" err="1"/>
                        <a:t>waarmee</a:t>
                      </a:r>
                      <a:r>
                        <a:rPr lang="en-US" sz="1000" baseline="0" dirty="0"/>
                        <a:t> </a:t>
                      </a:r>
                      <a:r>
                        <a:rPr lang="en-US" sz="1000" baseline="0" dirty="0" err="1"/>
                        <a:t>gewerkt</a:t>
                      </a:r>
                      <a:r>
                        <a:rPr lang="en-US" sz="1000" baseline="0" dirty="0"/>
                        <a:t> </a:t>
                      </a:r>
                      <a:r>
                        <a:rPr lang="en-US" sz="1000" baseline="0" dirty="0" err="1"/>
                        <a:t>wordt</a:t>
                      </a:r>
                      <a:r>
                        <a:rPr lang="en-US" sz="1000" baseline="0" dirty="0"/>
                        <a:t> (</a:t>
                      </a:r>
                      <a:r>
                        <a:rPr lang="en-US" sz="1000" dirty="0"/>
                        <a:t>Lean</a:t>
                      </a:r>
                      <a:r>
                        <a:rPr lang="en-US" sz="1000" baseline="0" dirty="0"/>
                        <a:t> </a:t>
                      </a:r>
                      <a:r>
                        <a:rPr lang="en-US" sz="1000" baseline="0" dirty="0" err="1"/>
                        <a:t>waardestromen</a:t>
                      </a:r>
                      <a:r>
                        <a:rPr lang="en-US" sz="1000" baseline="0" dirty="0"/>
                        <a:t> </a:t>
                      </a:r>
                      <a:r>
                        <a:rPr lang="en-US" sz="1000" baseline="0" dirty="0" err="1"/>
                        <a:t>en</a:t>
                      </a:r>
                      <a:r>
                        <a:rPr lang="en-US" sz="1000" baseline="0" dirty="0"/>
                        <a:t> Kaizen </a:t>
                      </a:r>
                      <a:r>
                        <a:rPr lang="en-US" sz="1000" baseline="0" dirty="0" err="1"/>
                        <a:t>problemsolving</a:t>
                      </a:r>
                      <a:r>
                        <a:rPr lang="en-US" sz="1000" baseline="0" dirty="0"/>
                        <a:t>, Agile-Scrum, Appreciative Inquiry, </a:t>
                      </a:r>
                    </a:p>
                    <a:p>
                      <a:pPr marL="171450" indent="-171450">
                        <a:buFontTx/>
                        <a:buChar char="-"/>
                      </a:pPr>
                      <a:r>
                        <a:rPr lang="en-US" sz="1000" baseline="0" dirty="0" err="1"/>
                        <a:t>Ketenmanager</a:t>
                      </a:r>
                      <a:r>
                        <a:rPr lang="en-US" sz="1000" baseline="0" dirty="0"/>
                        <a:t> </a:t>
                      </a:r>
                      <a:r>
                        <a:rPr lang="en-US" sz="1000" baseline="0" dirty="0" err="1"/>
                        <a:t>benoemen</a:t>
                      </a:r>
                      <a:r>
                        <a:rPr lang="en-US" sz="1000" baseline="0" dirty="0"/>
                        <a:t> </a:t>
                      </a:r>
                      <a:r>
                        <a:rPr lang="en-US" sz="1000" baseline="0" dirty="0" err="1"/>
                        <a:t>waar</a:t>
                      </a:r>
                      <a:r>
                        <a:rPr lang="en-US" sz="1000" baseline="0" dirty="0"/>
                        <a:t> </a:t>
                      </a:r>
                      <a:r>
                        <a:rPr lang="en-US" sz="1000" baseline="0" dirty="0" err="1"/>
                        <a:t>nodig</a:t>
                      </a:r>
                      <a:endParaRPr lang="en-US" sz="10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dirty="0" err="1"/>
                        <a:t>Bespreek</a:t>
                      </a:r>
                      <a:r>
                        <a:rPr lang="en-US" sz="1000" baseline="0" dirty="0"/>
                        <a:t> </a:t>
                      </a:r>
                      <a:r>
                        <a:rPr lang="en-US" sz="1000" baseline="0" dirty="0" err="1"/>
                        <a:t>keten-prestatie</a:t>
                      </a:r>
                      <a:r>
                        <a:rPr lang="en-US" sz="1000" baseline="0" dirty="0"/>
                        <a:t> </a:t>
                      </a:r>
                      <a:r>
                        <a:rPr lang="en-US" sz="1000" baseline="0" dirty="0" err="1"/>
                        <a:t>en</a:t>
                      </a:r>
                      <a:r>
                        <a:rPr lang="en-US" sz="1000" baseline="0" dirty="0"/>
                        <a:t> </a:t>
                      </a:r>
                      <a:r>
                        <a:rPr lang="en-US" sz="1000" baseline="0" dirty="0" err="1"/>
                        <a:t>stuur</a:t>
                      </a:r>
                      <a:r>
                        <a:rPr lang="en-US" sz="1000" baseline="0" dirty="0"/>
                        <a:t> </a:t>
                      </a:r>
                      <a:r>
                        <a:rPr lang="en-US" sz="1000" baseline="0" dirty="0" err="1"/>
                        <a:t>bij</a:t>
                      </a:r>
                      <a:r>
                        <a:rPr lang="en-US" sz="1000" baseline="0" dirty="0"/>
                        <a:t> </a:t>
                      </a:r>
                      <a:r>
                        <a:rPr lang="en-US" sz="1000" baseline="0" dirty="0" err="1"/>
                        <a:t>waar</a:t>
                      </a:r>
                      <a:r>
                        <a:rPr lang="en-US" sz="1000" baseline="0" dirty="0"/>
                        <a:t> </a:t>
                      </a:r>
                      <a:r>
                        <a:rPr lang="en-US" sz="1000" baseline="0" dirty="0" err="1"/>
                        <a:t>nodig</a:t>
                      </a:r>
                      <a:endParaRPr lang="nl-NL" sz="1000" dirty="0"/>
                    </a:p>
                  </a:txBody>
                  <a:tcPr>
                    <a:solidFill>
                      <a:schemeClr val="accent4">
                        <a:lumMod val="40000"/>
                        <a:lumOff val="60000"/>
                      </a:schemeClr>
                    </a:solidFill>
                  </a:tcPr>
                </a:tc>
                <a:tc>
                  <a:txBody>
                    <a:bodyPr/>
                    <a:lstStyle/>
                    <a:p>
                      <a:r>
                        <a:rPr lang="nl-NL" sz="1000" dirty="0" err="1"/>
                        <a:t>Operational</a:t>
                      </a:r>
                      <a:r>
                        <a:rPr lang="nl-NL" sz="1000" dirty="0"/>
                        <a:t> excellence</a:t>
                      </a:r>
                    </a:p>
                    <a:p>
                      <a:r>
                        <a:rPr lang="nl-NL" sz="1000" dirty="0"/>
                        <a:t>Werkdruk verlagen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Fouten maken mag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Flexibiliteit</a:t>
                      </a:r>
                    </a:p>
                    <a:p>
                      <a:endParaRPr lang="nl-NL" sz="1000" dirty="0"/>
                    </a:p>
                  </a:txBody>
                  <a:tcPr/>
                </a:tc>
                <a:extLst>
                  <a:ext uri="{0D108BD9-81ED-4DB2-BD59-A6C34878D82A}">
                    <a16:rowId xmlns:a16="http://schemas.microsoft.com/office/drawing/2014/main" val="3673287258"/>
                  </a:ext>
                </a:extLst>
              </a:tr>
              <a:tr h="720223">
                <a:tc>
                  <a:txBody>
                    <a:bodyPr/>
                    <a:lstStyle/>
                    <a:p>
                      <a:r>
                        <a:rPr lang="nl-NL" sz="1000" b="1" dirty="0"/>
                        <a:t>4. Doelen,</a:t>
                      </a:r>
                      <a:r>
                        <a:rPr lang="nl-NL" sz="1000" b="1" baseline="0" dirty="0"/>
                        <a:t> </a:t>
                      </a:r>
                      <a:r>
                        <a:rPr lang="nl-NL" sz="1000" b="1" dirty="0"/>
                        <a:t>Sturen en bijsturen (TA/KP)</a:t>
                      </a:r>
                    </a:p>
                  </a:txBody>
                  <a:tcPr/>
                </a:tc>
                <a:tc>
                  <a:txBody>
                    <a:bodyPr/>
                    <a:lstStyle/>
                    <a:p>
                      <a:r>
                        <a:rPr lang="nl-NL" sz="1000" dirty="0"/>
                        <a:t>Verschillen</a:t>
                      </a:r>
                      <a:r>
                        <a:rPr lang="nl-NL" sz="1000" baseline="0" dirty="0"/>
                        <a:t> in belangen individu en UT</a:t>
                      </a:r>
                      <a:endParaRPr lang="nl-NL" sz="1000" dirty="0"/>
                    </a:p>
                    <a:p>
                      <a:r>
                        <a:rPr lang="nl-NL" sz="1000" dirty="0"/>
                        <a:t>Rapporteren (afrekencultuur)</a:t>
                      </a:r>
                    </a:p>
                    <a:p>
                      <a:r>
                        <a:rPr lang="en-US" sz="1000" dirty="0" err="1"/>
                        <a:t>Niet</a:t>
                      </a:r>
                      <a:r>
                        <a:rPr lang="en-US" sz="1000" baseline="0" dirty="0"/>
                        <a:t> </a:t>
                      </a:r>
                      <a:r>
                        <a:rPr lang="en-US" sz="1000" baseline="0" dirty="0" err="1"/>
                        <a:t>expliciet</a:t>
                      </a:r>
                      <a:r>
                        <a:rPr lang="en-US" sz="1000" baseline="0" dirty="0"/>
                        <a:t> in </a:t>
                      </a:r>
                      <a:r>
                        <a:rPr lang="en-US" sz="1000" baseline="0" dirty="0" err="1"/>
                        <a:t>verwachting</a:t>
                      </a:r>
                      <a:r>
                        <a:rPr lang="en-US" sz="1000" baseline="0" dirty="0"/>
                        <a:t> </a:t>
                      </a:r>
                      <a:r>
                        <a:rPr lang="en-US" sz="1000" baseline="0" dirty="0" err="1"/>
                        <a:t>en</a:t>
                      </a:r>
                      <a:r>
                        <a:rPr lang="en-US" sz="1000" baseline="0" dirty="0"/>
                        <a:t> te </a:t>
                      </a:r>
                      <a:r>
                        <a:rPr lang="en-US" sz="1000" baseline="0" dirty="0" err="1"/>
                        <a:t>behalen</a:t>
                      </a:r>
                      <a:r>
                        <a:rPr lang="en-US" sz="1000" baseline="0" dirty="0"/>
                        <a:t> performance (</a:t>
                      </a:r>
                      <a:r>
                        <a:rPr lang="en-US" sz="1000" baseline="0" dirty="0" err="1"/>
                        <a:t>geldt</a:t>
                      </a:r>
                      <a:r>
                        <a:rPr lang="en-US" sz="1000" baseline="0" dirty="0"/>
                        <a:t> </a:t>
                      </a:r>
                      <a:r>
                        <a:rPr lang="en-US" sz="1000" baseline="0" dirty="0" err="1"/>
                        <a:t>voor</a:t>
                      </a:r>
                      <a:r>
                        <a:rPr lang="en-US" sz="1000" baseline="0" dirty="0"/>
                        <a:t> </a:t>
                      </a:r>
                      <a:r>
                        <a:rPr lang="en-US" sz="1000" baseline="0" dirty="0" err="1"/>
                        <a:t>beiden</a:t>
                      </a:r>
                      <a:r>
                        <a:rPr lang="en-US" sz="1000" baseline="0" dirty="0"/>
                        <a:t> maar </a:t>
                      </a:r>
                      <a:r>
                        <a:rPr lang="en-US" sz="1000" baseline="0" dirty="0" err="1"/>
                        <a:t>vooral</a:t>
                      </a:r>
                      <a:r>
                        <a:rPr lang="en-US" sz="1000" baseline="0" dirty="0"/>
                        <a:t> </a:t>
                      </a:r>
                      <a:r>
                        <a:rPr lang="en-US" sz="1000" baseline="0" dirty="0" err="1"/>
                        <a:t>voor</a:t>
                      </a:r>
                      <a:r>
                        <a:rPr lang="en-US" sz="1000" baseline="0" dirty="0"/>
                        <a:t> </a:t>
                      </a:r>
                      <a:r>
                        <a:rPr lang="en-US" sz="1000" baseline="0" dirty="0" err="1"/>
                        <a:t>ketens</a:t>
                      </a:r>
                      <a:r>
                        <a:rPr lang="en-US" sz="1000" baseline="0" dirty="0"/>
                        <a:t>)</a:t>
                      </a:r>
                      <a:endParaRPr lang="nl-NL" sz="1000" dirty="0"/>
                    </a:p>
                  </a:txBody>
                  <a:tcPr/>
                </a:tc>
                <a:tc>
                  <a:txBody>
                    <a:bodyPr/>
                    <a:lstStyle/>
                    <a:p>
                      <a:r>
                        <a:rPr lang="nl-NL" sz="1000" dirty="0"/>
                        <a:t>TA: Team </a:t>
                      </a:r>
                      <a:r>
                        <a:rPr lang="nl-NL" sz="1000" dirty="0" err="1"/>
                        <a:t>based</a:t>
                      </a:r>
                      <a:r>
                        <a:rPr lang="nl-NL" sz="1000" dirty="0"/>
                        <a:t> performance aspecten </a:t>
                      </a:r>
                      <a:r>
                        <a:rPr lang="nl-NL" sz="1000" b="1" dirty="0"/>
                        <a:t>expliciet</a:t>
                      </a:r>
                      <a:r>
                        <a:rPr lang="nl-NL" sz="1000" dirty="0"/>
                        <a:t> maken en dialoog inrichten</a:t>
                      </a:r>
                    </a:p>
                    <a:p>
                      <a:r>
                        <a:rPr lang="nl-NL" sz="1000" dirty="0"/>
                        <a:t>KP: Ketenmanager met mandaat voor de gehele keten invullen</a:t>
                      </a:r>
                    </a:p>
                    <a:p>
                      <a:r>
                        <a:rPr lang="nl-NL" sz="1000" dirty="0"/>
                        <a:t>Heldere indicatoren voor ketenperformance</a:t>
                      </a:r>
                      <a:r>
                        <a:rPr lang="nl-NL" sz="1000" baseline="0" dirty="0"/>
                        <a:t> vaststellen</a:t>
                      </a:r>
                      <a:endParaRPr lang="nl-NL" sz="1000" dirty="0"/>
                    </a:p>
                  </a:txBody>
                  <a:tcPr>
                    <a:solidFill>
                      <a:schemeClr val="accent4">
                        <a:lumMod val="40000"/>
                        <a:lumOff val="60000"/>
                      </a:schemeClr>
                    </a:solidFill>
                  </a:tcPr>
                </a:tc>
                <a:tc>
                  <a:txBody>
                    <a:bodyPr/>
                    <a:lstStyle/>
                    <a:p>
                      <a:r>
                        <a:rPr lang="nl-NL" sz="1000" dirty="0"/>
                        <a:t>Vertrouwen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t>Entrepeneural</a:t>
                      </a:r>
                      <a:r>
                        <a:rPr lang="nl-NL" sz="1000" dirty="0"/>
                        <a:t> </a:t>
                      </a:r>
                      <a:r>
                        <a:rPr lang="nl-NL" sz="1000" dirty="0" err="1"/>
                        <a:t>mindset</a:t>
                      </a:r>
                      <a:endParaRPr lang="nl-NL" sz="1000" dirty="0"/>
                    </a:p>
                    <a:p>
                      <a:endParaRPr lang="nl-NL" sz="1000" dirty="0"/>
                    </a:p>
                  </a:txBody>
                  <a:tcPr/>
                </a:tc>
                <a:extLst>
                  <a:ext uri="{0D108BD9-81ED-4DB2-BD59-A6C34878D82A}">
                    <a16:rowId xmlns:a16="http://schemas.microsoft.com/office/drawing/2014/main" val="3106004090"/>
                  </a:ext>
                </a:extLst>
              </a:tr>
              <a:tr h="563653">
                <a:tc>
                  <a:txBody>
                    <a:bodyPr/>
                    <a:lstStyle/>
                    <a:p>
                      <a:r>
                        <a:rPr lang="nl-NL" sz="1000" b="1" dirty="0"/>
                        <a:t>5. Problemen oplossen (P)</a:t>
                      </a:r>
                    </a:p>
                  </a:txBody>
                  <a:tcPr/>
                </a:tc>
                <a:tc>
                  <a:txBody>
                    <a:bodyPr/>
                    <a:lstStyle/>
                    <a:p>
                      <a:r>
                        <a:rPr lang="nl-NL" sz="1000" dirty="0">
                          <a:solidFill>
                            <a:schemeClr val="tx1"/>
                          </a:solidFill>
                        </a:rPr>
                        <a:t>Symptomen worden bestreden</a:t>
                      </a:r>
                    </a:p>
                  </a:txBody>
                  <a:tcPr/>
                </a:tc>
                <a:tc>
                  <a:txBody>
                    <a:bodyPr/>
                    <a:lstStyle/>
                    <a:p>
                      <a:r>
                        <a:rPr lang="nl-NL" sz="1000" b="0" dirty="0"/>
                        <a:t>Gestructureerde</a:t>
                      </a:r>
                      <a:r>
                        <a:rPr lang="nl-NL" sz="1000" b="0" baseline="0" dirty="0"/>
                        <a:t> techniek gebruiken voor het oplossen van problemen gebruiken. Neem oorzaken weg.</a:t>
                      </a:r>
                      <a:endParaRPr lang="nl-NL" sz="1000" b="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t>Entrepeneural</a:t>
                      </a:r>
                      <a:r>
                        <a:rPr lang="nl-NL" sz="1000" dirty="0"/>
                        <a:t> </a:t>
                      </a:r>
                      <a:r>
                        <a:rPr lang="nl-NL" sz="1000" dirty="0" err="1"/>
                        <a:t>mindset</a:t>
                      </a:r>
                      <a:endParaRPr lang="nl-N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t>Pioneering</a:t>
                      </a:r>
                      <a:r>
                        <a:rPr lang="nl-NL" sz="1000" dirty="0"/>
                        <a:t> en experimenteren</a:t>
                      </a:r>
                    </a:p>
                    <a:p>
                      <a:endParaRPr lang="nl-NL" sz="1000" dirty="0"/>
                    </a:p>
                  </a:txBody>
                  <a:tcPr/>
                </a:tc>
                <a:extLst>
                  <a:ext uri="{0D108BD9-81ED-4DB2-BD59-A6C34878D82A}">
                    <a16:rowId xmlns:a16="http://schemas.microsoft.com/office/drawing/2014/main" val="3957937239"/>
                  </a:ext>
                </a:extLst>
              </a:tr>
              <a:tr h="452660">
                <a:tc>
                  <a:txBody>
                    <a:bodyPr/>
                    <a:lstStyle/>
                    <a:p>
                      <a:r>
                        <a:rPr lang="nl-NL" sz="1000" b="1" dirty="0"/>
                        <a:t>6. Ruimte</a:t>
                      </a:r>
                      <a:r>
                        <a:rPr lang="nl-NL" sz="1000" b="1" baseline="0" dirty="0"/>
                        <a:t> voor innovatie (TA)</a:t>
                      </a:r>
                      <a:endParaRPr lang="nl-NL" sz="1000" b="1" dirty="0"/>
                    </a:p>
                  </a:txBody>
                  <a:tcPr/>
                </a:tc>
                <a:tc>
                  <a:txBody>
                    <a:bodyPr/>
                    <a:lstStyle/>
                    <a:p>
                      <a:r>
                        <a:rPr lang="nl-NL" sz="1000" dirty="0">
                          <a:solidFill>
                            <a:schemeClr val="tx1"/>
                          </a:solidFill>
                        </a:rPr>
                        <a:t>Nergens tijd voor – overvolle agenda’s</a:t>
                      </a:r>
                    </a:p>
                  </a:txBody>
                  <a:tcPr/>
                </a:tc>
                <a:tc>
                  <a:txBody>
                    <a:bodyPr/>
                    <a:lstStyle/>
                    <a:p>
                      <a:r>
                        <a:rPr lang="nl-NL" sz="1000" dirty="0"/>
                        <a:t>Model:</a:t>
                      </a:r>
                      <a:r>
                        <a:rPr lang="nl-NL" sz="1000" baseline="0" dirty="0"/>
                        <a:t> </a:t>
                      </a:r>
                      <a:r>
                        <a:rPr lang="nl-NL" sz="1000" dirty="0" err="1"/>
                        <a:t>Innovative</a:t>
                      </a:r>
                      <a:r>
                        <a:rPr lang="nl-NL" sz="1000" dirty="0"/>
                        <a:t> </a:t>
                      </a:r>
                      <a:r>
                        <a:rPr lang="nl-NL" sz="1000" dirty="0" err="1"/>
                        <a:t>work</a:t>
                      </a:r>
                      <a:r>
                        <a:rPr lang="nl-NL" sz="1000" dirty="0"/>
                        <a:t> </a:t>
                      </a:r>
                      <a:r>
                        <a:rPr lang="nl-NL" sz="1000" dirty="0" err="1"/>
                        <a:t>behavior</a:t>
                      </a:r>
                      <a:r>
                        <a:rPr lang="nl-NL" sz="1000" dirty="0"/>
                        <a:t> </a:t>
                      </a:r>
                    </a:p>
                    <a:p>
                      <a:r>
                        <a:rPr lang="nl-NL" sz="1000" dirty="0"/>
                        <a:t>1</a:t>
                      </a:r>
                      <a:r>
                        <a:rPr lang="nl-NL" sz="1000" baseline="30000" dirty="0"/>
                        <a:t>ste</a:t>
                      </a:r>
                      <a:r>
                        <a:rPr lang="nl-NL" sz="1000" dirty="0"/>
                        <a:t> stap: ruimte maken voor innovatie door projectportfolio</a:t>
                      </a:r>
                      <a:r>
                        <a:rPr lang="nl-NL" sz="1000" baseline="0" dirty="0"/>
                        <a:t> op te schonen</a:t>
                      </a:r>
                      <a:endParaRPr lang="nl-NL" sz="1000" dirty="0"/>
                    </a:p>
                  </a:txBody>
                  <a:tcPr>
                    <a:solidFill>
                      <a:schemeClr val="accent4">
                        <a:lumMod val="40000"/>
                        <a:lumOff val="60000"/>
                      </a:schemeClr>
                    </a:solidFill>
                  </a:tcPr>
                </a:tc>
                <a:tc>
                  <a:txBody>
                    <a:bodyPr/>
                    <a:lstStyle/>
                    <a:p>
                      <a:r>
                        <a:rPr lang="nl-NL" sz="1000" dirty="0"/>
                        <a:t>Ruimte voor innovatie</a:t>
                      </a:r>
                    </a:p>
                  </a:txBody>
                  <a:tcPr/>
                </a:tc>
                <a:extLst>
                  <a:ext uri="{0D108BD9-81ED-4DB2-BD59-A6C34878D82A}">
                    <a16:rowId xmlns:a16="http://schemas.microsoft.com/office/drawing/2014/main" val="3019917913"/>
                  </a:ext>
                </a:extLst>
              </a:tr>
              <a:tr h="720223">
                <a:tc>
                  <a:txBody>
                    <a:bodyPr/>
                    <a:lstStyle/>
                    <a:p>
                      <a:r>
                        <a:rPr lang="nl-NL" sz="1000" b="1" dirty="0"/>
                        <a:t>7. Prioriteren (K)</a:t>
                      </a:r>
                    </a:p>
                  </a:txBody>
                  <a:tcPr/>
                </a:tc>
                <a:tc>
                  <a:txBody>
                    <a:bodyPr/>
                    <a:lstStyle/>
                    <a:p>
                      <a:r>
                        <a:rPr lang="nl-NL" sz="1000" dirty="0">
                          <a:solidFill>
                            <a:schemeClr val="tx1"/>
                          </a:solidFill>
                        </a:rPr>
                        <a:t>Alles tegelijk opstarten</a:t>
                      </a:r>
                    </a:p>
                    <a:p>
                      <a:r>
                        <a:rPr lang="nl-NL" sz="1000" dirty="0">
                          <a:solidFill>
                            <a:schemeClr val="tx1"/>
                          </a:solidFill>
                        </a:rPr>
                        <a:t>Meerdere gremia hebben eigen prioriteitenlijst</a:t>
                      </a:r>
                    </a:p>
                    <a:p>
                      <a:r>
                        <a:rPr lang="nl-NL" sz="1000" dirty="0">
                          <a:solidFill>
                            <a:schemeClr val="tx1"/>
                          </a:solidFill>
                        </a:rPr>
                        <a:t>Gevoel van over de schutting gooien</a:t>
                      </a:r>
                    </a:p>
                    <a:p>
                      <a:r>
                        <a:rPr lang="nl-NL" sz="1000" dirty="0">
                          <a:solidFill>
                            <a:schemeClr val="tx1"/>
                          </a:solidFill>
                        </a:rPr>
                        <a:t>We</a:t>
                      </a:r>
                      <a:r>
                        <a:rPr lang="nl-NL" sz="1000" baseline="0" dirty="0">
                          <a:solidFill>
                            <a:schemeClr val="tx1"/>
                          </a:solidFill>
                        </a:rPr>
                        <a:t> maken niet af</a:t>
                      </a:r>
                      <a:endParaRPr lang="nl-NL" sz="1000" dirty="0">
                        <a:solidFill>
                          <a:schemeClr val="tx1"/>
                        </a:solidFill>
                      </a:endParaRPr>
                    </a:p>
                  </a:txBody>
                  <a:tcPr/>
                </a:tc>
                <a:tc>
                  <a:txBody>
                    <a:bodyPr/>
                    <a:lstStyle/>
                    <a:p>
                      <a:r>
                        <a:rPr lang="nl-NL" sz="1000" b="1" baseline="0" dirty="0"/>
                        <a:t>Stoppen met starten van nieuwe projecten</a:t>
                      </a:r>
                    </a:p>
                    <a:p>
                      <a:r>
                        <a:rPr lang="nl-NL" sz="1000" baseline="0" dirty="0"/>
                        <a:t>Huidige projecten in kaart brengen inclusief status (opschonen projectportfolio)</a:t>
                      </a:r>
                    </a:p>
                    <a:p>
                      <a:r>
                        <a:rPr lang="nl-NL" sz="1000" baseline="0" dirty="0"/>
                        <a:t>Proces voor </a:t>
                      </a:r>
                      <a:r>
                        <a:rPr lang="nl-NL" sz="1000" b="1" baseline="0" dirty="0"/>
                        <a:t>stellen van prioriteiten</a:t>
                      </a:r>
                      <a:r>
                        <a:rPr lang="nl-NL" sz="1000" b="0" baseline="0" dirty="0"/>
                        <a:t> goed inrichten</a:t>
                      </a:r>
                    </a:p>
                    <a:p>
                      <a:endParaRPr lang="nl-NL" sz="1000" baseline="0" dirty="0"/>
                    </a:p>
                  </a:txBody>
                  <a:tcPr>
                    <a:solidFill>
                      <a:schemeClr val="accent4">
                        <a:lumMod val="40000"/>
                        <a:lumOff val="60000"/>
                      </a:schemeClr>
                    </a:solidFill>
                  </a:tcPr>
                </a:tc>
                <a:tc>
                  <a:txBody>
                    <a:bodyPr/>
                    <a:lstStyle/>
                    <a:p>
                      <a:r>
                        <a:rPr lang="nl-NL" sz="1000" dirty="0"/>
                        <a:t>Flexibiliteit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Eigen verantwoordelijkheid</a:t>
                      </a:r>
                    </a:p>
                    <a:p>
                      <a:endParaRPr lang="nl-NL" sz="1000" baseline="0" dirty="0"/>
                    </a:p>
                  </a:txBody>
                  <a:tcPr/>
                </a:tc>
                <a:extLst>
                  <a:ext uri="{0D108BD9-81ED-4DB2-BD59-A6C34878D82A}">
                    <a16:rowId xmlns:a16="http://schemas.microsoft.com/office/drawing/2014/main" val="2341315607"/>
                  </a:ext>
                </a:extLst>
              </a:tr>
              <a:tr h="720223">
                <a:tc>
                  <a:txBody>
                    <a:bodyPr/>
                    <a:lstStyle/>
                    <a:p>
                      <a:r>
                        <a:rPr lang="nl-NL" sz="1000" b="1" dirty="0"/>
                        <a:t>8. Implementeren van veranderingen (K)</a:t>
                      </a:r>
                    </a:p>
                  </a:txBody>
                  <a:tcPr/>
                </a:tc>
                <a:tc>
                  <a:txBody>
                    <a:bodyPr/>
                    <a:lstStyle/>
                    <a:p>
                      <a:r>
                        <a:rPr lang="nl-NL" sz="1000" dirty="0">
                          <a:solidFill>
                            <a:schemeClr val="tx1"/>
                          </a:solidFill>
                        </a:rPr>
                        <a:t>We maken niet af waardoor veel</a:t>
                      </a:r>
                      <a:r>
                        <a:rPr lang="nl-NL" sz="1000" baseline="0" dirty="0">
                          <a:solidFill>
                            <a:schemeClr val="tx1"/>
                          </a:solidFill>
                        </a:rPr>
                        <a:t> open eindes, en problemen niet echt opgelost. We starten als er capaciteit is voor het plan en vergeten de capaciteit voor de implementatie te reserveren.</a:t>
                      </a:r>
                      <a:endParaRPr lang="nl-NL" sz="1000" dirty="0">
                        <a:solidFill>
                          <a:schemeClr val="tx1"/>
                        </a:solidFill>
                      </a:endParaRPr>
                    </a:p>
                  </a:txBody>
                  <a:tcPr/>
                </a:tc>
                <a:tc>
                  <a:txBody>
                    <a:bodyPr/>
                    <a:lstStyle/>
                    <a:p>
                      <a:r>
                        <a:rPr lang="nl-NL" sz="1000" baseline="0" dirty="0"/>
                        <a:t>Ga </a:t>
                      </a:r>
                      <a:r>
                        <a:rPr lang="nl-NL" sz="1000" b="1" baseline="0" dirty="0"/>
                        <a:t>reflecteren</a:t>
                      </a:r>
                      <a:r>
                        <a:rPr lang="nl-NL" sz="1000" baseline="0" dirty="0"/>
                        <a:t>, maak af voordat je iets nieuws start. Implementeer kleine verbeteringen, Evalueer en leer voor de volgende keer </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Nieuw academisch leiderschap</a:t>
                      </a:r>
                    </a:p>
                    <a:p>
                      <a:endParaRPr lang="nl-NL" sz="1000" baseline="0" dirty="0"/>
                    </a:p>
                  </a:txBody>
                  <a:tcPr/>
                </a:tc>
                <a:extLst>
                  <a:ext uri="{0D108BD9-81ED-4DB2-BD59-A6C34878D82A}">
                    <a16:rowId xmlns:a16="http://schemas.microsoft.com/office/drawing/2014/main" val="4059938308"/>
                  </a:ext>
                </a:extLst>
              </a:tr>
              <a:tr h="563653">
                <a:tc>
                  <a:txBody>
                    <a:bodyPr/>
                    <a:lstStyle/>
                    <a:p>
                      <a:r>
                        <a:rPr lang="nl-NL" sz="1000" b="1" dirty="0"/>
                        <a:t>9. Organisatiekader (C)</a:t>
                      </a:r>
                    </a:p>
                  </a:txBody>
                  <a:tcPr/>
                </a:tc>
                <a:tc>
                  <a:txBody>
                    <a:bodyPr/>
                    <a:lstStyle/>
                    <a:p>
                      <a:r>
                        <a:rPr lang="nl-NL" sz="1000" dirty="0">
                          <a:solidFill>
                            <a:schemeClr val="tx1"/>
                          </a:solidFill>
                        </a:rPr>
                        <a:t>Impliciete</a:t>
                      </a:r>
                      <a:r>
                        <a:rPr lang="nl-NL" sz="1000" baseline="0" dirty="0">
                          <a:solidFill>
                            <a:schemeClr val="tx1"/>
                          </a:solidFill>
                        </a:rPr>
                        <a:t> kaders</a:t>
                      </a:r>
                      <a:endParaRPr lang="nl-NL" sz="1000" dirty="0">
                        <a:solidFill>
                          <a:schemeClr val="tx1"/>
                        </a:solidFill>
                      </a:endParaRPr>
                    </a:p>
                    <a:p>
                      <a:r>
                        <a:rPr lang="nl-NL" sz="1000" baseline="0" dirty="0">
                          <a:solidFill>
                            <a:schemeClr val="tx1"/>
                          </a:solidFill>
                        </a:rPr>
                        <a:t>Buiten de UT kaders gaan heeft geen consequenties</a:t>
                      </a:r>
                      <a:endParaRPr lang="nl-NL" sz="1000" dirty="0">
                        <a:solidFill>
                          <a:schemeClr val="tx1"/>
                        </a:solidFill>
                      </a:endParaRPr>
                    </a:p>
                  </a:txBody>
                  <a:tcPr/>
                </a:tc>
                <a:tc>
                  <a:txBody>
                    <a:bodyPr/>
                    <a:lstStyle/>
                    <a:p>
                      <a:r>
                        <a:rPr lang="nl-NL" sz="1000" dirty="0"/>
                        <a:t>“Zo zijn onze manieren “ </a:t>
                      </a:r>
                      <a:r>
                        <a:rPr lang="nl-NL" sz="1000" b="1" dirty="0"/>
                        <a:t>expliciet </a:t>
                      </a:r>
                      <a:r>
                        <a:rPr lang="nl-NL" sz="1000" dirty="0"/>
                        <a:t>maken en medewerkers hierin meenemen bijv. door introductiecursus</a:t>
                      </a:r>
                      <a:r>
                        <a:rPr lang="nl-NL" sz="1000" baseline="0" dirty="0"/>
                        <a:t> </a:t>
                      </a:r>
                      <a:r>
                        <a:rPr lang="nl-NL" sz="1000" dirty="0"/>
                        <a:t>en op aanspreken </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t>Operational</a:t>
                      </a:r>
                      <a:r>
                        <a:rPr lang="nl-NL" sz="1000" dirty="0"/>
                        <a:t> excellence</a:t>
                      </a:r>
                    </a:p>
                    <a:p>
                      <a:r>
                        <a:rPr lang="nl-NL" sz="1000" dirty="0" err="1"/>
                        <a:t>Flexible</a:t>
                      </a:r>
                      <a:r>
                        <a:rPr lang="nl-NL" sz="1000" dirty="0"/>
                        <a:t> en </a:t>
                      </a:r>
                      <a:r>
                        <a:rPr lang="nl-NL" sz="1000" dirty="0" err="1"/>
                        <a:t>resilient</a:t>
                      </a:r>
                      <a:r>
                        <a:rPr lang="nl-NL" sz="1000" dirty="0"/>
                        <a:t> </a:t>
                      </a:r>
                      <a:r>
                        <a:rPr lang="nl-NL" sz="1000" dirty="0" err="1"/>
                        <a:t>organisation</a:t>
                      </a:r>
                      <a:endParaRPr lang="nl-NL" sz="1000" dirty="0"/>
                    </a:p>
                  </a:txBody>
                  <a:tcPr/>
                </a:tc>
                <a:extLst>
                  <a:ext uri="{0D108BD9-81ED-4DB2-BD59-A6C34878D82A}">
                    <a16:rowId xmlns:a16="http://schemas.microsoft.com/office/drawing/2014/main" val="217481181"/>
                  </a:ext>
                </a:extLst>
              </a:tr>
              <a:tr h="452660">
                <a:tc>
                  <a:txBody>
                    <a:bodyPr/>
                    <a:lstStyle/>
                    <a:p>
                      <a:r>
                        <a:rPr lang="nl-NL" sz="1000" b="1" dirty="0"/>
                        <a:t>10.</a:t>
                      </a:r>
                      <a:r>
                        <a:rPr lang="nl-NL" sz="1000" b="1" baseline="0" dirty="0"/>
                        <a:t> </a:t>
                      </a:r>
                      <a:r>
                        <a:rPr lang="nl-NL" sz="1000" b="1" dirty="0"/>
                        <a:t>Waardenkader (C)</a:t>
                      </a:r>
                    </a:p>
                  </a:txBody>
                  <a:tcPr/>
                </a:tc>
                <a:tc>
                  <a:txBody>
                    <a:bodyPr/>
                    <a:lstStyle/>
                    <a:p>
                      <a:r>
                        <a:rPr lang="nl-NL" sz="1000" dirty="0"/>
                        <a:t>Impliciete waardes</a:t>
                      </a:r>
                    </a:p>
                  </a:txBody>
                  <a:tcPr/>
                </a:tc>
                <a:tc>
                  <a:txBody>
                    <a:bodyPr/>
                    <a:lstStyle/>
                    <a:p>
                      <a:r>
                        <a:rPr lang="en-US" sz="1000" dirty="0" err="1"/>
                        <a:t>Dit</a:t>
                      </a:r>
                      <a:r>
                        <a:rPr lang="en-US" sz="1000" baseline="0" dirty="0"/>
                        <a:t> </a:t>
                      </a:r>
                      <a:r>
                        <a:rPr lang="en-US" sz="1000" baseline="0" dirty="0" err="1"/>
                        <a:t>zijn</a:t>
                      </a:r>
                      <a:r>
                        <a:rPr lang="en-US" sz="1000" baseline="0" dirty="0"/>
                        <a:t> </a:t>
                      </a:r>
                      <a:r>
                        <a:rPr lang="en-US" sz="1000" baseline="0" dirty="0" err="1"/>
                        <a:t>onze</a:t>
                      </a:r>
                      <a:r>
                        <a:rPr lang="en-US" sz="1000" baseline="0" dirty="0"/>
                        <a:t> </a:t>
                      </a:r>
                      <a:r>
                        <a:rPr lang="en-US" sz="1000" baseline="0" dirty="0" err="1"/>
                        <a:t>waarden</a:t>
                      </a:r>
                      <a:r>
                        <a:rPr lang="en-US" sz="1000" baseline="0" dirty="0"/>
                        <a:t>. </a:t>
                      </a:r>
                      <a:r>
                        <a:rPr lang="en-US" sz="1000" baseline="0" dirty="0" err="1"/>
                        <a:t>Expliciet</a:t>
                      </a:r>
                      <a:r>
                        <a:rPr lang="en-US" sz="1000" baseline="0" dirty="0"/>
                        <a:t> </a:t>
                      </a:r>
                      <a:r>
                        <a:rPr lang="en-US" sz="1000" baseline="0" dirty="0" err="1"/>
                        <a:t>maken</a:t>
                      </a:r>
                      <a:r>
                        <a:rPr lang="en-US" sz="1000" baseline="0" dirty="0"/>
                        <a:t> </a:t>
                      </a:r>
                      <a:r>
                        <a:rPr lang="en-US" sz="1000" baseline="0" dirty="0" err="1"/>
                        <a:t>en</a:t>
                      </a:r>
                      <a:r>
                        <a:rPr lang="en-US" sz="1000" baseline="0" dirty="0"/>
                        <a:t> </a:t>
                      </a:r>
                      <a:r>
                        <a:rPr lang="en-US" sz="1000" baseline="0" dirty="0" err="1"/>
                        <a:t>medewerkers</a:t>
                      </a:r>
                      <a:r>
                        <a:rPr lang="en-US" sz="1000" baseline="0" dirty="0"/>
                        <a:t> </a:t>
                      </a:r>
                      <a:r>
                        <a:rPr lang="en-US" sz="1000" baseline="0" dirty="0" err="1"/>
                        <a:t>hierin</a:t>
                      </a:r>
                      <a:r>
                        <a:rPr lang="en-US" sz="1000" baseline="0" dirty="0"/>
                        <a:t> </a:t>
                      </a:r>
                      <a:r>
                        <a:rPr lang="en-US" sz="1000" baseline="0" dirty="0" err="1"/>
                        <a:t>meenemen</a:t>
                      </a:r>
                      <a:r>
                        <a:rPr lang="en-US" sz="1000" baseline="0" dirty="0"/>
                        <a:t> </a:t>
                      </a:r>
                      <a:r>
                        <a:rPr lang="en-US" sz="1000" baseline="0" dirty="0" err="1"/>
                        <a:t>bijv</a:t>
                      </a:r>
                      <a:r>
                        <a:rPr lang="en-US" sz="1000" baseline="0" dirty="0"/>
                        <a:t>. door </a:t>
                      </a:r>
                      <a:r>
                        <a:rPr lang="en-US" sz="1000" baseline="0" dirty="0" err="1"/>
                        <a:t>introductiecursus</a:t>
                      </a:r>
                      <a:r>
                        <a:rPr lang="en-US" sz="1000" baseline="0" dirty="0"/>
                        <a:t> </a:t>
                      </a:r>
                      <a:r>
                        <a:rPr lang="en-US" sz="1000" baseline="0" dirty="0" err="1"/>
                        <a:t>en</a:t>
                      </a:r>
                      <a:r>
                        <a:rPr lang="en-US" sz="1000" baseline="0" dirty="0"/>
                        <a:t> op </a:t>
                      </a:r>
                      <a:r>
                        <a:rPr lang="en-US" sz="1000" baseline="0" dirty="0" err="1"/>
                        <a:t>aanspreken</a:t>
                      </a:r>
                      <a:r>
                        <a:rPr lang="en-US" sz="1000" baseline="0" dirty="0"/>
                        <a:t> </a:t>
                      </a:r>
                      <a:endParaRPr lang="nl-NL" sz="1000" dirty="0"/>
                    </a:p>
                  </a:txBody>
                  <a:tcPr>
                    <a:solidFill>
                      <a:schemeClr val="accent4">
                        <a:lumMod val="40000"/>
                        <a:lumOff val="60000"/>
                      </a:schemeClr>
                    </a:solidFill>
                  </a:tcPr>
                </a:tc>
                <a:tc>
                  <a:txBody>
                    <a:bodyPr/>
                    <a:lstStyle/>
                    <a:p>
                      <a:r>
                        <a:rPr lang="nl-NL" sz="1000" dirty="0"/>
                        <a:t>Eigen verantwoordelijkheid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Talentontwikkeling </a:t>
                      </a:r>
                      <a:endParaRPr lang="nl-NL" sz="1000" baseline="0" dirty="0"/>
                    </a:p>
                    <a:p>
                      <a:endParaRPr lang="nl-NL" sz="1000" dirty="0"/>
                    </a:p>
                  </a:txBody>
                  <a:tcPr/>
                </a:tc>
                <a:extLst>
                  <a:ext uri="{0D108BD9-81ED-4DB2-BD59-A6C34878D82A}">
                    <a16:rowId xmlns:a16="http://schemas.microsoft.com/office/drawing/2014/main" val="3320413561"/>
                  </a:ext>
                </a:extLst>
              </a:tr>
            </a:tbl>
          </a:graphicData>
        </a:graphic>
      </p:graphicFrame>
      <p:sp>
        <p:nvSpPr>
          <p:cNvPr id="5" name="TextBox 4">
            <a:extLst>
              <a:ext uri="{FF2B5EF4-FFF2-40B4-BE49-F238E27FC236}">
                <a16:creationId xmlns:a16="http://schemas.microsoft.com/office/drawing/2014/main" id="{31900828-8B1D-41EC-ACE8-4C0485EDE241}"/>
              </a:ext>
            </a:extLst>
          </p:cNvPr>
          <p:cNvSpPr txBox="1"/>
          <p:nvPr/>
        </p:nvSpPr>
        <p:spPr>
          <a:xfrm>
            <a:off x="4745059" y="0"/>
            <a:ext cx="4649117" cy="691753"/>
          </a:xfrm>
          <a:prstGeom prst="irregularSeal2">
            <a:avLst/>
          </a:prstGeom>
          <a:solidFill>
            <a:schemeClr val="accent4"/>
          </a:solidFill>
        </p:spPr>
        <p:txBody>
          <a:bodyPr wrap="square" rtlCol="0">
            <a:spAutoFit/>
          </a:bodyPr>
          <a:lstStyle/>
          <a:p>
            <a:r>
              <a:rPr lang="nl-NL" sz="1400" dirty="0"/>
              <a:t>Concrete eerste stap</a:t>
            </a:r>
          </a:p>
        </p:txBody>
      </p:sp>
    </p:spTree>
    <p:extLst>
      <p:ext uri="{BB962C8B-B14F-4D97-AF65-F5344CB8AC3E}">
        <p14:creationId xmlns:p14="http://schemas.microsoft.com/office/powerpoint/2010/main" val="320568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365125"/>
            <a:ext cx="11058378" cy="1325563"/>
          </a:xfrm>
        </p:spPr>
        <p:txBody>
          <a:bodyPr>
            <a:normAutofit/>
          </a:bodyPr>
          <a:lstStyle/>
          <a:p>
            <a:r>
              <a:rPr lang="en-US" sz="4000" b="1" dirty="0" err="1">
                <a:solidFill>
                  <a:srgbClr val="0070C0"/>
                </a:solidFill>
              </a:rPr>
              <a:t>Deze</a:t>
            </a:r>
            <a:r>
              <a:rPr lang="en-US" sz="4000" b="1" dirty="0">
                <a:solidFill>
                  <a:srgbClr val="0070C0"/>
                </a:solidFill>
              </a:rPr>
              <a:t> </a:t>
            </a:r>
            <a:r>
              <a:rPr lang="en-US" sz="4000" b="1" dirty="0" err="1">
                <a:solidFill>
                  <a:srgbClr val="0070C0"/>
                </a:solidFill>
              </a:rPr>
              <a:t>verandering</a:t>
            </a:r>
            <a:r>
              <a:rPr lang="en-US" sz="4000" b="1" dirty="0">
                <a:solidFill>
                  <a:srgbClr val="0070C0"/>
                </a:solidFill>
              </a:rPr>
              <a:t> is </a:t>
            </a:r>
            <a:r>
              <a:rPr lang="en-US" sz="4000" b="1" dirty="0" err="1">
                <a:solidFill>
                  <a:srgbClr val="0070C0"/>
                </a:solidFill>
              </a:rPr>
              <a:t>nodig</a:t>
            </a:r>
            <a:r>
              <a:rPr lang="en-US" sz="4000" b="1" dirty="0">
                <a:solidFill>
                  <a:srgbClr val="0070C0"/>
                </a:solidFill>
              </a:rPr>
              <a:t>, maar we </a:t>
            </a:r>
            <a:r>
              <a:rPr lang="en-US" sz="4000" b="1" dirty="0" err="1">
                <a:solidFill>
                  <a:srgbClr val="0070C0"/>
                </a:solidFill>
              </a:rPr>
              <a:t>realiseren</a:t>
            </a:r>
            <a:r>
              <a:rPr lang="en-US" sz="4000" b="1" dirty="0">
                <a:solidFill>
                  <a:srgbClr val="0070C0"/>
                </a:solidFill>
              </a:rPr>
              <a:t> </a:t>
            </a:r>
            <a:r>
              <a:rPr lang="en-US" sz="4000" b="1" dirty="0" err="1">
                <a:solidFill>
                  <a:srgbClr val="0070C0"/>
                </a:solidFill>
              </a:rPr>
              <a:t>ons</a:t>
            </a:r>
            <a:r>
              <a:rPr lang="en-US" sz="4000" b="1" dirty="0">
                <a:solidFill>
                  <a:srgbClr val="0070C0"/>
                </a:solidFill>
              </a:rPr>
              <a:t> </a:t>
            </a:r>
            <a:r>
              <a:rPr lang="en-US" sz="4000" b="1" dirty="0" err="1">
                <a:solidFill>
                  <a:srgbClr val="0070C0"/>
                </a:solidFill>
              </a:rPr>
              <a:t>ook</a:t>
            </a:r>
            <a:r>
              <a:rPr lang="en-US" sz="4000" b="1" dirty="0">
                <a:solidFill>
                  <a:srgbClr val="0070C0"/>
                </a:solidFill>
              </a:rPr>
              <a:t> </a:t>
            </a:r>
            <a:r>
              <a:rPr lang="en-US" sz="4000" b="1" dirty="0" err="1">
                <a:solidFill>
                  <a:srgbClr val="0070C0"/>
                </a:solidFill>
              </a:rPr>
              <a:t>dat</a:t>
            </a:r>
            <a:r>
              <a:rPr lang="en-US" sz="4000" b="1" dirty="0">
                <a:solidFill>
                  <a:srgbClr val="0070C0"/>
                </a:solidFill>
              </a:rPr>
              <a:t> het </a:t>
            </a:r>
            <a:r>
              <a:rPr lang="en-US" sz="4000" b="1" dirty="0" err="1">
                <a:solidFill>
                  <a:srgbClr val="0070C0"/>
                </a:solidFill>
              </a:rPr>
              <a:t>pijn</a:t>
            </a:r>
            <a:r>
              <a:rPr lang="en-US" sz="4000" b="1" dirty="0">
                <a:solidFill>
                  <a:srgbClr val="0070C0"/>
                </a:solidFill>
              </a:rPr>
              <a:t> </a:t>
            </a:r>
            <a:r>
              <a:rPr lang="en-US" sz="4000" b="1" dirty="0" err="1">
                <a:solidFill>
                  <a:srgbClr val="0070C0"/>
                </a:solidFill>
              </a:rPr>
              <a:t>gaat</a:t>
            </a:r>
            <a:r>
              <a:rPr lang="en-US" sz="4000" b="1" dirty="0">
                <a:solidFill>
                  <a:srgbClr val="0070C0"/>
                </a:solidFill>
              </a:rPr>
              <a:t> </a:t>
            </a:r>
            <a:r>
              <a:rPr lang="en-US" sz="4000" b="1" dirty="0" err="1">
                <a:solidFill>
                  <a:srgbClr val="0070C0"/>
                </a:solidFill>
              </a:rPr>
              <a:t>doen</a:t>
            </a:r>
            <a:r>
              <a:rPr lang="en-US" sz="4000" b="1" dirty="0">
                <a:solidFill>
                  <a:srgbClr val="0070C0"/>
                </a:solidFill>
              </a:rPr>
              <a:t>. </a:t>
            </a:r>
            <a:r>
              <a:rPr lang="en-US" sz="4000" b="1" dirty="0" err="1">
                <a:solidFill>
                  <a:srgbClr val="0070C0"/>
                </a:solidFill>
              </a:rPr>
              <a:t>Hebben</a:t>
            </a:r>
            <a:r>
              <a:rPr lang="en-US" sz="4000" b="1" dirty="0">
                <a:solidFill>
                  <a:srgbClr val="0070C0"/>
                </a:solidFill>
              </a:rPr>
              <a:t> we het </a:t>
            </a:r>
            <a:r>
              <a:rPr lang="en-US" sz="4000" b="1" dirty="0" err="1">
                <a:solidFill>
                  <a:srgbClr val="0070C0"/>
                </a:solidFill>
              </a:rPr>
              <a:t>lef</a:t>
            </a:r>
            <a:r>
              <a:rPr lang="en-US" sz="4000" b="1" dirty="0">
                <a:solidFill>
                  <a:srgbClr val="0070C0"/>
                </a:solidFill>
              </a:rPr>
              <a:t>?</a:t>
            </a:r>
            <a:endParaRPr lang="nl-NL" sz="4000" b="1" dirty="0">
              <a:solidFill>
                <a:srgbClr val="0070C0"/>
              </a:solidFill>
            </a:endParaRPr>
          </a:p>
        </p:txBody>
      </p:sp>
      <p:pic>
        <p:nvPicPr>
          <p:cNvPr id="4" name="Content Placeholder 3"/>
          <p:cNvPicPr>
            <a:picLocks noGrp="1" noChangeAspect="1"/>
          </p:cNvPicPr>
          <p:nvPr>
            <p:ph idx="1"/>
          </p:nvPr>
        </p:nvPicPr>
        <p:blipFill>
          <a:blip r:embed="rId3"/>
          <a:stretch>
            <a:fillRect/>
          </a:stretch>
        </p:blipFill>
        <p:spPr>
          <a:xfrm>
            <a:off x="1503884" y="1690688"/>
            <a:ext cx="9194566" cy="4837967"/>
          </a:xfrm>
          <a:prstGeom prst="rect">
            <a:avLst/>
          </a:prstGeom>
        </p:spPr>
      </p:pic>
      <p:sp>
        <p:nvSpPr>
          <p:cNvPr id="3" name="TextBox 2">
            <a:extLst>
              <a:ext uri="{FF2B5EF4-FFF2-40B4-BE49-F238E27FC236}">
                <a16:creationId xmlns:a16="http://schemas.microsoft.com/office/drawing/2014/main" id="{08EE7AF5-B607-49EB-99EB-CEDF04E93354}"/>
              </a:ext>
            </a:extLst>
          </p:cNvPr>
          <p:cNvSpPr txBox="1"/>
          <p:nvPr/>
        </p:nvSpPr>
        <p:spPr>
          <a:xfrm>
            <a:off x="4508938" y="3153103"/>
            <a:ext cx="1502979" cy="923330"/>
          </a:xfrm>
          <a:prstGeom prst="rect">
            <a:avLst/>
          </a:prstGeom>
          <a:noFill/>
        </p:spPr>
        <p:txBody>
          <a:bodyPr wrap="square" rtlCol="0">
            <a:spAutoFit/>
          </a:bodyPr>
          <a:lstStyle/>
          <a:p>
            <a:r>
              <a:rPr lang="en-US" dirty="0" err="1"/>
              <a:t>Samen</a:t>
            </a:r>
            <a:r>
              <a:rPr lang="en-US" dirty="0"/>
              <a:t> </a:t>
            </a:r>
            <a:r>
              <a:rPr lang="en-US" dirty="0" err="1"/>
              <a:t>leren</a:t>
            </a:r>
            <a:endParaRPr lang="en-US" dirty="0"/>
          </a:p>
          <a:p>
            <a:r>
              <a:rPr lang="en-US" dirty="0" err="1"/>
              <a:t>Schuren</a:t>
            </a:r>
            <a:endParaRPr lang="en-US" dirty="0"/>
          </a:p>
          <a:p>
            <a:r>
              <a:rPr lang="en-US" dirty="0"/>
              <a:t>Etc.…</a:t>
            </a:r>
            <a:endParaRPr lang="nl-NL" dirty="0"/>
          </a:p>
        </p:txBody>
      </p:sp>
      <p:grpSp>
        <p:nvGrpSpPr>
          <p:cNvPr id="7" name="Group 6"/>
          <p:cNvGrpSpPr/>
          <p:nvPr/>
        </p:nvGrpSpPr>
        <p:grpSpPr>
          <a:xfrm>
            <a:off x="9756474" y="1178617"/>
            <a:ext cx="2305576" cy="1481129"/>
            <a:chOff x="1564988" y="1291822"/>
            <a:chExt cx="6897433" cy="3667704"/>
          </a:xfrm>
        </p:grpSpPr>
        <p:sp>
          <p:nvSpPr>
            <p:cNvPr id="8" name="Oval 7"/>
            <p:cNvSpPr/>
            <p:nvPr/>
          </p:nvSpPr>
          <p:spPr>
            <a:xfrm>
              <a:off x="1564988" y="1291822"/>
              <a:ext cx="5415672" cy="3667704"/>
            </a:xfrm>
            <a:prstGeom prst="ellipse">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9" name="Group 8"/>
            <p:cNvGrpSpPr/>
            <p:nvPr/>
          </p:nvGrpSpPr>
          <p:grpSpPr>
            <a:xfrm>
              <a:off x="2360155" y="1996929"/>
              <a:ext cx="4125752" cy="985128"/>
              <a:chOff x="2344999" y="2005351"/>
              <a:chExt cx="4125752" cy="985128"/>
            </a:xfrm>
          </p:grpSpPr>
          <p:sp>
            <p:nvSpPr>
              <p:cNvPr id="16" name="Rectangle 15"/>
              <p:cNvSpPr/>
              <p:nvPr/>
            </p:nvSpPr>
            <p:spPr>
              <a:xfrm>
                <a:off x="2344999" y="2230429"/>
                <a:ext cx="3073326" cy="760050"/>
              </a:xfrm>
              <a:prstGeom prst="rect">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UT processen</a:t>
                </a:r>
              </a:p>
            </p:txBody>
          </p:sp>
          <p:sp>
            <p:nvSpPr>
              <p:cNvPr id="17" name="Isosceles Triangle 16"/>
              <p:cNvSpPr/>
              <p:nvPr/>
            </p:nvSpPr>
            <p:spPr>
              <a:xfrm rot="5400000">
                <a:off x="5447734" y="1967462"/>
                <a:ext cx="985127" cy="1060906"/>
              </a:xfrm>
              <a:prstGeom prst="triangle">
                <a:avLst>
                  <a:gd name="adj" fmla="val 100000"/>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grpSp>
          <p:nvGrpSpPr>
            <p:cNvPr id="10" name="Group 9"/>
            <p:cNvGrpSpPr/>
            <p:nvPr/>
          </p:nvGrpSpPr>
          <p:grpSpPr>
            <a:xfrm flipV="1">
              <a:off x="2368635" y="3047645"/>
              <a:ext cx="4098329" cy="985128"/>
              <a:chOff x="2353479" y="2121323"/>
              <a:chExt cx="4098329" cy="985128"/>
            </a:xfrm>
          </p:grpSpPr>
          <p:sp>
            <p:nvSpPr>
              <p:cNvPr id="14" name="Rectangle 13"/>
              <p:cNvSpPr/>
              <p:nvPr/>
            </p:nvSpPr>
            <p:spPr>
              <a:xfrm>
                <a:off x="2353479" y="2368177"/>
                <a:ext cx="3056366" cy="7382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15" name="Isosceles Triangle 14"/>
              <p:cNvSpPr/>
              <p:nvPr/>
            </p:nvSpPr>
            <p:spPr>
              <a:xfrm rot="5400000">
                <a:off x="5428791" y="2083434"/>
                <a:ext cx="985127" cy="1060906"/>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sp>
          <p:nvSpPr>
            <p:cNvPr id="11" name="Oval 10"/>
            <p:cNvSpPr/>
            <p:nvPr/>
          </p:nvSpPr>
          <p:spPr>
            <a:xfrm>
              <a:off x="6557410" y="2372960"/>
              <a:ext cx="1905011" cy="1278984"/>
            </a:xfrm>
            <a:prstGeom prst="ellipse">
              <a:avLst/>
            </a:prstGeom>
            <a:solidFill>
              <a:srgbClr val="F47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a:t>doelen</a:t>
              </a:r>
            </a:p>
          </p:txBody>
        </p:sp>
        <p:sp>
          <p:nvSpPr>
            <p:cNvPr id="12" name="TextBox 11"/>
            <p:cNvSpPr txBox="1"/>
            <p:nvPr/>
          </p:nvSpPr>
          <p:spPr>
            <a:xfrm>
              <a:off x="2601241" y="3125676"/>
              <a:ext cx="2583004" cy="609715"/>
            </a:xfrm>
            <a:prstGeom prst="rect">
              <a:avLst/>
            </a:prstGeom>
            <a:noFill/>
            <a:ln>
              <a:noFill/>
            </a:ln>
          </p:spPr>
          <p:txBody>
            <a:bodyPr wrap="square" rtlCol="0">
              <a:spAutoFit/>
            </a:bodyPr>
            <a:lstStyle/>
            <a:p>
              <a:r>
                <a:rPr lang="nl-NL" sz="1000" dirty="0">
                  <a:solidFill>
                    <a:schemeClr val="bg1"/>
                  </a:solidFill>
                </a:rPr>
                <a:t>UT structuur</a:t>
              </a:r>
            </a:p>
          </p:txBody>
        </p:sp>
        <p:sp>
          <p:nvSpPr>
            <p:cNvPr id="13" name="TextBox 12"/>
            <p:cNvSpPr txBox="1"/>
            <p:nvPr/>
          </p:nvSpPr>
          <p:spPr>
            <a:xfrm>
              <a:off x="3056310" y="4096074"/>
              <a:ext cx="2433025" cy="609714"/>
            </a:xfrm>
            <a:prstGeom prst="rect">
              <a:avLst/>
            </a:prstGeom>
            <a:noFill/>
            <a:ln>
              <a:noFill/>
            </a:ln>
          </p:spPr>
          <p:txBody>
            <a:bodyPr wrap="square" rtlCol="0">
              <a:spAutoFit/>
            </a:bodyPr>
            <a:lstStyle/>
            <a:p>
              <a:r>
                <a:rPr lang="nl-NL" sz="1000" dirty="0">
                  <a:solidFill>
                    <a:srgbClr val="002060"/>
                  </a:solidFill>
                </a:rPr>
                <a:t>UT cultuur</a:t>
              </a:r>
            </a:p>
          </p:txBody>
        </p:sp>
      </p:grpSp>
      <p:sp>
        <p:nvSpPr>
          <p:cNvPr id="5" name="Right Arrow 4"/>
          <p:cNvSpPr/>
          <p:nvPr/>
        </p:nvSpPr>
        <p:spPr>
          <a:xfrm>
            <a:off x="8593741" y="3464102"/>
            <a:ext cx="364142" cy="30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37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810B941-260F-4493-8D49-78AACF6FCD87}"/>
              </a:ext>
            </a:extLst>
          </p:cNvPr>
          <p:cNvSpPr/>
          <p:nvPr/>
        </p:nvSpPr>
        <p:spPr>
          <a:xfrm>
            <a:off x="412694" y="223122"/>
            <a:ext cx="11538769" cy="6558004"/>
          </a:xfrm>
          <a:prstGeom prst="ellipse">
            <a:avLst/>
          </a:prstGeom>
          <a:solidFill>
            <a:srgbClr val="87A4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t>
            </a:r>
            <a:endParaRPr lang="nl-NL" dirty="0"/>
          </a:p>
        </p:txBody>
      </p:sp>
      <p:sp>
        <p:nvSpPr>
          <p:cNvPr id="4" name="Oval 3">
            <a:extLst>
              <a:ext uri="{FF2B5EF4-FFF2-40B4-BE49-F238E27FC236}">
                <a16:creationId xmlns:a16="http://schemas.microsoft.com/office/drawing/2014/main" id="{4B799A9A-DDB1-E648-8396-5E06DC69F165}"/>
              </a:ext>
            </a:extLst>
          </p:cNvPr>
          <p:cNvSpPr/>
          <p:nvPr/>
        </p:nvSpPr>
        <p:spPr>
          <a:xfrm>
            <a:off x="2390273" y="833640"/>
            <a:ext cx="7363327" cy="5583215"/>
          </a:xfrm>
          <a:prstGeom prst="ellipse">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a:p>
        </p:txBody>
      </p:sp>
      <p:sp>
        <p:nvSpPr>
          <p:cNvPr id="12" name="Rectangle 11">
            <a:extLst>
              <a:ext uri="{FF2B5EF4-FFF2-40B4-BE49-F238E27FC236}">
                <a16:creationId xmlns:a16="http://schemas.microsoft.com/office/drawing/2014/main" id="{D0FD3547-A5D6-3D4C-B41F-C458F1488D89}"/>
              </a:ext>
            </a:extLst>
          </p:cNvPr>
          <p:cNvSpPr/>
          <p:nvPr/>
        </p:nvSpPr>
        <p:spPr>
          <a:xfrm flipV="1">
            <a:off x="3208508" y="3625248"/>
            <a:ext cx="4313741" cy="1123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Isosceles Triangle 11">
            <a:extLst>
              <a:ext uri="{FF2B5EF4-FFF2-40B4-BE49-F238E27FC236}">
                <a16:creationId xmlns:a16="http://schemas.microsoft.com/office/drawing/2014/main" id="{06F6FF0C-D2B8-9547-A3B8-3DD22B92ACFF}"/>
              </a:ext>
            </a:extLst>
          </p:cNvPr>
          <p:cNvSpPr/>
          <p:nvPr/>
        </p:nvSpPr>
        <p:spPr>
          <a:xfrm rot="16200000" flipV="1">
            <a:off x="7511633" y="3626382"/>
            <a:ext cx="1499623" cy="1497358"/>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5E032F29-A0E3-464A-A9AB-B7A565ECAF35}"/>
              </a:ext>
            </a:extLst>
          </p:cNvPr>
          <p:cNvSpPr/>
          <p:nvPr/>
        </p:nvSpPr>
        <p:spPr>
          <a:xfrm>
            <a:off x="3196539" y="2368408"/>
            <a:ext cx="4337679" cy="1156997"/>
          </a:xfrm>
          <a:prstGeom prst="rect">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UT processen</a:t>
            </a:r>
          </a:p>
        </p:txBody>
      </p:sp>
      <p:sp>
        <p:nvSpPr>
          <p:cNvPr id="6" name="Isosceles Triangle 13">
            <a:extLst>
              <a:ext uri="{FF2B5EF4-FFF2-40B4-BE49-F238E27FC236}">
                <a16:creationId xmlns:a16="http://schemas.microsoft.com/office/drawing/2014/main" id="{4476BADC-855E-854B-806A-392D5939BCFF}"/>
              </a:ext>
            </a:extLst>
          </p:cNvPr>
          <p:cNvSpPr/>
          <p:nvPr/>
        </p:nvSpPr>
        <p:spPr>
          <a:xfrm rot="5400000">
            <a:off x="7521116" y="2026913"/>
            <a:ext cx="1499623" cy="1497358"/>
          </a:xfrm>
          <a:prstGeom prst="triangle">
            <a:avLst>
              <a:gd name="adj" fmla="val 100000"/>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3E267779-C71F-FB4D-A514-03EFB6D42D3B}"/>
              </a:ext>
            </a:extLst>
          </p:cNvPr>
          <p:cNvSpPr/>
          <p:nvPr/>
        </p:nvSpPr>
        <p:spPr>
          <a:xfrm>
            <a:off x="9120526" y="2684997"/>
            <a:ext cx="1731638" cy="1630362"/>
          </a:xfrm>
          <a:prstGeom prst="ellipse">
            <a:avLst/>
          </a:prstGeom>
          <a:solidFill>
            <a:srgbClr val="F47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Doelen</a:t>
            </a:r>
          </a:p>
        </p:txBody>
      </p:sp>
      <p:sp>
        <p:nvSpPr>
          <p:cNvPr id="8" name="TextBox 7">
            <a:extLst>
              <a:ext uri="{FF2B5EF4-FFF2-40B4-BE49-F238E27FC236}">
                <a16:creationId xmlns:a16="http://schemas.microsoft.com/office/drawing/2014/main" id="{B80B1B9F-1D7C-354A-8A0E-9280F7EB662C}"/>
              </a:ext>
            </a:extLst>
          </p:cNvPr>
          <p:cNvSpPr txBox="1"/>
          <p:nvPr/>
        </p:nvSpPr>
        <p:spPr>
          <a:xfrm>
            <a:off x="4360474" y="3927863"/>
            <a:ext cx="2923412" cy="584775"/>
          </a:xfrm>
          <a:prstGeom prst="rect">
            <a:avLst/>
          </a:prstGeom>
          <a:noFill/>
          <a:ln>
            <a:noFill/>
          </a:ln>
        </p:spPr>
        <p:txBody>
          <a:bodyPr wrap="square" rtlCol="0">
            <a:spAutoFit/>
          </a:bodyPr>
          <a:lstStyle/>
          <a:p>
            <a:r>
              <a:rPr lang="nl-NL" sz="3200" dirty="0">
                <a:solidFill>
                  <a:schemeClr val="bg1"/>
                </a:solidFill>
              </a:rPr>
              <a:t>UT structuur</a:t>
            </a:r>
          </a:p>
        </p:txBody>
      </p:sp>
      <p:sp>
        <p:nvSpPr>
          <p:cNvPr id="9" name="TextBox 8">
            <a:extLst>
              <a:ext uri="{FF2B5EF4-FFF2-40B4-BE49-F238E27FC236}">
                <a16:creationId xmlns:a16="http://schemas.microsoft.com/office/drawing/2014/main" id="{4DFAF2B3-7FA5-7D4A-98A6-4568C6EC4DD0}"/>
              </a:ext>
            </a:extLst>
          </p:cNvPr>
          <p:cNvSpPr txBox="1"/>
          <p:nvPr/>
        </p:nvSpPr>
        <p:spPr>
          <a:xfrm>
            <a:off x="5082697" y="5309676"/>
            <a:ext cx="2923414" cy="584775"/>
          </a:xfrm>
          <a:prstGeom prst="rect">
            <a:avLst/>
          </a:prstGeom>
          <a:noFill/>
          <a:ln>
            <a:noFill/>
          </a:ln>
        </p:spPr>
        <p:txBody>
          <a:bodyPr wrap="square" rtlCol="0">
            <a:spAutoFit/>
          </a:bodyPr>
          <a:lstStyle/>
          <a:p>
            <a:r>
              <a:rPr lang="nl-NL" sz="3200" dirty="0">
                <a:solidFill>
                  <a:srgbClr val="002060"/>
                </a:solidFill>
              </a:rPr>
              <a:t>UT cultuur</a:t>
            </a:r>
          </a:p>
        </p:txBody>
      </p:sp>
      <p:sp>
        <p:nvSpPr>
          <p:cNvPr id="10" name="Title 1">
            <a:extLst>
              <a:ext uri="{FF2B5EF4-FFF2-40B4-BE49-F238E27FC236}">
                <a16:creationId xmlns:a16="http://schemas.microsoft.com/office/drawing/2014/main" id="{4F0317D1-24D2-C647-82E7-D73E1DD39061}"/>
              </a:ext>
            </a:extLst>
          </p:cNvPr>
          <p:cNvSpPr txBox="1">
            <a:spLocks/>
          </p:cNvSpPr>
          <p:nvPr/>
        </p:nvSpPr>
        <p:spPr>
          <a:xfrm>
            <a:off x="117761" y="77976"/>
            <a:ext cx="10515600" cy="8035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0070C0"/>
                </a:solidFill>
              </a:rPr>
              <a:t>UT setting </a:t>
            </a:r>
          </a:p>
        </p:txBody>
      </p:sp>
      <p:sp>
        <p:nvSpPr>
          <p:cNvPr id="3" name="TextBox 2">
            <a:extLst>
              <a:ext uri="{FF2B5EF4-FFF2-40B4-BE49-F238E27FC236}">
                <a16:creationId xmlns:a16="http://schemas.microsoft.com/office/drawing/2014/main" id="{18ADD95E-2E76-4FD9-A6D3-1802AF2A1A3B}"/>
              </a:ext>
            </a:extLst>
          </p:cNvPr>
          <p:cNvSpPr txBox="1"/>
          <p:nvPr/>
        </p:nvSpPr>
        <p:spPr>
          <a:xfrm>
            <a:off x="551893" y="2530627"/>
            <a:ext cx="2313542" cy="1938992"/>
          </a:xfrm>
          <a:prstGeom prst="rect">
            <a:avLst/>
          </a:prstGeom>
          <a:noFill/>
        </p:spPr>
        <p:txBody>
          <a:bodyPr wrap="square" rtlCol="0">
            <a:spAutoFit/>
          </a:bodyPr>
          <a:lstStyle/>
          <a:p>
            <a:r>
              <a:rPr lang="en-US" sz="2400" dirty="0" err="1">
                <a:solidFill>
                  <a:schemeClr val="bg1"/>
                </a:solidFill>
              </a:rPr>
              <a:t>Internationale</a:t>
            </a:r>
            <a:r>
              <a:rPr lang="en-US" sz="2400" dirty="0">
                <a:solidFill>
                  <a:schemeClr val="bg1"/>
                </a:solidFill>
              </a:rPr>
              <a:t>, </a:t>
            </a:r>
            <a:r>
              <a:rPr lang="en-US" sz="2400" dirty="0" err="1">
                <a:solidFill>
                  <a:schemeClr val="bg1"/>
                </a:solidFill>
              </a:rPr>
              <a:t>economische</a:t>
            </a:r>
            <a:r>
              <a:rPr lang="en-US" sz="2400" dirty="0">
                <a:solidFill>
                  <a:schemeClr val="bg1"/>
                </a:solidFill>
              </a:rPr>
              <a:t>, </a:t>
            </a:r>
            <a:r>
              <a:rPr lang="en-US" sz="2400" dirty="0" err="1">
                <a:solidFill>
                  <a:schemeClr val="bg1"/>
                </a:solidFill>
              </a:rPr>
              <a:t>politieke</a:t>
            </a:r>
            <a:r>
              <a:rPr lang="en-US" sz="2400" dirty="0">
                <a:solidFill>
                  <a:schemeClr val="bg1"/>
                </a:solidFill>
              </a:rPr>
              <a:t>, </a:t>
            </a:r>
            <a:r>
              <a:rPr lang="en-US" sz="2400" dirty="0" err="1">
                <a:solidFill>
                  <a:schemeClr val="bg1"/>
                </a:solidFill>
              </a:rPr>
              <a:t>technologische</a:t>
            </a:r>
            <a:r>
              <a:rPr lang="en-US" sz="2400" dirty="0">
                <a:solidFill>
                  <a:schemeClr val="bg1"/>
                </a:solidFill>
              </a:rPr>
              <a:t> </a:t>
            </a:r>
            <a:r>
              <a:rPr lang="en-US" sz="2400" dirty="0" err="1">
                <a:solidFill>
                  <a:schemeClr val="bg1"/>
                </a:solidFill>
              </a:rPr>
              <a:t>ontwikkelingen</a:t>
            </a:r>
            <a:endParaRPr lang="nl-NL" sz="2400" dirty="0">
              <a:solidFill>
                <a:schemeClr val="bg1"/>
              </a:solidFill>
            </a:endParaRPr>
          </a:p>
        </p:txBody>
      </p:sp>
      <p:sp>
        <p:nvSpPr>
          <p:cNvPr id="14" name="TextBox 13"/>
          <p:cNvSpPr txBox="1"/>
          <p:nvPr/>
        </p:nvSpPr>
        <p:spPr>
          <a:xfrm>
            <a:off x="126609" y="6488668"/>
            <a:ext cx="2584682" cy="276999"/>
          </a:xfrm>
          <a:prstGeom prst="rect">
            <a:avLst/>
          </a:prstGeom>
          <a:noFill/>
        </p:spPr>
        <p:txBody>
          <a:bodyPr wrap="none" rtlCol="0">
            <a:spAutoFit/>
          </a:bodyPr>
          <a:lstStyle/>
          <a:p>
            <a:r>
              <a:rPr lang="nl-NL" sz="1200" i="1" dirty="0" err="1">
                <a:solidFill>
                  <a:schemeClr val="bg1">
                    <a:lumMod val="65000"/>
                  </a:schemeClr>
                </a:solidFill>
              </a:rPr>
              <a:t>Inspired</a:t>
            </a:r>
            <a:r>
              <a:rPr lang="nl-NL" sz="1200" i="1" dirty="0">
                <a:solidFill>
                  <a:schemeClr val="bg1">
                    <a:lumMod val="65000"/>
                  </a:schemeClr>
                </a:solidFill>
              </a:rPr>
              <a:t> </a:t>
            </a:r>
            <a:r>
              <a:rPr lang="nl-NL" sz="1200" i="1" dirty="0" err="1">
                <a:solidFill>
                  <a:schemeClr val="bg1">
                    <a:lumMod val="65000"/>
                  </a:schemeClr>
                </a:solidFill>
              </a:rPr>
              <a:t>by</a:t>
            </a:r>
            <a:r>
              <a:rPr lang="nl-NL" sz="1200" i="1" dirty="0">
                <a:solidFill>
                  <a:schemeClr val="bg1">
                    <a:lumMod val="65000"/>
                  </a:schemeClr>
                </a:solidFill>
              </a:rPr>
              <a:t> </a:t>
            </a:r>
            <a:r>
              <a:rPr lang="nl-NL" sz="1200" i="1" dirty="0" err="1">
                <a:solidFill>
                  <a:schemeClr val="bg1">
                    <a:lumMod val="65000"/>
                  </a:schemeClr>
                </a:solidFill>
              </a:rPr>
              <a:t>McKinsey&amp;Company</a:t>
            </a:r>
            <a:r>
              <a:rPr lang="nl-NL" sz="1200" i="1" dirty="0">
                <a:solidFill>
                  <a:schemeClr val="bg1">
                    <a:lumMod val="65000"/>
                  </a:schemeClr>
                </a:solidFill>
              </a:rPr>
              <a:t> </a:t>
            </a:r>
            <a:r>
              <a:rPr lang="nl-NL" sz="1100" dirty="0">
                <a:solidFill>
                  <a:schemeClr val="bg1">
                    <a:lumMod val="65000"/>
                  </a:schemeClr>
                </a:solidFill>
              </a:rPr>
              <a:t>(2003)</a:t>
            </a:r>
          </a:p>
        </p:txBody>
      </p:sp>
    </p:spTree>
    <p:extLst>
      <p:ext uri="{BB962C8B-B14F-4D97-AF65-F5344CB8AC3E}">
        <p14:creationId xmlns:p14="http://schemas.microsoft.com/office/powerpoint/2010/main" val="602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1" y="77976"/>
            <a:ext cx="10515600" cy="803501"/>
          </a:xfrm>
        </p:spPr>
        <p:txBody>
          <a:bodyPr>
            <a:normAutofit/>
          </a:bodyPr>
          <a:lstStyle/>
          <a:p>
            <a:r>
              <a:rPr lang="nl-NL" sz="4000" b="1" dirty="0">
                <a:solidFill>
                  <a:srgbClr val="0070C0"/>
                </a:solidFill>
              </a:rPr>
              <a:t>UT uitdagingen voor </a:t>
            </a:r>
            <a:r>
              <a:rPr lang="nl-NL" sz="4000" b="1" dirty="0" err="1">
                <a:solidFill>
                  <a:srgbClr val="0070C0"/>
                </a:solidFill>
              </a:rPr>
              <a:t>WoW</a:t>
            </a:r>
            <a:r>
              <a:rPr lang="nl-NL" sz="4000" b="1" dirty="0">
                <a:solidFill>
                  <a:srgbClr val="0070C0"/>
                </a:solidFill>
              </a:rPr>
              <a:t> </a:t>
            </a:r>
          </a:p>
        </p:txBody>
      </p:sp>
      <p:grpSp>
        <p:nvGrpSpPr>
          <p:cNvPr id="4" name="Group 3"/>
          <p:cNvGrpSpPr/>
          <p:nvPr/>
        </p:nvGrpSpPr>
        <p:grpSpPr>
          <a:xfrm>
            <a:off x="1680771" y="1059341"/>
            <a:ext cx="8726441" cy="5583215"/>
            <a:chOff x="1601462" y="1348866"/>
            <a:chExt cx="6182846" cy="3667704"/>
          </a:xfrm>
        </p:grpSpPr>
        <p:sp>
          <p:nvSpPr>
            <p:cNvPr id="5" name="Oval 4"/>
            <p:cNvSpPr/>
            <p:nvPr/>
          </p:nvSpPr>
          <p:spPr>
            <a:xfrm>
              <a:off x="1601462" y="1348866"/>
              <a:ext cx="5415673" cy="3667704"/>
            </a:xfrm>
            <a:prstGeom prst="ellipse">
              <a:avLst/>
            </a:prstGeom>
            <a:solidFill>
              <a:srgbClr val="DEF0FA">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a:p>
          </p:txBody>
        </p:sp>
        <p:grpSp>
          <p:nvGrpSpPr>
            <p:cNvPr id="6" name="Group 5"/>
            <p:cNvGrpSpPr/>
            <p:nvPr/>
          </p:nvGrpSpPr>
          <p:grpSpPr>
            <a:xfrm>
              <a:off x="2360155" y="1996929"/>
              <a:ext cx="4125752" cy="994775"/>
              <a:chOff x="2344999" y="2005351"/>
              <a:chExt cx="4125752" cy="994775"/>
            </a:xfrm>
          </p:grpSpPr>
          <p:sp>
            <p:nvSpPr>
              <p:cNvPr id="13" name="Rectangle 12"/>
              <p:cNvSpPr/>
              <p:nvPr/>
            </p:nvSpPr>
            <p:spPr>
              <a:xfrm>
                <a:off x="2344999" y="2240076"/>
                <a:ext cx="3073326" cy="760050"/>
              </a:xfrm>
              <a:prstGeom prst="rect">
                <a:avLst/>
              </a:prstGeom>
              <a:solidFill>
                <a:srgbClr val="00758C">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dirty="0"/>
              </a:p>
            </p:txBody>
          </p:sp>
          <p:sp>
            <p:nvSpPr>
              <p:cNvPr id="14" name="Isosceles Triangle 13"/>
              <p:cNvSpPr/>
              <p:nvPr/>
            </p:nvSpPr>
            <p:spPr>
              <a:xfrm rot="5400000">
                <a:off x="5447734" y="1967462"/>
                <a:ext cx="985127" cy="1060906"/>
              </a:xfrm>
              <a:prstGeom prst="triangle">
                <a:avLst>
                  <a:gd name="adj" fmla="val 100000"/>
                </a:avLst>
              </a:prstGeom>
              <a:solidFill>
                <a:srgbClr val="00758C">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up 6"/>
            <p:cNvGrpSpPr/>
            <p:nvPr/>
          </p:nvGrpSpPr>
          <p:grpSpPr>
            <a:xfrm flipV="1">
              <a:off x="2368635" y="3047645"/>
              <a:ext cx="4110553" cy="985128"/>
              <a:chOff x="2353479" y="2121323"/>
              <a:chExt cx="4110553" cy="985128"/>
            </a:xfrm>
          </p:grpSpPr>
          <p:sp>
            <p:nvSpPr>
              <p:cNvPr id="11" name="Rectangle 10"/>
              <p:cNvSpPr/>
              <p:nvPr/>
            </p:nvSpPr>
            <p:spPr>
              <a:xfrm>
                <a:off x="2353479" y="2368177"/>
                <a:ext cx="3056366" cy="738274"/>
              </a:xfrm>
              <a:prstGeom prst="rect">
                <a:avLst/>
              </a:prstGeom>
              <a:solidFill>
                <a:srgbClr val="0070C0">
                  <a:alpha val="1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Isosceles Triangle 11"/>
              <p:cNvSpPr/>
              <p:nvPr/>
            </p:nvSpPr>
            <p:spPr>
              <a:xfrm rot="5400000">
                <a:off x="5441015" y="2083434"/>
                <a:ext cx="985127" cy="1060906"/>
              </a:xfrm>
              <a:prstGeom prst="triangle">
                <a:avLst>
                  <a:gd name="adj" fmla="val 100000"/>
                </a:avLst>
              </a:prstGeom>
              <a:solidFill>
                <a:srgbClr val="0070C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8" name="Oval 7"/>
            <p:cNvSpPr/>
            <p:nvPr/>
          </p:nvSpPr>
          <p:spPr>
            <a:xfrm>
              <a:off x="6557410" y="2429979"/>
              <a:ext cx="1226898" cy="1071011"/>
            </a:xfrm>
            <a:prstGeom prst="ellipse">
              <a:avLst/>
            </a:prstGeom>
            <a:solidFill>
              <a:srgbClr val="F47613">
                <a:alpha val="2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p>
          </p:txBody>
        </p:sp>
      </p:grpSp>
      <p:sp>
        <p:nvSpPr>
          <p:cNvPr id="16" name="TextBox 15">
            <a:extLst>
              <a:ext uri="{FF2B5EF4-FFF2-40B4-BE49-F238E27FC236}">
                <a16:creationId xmlns:a16="http://schemas.microsoft.com/office/drawing/2014/main" id="{CF819390-E1AD-F24E-97EA-AEA2EE0CB334}"/>
              </a:ext>
            </a:extLst>
          </p:cNvPr>
          <p:cNvSpPr txBox="1"/>
          <p:nvPr/>
        </p:nvSpPr>
        <p:spPr>
          <a:xfrm>
            <a:off x="4285464" y="704699"/>
            <a:ext cx="5905062" cy="1015663"/>
          </a:xfrm>
          <a:prstGeom prst="rect">
            <a:avLst/>
          </a:prstGeom>
          <a:noFill/>
        </p:spPr>
        <p:txBody>
          <a:bodyPr wrap="square" rtlCol="0">
            <a:spAutoFit/>
          </a:bodyPr>
          <a:lstStyle/>
          <a:p>
            <a:r>
              <a:rPr lang="nl-NL" sz="6000" dirty="0"/>
              <a:t>tijd voor innovatie</a:t>
            </a:r>
          </a:p>
        </p:txBody>
      </p:sp>
      <p:sp>
        <p:nvSpPr>
          <p:cNvPr id="17" name="TextBox 16">
            <a:extLst>
              <a:ext uri="{FF2B5EF4-FFF2-40B4-BE49-F238E27FC236}">
                <a16:creationId xmlns:a16="http://schemas.microsoft.com/office/drawing/2014/main" id="{9FA50D55-2031-D047-8B7C-74D0EA81091F}"/>
              </a:ext>
            </a:extLst>
          </p:cNvPr>
          <p:cNvSpPr txBox="1"/>
          <p:nvPr/>
        </p:nvSpPr>
        <p:spPr>
          <a:xfrm>
            <a:off x="7562723" y="2751846"/>
            <a:ext cx="3889897" cy="923330"/>
          </a:xfrm>
          <a:prstGeom prst="rect">
            <a:avLst/>
          </a:prstGeom>
          <a:noFill/>
        </p:spPr>
        <p:txBody>
          <a:bodyPr wrap="square" rtlCol="0">
            <a:spAutoFit/>
          </a:bodyPr>
          <a:lstStyle/>
          <a:p>
            <a:r>
              <a:rPr lang="nl-NL" sz="5400" dirty="0"/>
              <a:t>vertrouwen</a:t>
            </a:r>
          </a:p>
        </p:txBody>
      </p:sp>
      <p:sp>
        <p:nvSpPr>
          <p:cNvPr id="18" name="TextBox 17">
            <a:extLst>
              <a:ext uri="{FF2B5EF4-FFF2-40B4-BE49-F238E27FC236}">
                <a16:creationId xmlns:a16="http://schemas.microsoft.com/office/drawing/2014/main" id="{706B98EB-489C-0246-A7EF-28FD6B58EBFC}"/>
              </a:ext>
            </a:extLst>
          </p:cNvPr>
          <p:cNvSpPr txBox="1"/>
          <p:nvPr/>
        </p:nvSpPr>
        <p:spPr>
          <a:xfrm>
            <a:off x="4799368" y="2319661"/>
            <a:ext cx="6065185" cy="769441"/>
          </a:xfrm>
          <a:prstGeom prst="rect">
            <a:avLst/>
          </a:prstGeom>
          <a:noFill/>
        </p:spPr>
        <p:txBody>
          <a:bodyPr wrap="square" rtlCol="0">
            <a:spAutoFit/>
          </a:bodyPr>
          <a:lstStyle/>
          <a:p>
            <a:r>
              <a:rPr lang="nl-NL" sz="4400" dirty="0" err="1"/>
              <a:t>operational</a:t>
            </a:r>
            <a:r>
              <a:rPr lang="nl-NL" sz="4400" dirty="0"/>
              <a:t> excellence</a:t>
            </a:r>
          </a:p>
        </p:txBody>
      </p:sp>
      <p:sp>
        <p:nvSpPr>
          <p:cNvPr id="19" name="TextBox 18">
            <a:extLst>
              <a:ext uri="{FF2B5EF4-FFF2-40B4-BE49-F238E27FC236}">
                <a16:creationId xmlns:a16="http://schemas.microsoft.com/office/drawing/2014/main" id="{EA5C8281-35B8-6443-8FBB-30D07F7EBBD2}"/>
              </a:ext>
            </a:extLst>
          </p:cNvPr>
          <p:cNvSpPr txBox="1"/>
          <p:nvPr/>
        </p:nvSpPr>
        <p:spPr>
          <a:xfrm>
            <a:off x="3025548" y="2995327"/>
            <a:ext cx="3726723" cy="707886"/>
          </a:xfrm>
          <a:prstGeom prst="rect">
            <a:avLst/>
          </a:prstGeom>
          <a:noFill/>
        </p:spPr>
        <p:txBody>
          <a:bodyPr wrap="square" rtlCol="0">
            <a:spAutoFit/>
          </a:bodyPr>
          <a:lstStyle/>
          <a:p>
            <a:r>
              <a:rPr lang="nl-NL" sz="4000" dirty="0"/>
              <a:t>team autonomie</a:t>
            </a:r>
          </a:p>
        </p:txBody>
      </p:sp>
      <p:sp>
        <p:nvSpPr>
          <p:cNvPr id="20" name="TextBox 19">
            <a:extLst>
              <a:ext uri="{FF2B5EF4-FFF2-40B4-BE49-F238E27FC236}">
                <a16:creationId xmlns:a16="http://schemas.microsoft.com/office/drawing/2014/main" id="{5E231936-73D7-0F4C-A9CE-2D8D29203E9A}"/>
              </a:ext>
            </a:extLst>
          </p:cNvPr>
          <p:cNvSpPr txBox="1"/>
          <p:nvPr/>
        </p:nvSpPr>
        <p:spPr>
          <a:xfrm>
            <a:off x="117761" y="1854717"/>
            <a:ext cx="5541923" cy="923330"/>
          </a:xfrm>
          <a:prstGeom prst="rect">
            <a:avLst/>
          </a:prstGeom>
          <a:noFill/>
        </p:spPr>
        <p:txBody>
          <a:bodyPr wrap="square" rtlCol="0">
            <a:spAutoFit/>
          </a:bodyPr>
          <a:lstStyle/>
          <a:p>
            <a:r>
              <a:rPr lang="nl-NL" sz="5400" dirty="0"/>
              <a:t>werkdruk verlagen</a:t>
            </a:r>
          </a:p>
        </p:txBody>
      </p:sp>
      <p:sp>
        <p:nvSpPr>
          <p:cNvPr id="26" name="TextBox 25">
            <a:extLst>
              <a:ext uri="{FF2B5EF4-FFF2-40B4-BE49-F238E27FC236}">
                <a16:creationId xmlns:a16="http://schemas.microsoft.com/office/drawing/2014/main" id="{5A6ADD5A-2862-D443-8EF6-0B2E5F3B0779}"/>
              </a:ext>
            </a:extLst>
          </p:cNvPr>
          <p:cNvSpPr txBox="1"/>
          <p:nvPr/>
        </p:nvSpPr>
        <p:spPr>
          <a:xfrm>
            <a:off x="3187518" y="1366019"/>
            <a:ext cx="6027118" cy="769441"/>
          </a:xfrm>
          <a:prstGeom prst="rect">
            <a:avLst/>
          </a:prstGeom>
          <a:noFill/>
        </p:spPr>
        <p:txBody>
          <a:bodyPr wrap="square" rtlCol="0">
            <a:spAutoFit/>
          </a:bodyPr>
          <a:lstStyle/>
          <a:p>
            <a:r>
              <a:rPr lang="nl-NL" sz="4400" dirty="0" err="1"/>
              <a:t>entrepeneurial</a:t>
            </a:r>
            <a:r>
              <a:rPr lang="nl-NL" sz="4400" dirty="0"/>
              <a:t> </a:t>
            </a:r>
            <a:r>
              <a:rPr lang="nl-NL" sz="4400" dirty="0" err="1"/>
              <a:t>mindset</a:t>
            </a:r>
            <a:endParaRPr lang="nl-NL" sz="4400" dirty="0"/>
          </a:p>
        </p:txBody>
      </p:sp>
      <p:sp>
        <p:nvSpPr>
          <p:cNvPr id="21" name="TextBox 20">
            <a:extLst>
              <a:ext uri="{FF2B5EF4-FFF2-40B4-BE49-F238E27FC236}">
                <a16:creationId xmlns:a16="http://schemas.microsoft.com/office/drawing/2014/main" id="{2B7A00BD-F66D-3642-827A-0C1561D994FD}"/>
              </a:ext>
            </a:extLst>
          </p:cNvPr>
          <p:cNvSpPr txBox="1"/>
          <p:nvPr/>
        </p:nvSpPr>
        <p:spPr>
          <a:xfrm>
            <a:off x="885549" y="3577758"/>
            <a:ext cx="5733920" cy="830997"/>
          </a:xfrm>
          <a:prstGeom prst="rect">
            <a:avLst/>
          </a:prstGeom>
          <a:noFill/>
        </p:spPr>
        <p:txBody>
          <a:bodyPr wrap="square" rtlCol="0">
            <a:spAutoFit/>
          </a:bodyPr>
          <a:lstStyle/>
          <a:p>
            <a:r>
              <a:rPr lang="nl-NL" sz="4800" dirty="0"/>
              <a:t>internationalisering</a:t>
            </a:r>
          </a:p>
        </p:txBody>
      </p:sp>
      <p:sp>
        <p:nvSpPr>
          <p:cNvPr id="25" name="TextBox 24">
            <a:extLst>
              <a:ext uri="{FF2B5EF4-FFF2-40B4-BE49-F238E27FC236}">
                <a16:creationId xmlns:a16="http://schemas.microsoft.com/office/drawing/2014/main" id="{E7E9209C-A505-914A-A1BA-7FD5ACF57ACF}"/>
              </a:ext>
            </a:extLst>
          </p:cNvPr>
          <p:cNvSpPr txBox="1"/>
          <p:nvPr/>
        </p:nvSpPr>
        <p:spPr>
          <a:xfrm>
            <a:off x="2496715" y="4336843"/>
            <a:ext cx="7160784" cy="707886"/>
          </a:xfrm>
          <a:prstGeom prst="rect">
            <a:avLst/>
          </a:prstGeom>
          <a:noFill/>
        </p:spPr>
        <p:txBody>
          <a:bodyPr wrap="square" rtlCol="0">
            <a:spAutoFit/>
          </a:bodyPr>
          <a:lstStyle/>
          <a:p>
            <a:r>
              <a:rPr lang="nl-NL" sz="4000" dirty="0"/>
              <a:t>eigen verantwoordelijkheid</a:t>
            </a:r>
          </a:p>
        </p:txBody>
      </p:sp>
      <p:sp>
        <p:nvSpPr>
          <p:cNvPr id="24" name="TextBox 23">
            <a:extLst>
              <a:ext uri="{FF2B5EF4-FFF2-40B4-BE49-F238E27FC236}">
                <a16:creationId xmlns:a16="http://schemas.microsoft.com/office/drawing/2014/main" id="{BD7F8A3C-EB2E-224A-8DE1-846D96AE7FDD}"/>
              </a:ext>
            </a:extLst>
          </p:cNvPr>
          <p:cNvSpPr txBox="1"/>
          <p:nvPr/>
        </p:nvSpPr>
        <p:spPr>
          <a:xfrm>
            <a:off x="4174684" y="4997110"/>
            <a:ext cx="5857671" cy="923330"/>
          </a:xfrm>
          <a:prstGeom prst="rect">
            <a:avLst/>
          </a:prstGeom>
          <a:noFill/>
        </p:spPr>
        <p:txBody>
          <a:bodyPr wrap="square" rtlCol="0">
            <a:spAutoFit/>
          </a:bodyPr>
          <a:lstStyle/>
          <a:p>
            <a:r>
              <a:rPr lang="nl-NL" sz="5400" dirty="0"/>
              <a:t>fouten maken mag</a:t>
            </a:r>
          </a:p>
        </p:txBody>
      </p:sp>
      <p:sp>
        <p:nvSpPr>
          <p:cNvPr id="23" name="TextBox 22">
            <a:extLst>
              <a:ext uri="{FF2B5EF4-FFF2-40B4-BE49-F238E27FC236}">
                <a16:creationId xmlns:a16="http://schemas.microsoft.com/office/drawing/2014/main" id="{B500D4B5-CA10-5142-8DDF-942932919F9C}"/>
              </a:ext>
            </a:extLst>
          </p:cNvPr>
          <p:cNvSpPr txBox="1"/>
          <p:nvPr/>
        </p:nvSpPr>
        <p:spPr>
          <a:xfrm>
            <a:off x="6644448" y="3474016"/>
            <a:ext cx="4207716" cy="1107996"/>
          </a:xfrm>
          <a:prstGeom prst="rect">
            <a:avLst/>
          </a:prstGeom>
          <a:noFill/>
        </p:spPr>
        <p:txBody>
          <a:bodyPr wrap="square" rtlCol="0">
            <a:spAutoFit/>
          </a:bodyPr>
          <a:lstStyle/>
          <a:p>
            <a:r>
              <a:rPr lang="nl-NL" sz="6600" dirty="0"/>
              <a:t>flexibiliteit</a:t>
            </a:r>
          </a:p>
        </p:txBody>
      </p:sp>
      <p:sp>
        <p:nvSpPr>
          <p:cNvPr id="28" name="TextBox 27">
            <a:extLst>
              <a:ext uri="{FF2B5EF4-FFF2-40B4-BE49-F238E27FC236}">
                <a16:creationId xmlns:a16="http://schemas.microsoft.com/office/drawing/2014/main" id="{4821F95D-8B6E-4ED7-A3E7-F6CAF94FC9BB}"/>
              </a:ext>
            </a:extLst>
          </p:cNvPr>
          <p:cNvSpPr txBox="1"/>
          <p:nvPr/>
        </p:nvSpPr>
        <p:spPr>
          <a:xfrm>
            <a:off x="117761" y="5538509"/>
            <a:ext cx="6065185" cy="769441"/>
          </a:xfrm>
          <a:prstGeom prst="rect">
            <a:avLst/>
          </a:prstGeom>
          <a:noFill/>
        </p:spPr>
        <p:txBody>
          <a:bodyPr wrap="square" rtlCol="0">
            <a:spAutoFit/>
          </a:bodyPr>
          <a:lstStyle/>
          <a:p>
            <a:r>
              <a:rPr lang="nl-NL" sz="4400" dirty="0"/>
              <a:t>talentontwikkeling </a:t>
            </a:r>
          </a:p>
        </p:txBody>
      </p:sp>
      <p:sp>
        <p:nvSpPr>
          <p:cNvPr id="29" name="TextBox 28">
            <a:extLst>
              <a:ext uri="{FF2B5EF4-FFF2-40B4-BE49-F238E27FC236}">
                <a16:creationId xmlns:a16="http://schemas.microsoft.com/office/drawing/2014/main" id="{23476E79-76D5-4607-948E-392974DEE753}"/>
              </a:ext>
            </a:extLst>
          </p:cNvPr>
          <p:cNvSpPr txBox="1"/>
          <p:nvPr/>
        </p:nvSpPr>
        <p:spPr>
          <a:xfrm>
            <a:off x="5913278" y="5912816"/>
            <a:ext cx="5905062" cy="707886"/>
          </a:xfrm>
          <a:prstGeom prst="rect">
            <a:avLst/>
          </a:prstGeom>
          <a:noFill/>
        </p:spPr>
        <p:txBody>
          <a:bodyPr wrap="square" rtlCol="0">
            <a:spAutoFit/>
          </a:bodyPr>
          <a:lstStyle/>
          <a:p>
            <a:r>
              <a:rPr lang="nl-NL" sz="4000" dirty="0"/>
              <a:t>academisch leiderschap</a:t>
            </a:r>
          </a:p>
        </p:txBody>
      </p:sp>
      <p:sp>
        <p:nvSpPr>
          <p:cNvPr id="27" name="TextBox 26">
            <a:extLst>
              <a:ext uri="{FF2B5EF4-FFF2-40B4-BE49-F238E27FC236}">
                <a16:creationId xmlns:a16="http://schemas.microsoft.com/office/drawing/2014/main" id="{7C5D843A-6233-4EC5-9D30-79BD45A573C3}"/>
              </a:ext>
            </a:extLst>
          </p:cNvPr>
          <p:cNvSpPr txBox="1"/>
          <p:nvPr/>
        </p:nvSpPr>
        <p:spPr>
          <a:xfrm>
            <a:off x="6702406" y="4788112"/>
            <a:ext cx="5449006" cy="584775"/>
          </a:xfrm>
          <a:prstGeom prst="rect">
            <a:avLst/>
          </a:prstGeom>
          <a:noFill/>
        </p:spPr>
        <p:txBody>
          <a:bodyPr wrap="square" rtlCol="0">
            <a:spAutoFit/>
          </a:bodyPr>
          <a:lstStyle/>
          <a:p>
            <a:r>
              <a:rPr lang="nl-NL" sz="3200" dirty="0"/>
              <a:t>pionieren en experimenteren </a:t>
            </a:r>
          </a:p>
        </p:txBody>
      </p:sp>
      <p:sp>
        <p:nvSpPr>
          <p:cNvPr id="30" name="TextBox 29">
            <a:extLst>
              <a:ext uri="{FF2B5EF4-FFF2-40B4-BE49-F238E27FC236}">
                <a16:creationId xmlns:a16="http://schemas.microsoft.com/office/drawing/2014/main" id="{E9F29FC6-1ED6-480F-8C2C-FCD9D27DD0EB}"/>
              </a:ext>
            </a:extLst>
          </p:cNvPr>
          <p:cNvSpPr txBox="1"/>
          <p:nvPr/>
        </p:nvSpPr>
        <p:spPr>
          <a:xfrm>
            <a:off x="318597" y="4638600"/>
            <a:ext cx="2868922" cy="707886"/>
          </a:xfrm>
          <a:prstGeom prst="rect">
            <a:avLst/>
          </a:prstGeom>
          <a:noFill/>
        </p:spPr>
        <p:txBody>
          <a:bodyPr wrap="square" rtlCol="0">
            <a:spAutoFit/>
          </a:bodyPr>
          <a:lstStyle/>
          <a:p>
            <a:r>
              <a:rPr lang="nl-NL" sz="4000" dirty="0"/>
              <a:t>integriteit</a:t>
            </a:r>
          </a:p>
        </p:txBody>
      </p:sp>
    </p:spTree>
    <p:extLst>
      <p:ext uri="{BB962C8B-B14F-4D97-AF65-F5344CB8AC3E}">
        <p14:creationId xmlns:p14="http://schemas.microsoft.com/office/powerpoint/2010/main" val="39326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1000"/>
                                        <p:tgtEl>
                                          <p:spTgt spid="26"/>
                                        </p:tgtEl>
                                      </p:cBhvr>
                                    </p:animEffect>
                                  </p:childTnLst>
                                </p:cTn>
                              </p:par>
                            </p:childTnLst>
                          </p:cTn>
                        </p:par>
                        <p:par>
                          <p:cTn id="11" fill="hold">
                            <p:stCondLst>
                              <p:cond delay="1250"/>
                            </p:stCondLst>
                            <p:childTnLst>
                              <p:par>
                                <p:cTn id="12" presetID="6" presetClass="entr" presetSubtype="16"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1000"/>
                                        <p:tgtEl>
                                          <p:spTgt spid="18"/>
                                        </p:tgtEl>
                                      </p:cBhvr>
                                    </p:animEffect>
                                  </p:childTnLst>
                                </p:cTn>
                              </p:par>
                            </p:childTnLst>
                          </p:cTn>
                        </p:par>
                        <p:par>
                          <p:cTn id="15" fill="hold">
                            <p:stCondLst>
                              <p:cond delay="2500"/>
                            </p:stCondLst>
                            <p:childTnLst>
                              <p:par>
                                <p:cTn id="16" presetID="6" presetClass="entr" presetSubtype="16" fill="hold" grpId="0" nodeType="after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000"/>
                                        <p:tgtEl>
                                          <p:spTgt spid="17"/>
                                        </p:tgtEl>
                                      </p:cBhvr>
                                    </p:animEffect>
                                  </p:childTnLst>
                                </p:cTn>
                              </p:par>
                            </p:childTnLst>
                          </p:cTn>
                        </p:par>
                        <p:par>
                          <p:cTn id="19" fill="hold">
                            <p:stCondLst>
                              <p:cond delay="3750"/>
                            </p:stCondLst>
                            <p:childTnLst>
                              <p:par>
                                <p:cTn id="20" presetID="6"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par>
                          <p:cTn id="23" fill="hold">
                            <p:stCondLst>
                              <p:cond delay="4750"/>
                            </p:stCondLst>
                            <p:childTnLst>
                              <p:par>
                                <p:cTn id="24" presetID="6" presetClass="entr" presetSubtype="16" fill="hold" grpId="0" nodeType="after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circle(in)">
                                      <p:cBhvr>
                                        <p:cTn id="26" dur="1000"/>
                                        <p:tgtEl>
                                          <p:spTgt spid="30"/>
                                        </p:tgtEl>
                                      </p:cBhvr>
                                    </p:animEffect>
                                  </p:childTnLst>
                                </p:cTn>
                              </p:par>
                            </p:childTnLst>
                          </p:cTn>
                        </p:par>
                        <p:par>
                          <p:cTn id="27" fill="hold">
                            <p:stCondLst>
                              <p:cond delay="6000"/>
                            </p:stCondLst>
                            <p:childTnLst>
                              <p:par>
                                <p:cTn id="28" presetID="6" presetClass="entr" presetSubtype="16" fill="hold" grpId="0" nodeType="afterEffect">
                                  <p:stCondLst>
                                    <p:cond delay="25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1000"/>
                                        <p:tgtEl>
                                          <p:spTgt spid="16"/>
                                        </p:tgtEl>
                                      </p:cBhvr>
                                    </p:animEffect>
                                  </p:childTnLst>
                                </p:cTn>
                              </p:par>
                            </p:childTnLst>
                          </p:cTn>
                        </p:par>
                        <p:par>
                          <p:cTn id="31" fill="hold">
                            <p:stCondLst>
                              <p:cond delay="7250"/>
                            </p:stCondLst>
                            <p:childTnLst>
                              <p:par>
                                <p:cTn id="32" presetID="6"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1000"/>
                                        <p:tgtEl>
                                          <p:spTgt spid="19"/>
                                        </p:tgtEl>
                                      </p:cBhvr>
                                    </p:animEffect>
                                  </p:childTnLst>
                                </p:cTn>
                              </p:par>
                            </p:childTnLst>
                          </p:cTn>
                        </p:par>
                        <p:par>
                          <p:cTn id="35" fill="hold">
                            <p:stCondLst>
                              <p:cond delay="8250"/>
                            </p:stCondLst>
                            <p:childTnLst>
                              <p:par>
                                <p:cTn id="36" presetID="6"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1000"/>
                                        <p:tgtEl>
                                          <p:spTgt spid="28"/>
                                        </p:tgtEl>
                                      </p:cBhvr>
                                    </p:animEffect>
                                  </p:childTnLst>
                                </p:cTn>
                              </p:par>
                            </p:childTnLst>
                          </p:cTn>
                        </p:par>
                        <p:par>
                          <p:cTn id="39" fill="hold">
                            <p:stCondLst>
                              <p:cond delay="9250"/>
                            </p:stCondLst>
                            <p:childTnLst>
                              <p:par>
                                <p:cTn id="40" presetID="6" presetClass="entr" presetSubtype="16" fill="hold" grpId="0" nodeType="afterEffect">
                                  <p:stCondLst>
                                    <p:cond delay="25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1000"/>
                                        <p:tgtEl>
                                          <p:spTgt spid="24"/>
                                        </p:tgtEl>
                                      </p:cBhvr>
                                    </p:animEffect>
                                  </p:childTnLst>
                                </p:cTn>
                              </p:par>
                            </p:childTnLst>
                          </p:cTn>
                        </p:par>
                        <p:par>
                          <p:cTn id="43" fill="hold">
                            <p:stCondLst>
                              <p:cond delay="10500"/>
                            </p:stCondLst>
                            <p:childTnLst>
                              <p:par>
                                <p:cTn id="44" presetID="6"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1000"/>
                                        <p:tgtEl>
                                          <p:spTgt spid="27"/>
                                        </p:tgtEl>
                                      </p:cBhvr>
                                    </p:animEffect>
                                  </p:childTnLst>
                                </p:cTn>
                              </p:par>
                            </p:childTnLst>
                          </p:cTn>
                        </p:par>
                        <p:par>
                          <p:cTn id="47" fill="hold">
                            <p:stCondLst>
                              <p:cond delay="11500"/>
                            </p:stCondLst>
                            <p:childTnLst>
                              <p:par>
                                <p:cTn id="48" presetID="6"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1000"/>
                                        <p:tgtEl>
                                          <p:spTgt spid="21"/>
                                        </p:tgtEl>
                                      </p:cBhvr>
                                    </p:animEffect>
                                  </p:childTnLst>
                                </p:cTn>
                              </p:par>
                            </p:childTnLst>
                          </p:cTn>
                        </p:par>
                        <p:par>
                          <p:cTn id="51" fill="hold">
                            <p:stCondLst>
                              <p:cond delay="12500"/>
                            </p:stCondLst>
                            <p:childTnLst>
                              <p:par>
                                <p:cTn id="52" presetID="6" presetClass="entr" presetSubtype="16" fill="hold" grpId="0" nodeType="afterEffect">
                                  <p:stCondLst>
                                    <p:cond delay="25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1000"/>
                                        <p:tgtEl>
                                          <p:spTgt spid="23"/>
                                        </p:tgtEl>
                                      </p:cBhvr>
                                    </p:animEffect>
                                  </p:childTnLst>
                                </p:cTn>
                              </p:par>
                            </p:childTnLst>
                          </p:cTn>
                        </p:par>
                        <p:par>
                          <p:cTn id="55" fill="hold">
                            <p:stCondLst>
                              <p:cond delay="13750"/>
                            </p:stCondLst>
                            <p:childTnLst>
                              <p:par>
                                <p:cTn id="56" presetID="6" presetClass="entr" presetSubtype="16" fill="hold" grpId="0" nodeType="afterEffect">
                                  <p:stCondLst>
                                    <p:cond delay="250"/>
                                  </p:stCondLst>
                                  <p:childTnLst>
                                    <p:set>
                                      <p:cBhvr>
                                        <p:cTn id="57" dur="1" fill="hold">
                                          <p:stCondLst>
                                            <p:cond delay="0"/>
                                          </p:stCondLst>
                                        </p:cTn>
                                        <p:tgtEl>
                                          <p:spTgt spid="29"/>
                                        </p:tgtEl>
                                        <p:attrNameLst>
                                          <p:attrName>style.visibility</p:attrName>
                                        </p:attrNameLst>
                                      </p:cBhvr>
                                      <p:to>
                                        <p:strVal val="visible"/>
                                      </p:to>
                                    </p:set>
                                    <p:animEffect transition="in" filter="circle(in)">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6" grpId="0"/>
      <p:bldP spid="21" grpId="0"/>
      <p:bldP spid="25" grpId="0"/>
      <p:bldP spid="24" grpId="0"/>
      <p:bldP spid="23" grpId="0"/>
      <p:bldP spid="28" grpId="0"/>
      <p:bldP spid="29" grpId="0"/>
      <p:bldP spid="27"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28" y="413915"/>
            <a:ext cx="8153061" cy="703511"/>
          </a:xfrm>
        </p:spPr>
        <p:txBody>
          <a:bodyPr>
            <a:normAutofit/>
          </a:bodyPr>
          <a:lstStyle/>
          <a:p>
            <a:r>
              <a:rPr lang="nl-NL" sz="4000" b="1" dirty="0">
                <a:solidFill>
                  <a:srgbClr val="0070C0"/>
                </a:solidFill>
              </a:rPr>
              <a:t>Gewenste situatie Structuur in 2030</a:t>
            </a:r>
          </a:p>
        </p:txBody>
      </p:sp>
      <p:pic>
        <p:nvPicPr>
          <p:cNvPr id="3" name="Picture 2"/>
          <p:cNvPicPr>
            <a:picLocks noChangeAspect="1"/>
          </p:cNvPicPr>
          <p:nvPr/>
        </p:nvPicPr>
        <p:blipFill>
          <a:blip r:embed="rId3"/>
          <a:stretch>
            <a:fillRect/>
          </a:stretch>
        </p:blipFill>
        <p:spPr>
          <a:xfrm>
            <a:off x="128105" y="1868496"/>
            <a:ext cx="6096851" cy="3429479"/>
          </a:xfrm>
          <a:prstGeom prst="rect">
            <a:avLst/>
          </a:prstGeom>
        </p:spPr>
      </p:pic>
      <p:pic>
        <p:nvPicPr>
          <p:cNvPr id="4" name="Picture 3"/>
          <p:cNvPicPr>
            <a:picLocks noChangeAspect="1"/>
          </p:cNvPicPr>
          <p:nvPr/>
        </p:nvPicPr>
        <p:blipFill>
          <a:blip r:embed="rId4"/>
          <a:stretch>
            <a:fillRect/>
          </a:stretch>
        </p:blipFill>
        <p:spPr>
          <a:xfrm>
            <a:off x="5471285" y="1725277"/>
            <a:ext cx="6096851" cy="3429479"/>
          </a:xfrm>
          <a:prstGeom prst="rect">
            <a:avLst/>
          </a:prstGeom>
        </p:spPr>
      </p:pic>
      <p:sp>
        <p:nvSpPr>
          <p:cNvPr id="5" name="TextBox 4"/>
          <p:cNvSpPr txBox="1"/>
          <p:nvPr/>
        </p:nvSpPr>
        <p:spPr>
          <a:xfrm>
            <a:off x="605928" y="6400800"/>
            <a:ext cx="3376309" cy="369332"/>
          </a:xfrm>
          <a:prstGeom prst="rect">
            <a:avLst/>
          </a:prstGeom>
          <a:noFill/>
        </p:spPr>
        <p:txBody>
          <a:bodyPr wrap="none" rtlCol="0">
            <a:spAutoFit/>
          </a:bodyPr>
          <a:lstStyle/>
          <a:p>
            <a:r>
              <a:rPr lang="nl-NL" dirty="0"/>
              <a:t>Slides 1</a:t>
            </a:r>
            <a:r>
              <a:rPr lang="nl-NL" baseline="30000" dirty="0"/>
              <a:t>ste</a:t>
            </a:r>
            <a:r>
              <a:rPr lang="nl-NL" dirty="0"/>
              <a:t> presentatie (juli, 2019)</a:t>
            </a:r>
          </a:p>
        </p:txBody>
      </p:sp>
      <p:sp>
        <p:nvSpPr>
          <p:cNvPr id="6" name="Slide Number Placeholder 5"/>
          <p:cNvSpPr>
            <a:spLocks noGrp="1"/>
          </p:cNvSpPr>
          <p:nvPr>
            <p:ph type="sldNum" sz="quarter" idx="12"/>
          </p:nvPr>
        </p:nvSpPr>
        <p:spPr/>
        <p:txBody>
          <a:bodyPr/>
          <a:lstStyle/>
          <a:p>
            <a:fld id="{9F94E7FF-0A3E-4FB8-813A-73ECBB022E94}" type="slidenum">
              <a:rPr lang="nl-NL" smtClean="0"/>
              <a:t>4</a:t>
            </a:fld>
            <a:endParaRPr lang="nl-NL"/>
          </a:p>
        </p:txBody>
      </p:sp>
      <p:grpSp>
        <p:nvGrpSpPr>
          <p:cNvPr id="7" name="Group 6">
            <a:extLst>
              <a:ext uri="{FF2B5EF4-FFF2-40B4-BE49-F238E27FC236}">
                <a16:creationId xmlns:a16="http://schemas.microsoft.com/office/drawing/2014/main" id="{724E2299-2724-9940-B5EE-8B1CC3AB32C7}"/>
              </a:ext>
            </a:extLst>
          </p:cNvPr>
          <p:cNvGrpSpPr/>
          <p:nvPr/>
        </p:nvGrpSpPr>
        <p:grpSpPr>
          <a:xfrm>
            <a:off x="9578783" y="139465"/>
            <a:ext cx="2305576" cy="1481129"/>
            <a:chOff x="1564988" y="1291822"/>
            <a:chExt cx="6897433" cy="3667704"/>
          </a:xfrm>
        </p:grpSpPr>
        <p:sp>
          <p:nvSpPr>
            <p:cNvPr id="8" name="Oval 7">
              <a:extLst>
                <a:ext uri="{FF2B5EF4-FFF2-40B4-BE49-F238E27FC236}">
                  <a16:creationId xmlns:a16="http://schemas.microsoft.com/office/drawing/2014/main" id="{8380F999-915C-9C44-ABD8-49B31E573864}"/>
                </a:ext>
              </a:extLst>
            </p:cNvPr>
            <p:cNvSpPr/>
            <p:nvPr/>
          </p:nvSpPr>
          <p:spPr>
            <a:xfrm>
              <a:off x="1564988" y="1291822"/>
              <a:ext cx="5415672" cy="3667704"/>
            </a:xfrm>
            <a:prstGeom prst="ellipse">
              <a:avLst/>
            </a:prstGeom>
            <a:solidFill>
              <a:srgbClr val="DEF0FA">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9" name="Group 8">
              <a:extLst>
                <a:ext uri="{FF2B5EF4-FFF2-40B4-BE49-F238E27FC236}">
                  <a16:creationId xmlns:a16="http://schemas.microsoft.com/office/drawing/2014/main" id="{B585E7DC-EE6A-B545-9000-3E13B5708E97}"/>
                </a:ext>
              </a:extLst>
            </p:cNvPr>
            <p:cNvGrpSpPr/>
            <p:nvPr/>
          </p:nvGrpSpPr>
          <p:grpSpPr>
            <a:xfrm>
              <a:off x="2360155" y="1996929"/>
              <a:ext cx="4125752" cy="985128"/>
              <a:chOff x="2344999" y="2005351"/>
              <a:chExt cx="4125752" cy="985128"/>
            </a:xfrm>
          </p:grpSpPr>
          <p:sp>
            <p:nvSpPr>
              <p:cNvPr id="16" name="Rectangle 15">
                <a:extLst>
                  <a:ext uri="{FF2B5EF4-FFF2-40B4-BE49-F238E27FC236}">
                    <a16:creationId xmlns:a16="http://schemas.microsoft.com/office/drawing/2014/main" id="{C71EBC14-5395-9349-ADE8-6A99F9414411}"/>
                  </a:ext>
                </a:extLst>
              </p:cNvPr>
              <p:cNvSpPr/>
              <p:nvPr/>
            </p:nvSpPr>
            <p:spPr>
              <a:xfrm>
                <a:off x="2344999" y="2230429"/>
                <a:ext cx="3073326" cy="760050"/>
              </a:xfrm>
              <a:prstGeom prst="rect">
                <a:avLst/>
              </a:prstGeom>
              <a:solidFill>
                <a:srgbClr val="00758C">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dirty="0">
                    <a:solidFill>
                      <a:schemeClr val="bg1">
                        <a:lumMod val="75000"/>
                      </a:schemeClr>
                    </a:solidFill>
                  </a:rPr>
                  <a:t>UT processen</a:t>
                </a:r>
              </a:p>
            </p:txBody>
          </p:sp>
          <p:sp>
            <p:nvSpPr>
              <p:cNvPr id="17" name="Isosceles Triangle 13">
                <a:extLst>
                  <a:ext uri="{FF2B5EF4-FFF2-40B4-BE49-F238E27FC236}">
                    <a16:creationId xmlns:a16="http://schemas.microsoft.com/office/drawing/2014/main" id="{56E109AD-2471-5D4D-B65A-14F5650BF8E0}"/>
                  </a:ext>
                </a:extLst>
              </p:cNvPr>
              <p:cNvSpPr/>
              <p:nvPr/>
            </p:nvSpPr>
            <p:spPr>
              <a:xfrm rot="5400000">
                <a:off x="5447734" y="1967462"/>
                <a:ext cx="985127" cy="1060906"/>
              </a:xfrm>
              <a:prstGeom prst="triangle">
                <a:avLst>
                  <a:gd name="adj" fmla="val 100000"/>
                </a:avLst>
              </a:prstGeom>
              <a:solidFill>
                <a:srgbClr val="00758C">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grpSp>
          <p:nvGrpSpPr>
            <p:cNvPr id="10" name="Group 9">
              <a:extLst>
                <a:ext uri="{FF2B5EF4-FFF2-40B4-BE49-F238E27FC236}">
                  <a16:creationId xmlns:a16="http://schemas.microsoft.com/office/drawing/2014/main" id="{3B21D856-8E74-794C-94F4-77A95D23B842}"/>
                </a:ext>
              </a:extLst>
            </p:cNvPr>
            <p:cNvGrpSpPr/>
            <p:nvPr/>
          </p:nvGrpSpPr>
          <p:grpSpPr>
            <a:xfrm flipV="1">
              <a:off x="2368635" y="3047645"/>
              <a:ext cx="4116567" cy="985129"/>
              <a:chOff x="2353479" y="2121322"/>
              <a:chExt cx="4116567" cy="985129"/>
            </a:xfrm>
          </p:grpSpPr>
          <p:sp>
            <p:nvSpPr>
              <p:cNvPr id="14" name="Rectangle 13">
                <a:extLst>
                  <a:ext uri="{FF2B5EF4-FFF2-40B4-BE49-F238E27FC236}">
                    <a16:creationId xmlns:a16="http://schemas.microsoft.com/office/drawing/2014/main" id="{A7CD6707-31A4-FD40-AA86-687B0458CD00}"/>
                  </a:ext>
                </a:extLst>
              </p:cNvPr>
              <p:cNvSpPr/>
              <p:nvPr/>
            </p:nvSpPr>
            <p:spPr>
              <a:xfrm>
                <a:off x="2353479" y="2368177"/>
                <a:ext cx="3056366" cy="7382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15" name="Isosceles Triangle 11">
                <a:extLst>
                  <a:ext uri="{FF2B5EF4-FFF2-40B4-BE49-F238E27FC236}">
                    <a16:creationId xmlns:a16="http://schemas.microsoft.com/office/drawing/2014/main" id="{FEEFEBF4-C056-CE4C-97D9-9868D1AA9DA0}"/>
                  </a:ext>
                </a:extLst>
              </p:cNvPr>
              <p:cNvSpPr/>
              <p:nvPr/>
            </p:nvSpPr>
            <p:spPr>
              <a:xfrm rot="5400000">
                <a:off x="5447028" y="2083433"/>
                <a:ext cx="985129" cy="1060907"/>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sp>
          <p:nvSpPr>
            <p:cNvPr id="11" name="Oval 10">
              <a:extLst>
                <a:ext uri="{FF2B5EF4-FFF2-40B4-BE49-F238E27FC236}">
                  <a16:creationId xmlns:a16="http://schemas.microsoft.com/office/drawing/2014/main" id="{AB651ADD-8262-574B-9C7E-EB1125C60D96}"/>
                </a:ext>
              </a:extLst>
            </p:cNvPr>
            <p:cNvSpPr/>
            <p:nvPr/>
          </p:nvSpPr>
          <p:spPr>
            <a:xfrm>
              <a:off x="6557410" y="2372960"/>
              <a:ext cx="1905011" cy="1278984"/>
            </a:xfrm>
            <a:prstGeom prst="ellipse">
              <a:avLst/>
            </a:prstGeom>
            <a:solidFill>
              <a:srgbClr val="F47613">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a:t>doelen</a:t>
              </a:r>
            </a:p>
          </p:txBody>
        </p:sp>
        <p:sp>
          <p:nvSpPr>
            <p:cNvPr id="12" name="TextBox 11">
              <a:extLst>
                <a:ext uri="{FF2B5EF4-FFF2-40B4-BE49-F238E27FC236}">
                  <a16:creationId xmlns:a16="http://schemas.microsoft.com/office/drawing/2014/main" id="{D35CE484-036A-D445-AC9E-9BEA2478870A}"/>
                </a:ext>
              </a:extLst>
            </p:cNvPr>
            <p:cNvSpPr txBox="1"/>
            <p:nvPr/>
          </p:nvSpPr>
          <p:spPr>
            <a:xfrm>
              <a:off x="2601241" y="3125676"/>
              <a:ext cx="2583004" cy="609715"/>
            </a:xfrm>
            <a:prstGeom prst="rect">
              <a:avLst/>
            </a:prstGeom>
            <a:noFill/>
            <a:ln>
              <a:noFill/>
            </a:ln>
          </p:spPr>
          <p:txBody>
            <a:bodyPr wrap="square" rtlCol="0">
              <a:spAutoFit/>
            </a:bodyPr>
            <a:lstStyle/>
            <a:p>
              <a:r>
                <a:rPr lang="nl-NL" sz="1000" b="1" dirty="0">
                  <a:solidFill>
                    <a:schemeClr val="bg1"/>
                  </a:solidFill>
                </a:rPr>
                <a:t>UT structuur</a:t>
              </a:r>
            </a:p>
          </p:txBody>
        </p:sp>
        <p:sp>
          <p:nvSpPr>
            <p:cNvPr id="13" name="TextBox 12">
              <a:extLst>
                <a:ext uri="{FF2B5EF4-FFF2-40B4-BE49-F238E27FC236}">
                  <a16:creationId xmlns:a16="http://schemas.microsoft.com/office/drawing/2014/main" id="{533273A8-D876-6241-AC7F-C9B61FDC4CFA}"/>
                </a:ext>
              </a:extLst>
            </p:cNvPr>
            <p:cNvSpPr txBox="1"/>
            <p:nvPr/>
          </p:nvSpPr>
          <p:spPr>
            <a:xfrm>
              <a:off x="3056310" y="4096074"/>
              <a:ext cx="2433025" cy="609714"/>
            </a:xfrm>
            <a:prstGeom prst="rect">
              <a:avLst/>
            </a:prstGeom>
            <a:noFill/>
            <a:ln>
              <a:noFill/>
            </a:ln>
          </p:spPr>
          <p:txBody>
            <a:bodyPr wrap="square" rtlCol="0">
              <a:spAutoFit/>
            </a:bodyPr>
            <a:lstStyle/>
            <a:p>
              <a:r>
                <a:rPr lang="nl-NL" sz="1000" dirty="0">
                  <a:solidFill>
                    <a:schemeClr val="bg1">
                      <a:lumMod val="75000"/>
                    </a:schemeClr>
                  </a:solidFill>
                </a:rPr>
                <a:t>UT cultuur</a:t>
              </a:r>
            </a:p>
          </p:txBody>
        </p:sp>
      </p:grpSp>
    </p:spTree>
    <p:extLst>
      <p:ext uri="{BB962C8B-B14F-4D97-AF65-F5344CB8AC3E}">
        <p14:creationId xmlns:p14="http://schemas.microsoft.com/office/powerpoint/2010/main" val="27024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E6138D-37B0-FA4A-B22F-85760E1CABE0}"/>
              </a:ext>
            </a:extLst>
          </p:cNvPr>
          <p:cNvGrpSpPr/>
          <p:nvPr/>
        </p:nvGrpSpPr>
        <p:grpSpPr>
          <a:xfrm>
            <a:off x="1718458" y="866124"/>
            <a:ext cx="8314696" cy="2892072"/>
            <a:chOff x="1718458" y="866124"/>
            <a:chExt cx="8314696" cy="2892072"/>
          </a:xfrm>
        </p:grpSpPr>
        <p:pic>
          <p:nvPicPr>
            <p:cNvPr id="3" name="Picture 2">
              <a:extLst>
                <a:ext uri="{FF2B5EF4-FFF2-40B4-BE49-F238E27FC236}">
                  <a16:creationId xmlns:a16="http://schemas.microsoft.com/office/drawing/2014/main" id="{DECBC267-ED27-F242-BA92-0C32CD1687CD}"/>
                </a:ext>
              </a:extLst>
            </p:cNvPr>
            <p:cNvPicPr>
              <a:picLocks noChangeAspect="1"/>
            </p:cNvPicPr>
            <p:nvPr/>
          </p:nvPicPr>
          <p:blipFill>
            <a:blip r:embed="rId3"/>
            <a:stretch>
              <a:fillRect/>
            </a:stretch>
          </p:blipFill>
          <p:spPr>
            <a:xfrm rot="5400000" flipH="1">
              <a:off x="1142876" y="1707800"/>
              <a:ext cx="2547664" cy="1396499"/>
            </a:xfrm>
            <a:prstGeom prst="rect">
              <a:avLst/>
            </a:prstGeom>
            <a:noFill/>
            <a:scene3d>
              <a:camera prst="orthographicFront">
                <a:rot lat="0" lon="3000000" rev="0"/>
              </a:camera>
              <a:lightRig rig="threePt" dir="t"/>
            </a:scene3d>
          </p:spPr>
        </p:pic>
        <p:pic>
          <p:nvPicPr>
            <p:cNvPr id="4" name="Picture 3">
              <a:extLst>
                <a:ext uri="{FF2B5EF4-FFF2-40B4-BE49-F238E27FC236}">
                  <a16:creationId xmlns:a16="http://schemas.microsoft.com/office/drawing/2014/main" id="{8D4900BB-8D60-4C43-BFC5-13550D33FFA1}"/>
                </a:ext>
              </a:extLst>
            </p:cNvPr>
            <p:cNvPicPr>
              <a:picLocks noChangeAspect="1"/>
            </p:cNvPicPr>
            <p:nvPr/>
          </p:nvPicPr>
          <p:blipFill>
            <a:blip r:embed="rId3"/>
            <a:stretch>
              <a:fillRect/>
            </a:stretch>
          </p:blipFill>
          <p:spPr>
            <a:xfrm rot="658853" flipH="1">
              <a:off x="3095904" y="2078253"/>
              <a:ext cx="2717256" cy="1439889"/>
            </a:xfrm>
            <a:prstGeom prst="rect">
              <a:avLst/>
            </a:prstGeom>
            <a:noFill/>
            <a:scene3d>
              <a:camera prst="orthographicFront">
                <a:rot lat="0" lon="3000000" rev="0"/>
              </a:camera>
              <a:lightRig rig="threePt" dir="t"/>
            </a:scene3d>
          </p:spPr>
        </p:pic>
        <p:pic>
          <p:nvPicPr>
            <p:cNvPr id="5" name="Picture 4">
              <a:extLst>
                <a:ext uri="{FF2B5EF4-FFF2-40B4-BE49-F238E27FC236}">
                  <a16:creationId xmlns:a16="http://schemas.microsoft.com/office/drawing/2014/main" id="{0AD443AC-4814-0940-A025-7AE0CC7BCD6E}"/>
                </a:ext>
              </a:extLst>
            </p:cNvPr>
            <p:cNvPicPr>
              <a:picLocks noChangeAspect="1"/>
            </p:cNvPicPr>
            <p:nvPr/>
          </p:nvPicPr>
          <p:blipFill>
            <a:blip r:embed="rId3"/>
            <a:stretch>
              <a:fillRect/>
            </a:stretch>
          </p:blipFill>
          <p:spPr>
            <a:xfrm rot="17338710" flipH="1">
              <a:off x="4816309" y="1617136"/>
              <a:ext cx="2450750" cy="1343376"/>
            </a:xfrm>
            <a:prstGeom prst="rect">
              <a:avLst/>
            </a:prstGeom>
            <a:noFill/>
            <a:scene3d>
              <a:camera prst="orthographicFront">
                <a:rot lat="0" lon="3000000" rev="0"/>
              </a:camera>
              <a:lightRig rig="threePt" dir="t"/>
            </a:scene3d>
          </p:spPr>
        </p:pic>
        <p:pic>
          <p:nvPicPr>
            <p:cNvPr id="6" name="Picture 5">
              <a:extLst>
                <a:ext uri="{FF2B5EF4-FFF2-40B4-BE49-F238E27FC236}">
                  <a16:creationId xmlns:a16="http://schemas.microsoft.com/office/drawing/2014/main" id="{5792C5BD-EBE7-7841-BE4C-286E42154B5C}"/>
                </a:ext>
              </a:extLst>
            </p:cNvPr>
            <p:cNvPicPr>
              <a:picLocks noChangeAspect="1"/>
            </p:cNvPicPr>
            <p:nvPr/>
          </p:nvPicPr>
          <p:blipFill>
            <a:blip r:embed="rId3"/>
            <a:stretch>
              <a:fillRect/>
            </a:stretch>
          </p:blipFill>
          <p:spPr>
            <a:xfrm rot="10211686" flipH="1">
              <a:off x="6154148" y="2182336"/>
              <a:ext cx="2973850" cy="1575860"/>
            </a:xfrm>
            <a:prstGeom prst="rect">
              <a:avLst/>
            </a:prstGeom>
            <a:noFill/>
            <a:scene3d>
              <a:camera prst="orthographicFront">
                <a:rot lat="0" lon="3000000" rev="0"/>
              </a:camera>
              <a:lightRig rig="threePt" dir="t"/>
            </a:scene3d>
          </p:spPr>
        </p:pic>
        <p:pic>
          <p:nvPicPr>
            <p:cNvPr id="7" name="Picture 6">
              <a:extLst>
                <a:ext uri="{FF2B5EF4-FFF2-40B4-BE49-F238E27FC236}">
                  <a16:creationId xmlns:a16="http://schemas.microsoft.com/office/drawing/2014/main" id="{5C55EA5F-41A0-8B41-9246-F0CDD458F299}"/>
                </a:ext>
              </a:extLst>
            </p:cNvPr>
            <p:cNvPicPr>
              <a:picLocks noChangeAspect="1"/>
            </p:cNvPicPr>
            <p:nvPr/>
          </p:nvPicPr>
          <p:blipFill>
            <a:blip r:embed="rId3"/>
            <a:stretch>
              <a:fillRect/>
            </a:stretch>
          </p:blipFill>
          <p:spPr>
            <a:xfrm rot="3933137" flipH="1">
              <a:off x="7856559" y="1534927"/>
              <a:ext cx="2845398" cy="1507792"/>
            </a:xfrm>
            <a:prstGeom prst="rect">
              <a:avLst/>
            </a:prstGeom>
            <a:noFill/>
            <a:scene3d>
              <a:camera prst="orthographicFront">
                <a:rot lat="0" lon="3000000" rev="0"/>
              </a:camera>
              <a:lightRig rig="threePt" dir="t"/>
            </a:scene3d>
          </p:spPr>
        </p:pic>
      </p:grpSp>
      <p:sp>
        <p:nvSpPr>
          <p:cNvPr id="8" name="Title 7">
            <a:extLst>
              <a:ext uri="{FF2B5EF4-FFF2-40B4-BE49-F238E27FC236}">
                <a16:creationId xmlns:a16="http://schemas.microsoft.com/office/drawing/2014/main" id="{8B340934-203F-8D42-875E-655836D37239}"/>
              </a:ext>
            </a:extLst>
          </p:cNvPr>
          <p:cNvSpPr>
            <a:spLocks noGrp="1"/>
          </p:cNvSpPr>
          <p:nvPr>
            <p:ph type="title"/>
          </p:nvPr>
        </p:nvSpPr>
        <p:spPr>
          <a:xfrm>
            <a:off x="234043" y="353147"/>
            <a:ext cx="10515600" cy="779071"/>
          </a:xfrm>
        </p:spPr>
        <p:txBody>
          <a:bodyPr>
            <a:normAutofit/>
          </a:bodyPr>
          <a:lstStyle/>
          <a:p>
            <a:r>
              <a:rPr lang="nl-NL" sz="4000" b="1" dirty="0">
                <a:solidFill>
                  <a:srgbClr val="0070C0"/>
                </a:solidFill>
              </a:rPr>
              <a:t>Team-Autonomie (TA)</a:t>
            </a:r>
            <a:endParaRPr lang="en-US" sz="4000" b="1" dirty="0">
              <a:solidFill>
                <a:srgbClr val="0070C0"/>
              </a:solidFill>
            </a:endParaRPr>
          </a:p>
        </p:txBody>
      </p:sp>
      <p:sp>
        <p:nvSpPr>
          <p:cNvPr id="10" name="TextBox 9">
            <a:extLst>
              <a:ext uri="{FF2B5EF4-FFF2-40B4-BE49-F238E27FC236}">
                <a16:creationId xmlns:a16="http://schemas.microsoft.com/office/drawing/2014/main" id="{E961EC93-3195-974B-AA0A-BED84B7794D9}"/>
              </a:ext>
            </a:extLst>
          </p:cNvPr>
          <p:cNvSpPr txBox="1"/>
          <p:nvPr/>
        </p:nvSpPr>
        <p:spPr>
          <a:xfrm rot="5400000">
            <a:off x="-347161" y="2209849"/>
            <a:ext cx="2439836" cy="608492"/>
          </a:xfrm>
          <a:prstGeom prst="rect">
            <a:avLst/>
          </a:prstGeom>
          <a:noFill/>
          <a:ln>
            <a:noFill/>
          </a:ln>
        </p:spPr>
        <p:txBody>
          <a:bodyPr wrap="none" rtlCol="0">
            <a:spAutoFit/>
          </a:bodyPr>
          <a:lstStyle/>
          <a:p>
            <a:r>
              <a:rPr lang="nl-NL" sz="3600" dirty="0"/>
              <a:t>wetenschap</a:t>
            </a:r>
          </a:p>
        </p:txBody>
      </p:sp>
      <p:grpSp>
        <p:nvGrpSpPr>
          <p:cNvPr id="11" name="Group 10">
            <a:extLst>
              <a:ext uri="{FF2B5EF4-FFF2-40B4-BE49-F238E27FC236}">
                <a16:creationId xmlns:a16="http://schemas.microsoft.com/office/drawing/2014/main" id="{724E2299-2724-9940-B5EE-8B1CC3AB32C7}"/>
              </a:ext>
            </a:extLst>
          </p:cNvPr>
          <p:cNvGrpSpPr/>
          <p:nvPr/>
        </p:nvGrpSpPr>
        <p:grpSpPr>
          <a:xfrm>
            <a:off x="9578783" y="139465"/>
            <a:ext cx="2305576" cy="1481129"/>
            <a:chOff x="1564988" y="1291822"/>
            <a:chExt cx="6897433" cy="3667704"/>
          </a:xfrm>
        </p:grpSpPr>
        <p:sp>
          <p:nvSpPr>
            <p:cNvPr id="12" name="Oval 11">
              <a:extLst>
                <a:ext uri="{FF2B5EF4-FFF2-40B4-BE49-F238E27FC236}">
                  <a16:creationId xmlns:a16="http://schemas.microsoft.com/office/drawing/2014/main" id="{8380F999-915C-9C44-ABD8-49B31E573864}"/>
                </a:ext>
              </a:extLst>
            </p:cNvPr>
            <p:cNvSpPr/>
            <p:nvPr/>
          </p:nvSpPr>
          <p:spPr>
            <a:xfrm>
              <a:off x="1564988" y="1291822"/>
              <a:ext cx="5415672" cy="3667704"/>
            </a:xfrm>
            <a:prstGeom prst="ellipse">
              <a:avLst/>
            </a:prstGeom>
            <a:solidFill>
              <a:srgbClr val="DEF0FA">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13" name="Group 12">
              <a:extLst>
                <a:ext uri="{FF2B5EF4-FFF2-40B4-BE49-F238E27FC236}">
                  <a16:creationId xmlns:a16="http://schemas.microsoft.com/office/drawing/2014/main" id="{B585E7DC-EE6A-B545-9000-3E13B5708E97}"/>
                </a:ext>
              </a:extLst>
            </p:cNvPr>
            <p:cNvGrpSpPr/>
            <p:nvPr/>
          </p:nvGrpSpPr>
          <p:grpSpPr>
            <a:xfrm>
              <a:off x="2360155" y="1996929"/>
              <a:ext cx="4125752" cy="985128"/>
              <a:chOff x="2344999" y="2005351"/>
              <a:chExt cx="4125752" cy="985128"/>
            </a:xfrm>
          </p:grpSpPr>
          <p:sp>
            <p:nvSpPr>
              <p:cNvPr id="20" name="Rectangle 19">
                <a:extLst>
                  <a:ext uri="{FF2B5EF4-FFF2-40B4-BE49-F238E27FC236}">
                    <a16:creationId xmlns:a16="http://schemas.microsoft.com/office/drawing/2014/main" id="{C71EBC14-5395-9349-ADE8-6A99F9414411}"/>
                  </a:ext>
                </a:extLst>
              </p:cNvPr>
              <p:cNvSpPr/>
              <p:nvPr/>
            </p:nvSpPr>
            <p:spPr>
              <a:xfrm>
                <a:off x="2344999" y="2230429"/>
                <a:ext cx="3073326" cy="760050"/>
              </a:xfrm>
              <a:prstGeom prst="rect">
                <a:avLst/>
              </a:prstGeom>
              <a:solidFill>
                <a:srgbClr val="00758C">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dirty="0">
                    <a:solidFill>
                      <a:schemeClr val="bg1">
                        <a:lumMod val="75000"/>
                      </a:schemeClr>
                    </a:solidFill>
                  </a:rPr>
                  <a:t>UT processen</a:t>
                </a:r>
              </a:p>
            </p:txBody>
          </p:sp>
          <p:sp>
            <p:nvSpPr>
              <p:cNvPr id="21" name="Isosceles Triangle 13">
                <a:extLst>
                  <a:ext uri="{FF2B5EF4-FFF2-40B4-BE49-F238E27FC236}">
                    <a16:creationId xmlns:a16="http://schemas.microsoft.com/office/drawing/2014/main" id="{56E109AD-2471-5D4D-B65A-14F5650BF8E0}"/>
                  </a:ext>
                </a:extLst>
              </p:cNvPr>
              <p:cNvSpPr/>
              <p:nvPr/>
            </p:nvSpPr>
            <p:spPr>
              <a:xfrm rot="5400000">
                <a:off x="5447734" y="1967462"/>
                <a:ext cx="985127" cy="1060906"/>
              </a:xfrm>
              <a:prstGeom prst="triangle">
                <a:avLst>
                  <a:gd name="adj" fmla="val 100000"/>
                </a:avLst>
              </a:prstGeom>
              <a:solidFill>
                <a:srgbClr val="00758C">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grpSp>
          <p:nvGrpSpPr>
            <p:cNvPr id="14" name="Group 13">
              <a:extLst>
                <a:ext uri="{FF2B5EF4-FFF2-40B4-BE49-F238E27FC236}">
                  <a16:creationId xmlns:a16="http://schemas.microsoft.com/office/drawing/2014/main" id="{3B21D856-8E74-794C-94F4-77A95D23B842}"/>
                </a:ext>
              </a:extLst>
            </p:cNvPr>
            <p:cNvGrpSpPr/>
            <p:nvPr/>
          </p:nvGrpSpPr>
          <p:grpSpPr>
            <a:xfrm flipV="1">
              <a:off x="2368635" y="3047645"/>
              <a:ext cx="4116567" cy="985129"/>
              <a:chOff x="2353479" y="2121322"/>
              <a:chExt cx="4116567" cy="985129"/>
            </a:xfrm>
          </p:grpSpPr>
          <p:sp>
            <p:nvSpPr>
              <p:cNvPr id="18" name="Rectangle 17">
                <a:extLst>
                  <a:ext uri="{FF2B5EF4-FFF2-40B4-BE49-F238E27FC236}">
                    <a16:creationId xmlns:a16="http://schemas.microsoft.com/office/drawing/2014/main" id="{A7CD6707-31A4-FD40-AA86-687B0458CD00}"/>
                  </a:ext>
                </a:extLst>
              </p:cNvPr>
              <p:cNvSpPr/>
              <p:nvPr/>
            </p:nvSpPr>
            <p:spPr>
              <a:xfrm>
                <a:off x="2353479" y="2368177"/>
                <a:ext cx="3056366" cy="7382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19" name="Isosceles Triangle 11">
                <a:extLst>
                  <a:ext uri="{FF2B5EF4-FFF2-40B4-BE49-F238E27FC236}">
                    <a16:creationId xmlns:a16="http://schemas.microsoft.com/office/drawing/2014/main" id="{FEEFEBF4-C056-CE4C-97D9-9868D1AA9DA0}"/>
                  </a:ext>
                </a:extLst>
              </p:cNvPr>
              <p:cNvSpPr/>
              <p:nvPr/>
            </p:nvSpPr>
            <p:spPr>
              <a:xfrm rot="5400000">
                <a:off x="5447028" y="2083433"/>
                <a:ext cx="985129" cy="1060907"/>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sp>
          <p:nvSpPr>
            <p:cNvPr id="15" name="Oval 14">
              <a:extLst>
                <a:ext uri="{FF2B5EF4-FFF2-40B4-BE49-F238E27FC236}">
                  <a16:creationId xmlns:a16="http://schemas.microsoft.com/office/drawing/2014/main" id="{AB651ADD-8262-574B-9C7E-EB1125C60D96}"/>
                </a:ext>
              </a:extLst>
            </p:cNvPr>
            <p:cNvSpPr/>
            <p:nvPr/>
          </p:nvSpPr>
          <p:spPr>
            <a:xfrm>
              <a:off x="6557410" y="2372960"/>
              <a:ext cx="1905011" cy="1278984"/>
            </a:xfrm>
            <a:prstGeom prst="ellipse">
              <a:avLst/>
            </a:prstGeom>
            <a:solidFill>
              <a:srgbClr val="F47613">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a:t>doelen</a:t>
              </a:r>
            </a:p>
          </p:txBody>
        </p:sp>
        <p:sp>
          <p:nvSpPr>
            <p:cNvPr id="16" name="TextBox 15">
              <a:extLst>
                <a:ext uri="{FF2B5EF4-FFF2-40B4-BE49-F238E27FC236}">
                  <a16:creationId xmlns:a16="http://schemas.microsoft.com/office/drawing/2014/main" id="{D35CE484-036A-D445-AC9E-9BEA2478870A}"/>
                </a:ext>
              </a:extLst>
            </p:cNvPr>
            <p:cNvSpPr txBox="1"/>
            <p:nvPr/>
          </p:nvSpPr>
          <p:spPr>
            <a:xfrm>
              <a:off x="2601241" y="3125676"/>
              <a:ext cx="2583004" cy="609715"/>
            </a:xfrm>
            <a:prstGeom prst="rect">
              <a:avLst/>
            </a:prstGeom>
            <a:noFill/>
            <a:ln>
              <a:noFill/>
            </a:ln>
          </p:spPr>
          <p:txBody>
            <a:bodyPr wrap="square" rtlCol="0">
              <a:spAutoFit/>
            </a:bodyPr>
            <a:lstStyle/>
            <a:p>
              <a:r>
                <a:rPr lang="nl-NL" sz="1000" b="1" dirty="0">
                  <a:solidFill>
                    <a:schemeClr val="bg1"/>
                  </a:solidFill>
                </a:rPr>
                <a:t>UT structuur</a:t>
              </a:r>
            </a:p>
          </p:txBody>
        </p:sp>
        <p:sp>
          <p:nvSpPr>
            <p:cNvPr id="17" name="TextBox 16">
              <a:extLst>
                <a:ext uri="{FF2B5EF4-FFF2-40B4-BE49-F238E27FC236}">
                  <a16:creationId xmlns:a16="http://schemas.microsoft.com/office/drawing/2014/main" id="{533273A8-D876-6241-AC7F-C9B61FDC4CFA}"/>
                </a:ext>
              </a:extLst>
            </p:cNvPr>
            <p:cNvSpPr txBox="1"/>
            <p:nvPr/>
          </p:nvSpPr>
          <p:spPr>
            <a:xfrm>
              <a:off x="3056310" y="4096074"/>
              <a:ext cx="2433025" cy="609714"/>
            </a:xfrm>
            <a:prstGeom prst="rect">
              <a:avLst/>
            </a:prstGeom>
            <a:noFill/>
            <a:ln>
              <a:noFill/>
            </a:ln>
          </p:spPr>
          <p:txBody>
            <a:bodyPr wrap="square" rtlCol="0">
              <a:spAutoFit/>
            </a:bodyPr>
            <a:lstStyle/>
            <a:p>
              <a:r>
                <a:rPr lang="nl-NL" sz="1000" dirty="0">
                  <a:solidFill>
                    <a:schemeClr val="bg1">
                      <a:lumMod val="75000"/>
                    </a:schemeClr>
                  </a:solidFill>
                </a:rPr>
                <a:t>UT cultuur</a:t>
              </a:r>
            </a:p>
          </p:txBody>
        </p:sp>
      </p:grpSp>
    </p:spTree>
    <p:extLst>
      <p:ext uri="{BB962C8B-B14F-4D97-AF65-F5344CB8AC3E}">
        <p14:creationId xmlns:p14="http://schemas.microsoft.com/office/powerpoint/2010/main" val="328832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7B278-69C2-CF42-991A-194B4B8C9CC9}"/>
              </a:ext>
            </a:extLst>
          </p:cNvPr>
          <p:cNvSpPr>
            <a:spLocks noGrp="1"/>
          </p:cNvSpPr>
          <p:nvPr>
            <p:ph type="title"/>
          </p:nvPr>
        </p:nvSpPr>
        <p:spPr>
          <a:xfrm>
            <a:off x="413657" y="146959"/>
            <a:ext cx="11114314" cy="963386"/>
          </a:xfrm>
        </p:spPr>
        <p:txBody>
          <a:bodyPr>
            <a:normAutofit/>
          </a:bodyPr>
          <a:lstStyle/>
          <a:p>
            <a:r>
              <a:rPr lang="nl-NL" sz="4000" b="1" dirty="0">
                <a:solidFill>
                  <a:srgbClr val="0070C0"/>
                </a:solidFill>
              </a:rPr>
              <a:t>Keten-Prestatie (KP)</a:t>
            </a:r>
            <a:endParaRPr lang="en-US" sz="4000" b="1" dirty="0">
              <a:solidFill>
                <a:srgbClr val="0070C0"/>
              </a:solidFill>
            </a:endParaRPr>
          </a:p>
        </p:txBody>
      </p:sp>
      <p:sp>
        <p:nvSpPr>
          <p:cNvPr id="11" name="TextBox 10">
            <a:extLst>
              <a:ext uri="{FF2B5EF4-FFF2-40B4-BE49-F238E27FC236}">
                <a16:creationId xmlns:a16="http://schemas.microsoft.com/office/drawing/2014/main" id="{7DF39EC2-FD42-0E44-8D8D-EEBCAA411846}"/>
              </a:ext>
            </a:extLst>
          </p:cNvPr>
          <p:cNvSpPr txBox="1"/>
          <p:nvPr/>
        </p:nvSpPr>
        <p:spPr>
          <a:xfrm rot="10800000">
            <a:off x="221022" y="3666822"/>
            <a:ext cx="553998" cy="2231888"/>
          </a:xfrm>
          <a:prstGeom prst="rect">
            <a:avLst/>
          </a:prstGeom>
          <a:noFill/>
        </p:spPr>
        <p:txBody>
          <a:bodyPr vert="vert" wrap="square" rtlCol="0">
            <a:spAutoFit/>
          </a:bodyPr>
          <a:lstStyle/>
          <a:p>
            <a:r>
              <a:rPr lang="nl-NL" sz="2400" dirty="0"/>
              <a:t>Ondersteuning</a:t>
            </a:r>
          </a:p>
        </p:txBody>
      </p:sp>
      <p:grpSp>
        <p:nvGrpSpPr>
          <p:cNvPr id="12" name="Group 11">
            <a:extLst>
              <a:ext uri="{FF2B5EF4-FFF2-40B4-BE49-F238E27FC236}">
                <a16:creationId xmlns:a16="http://schemas.microsoft.com/office/drawing/2014/main" id="{202AA1E9-DE61-5440-8113-16EEDE15ECBB}"/>
              </a:ext>
            </a:extLst>
          </p:cNvPr>
          <p:cNvGrpSpPr/>
          <p:nvPr/>
        </p:nvGrpSpPr>
        <p:grpSpPr>
          <a:xfrm>
            <a:off x="1649186" y="4151552"/>
            <a:ext cx="10145485" cy="2220687"/>
            <a:chOff x="620486" y="4122963"/>
            <a:chExt cx="10145485" cy="2220687"/>
          </a:xfrm>
        </p:grpSpPr>
        <p:sp>
          <p:nvSpPr>
            <p:cNvPr id="13" name="Right Arrow 12">
              <a:extLst>
                <a:ext uri="{FF2B5EF4-FFF2-40B4-BE49-F238E27FC236}">
                  <a16:creationId xmlns:a16="http://schemas.microsoft.com/office/drawing/2014/main" id="{A012EB1F-69F0-944F-9224-F5D3E37C9480}"/>
                </a:ext>
              </a:extLst>
            </p:cNvPr>
            <p:cNvSpPr/>
            <p:nvPr/>
          </p:nvSpPr>
          <p:spPr>
            <a:xfrm>
              <a:off x="620486" y="4490357"/>
              <a:ext cx="8180615" cy="1143000"/>
            </a:xfrm>
            <a:prstGeom prst="rightArrow">
              <a:avLst>
                <a:gd name="adj1" fmla="val 77869"/>
                <a:gd name="adj2" fmla="val 30000"/>
              </a:avLst>
            </a:prstGeom>
            <a:solidFill>
              <a:srgbClr val="4472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1C4CE41A-6C80-5C4B-9252-10BEF1F228CC}"/>
                </a:ext>
              </a:extLst>
            </p:cNvPr>
            <p:cNvSpPr/>
            <p:nvPr/>
          </p:nvSpPr>
          <p:spPr>
            <a:xfrm>
              <a:off x="4588329" y="5491843"/>
              <a:ext cx="5410200" cy="615043"/>
            </a:xfrm>
            <a:prstGeom prst="rightArrow">
              <a:avLst>
                <a:gd name="adj1" fmla="val 77869"/>
                <a:gd name="adj2" fmla="val 30000"/>
              </a:avLst>
            </a:prstGeom>
            <a:solidFill>
              <a:srgbClr val="199C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17618097-006B-BB4F-82C0-525DB20540B8}"/>
                </a:ext>
              </a:extLst>
            </p:cNvPr>
            <p:cNvSpPr/>
            <p:nvPr/>
          </p:nvSpPr>
          <p:spPr>
            <a:xfrm>
              <a:off x="1175657" y="5870121"/>
              <a:ext cx="5001987" cy="473529"/>
            </a:xfrm>
            <a:prstGeom prst="rightArrow">
              <a:avLst>
                <a:gd name="adj1" fmla="val 77869"/>
                <a:gd name="adj2" fmla="val 30000"/>
              </a:avLst>
            </a:prstGeom>
            <a:solidFill>
              <a:srgbClr val="967C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D2C1C1F5-B014-1043-BB41-0B5EE0206D95}"/>
                </a:ext>
              </a:extLst>
            </p:cNvPr>
            <p:cNvSpPr/>
            <p:nvPr/>
          </p:nvSpPr>
          <p:spPr>
            <a:xfrm>
              <a:off x="1741714" y="4849585"/>
              <a:ext cx="3869872" cy="274865"/>
            </a:xfrm>
            <a:prstGeom prst="rightArrow">
              <a:avLst>
                <a:gd name="adj1" fmla="val 77869"/>
                <a:gd name="adj2" fmla="val 30000"/>
              </a:avLst>
            </a:prstGeom>
            <a:solidFill>
              <a:srgbClr val="00758C">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4AB19236-1EC5-EE4B-B79A-4E0A785C0AA0}"/>
                </a:ext>
              </a:extLst>
            </p:cNvPr>
            <p:cNvSpPr/>
            <p:nvPr/>
          </p:nvSpPr>
          <p:spPr>
            <a:xfrm>
              <a:off x="1175657" y="4122963"/>
              <a:ext cx="9590314" cy="367393"/>
            </a:xfrm>
            <a:prstGeom prst="rightArrow">
              <a:avLst>
                <a:gd name="adj1" fmla="val 77869"/>
                <a:gd name="adj2" fmla="val 30000"/>
              </a:avLst>
            </a:prstGeom>
            <a:solidFill>
              <a:srgbClr val="199CC4">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EA287C83-1A38-2F42-9364-A382ECEAAA21}"/>
              </a:ext>
            </a:extLst>
          </p:cNvPr>
          <p:cNvSpPr txBox="1"/>
          <p:nvPr/>
        </p:nvSpPr>
        <p:spPr>
          <a:xfrm>
            <a:off x="10610937" y="4829873"/>
            <a:ext cx="1495154" cy="707886"/>
          </a:xfrm>
          <a:prstGeom prst="rect">
            <a:avLst/>
          </a:prstGeom>
          <a:noFill/>
        </p:spPr>
        <p:txBody>
          <a:bodyPr wrap="none" rtlCol="0">
            <a:spAutoFit/>
          </a:bodyPr>
          <a:lstStyle/>
          <a:p>
            <a:pPr algn="r"/>
            <a:r>
              <a:rPr lang="nl-NL" sz="2000" dirty="0"/>
              <a:t>Klantwaarde</a:t>
            </a:r>
          </a:p>
          <a:p>
            <a:pPr algn="r"/>
            <a:r>
              <a:rPr lang="nl-NL" sz="2000" dirty="0"/>
              <a:t>leveren</a:t>
            </a:r>
          </a:p>
        </p:txBody>
      </p:sp>
      <p:sp>
        <p:nvSpPr>
          <p:cNvPr id="19" name="TextBox 18">
            <a:extLst>
              <a:ext uri="{FF2B5EF4-FFF2-40B4-BE49-F238E27FC236}">
                <a16:creationId xmlns:a16="http://schemas.microsoft.com/office/drawing/2014/main" id="{071E15FE-7EB3-AC4A-BC47-750AE501C6AB}"/>
              </a:ext>
            </a:extLst>
          </p:cNvPr>
          <p:cNvSpPr txBox="1"/>
          <p:nvPr/>
        </p:nvSpPr>
        <p:spPr>
          <a:xfrm>
            <a:off x="5322329" y="6424337"/>
            <a:ext cx="2914131" cy="400110"/>
          </a:xfrm>
          <a:prstGeom prst="rect">
            <a:avLst/>
          </a:prstGeom>
          <a:noFill/>
        </p:spPr>
        <p:txBody>
          <a:bodyPr wrap="none" rtlCol="0">
            <a:spAutoFit/>
          </a:bodyPr>
          <a:lstStyle/>
          <a:p>
            <a:r>
              <a:rPr lang="nl-NL" sz="2000" dirty="0"/>
              <a:t>Processen (</a:t>
            </a:r>
            <a:r>
              <a:rPr lang="nl-NL" sz="2000" dirty="0" err="1"/>
              <a:t>waardeketens</a:t>
            </a:r>
            <a:r>
              <a:rPr lang="nl-NL" sz="2000" dirty="0"/>
              <a:t>)</a:t>
            </a:r>
          </a:p>
        </p:txBody>
      </p:sp>
      <p:grpSp>
        <p:nvGrpSpPr>
          <p:cNvPr id="31" name="Group 30">
            <a:extLst>
              <a:ext uri="{FF2B5EF4-FFF2-40B4-BE49-F238E27FC236}">
                <a16:creationId xmlns:a16="http://schemas.microsoft.com/office/drawing/2014/main" id="{02321F7E-4128-3C44-BE6C-1737EF1D770C}"/>
              </a:ext>
            </a:extLst>
          </p:cNvPr>
          <p:cNvGrpSpPr/>
          <p:nvPr/>
        </p:nvGrpSpPr>
        <p:grpSpPr>
          <a:xfrm>
            <a:off x="9582214" y="210676"/>
            <a:ext cx="2305576" cy="1481129"/>
            <a:chOff x="1564988" y="1291822"/>
            <a:chExt cx="6897433" cy="3667704"/>
          </a:xfrm>
        </p:grpSpPr>
        <p:sp>
          <p:nvSpPr>
            <p:cNvPr id="32" name="Oval 31">
              <a:extLst>
                <a:ext uri="{FF2B5EF4-FFF2-40B4-BE49-F238E27FC236}">
                  <a16:creationId xmlns:a16="http://schemas.microsoft.com/office/drawing/2014/main" id="{1AB721CC-1C6F-4344-A37D-27824DACD1B1}"/>
                </a:ext>
              </a:extLst>
            </p:cNvPr>
            <p:cNvSpPr/>
            <p:nvPr/>
          </p:nvSpPr>
          <p:spPr>
            <a:xfrm>
              <a:off x="1564988" y="1291822"/>
              <a:ext cx="5415672" cy="3667704"/>
            </a:xfrm>
            <a:prstGeom prst="ellipse">
              <a:avLst/>
            </a:prstGeom>
            <a:solidFill>
              <a:srgbClr val="DEF0FA">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33" name="Group 32">
              <a:extLst>
                <a:ext uri="{FF2B5EF4-FFF2-40B4-BE49-F238E27FC236}">
                  <a16:creationId xmlns:a16="http://schemas.microsoft.com/office/drawing/2014/main" id="{1A8FBBA5-E9D9-384F-AC44-58B7D48304F4}"/>
                </a:ext>
              </a:extLst>
            </p:cNvPr>
            <p:cNvGrpSpPr/>
            <p:nvPr/>
          </p:nvGrpSpPr>
          <p:grpSpPr>
            <a:xfrm>
              <a:off x="2360155" y="1996929"/>
              <a:ext cx="4125752" cy="985128"/>
              <a:chOff x="2344999" y="2005351"/>
              <a:chExt cx="4125752" cy="985128"/>
            </a:xfrm>
          </p:grpSpPr>
          <p:sp>
            <p:nvSpPr>
              <p:cNvPr id="40" name="Rectangle 39">
                <a:extLst>
                  <a:ext uri="{FF2B5EF4-FFF2-40B4-BE49-F238E27FC236}">
                    <a16:creationId xmlns:a16="http://schemas.microsoft.com/office/drawing/2014/main" id="{E5B8991B-4E61-CE4B-B157-91177569B8E9}"/>
                  </a:ext>
                </a:extLst>
              </p:cNvPr>
              <p:cNvSpPr/>
              <p:nvPr/>
            </p:nvSpPr>
            <p:spPr>
              <a:xfrm>
                <a:off x="2344999" y="2230429"/>
                <a:ext cx="3073327" cy="760050"/>
              </a:xfrm>
              <a:prstGeom prst="rect">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b="1" dirty="0">
                    <a:solidFill>
                      <a:schemeClr val="bg1"/>
                    </a:solidFill>
                  </a:rPr>
                  <a:t>UT processen</a:t>
                </a:r>
              </a:p>
            </p:txBody>
          </p:sp>
          <p:sp>
            <p:nvSpPr>
              <p:cNvPr id="41" name="Isosceles Triangle 13">
                <a:extLst>
                  <a:ext uri="{FF2B5EF4-FFF2-40B4-BE49-F238E27FC236}">
                    <a16:creationId xmlns:a16="http://schemas.microsoft.com/office/drawing/2014/main" id="{53AEE3FF-4565-D946-A72C-8901371D8A9A}"/>
                  </a:ext>
                </a:extLst>
              </p:cNvPr>
              <p:cNvSpPr/>
              <p:nvPr/>
            </p:nvSpPr>
            <p:spPr>
              <a:xfrm rot="5400000">
                <a:off x="5447734" y="1967462"/>
                <a:ext cx="985127" cy="1060906"/>
              </a:xfrm>
              <a:prstGeom prst="triangle">
                <a:avLst>
                  <a:gd name="adj" fmla="val 100000"/>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grpSp>
          <p:nvGrpSpPr>
            <p:cNvPr id="34" name="Group 33">
              <a:extLst>
                <a:ext uri="{FF2B5EF4-FFF2-40B4-BE49-F238E27FC236}">
                  <a16:creationId xmlns:a16="http://schemas.microsoft.com/office/drawing/2014/main" id="{1FCDF508-82B0-D84A-B2F6-70668D66CFDD}"/>
                </a:ext>
              </a:extLst>
            </p:cNvPr>
            <p:cNvGrpSpPr/>
            <p:nvPr/>
          </p:nvGrpSpPr>
          <p:grpSpPr>
            <a:xfrm flipV="1">
              <a:off x="2368635" y="3047645"/>
              <a:ext cx="4116567" cy="985129"/>
              <a:chOff x="2353479" y="2121322"/>
              <a:chExt cx="4116567" cy="985129"/>
            </a:xfrm>
          </p:grpSpPr>
          <p:sp>
            <p:nvSpPr>
              <p:cNvPr id="38" name="Rectangle 37">
                <a:extLst>
                  <a:ext uri="{FF2B5EF4-FFF2-40B4-BE49-F238E27FC236}">
                    <a16:creationId xmlns:a16="http://schemas.microsoft.com/office/drawing/2014/main" id="{6C0AD0D2-9F87-484C-9592-0367361866D1}"/>
                  </a:ext>
                </a:extLst>
              </p:cNvPr>
              <p:cNvSpPr/>
              <p:nvPr/>
            </p:nvSpPr>
            <p:spPr>
              <a:xfrm>
                <a:off x="2353479" y="2368177"/>
                <a:ext cx="3056366" cy="738274"/>
              </a:xfrm>
              <a:prstGeom prst="rect">
                <a:avLst/>
              </a:prstGeom>
              <a:solidFill>
                <a:srgbClr val="0070C0">
                  <a:alpha val="2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39" name="Isosceles Triangle 11">
                <a:extLst>
                  <a:ext uri="{FF2B5EF4-FFF2-40B4-BE49-F238E27FC236}">
                    <a16:creationId xmlns:a16="http://schemas.microsoft.com/office/drawing/2014/main" id="{FAEC69AA-2BCB-9C4A-8981-434CC4D029C2}"/>
                  </a:ext>
                </a:extLst>
              </p:cNvPr>
              <p:cNvSpPr/>
              <p:nvPr/>
            </p:nvSpPr>
            <p:spPr>
              <a:xfrm rot="5400000">
                <a:off x="5447028" y="2083433"/>
                <a:ext cx="985129" cy="1060907"/>
              </a:xfrm>
              <a:prstGeom prst="triangle">
                <a:avLst>
                  <a:gd name="adj" fmla="val 100000"/>
                </a:avLst>
              </a:prstGeom>
              <a:solidFill>
                <a:srgbClr val="0070C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sp>
          <p:nvSpPr>
            <p:cNvPr id="35" name="Oval 34">
              <a:extLst>
                <a:ext uri="{FF2B5EF4-FFF2-40B4-BE49-F238E27FC236}">
                  <a16:creationId xmlns:a16="http://schemas.microsoft.com/office/drawing/2014/main" id="{D86F12A4-14C2-EF44-9039-E15F6F2124C9}"/>
                </a:ext>
              </a:extLst>
            </p:cNvPr>
            <p:cNvSpPr/>
            <p:nvPr/>
          </p:nvSpPr>
          <p:spPr>
            <a:xfrm>
              <a:off x="6557410" y="2372960"/>
              <a:ext cx="1905011" cy="1278984"/>
            </a:xfrm>
            <a:prstGeom prst="ellipse">
              <a:avLst/>
            </a:prstGeom>
            <a:solidFill>
              <a:srgbClr val="F47613">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a:t>doelen</a:t>
              </a:r>
            </a:p>
          </p:txBody>
        </p:sp>
        <p:sp>
          <p:nvSpPr>
            <p:cNvPr id="36" name="TextBox 35">
              <a:extLst>
                <a:ext uri="{FF2B5EF4-FFF2-40B4-BE49-F238E27FC236}">
                  <a16:creationId xmlns:a16="http://schemas.microsoft.com/office/drawing/2014/main" id="{5D88400C-FA86-E243-8EC0-40E7E54759B8}"/>
                </a:ext>
              </a:extLst>
            </p:cNvPr>
            <p:cNvSpPr txBox="1"/>
            <p:nvPr/>
          </p:nvSpPr>
          <p:spPr>
            <a:xfrm>
              <a:off x="2601241" y="3125675"/>
              <a:ext cx="2583004" cy="609714"/>
            </a:xfrm>
            <a:prstGeom prst="rect">
              <a:avLst/>
            </a:prstGeom>
            <a:noFill/>
            <a:ln>
              <a:noFill/>
            </a:ln>
          </p:spPr>
          <p:txBody>
            <a:bodyPr wrap="square" rtlCol="0">
              <a:spAutoFit/>
            </a:bodyPr>
            <a:lstStyle/>
            <a:p>
              <a:r>
                <a:rPr lang="nl-NL" sz="1000" dirty="0">
                  <a:solidFill>
                    <a:schemeClr val="bg1">
                      <a:lumMod val="75000"/>
                    </a:schemeClr>
                  </a:solidFill>
                </a:rPr>
                <a:t>UT structuur</a:t>
              </a:r>
            </a:p>
          </p:txBody>
        </p:sp>
        <p:sp>
          <p:nvSpPr>
            <p:cNvPr id="37" name="TextBox 36">
              <a:extLst>
                <a:ext uri="{FF2B5EF4-FFF2-40B4-BE49-F238E27FC236}">
                  <a16:creationId xmlns:a16="http://schemas.microsoft.com/office/drawing/2014/main" id="{3F529737-83F1-E44F-90BF-A0AA7240FA39}"/>
                </a:ext>
              </a:extLst>
            </p:cNvPr>
            <p:cNvSpPr txBox="1"/>
            <p:nvPr/>
          </p:nvSpPr>
          <p:spPr>
            <a:xfrm>
              <a:off x="3056310" y="4096074"/>
              <a:ext cx="2433025" cy="609714"/>
            </a:xfrm>
            <a:prstGeom prst="rect">
              <a:avLst/>
            </a:prstGeom>
            <a:noFill/>
            <a:ln>
              <a:noFill/>
            </a:ln>
          </p:spPr>
          <p:txBody>
            <a:bodyPr wrap="square" rtlCol="0">
              <a:spAutoFit/>
            </a:bodyPr>
            <a:lstStyle/>
            <a:p>
              <a:r>
                <a:rPr lang="nl-NL" sz="1000" dirty="0">
                  <a:solidFill>
                    <a:schemeClr val="bg1">
                      <a:lumMod val="75000"/>
                    </a:schemeClr>
                  </a:solidFill>
                </a:rPr>
                <a:t>UT cultuur</a:t>
              </a:r>
            </a:p>
          </p:txBody>
        </p:sp>
      </p:grpSp>
    </p:spTree>
    <p:extLst>
      <p:ext uri="{BB962C8B-B14F-4D97-AF65-F5344CB8AC3E}">
        <p14:creationId xmlns:p14="http://schemas.microsoft.com/office/powerpoint/2010/main" val="171695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D6689D-B1E8-114E-B9B5-25686411D60B}"/>
              </a:ext>
            </a:extLst>
          </p:cNvPr>
          <p:cNvGrpSpPr/>
          <p:nvPr/>
        </p:nvGrpSpPr>
        <p:grpSpPr>
          <a:xfrm>
            <a:off x="1795184" y="4153399"/>
            <a:ext cx="10145485" cy="2220687"/>
            <a:chOff x="620486" y="4122963"/>
            <a:chExt cx="10145485" cy="2220687"/>
          </a:xfrm>
        </p:grpSpPr>
        <p:sp>
          <p:nvSpPr>
            <p:cNvPr id="4" name="Right Arrow 3">
              <a:extLst>
                <a:ext uri="{FF2B5EF4-FFF2-40B4-BE49-F238E27FC236}">
                  <a16:creationId xmlns:a16="http://schemas.microsoft.com/office/drawing/2014/main" id="{E4F5C070-9092-7044-9555-1D4D773546FE}"/>
                </a:ext>
              </a:extLst>
            </p:cNvPr>
            <p:cNvSpPr/>
            <p:nvPr/>
          </p:nvSpPr>
          <p:spPr>
            <a:xfrm>
              <a:off x="620486" y="4490357"/>
              <a:ext cx="8180615" cy="1143000"/>
            </a:xfrm>
            <a:prstGeom prst="rightArrow">
              <a:avLst>
                <a:gd name="adj1" fmla="val 77869"/>
                <a:gd name="adj2" fmla="val 30000"/>
              </a:avLst>
            </a:prstGeom>
            <a:solidFill>
              <a:srgbClr val="4472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66CC01E3-6DD0-8641-8AA6-0DCC0B138E27}"/>
                </a:ext>
              </a:extLst>
            </p:cNvPr>
            <p:cNvSpPr/>
            <p:nvPr/>
          </p:nvSpPr>
          <p:spPr>
            <a:xfrm>
              <a:off x="4588329" y="5491843"/>
              <a:ext cx="5410200" cy="615043"/>
            </a:xfrm>
            <a:prstGeom prst="rightArrow">
              <a:avLst>
                <a:gd name="adj1" fmla="val 77869"/>
                <a:gd name="adj2" fmla="val 30000"/>
              </a:avLst>
            </a:prstGeom>
            <a:solidFill>
              <a:srgbClr val="199C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1FE59CF1-C84B-4642-B2C2-F8C5F9868345}"/>
                </a:ext>
              </a:extLst>
            </p:cNvPr>
            <p:cNvSpPr/>
            <p:nvPr/>
          </p:nvSpPr>
          <p:spPr>
            <a:xfrm>
              <a:off x="1175657" y="5870121"/>
              <a:ext cx="5001987" cy="473529"/>
            </a:xfrm>
            <a:prstGeom prst="rightArrow">
              <a:avLst>
                <a:gd name="adj1" fmla="val 77869"/>
                <a:gd name="adj2" fmla="val 30000"/>
              </a:avLst>
            </a:prstGeom>
            <a:solidFill>
              <a:srgbClr val="967CC4">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CCC424A4-7B20-F843-850F-9CE5ED1213C2}"/>
                </a:ext>
              </a:extLst>
            </p:cNvPr>
            <p:cNvSpPr/>
            <p:nvPr/>
          </p:nvSpPr>
          <p:spPr>
            <a:xfrm>
              <a:off x="1741714" y="4849585"/>
              <a:ext cx="3869872" cy="274865"/>
            </a:xfrm>
            <a:prstGeom prst="rightArrow">
              <a:avLst>
                <a:gd name="adj1" fmla="val 77869"/>
                <a:gd name="adj2" fmla="val 30000"/>
              </a:avLst>
            </a:prstGeom>
            <a:solidFill>
              <a:srgbClr val="00758C">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a16="http://schemas.microsoft.com/office/drawing/2014/main" id="{4B02C7EE-4774-C541-89E6-090473C9C2B1}"/>
                </a:ext>
              </a:extLst>
            </p:cNvPr>
            <p:cNvSpPr/>
            <p:nvPr/>
          </p:nvSpPr>
          <p:spPr>
            <a:xfrm>
              <a:off x="1175657" y="4122963"/>
              <a:ext cx="9590314" cy="367393"/>
            </a:xfrm>
            <a:prstGeom prst="rightArrow">
              <a:avLst>
                <a:gd name="adj1" fmla="val 77869"/>
                <a:gd name="adj2" fmla="val 30000"/>
              </a:avLst>
            </a:prstGeom>
            <a:solidFill>
              <a:srgbClr val="199CC4">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5C90B48-5F43-514F-95E3-1FF82D1DB095}"/>
              </a:ext>
            </a:extLst>
          </p:cNvPr>
          <p:cNvGrpSpPr/>
          <p:nvPr/>
        </p:nvGrpSpPr>
        <p:grpSpPr>
          <a:xfrm>
            <a:off x="2842166" y="1172610"/>
            <a:ext cx="8314696" cy="2892072"/>
            <a:chOff x="1718458" y="866124"/>
            <a:chExt cx="8314696" cy="2892072"/>
          </a:xfrm>
        </p:grpSpPr>
        <p:pic>
          <p:nvPicPr>
            <p:cNvPr id="10" name="Picture 9">
              <a:extLst>
                <a:ext uri="{FF2B5EF4-FFF2-40B4-BE49-F238E27FC236}">
                  <a16:creationId xmlns:a16="http://schemas.microsoft.com/office/drawing/2014/main" id="{B35E3D4B-8E83-D747-A010-12CC86AC824F}"/>
                </a:ext>
              </a:extLst>
            </p:cNvPr>
            <p:cNvPicPr>
              <a:picLocks noChangeAspect="1"/>
            </p:cNvPicPr>
            <p:nvPr/>
          </p:nvPicPr>
          <p:blipFill>
            <a:blip r:embed="rId3"/>
            <a:stretch>
              <a:fillRect/>
            </a:stretch>
          </p:blipFill>
          <p:spPr>
            <a:xfrm rot="5400000" flipH="1">
              <a:off x="1142876" y="1707800"/>
              <a:ext cx="2547664" cy="1396499"/>
            </a:xfrm>
            <a:prstGeom prst="rect">
              <a:avLst/>
            </a:prstGeom>
            <a:noFill/>
            <a:scene3d>
              <a:camera prst="orthographicFront">
                <a:rot lat="0" lon="3000000" rev="0"/>
              </a:camera>
              <a:lightRig rig="threePt" dir="t"/>
            </a:scene3d>
          </p:spPr>
        </p:pic>
        <p:pic>
          <p:nvPicPr>
            <p:cNvPr id="11" name="Picture 10">
              <a:extLst>
                <a:ext uri="{FF2B5EF4-FFF2-40B4-BE49-F238E27FC236}">
                  <a16:creationId xmlns:a16="http://schemas.microsoft.com/office/drawing/2014/main" id="{BA0C95AD-7C22-214E-9173-1847DA3911DE}"/>
                </a:ext>
              </a:extLst>
            </p:cNvPr>
            <p:cNvPicPr>
              <a:picLocks noChangeAspect="1"/>
            </p:cNvPicPr>
            <p:nvPr/>
          </p:nvPicPr>
          <p:blipFill>
            <a:blip r:embed="rId3"/>
            <a:stretch>
              <a:fillRect/>
            </a:stretch>
          </p:blipFill>
          <p:spPr>
            <a:xfrm rot="658853" flipH="1">
              <a:off x="3095904" y="2078253"/>
              <a:ext cx="2717256" cy="1439889"/>
            </a:xfrm>
            <a:prstGeom prst="rect">
              <a:avLst/>
            </a:prstGeom>
            <a:noFill/>
            <a:scene3d>
              <a:camera prst="orthographicFront">
                <a:rot lat="0" lon="3000000" rev="0"/>
              </a:camera>
              <a:lightRig rig="threePt" dir="t"/>
            </a:scene3d>
          </p:spPr>
        </p:pic>
        <p:pic>
          <p:nvPicPr>
            <p:cNvPr id="12" name="Picture 11">
              <a:extLst>
                <a:ext uri="{FF2B5EF4-FFF2-40B4-BE49-F238E27FC236}">
                  <a16:creationId xmlns:a16="http://schemas.microsoft.com/office/drawing/2014/main" id="{F596B184-6BBA-5846-AF6D-31F1FD63EF91}"/>
                </a:ext>
              </a:extLst>
            </p:cNvPr>
            <p:cNvPicPr>
              <a:picLocks noChangeAspect="1"/>
            </p:cNvPicPr>
            <p:nvPr/>
          </p:nvPicPr>
          <p:blipFill>
            <a:blip r:embed="rId3"/>
            <a:stretch>
              <a:fillRect/>
            </a:stretch>
          </p:blipFill>
          <p:spPr>
            <a:xfrm rot="17338710" flipH="1">
              <a:off x="4816309" y="1617136"/>
              <a:ext cx="2450750" cy="1343376"/>
            </a:xfrm>
            <a:prstGeom prst="rect">
              <a:avLst/>
            </a:prstGeom>
            <a:noFill/>
            <a:scene3d>
              <a:camera prst="orthographicFront">
                <a:rot lat="0" lon="3000000" rev="0"/>
              </a:camera>
              <a:lightRig rig="threePt" dir="t"/>
            </a:scene3d>
          </p:spPr>
        </p:pic>
        <p:pic>
          <p:nvPicPr>
            <p:cNvPr id="13" name="Picture 12">
              <a:extLst>
                <a:ext uri="{FF2B5EF4-FFF2-40B4-BE49-F238E27FC236}">
                  <a16:creationId xmlns:a16="http://schemas.microsoft.com/office/drawing/2014/main" id="{A90DAE2F-9C05-8048-9CB7-71CAA25BDFDD}"/>
                </a:ext>
              </a:extLst>
            </p:cNvPr>
            <p:cNvPicPr>
              <a:picLocks noChangeAspect="1"/>
            </p:cNvPicPr>
            <p:nvPr/>
          </p:nvPicPr>
          <p:blipFill>
            <a:blip r:embed="rId3"/>
            <a:stretch>
              <a:fillRect/>
            </a:stretch>
          </p:blipFill>
          <p:spPr>
            <a:xfrm rot="10211686" flipH="1">
              <a:off x="6154148" y="2182336"/>
              <a:ext cx="2973850" cy="1575860"/>
            </a:xfrm>
            <a:prstGeom prst="rect">
              <a:avLst/>
            </a:prstGeom>
            <a:noFill/>
            <a:scene3d>
              <a:camera prst="orthographicFront">
                <a:rot lat="0" lon="3000000" rev="0"/>
              </a:camera>
              <a:lightRig rig="threePt" dir="t"/>
            </a:scene3d>
          </p:spPr>
        </p:pic>
        <p:pic>
          <p:nvPicPr>
            <p:cNvPr id="14" name="Picture 13">
              <a:extLst>
                <a:ext uri="{FF2B5EF4-FFF2-40B4-BE49-F238E27FC236}">
                  <a16:creationId xmlns:a16="http://schemas.microsoft.com/office/drawing/2014/main" id="{95B30487-FD80-3B41-B12F-A9D5F39E5A45}"/>
                </a:ext>
              </a:extLst>
            </p:cNvPr>
            <p:cNvPicPr>
              <a:picLocks noChangeAspect="1"/>
            </p:cNvPicPr>
            <p:nvPr/>
          </p:nvPicPr>
          <p:blipFill>
            <a:blip r:embed="rId3"/>
            <a:stretch>
              <a:fillRect/>
            </a:stretch>
          </p:blipFill>
          <p:spPr>
            <a:xfrm rot="3933137" flipH="1">
              <a:off x="7856559" y="1534927"/>
              <a:ext cx="2845398" cy="1507792"/>
            </a:xfrm>
            <a:prstGeom prst="rect">
              <a:avLst/>
            </a:prstGeom>
            <a:noFill/>
            <a:scene3d>
              <a:camera prst="orthographicFront">
                <a:rot lat="0" lon="3000000" rev="0"/>
              </a:camera>
              <a:lightRig rig="threePt" dir="t"/>
            </a:scene3d>
          </p:spPr>
        </p:pic>
      </p:grpSp>
      <p:sp>
        <p:nvSpPr>
          <p:cNvPr id="16" name="Title 15">
            <a:extLst>
              <a:ext uri="{FF2B5EF4-FFF2-40B4-BE49-F238E27FC236}">
                <a16:creationId xmlns:a16="http://schemas.microsoft.com/office/drawing/2014/main" id="{48217807-F86B-8D4E-A734-9DA5773CF0F6}"/>
              </a:ext>
            </a:extLst>
          </p:cNvPr>
          <p:cNvSpPr>
            <a:spLocks noGrp="1"/>
          </p:cNvSpPr>
          <p:nvPr>
            <p:ph type="title"/>
          </p:nvPr>
        </p:nvSpPr>
        <p:spPr>
          <a:xfrm>
            <a:off x="440871" y="292521"/>
            <a:ext cx="11506200" cy="1100107"/>
          </a:xfrm>
        </p:spPr>
        <p:txBody>
          <a:bodyPr>
            <a:normAutofit/>
          </a:bodyPr>
          <a:lstStyle/>
          <a:p>
            <a:r>
              <a:rPr lang="en-US" sz="4000" b="1" dirty="0">
                <a:solidFill>
                  <a:srgbClr val="0070C0"/>
                </a:solidFill>
              </a:rPr>
              <a:t>TA </a:t>
            </a:r>
            <a:r>
              <a:rPr lang="en-US" sz="4000" b="1" dirty="0" err="1">
                <a:solidFill>
                  <a:srgbClr val="0070C0"/>
                </a:solidFill>
              </a:rPr>
              <a:t>en</a:t>
            </a:r>
            <a:r>
              <a:rPr lang="en-US" sz="4000" b="1" dirty="0">
                <a:solidFill>
                  <a:srgbClr val="0070C0"/>
                </a:solidFill>
              </a:rPr>
              <a:t> KP </a:t>
            </a:r>
            <a:r>
              <a:rPr lang="en-US" sz="4000" b="1" dirty="0" err="1">
                <a:solidFill>
                  <a:srgbClr val="0070C0"/>
                </a:solidFill>
              </a:rPr>
              <a:t>samen</a:t>
            </a:r>
            <a:r>
              <a:rPr lang="en-US" sz="4000" b="1" dirty="0">
                <a:solidFill>
                  <a:srgbClr val="0070C0"/>
                </a:solidFill>
              </a:rPr>
              <a:t>…</a:t>
            </a:r>
          </a:p>
        </p:txBody>
      </p:sp>
      <p:sp>
        <p:nvSpPr>
          <p:cNvPr id="25" name="TextBox 24">
            <a:extLst>
              <a:ext uri="{FF2B5EF4-FFF2-40B4-BE49-F238E27FC236}">
                <a16:creationId xmlns:a16="http://schemas.microsoft.com/office/drawing/2014/main" id="{06E3BEF7-E37D-754B-BC6D-5B602E3E69BC}"/>
              </a:ext>
            </a:extLst>
          </p:cNvPr>
          <p:cNvSpPr txBox="1"/>
          <p:nvPr/>
        </p:nvSpPr>
        <p:spPr>
          <a:xfrm>
            <a:off x="10708977" y="4829873"/>
            <a:ext cx="1397114" cy="646331"/>
          </a:xfrm>
          <a:prstGeom prst="rect">
            <a:avLst/>
          </a:prstGeom>
          <a:noFill/>
        </p:spPr>
        <p:txBody>
          <a:bodyPr wrap="none" rtlCol="0">
            <a:spAutoFit/>
          </a:bodyPr>
          <a:lstStyle/>
          <a:p>
            <a:pPr algn="r"/>
            <a:r>
              <a:rPr lang="nl-NL" b="1" dirty="0"/>
              <a:t>Klantwaarde</a:t>
            </a:r>
          </a:p>
          <a:p>
            <a:pPr algn="r"/>
            <a:r>
              <a:rPr lang="nl-NL" b="1" dirty="0"/>
              <a:t>leveren</a:t>
            </a:r>
          </a:p>
        </p:txBody>
      </p:sp>
      <p:sp>
        <p:nvSpPr>
          <p:cNvPr id="26" name="TextBox 25">
            <a:extLst>
              <a:ext uri="{FF2B5EF4-FFF2-40B4-BE49-F238E27FC236}">
                <a16:creationId xmlns:a16="http://schemas.microsoft.com/office/drawing/2014/main" id="{7EC11C63-6AB8-AE40-87F0-0509D3D3C666}"/>
              </a:ext>
            </a:extLst>
          </p:cNvPr>
          <p:cNvSpPr txBox="1"/>
          <p:nvPr/>
        </p:nvSpPr>
        <p:spPr>
          <a:xfrm>
            <a:off x="5299822" y="6463881"/>
            <a:ext cx="2680927" cy="369332"/>
          </a:xfrm>
          <a:prstGeom prst="rect">
            <a:avLst/>
          </a:prstGeom>
          <a:noFill/>
        </p:spPr>
        <p:txBody>
          <a:bodyPr wrap="none" rtlCol="0">
            <a:spAutoFit/>
          </a:bodyPr>
          <a:lstStyle/>
          <a:p>
            <a:r>
              <a:rPr lang="nl-NL" b="1" dirty="0"/>
              <a:t>Processen (</a:t>
            </a:r>
            <a:r>
              <a:rPr lang="nl-NL" b="1" dirty="0" err="1"/>
              <a:t>waardeketens</a:t>
            </a:r>
            <a:r>
              <a:rPr lang="nl-NL" b="1" dirty="0"/>
              <a:t>)</a:t>
            </a:r>
          </a:p>
        </p:txBody>
      </p:sp>
      <p:grpSp>
        <p:nvGrpSpPr>
          <p:cNvPr id="27" name="Group 26">
            <a:extLst>
              <a:ext uri="{FF2B5EF4-FFF2-40B4-BE49-F238E27FC236}">
                <a16:creationId xmlns:a16="http://schemas.microsoft.com/office/drawing/2014/main" id="{A03D0AD5-4458-A74E-8AB3-E1ADB6BBDBE5}"/>
              </a:ext>
            </a:extLst>
          </p:cNvPr>
          <p:cNvGrpSpPr/>
          <p:nvPr/>
        </p:nvGrpSpPr>
        <p:grpSpPr>
          <a:xfrm>
            <a:off x="395310" y="1248786"/>
            <a:ext cx="1559799" cy="5406546"/>
            <a:chOff x="2939680" y="2649958"/>
            <a:chExt cx="419134" cy="2787444"/>
          </a:xfrm>
          <a:noFill/>
        </p:grpSpPr>
        <p:sp>
          <p:nvSpPr>
            <p:cNvPr id="28" name="Rectangle 27">
              <a:extLst>
                <a:ext uri="{FF2B5EF4-FFF2-40B4-BE49-F238E27FC236}">
                  <a16:creationId xmlns:a16="http://schemas.microsoft.com/office/drawing/2014/main" id="{783DE1B7-522D-044C-92A5-87099DCD6EEF}"/>
                </a:ext>
              </a:extLst>
            </p:cNvPr>
            <p:cNvSpPr/>
            <p:nvPr/>
          </p:nvSpPr>
          <p:spPr>
            <a:xfrm>
              <a:off x="2939680" y="2649958"/>
              <a:ext cx="419134" cy="26887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29" name="TextBox 28">
              <a:extLst>
                <a:ext uri="{FF2B5EF4-FFF2-40B4-BE49-F238E27FC236}">
                  <a16:creationId xmlns:a16="http://schemas.microsoft.com/office/drawing/2014/main" id="{16496A13-F98C-F74E-A331-3018F3FD6E1B}"/>
                </a:ext>
              </a:extLst>
            </p:cNvPr>
            <p:cNvSpPr txBox="1"/>
            <p:nvPr/>
          </p:nvSpPr>
          <p:spPr>
            <a:xfrm rot="5400000">
              <a:off x="2443598" y="3372214"/>
              <a:ext cx="1257902" cy="163508"/>
            </a:xfrm>
            <a:prstGeom prst="rect">
              <a:avLst/>
            </a:prstGeom>
            <a:grpFill/>
            <a:ln>
              <a:noFill/>
            </a:ln>
          </p:spPr>
          <p:txBody>
            <a:bodyPr wrap="none" rtlCol="0">
              <a:spAutoFit/>
            </a:bodyPr>
            <a:lstStyle/>
            <a:p>
              <a:r>
                <a:rPr lang="nl-NL" sz="3600" dirty="0"/>
                <a:t>wetenschap</a:t>
              </a:r>
            </a:p>
          </p:txBody>
        </p:sp>
        <p:sp>
          <p:nvSpPr>
            <p:cNvPr id="30" name="TextBox 29">
              <a:extLst>
                <a:ext uri="{FF2B5EF4-FFF2-40B4-BE49-F238E27FC236}">
                  <a16:creationId xmlns:a16="http://schemas.microsoft.com/office/drawing/2014/main" id="{41B9544A-5F32-644E-A7DE-9C1C2CE6AA33}"/>
                </a:ext>
              </a:extLst>
            </p:cNvPr>
            <p:cNvSpPr txBox="1"/>
            <p:nvPr/>
          </p:nvSpPr>
          <p:spPr>
            <a:xfrm rot="5400000">
              <a:off x="2737316" y="3890278"/>
              <a:ext cx="1047750" cy="163508"/>
            </a:xfrm>
            <a:prstGeom prst="rect">
              <a:avLst/>
            </a:prstGeom>
            <a:grpFill/>
            <a:ln>
              <a:noFill/>
            </a:ln>
          </p:spPr>
          <p:txBody>
            <a:bodyPr wrap="none" rtlCol="0">
              <a:spAutoFit/>
            </a:bodyPr>
            <a:lstStyle/>
            <a:p>
              <a:r>
                <a:rPr lang="nl-NL" sz="3600" dirty="0"/>
                <a:t>onderwijs</a:t>
              </a:r>
            </a:p>
          </p:txBody>
        </p:sp>
        <p:sp>
          <p:nvSpPr>
            <p:cNvPr id="31" name="TextBox 30">
              <a:extLst>
                <a:ext uri="{FF2B5EF4-FFF2-40B4-BE49-F238E27FC236}">
                  <a16:creationId xmlns:a16="http://schemas.microsoft.com/office/drawing/2014/main" id="{54A643D0-A4AC-9042-B6AF-5C9739E309B2}"/>
                </a:ext>
              </a:extLst>
            </p:cNvPr>
            <p:cNvSpPr txBox="1"/>
            <p:nvPr/>
          </p:nvSpPr>
          <p:spPr>
            <a:xfrm rot="5400000">
              <a:off x="2586387" y="4776202"/>
              <a:ext cx="1158892" cy="163508"/>
            </a:xfrm>
            <a:prstGeom prst="rect">
              <a:avLst/>
            </a:prstGeom>
            <a:grpFill/>
            <a:ln>
              <a:noFill/>
            </a:ln>
          </p:spPr>
          <p:txBody>
            <a:bodyPr wrap="none" rtlCol="0">
              <a:spAutoFit/>
            </a:bodyPr>
            <a:lstStyle/>
            <a:p>
              <a:r>
                <a:rPr lang="nl-NL" sz="3600" dirty="0"/>
                <a:t>organisatie</a:t>
              </a:r>
            </a:p>
          </p:txBody>
        </p:sp>
      </p:grpSp>
      <p:grpSp>
        <p:nvGrpSpPr>
          <p:cNvPr id="23" name="Group 22"/>
          <p:cNvGrpSpPr/>
          <p:nvPr/>
        </p:nvGrpSpPr>
        <p:grpSpPr>
          <a:xfrm>
            <a:off x="9635093" y="107203"/>
            <a:ext cx="2305576" cy="1481129"/>
            <a:chOff x="1564988" y="1291822"/>
            <a:chExt cx="6897433" cy="3667704"/>
          </a:xfrm>
        </p:grpSpPr>
        <p:sp>
          <p:nvSpPr>
            <p:cNvPr id="32" name="Oval 31"/>
            <p:cNvSpPr/>
            <p:nvPr/>
          </p:nvSpPr>
          <p:spPr>
            <a:xfrm>
              <a:off x="1564988" y="1291822"/>
              <a:ext cx="5415672" cy="3667704"/>
            </a:xfrm>
            <a:prstGeom prst="ellipse">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33" name="Group 32"/>
            <p:cNvGrpSpPr/>
            <p:nvPr/>
          </p:nvGrpSpPr>
          <p:grpSpPr>
            <a:xfrm>
              <a:off x="2360155" y="1996929"/>
              <a:ext cx="4125752" cy="985128"/>
              <a:chOff x="2344999" y="2005351"/>
              <a:chExt cx="4125752" cy="985128"/>
            </a:xfrm>
          </p:grpSpPr>
          <p:sp>
            <p:nvSpPr>
              <p:cNvPr id="40" name="Rectangle 39"/>
              <p:cNvSpPr/>
              <p:nvPr/>
            </p:nvSpPr>
            <p:spPr>
              <a:xfrm>
                <a:off x="2344999" y="2230429"/>
                <a:ext cx="3073326" cy="760050"/>
              </a:xfrm>
              <a:prstGeom prst="rect">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UT processen</a:t>
                </a:r>
              </a:p>
            </p:txBody>
          </p:sp>
          <p:sp>
            <p:nvSpPr>
              <p:cNvPr id="41" name="Isosceles Triangle 40"/>
              <p:cNvSpPr/>
              <p:nvPr/>
            </p:nvSpPr>
            <p:spPr>
              <a:xfrm rot="5400000">
                <a:off x="5447734" y="1967462"/>
                <a:ext cx="985127" cy="1060906"/>
              </a:xfrm>
              <a:prstGeom prst="triangle">
                <a:avLst>
                  <a:gd name="adj" fmla="val 100000"/>
                </a:avLst>
              </a:prstGeom>
              <a:solidFill>
                <a:srgbClr val="00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grpSp>
          <p:nvGrpSpPr>
            <p:cNvPr id="34" name="Group 33"/>
            <p:cNvGrpSpPr/>
            <p:nvPr/>
          </p:nvGrpSpPr>
          <p:grpSpPr>
            <a:xfrm flipV="1">
              <a:off x="2368635" y="3047645"/>
              <a:ext cx="4098329" cy="985128"/>
              <a:chOff x="2353479" y="2121323"/>
              <a:chExt cx="4098329" cy="985128"/>
            </a:xfrm>
          </p:grpSpPr>
          <p:sp>
            <p:nvSpPr>
              <p:cNvPr id="38" name="Rectangle 37"/>
              <p:cNvSpPr/>
              <p:nvPr/>
            </p:nvSpPr>
            <p:spPr>
              <a:xfrm>
                <a:off x="2353479" y="2368177"/>
                <a:ext cx="3056366" cy="7382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sp>
            <p:nvSpPr>
              <p:cNvPr id="39" name="Isosceles Triangle 38"/>
              <p:cNvSpPr/>
              <p:nvPr/>
            </p:nvSpPr>
            <p:spPr>
              <a:xfrm rot="5400000">
                <a:off x="5428791" y="2083434"/>
                <a:ext cx="985127" cy="1060906"/>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sp>
          <p:nvSpPr>
            <p:cNvPr id="35" name="Oval 34"/>
            <p:cNvSpPr/>
            <p:nvPr/>
          </p:nvSpPr>
          <p:spPr>
            <a:xfrm>
              <a:off x="6557410" y="2372960"/>
              <a:ext cx="1905011" cy="1278984"/>
            </a:xfrm>
            <a:prstGeom prst="ellipse">
              <a:avLst/>
            </a:prstGeom>
            <a:solidFill>
              <a:srgbClr val="F47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dirty="0"/>
                <a:t>doelen</a:t>
              </a:r>
            </a:p>
          </p:txBody>
        </p:sp>
        <p:sp>
          <p:nvSpPr>
            <p:cNvPr id="36" name="TextBox 35"/>
            <p:cNvSpPr txBox="1"/>
            <p:nvPr/>
          </p:nvSpPr>
          <p:spPr>
            <a:xfrm>
              <a:off x="2601241" y="3125676"/>
              <a:ext cx="2583004" cy="609715"/>
            </a:xfrm>
            <a:prstGeom prst="rect">
              <a:avLst/>
            </a:prstGeom>
            <a:noFill/>
            <a:ln>
              <a:noFill/>
            </a:ln>
          </p:spPr>
          <p:txBody>
            <a:bodyPr wrap="square" rtlCol="0">
              <a:spAutoFit/>
            </a:bodyPr>
            <a:lstStyle/>
            <a:p>
              <a:r>
                <a:rPr lang="nl-NL" sz="1000" dirty="0">
                  <a:solidFill>
                    <a:schemeClr val="bg1"/>
                  </a:solidFill>
                </a:rPr>
                <a:t>UT structuur</a:t>
              </a:r>
            </a:p>
          </p:txBody>
        </p:sp>
        <p:sp>
          <p:nvSpPr>
            <p:cNvPr id="37" name="TextBox 36"/>
            <p:cNvSpPr txBox="1"/>
            <p:nvPr/>
          </p:nvSpPr>
          <p:spPr>
            <a:xfrm>
              <a:off x="3056310" y="4096074"/>
              <a:ext cx="2433025" cy="609714"/>
            </a:xfrm>
            <a:prstGeom prst="rect">
              <a:avLst/>
            </a:prstGeom>
            <a:noFill/>
            <a:ln>
              <a:noFill/>
            </a:ln>
          </p:spPr>
          <p:txBody>
            <a:bodyPr wrap="square" rtlCol="0">
              <a:spAutoFit/>
            </a:bodyPr>
            <a:lstStyle/>
            <a:p>
              <a:r>
                <a:rPr lang="nl-NL" sz="1000" dirty="0">
                  <a:solidFill>
                    <a:srgbClr val="002060"/>
                  </a:solidFill>
                </a:rPr>
                <a:t>UT cultuur</a:t>
              </a:r>
            </a:p>
          </p:txBody>
        </p:sp>
      </p:grpSp>
    </p:spTree>
    <p:extLst>
      <p:ext uri="{BB962C8B-B14F-4D97-AF65-F5344CB8AC3E}">
        <p14:creationId xmlns:p14="http://schemas.microsoft.com/office/powerpoint/2010/main" val="14155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8" y="252584"/>
            <a:ext cx="11527302" cy="1102688"/>
          </a:xfrm>
        </p:spPr>
        <p:txBody>
          <a:bodyPr>
            <a:normAutofit/>
          </a:bodyPr>
          <a:lstStyle/>
          <a:p>
            <a:r>
              <a:rPr lang="nl-NL" b="1" dirty="0">
                <a:solidFill>
                  <a:srgbClr val="0070C0"/>
                </a:solidFill>
              </a:rPr>
              <a:t>Verschillende teams</a:t>
            </a:r>
          </a:p>
        </p:txBody>
      </p:sp>
      <p:graphicFrame>
        <p:nvGraphicFramePr>
          <p:cNvPr id="3" name="Table 2"/>
          <p:cNvGraphicFramePr>
            <a:graphicFrameLocks noGrp="1"/>
          </p:cNvGraphicFramePr>
          <p:nvPr>
            <p:extLst>
              <p:ext uri="{D42A27DB-BD31-4B8C-83A1-F6EECF244321}">
                <p14:modId xmlns:p14="http://schemas.microsoft.com/office/powerpoint/2010/main" val="477763828"/>
              </p:ext>
            </p:extLst>
          </p:nvPr>
        </p:nvGraphicFramePr>
        <p:xfrm>
          <a:off x="359898" y="1191986"/>
          <a:ext cx="10205496" cy="5176731"/>
        </p:xfrm>
        <a:graphic>
          <a:graphicData uri="http://schemas.openxmlformats.org/drawingml/2006/table">
            <a:tbl>
              <a:tblPr firstRow="1" bandRow="1">
                <a:tableStyleId>{5C22544A-7EE6-4342-B048-85BDC9FD1C3A}</a:tableStyleId>
              </a:tblPr>
              <a:tblGrid>
                <a:gridCol w="2854323">
                  <a:extLst>
                    <a:ext uri="{9D8B030D-6E8A-4147-A177-3AD203B41FA5}">
                      <a16:colId xmlns:a16="http://schemas.microsoft.com/office/drawing/2014/main" val="3112277834"/>
                    </a:ext>
                  </a:extLst>
                </a:gridCol>
                <a:gridCol w="1989540">
                  <a:extLst>
                    <a:ext uri="{9D8B030D-6E8A-4147-A177-3AD203B41FA5}">
                      <a16:colId xmlns:a16="http://schemas.microsoft.com/office/drawing/2014/main" val="1979913346"/>
                    </a:ext>
                  </a:extLst>
                </a:gridCol>
                <a:gridCol w="5361633">
                  <a:extLst>
                    <a:ext uri="{9D8B030D-6E8A-4147-A177-3AD203B41FA5}">
                      <a16:colId xmlns:a16="http://schemas.microsoft.com/office/drawing/2014/main" val="3780991543"/>
                    </a:ext>
                  </a:extLst>
                </a:gridCol>
              </a:tblGrid>
              <a:tr h="511369">
                <a:tc>
                  <a:txBody>
                    <a:bodyPr/>
                    <a:lstStyle/>
                    <a:p>
                      <a:r>
                        <a:rPr lang="nl-NL" sz="2000" dirty="0"/>
                        <a:t>Teamtype</a:t>
                      </a:r>
                    </a:p>
                  </a:txBody>
                  <a:tcPr/>
                </a:tc>
                <a:tc>
                  <a:txBody>
                    <a:bodyPr/>
                    <a:lstStyle/>
                    <a:p>
                      <a:endParaRPr lang="nl-NL" sz="2000" dirty="0"/>
                    </a:p>
                  </a:txBody>
                  <a:tcPr/>
                </a:tc>
                <a:tc>
                  <a:txBody>
                    <a:bodyPr/>
                    <a:lstStyle/>
                    <a:p>
                      <a:r>
                        <a:rPr lang="nl-NL" sz="2000" dirty="0"/>
                        <a:t>Teamfocus</a:t>
                      </a:r>
                    </a:p>
                  </a:txBody>
                  <a:tcPr/>
                </a:tc>
                <a:extLst>
                  <a:ext uri="{0D108BD9-81ED-4DB2-BD59-A6C34878D82A}">
                    <a16:rowId xmlns:a16="http://schemas.microsoft.com/office/drawing/2014/main" val="3885632979"/>
                  </a:ext>
                </a:extLst>
              </a:tr>
              <a:tr h="1260909">
                <a:tc>
                  <a:txBody>
                    <a:bodyPr/>
                    <a:lstStyle/>
                    <a:p>
                      <a:r>
                        <a:rPr lang="nl-NL" sz="2000" dirty="0"/>
                        <a:t>Home </a:t>
                      </a:r>
                      <a:r>
                        <a:rPr lang="nl-NL" sz="2000" dirty="0" err="1"/>
                        <a:t>based</a:t>
                      </a:r>
                      <a:r>
                        <a:rPr lang="nl-NL" sz="2000" dirty="0"/>
                        <a:t> Wetenschappelijke teams/vakgroepen</a:t>
                      </a:r>
                    </a:p>
                  </a:txBody>
                  <a:tcPr/>
                </a:tc>
                <a:tc>
                  <a:txBody>
                    <a:bodyPr/>
                    <a:lstStyle/>
                    <a:p>
                      <a:r>
                        <a:rPr lang="nl-NL" sz="2000" dirty="0"/>
                        <a:t>Team autonomie</a:t>
                      </a:r>
                    </a:p>
                  </a:txBody>
                  <a:tcPr/>
                </a:tc>
                <a:tc>
                  <a:txBody>
                    <a:bodyPr/>
                    <a:lstStyle/>
                    <a:p>
                      <a:r>
                        <a:rPr lang="nl-NL" sz="2000" dirty="0"/>
                        <a:t>Teams</a:t>
                      </a:r>
                      <a:r>
                        <a:rPr lang="nl-NL" sz="2000" baseline="0" dirty="0"/>
                        <a:t> en individuen </a:t>
                      </a:r>
                      <a:r>
                        <a:rPr lang="nl-NL" sz="2000" dirty="0"/>
                        <a:t>laten excelleren</a:t>
                      </a:r>
                    </a:p>
                  </a:txBody>
                  <a:tcPr/>
                </a:tc>
                <a:extLst>
                  <a:ext uri="{0D108BD9-81ED-4DB2-BD59-A6C34878D82A}">
                    <a16:rowId xmlns:a16="http://schemas.microsoft.com/office/drawing/2014/main" val="3065320966"/>
                  </a:ext>
                </a:extLst>
              </a:tr>
              <a:tr h="1260909">
                <a:tc>
                  <a:txBody>
                    <a:bodyPr/>
                    <a:lstStyle/>
                    <a:p>
                      <a:r>
                        <a:rPr lang="nl-NL" sz="2000" dirty="0"/>
                        <a:t>Wetenschappelijke </a:t>
                      </a:r>
                      <a:r>
                        <a:rPr lang="nl-NL" sz="2000" dirty="0" err="1"/>
                        <a:t>flexteams</a:t>
                      </a:r>
                      <a:r>
                        <a:rPr lang="nl-NL" sz="2000" dirty="0"/>
                        <a:t> (consortia)</a:t>
                      </a:r>
                    </a:p>
                  </a:txBody>
                  <a:tcPr/>
                </a:tc>
                <a:tc>
                  <a:txBody>
                    <a:bodyPr/>
                    <a:lstStyle/>
                    <a:p>
                      <a:r>
                        <a:rPr lang="nl-NL" sz="2000" dirty="0"/>
                        <a:t>Team autonomie</a:t>
                      </a:r>
                    </a:p>
                  </a:txBody>
                  <a:tcPr/>
                </a:tc>
                <a:tc>
                  <a:txBody>
                    <a:bodyPr/>
                    <a:lstStyle/>
                    <a:p>
                      <a:r>
                        <a:rPr lang="nl-NL" sz="2000" dirty="0"/>
                        <a:t>Mensen laten excelleren + excellente procesuitvoering</a:t>
                      </a:r>
                    </a:p>
                  </a:txBody>
                  <a:tcPr/>
                </a:tc>
                <a:extLst>
                  <a:ext uri="{0D108BD9-81ED-4DB2-BD59-A6C34878D82A}">
                    <a16:rowId xmlns:a16="http://schemas.microsoft.com/office/drawing/2014/main" val="3550449485"/>
                  </a:ext>
                </a:extLst>
              </a:tr>
              <a:tr h="1260909">
                <a:tc>
                  <a:txBody>
                    <a:bodyPr/>
                    <a:lstStyle/>
                    <a:p>
                      <a:r>
                        <a:rPr lang="nl-NL" sz="2000" dirty="0"/>
                        <a:t>Ondersteunende </a:t>
                      </a:r>
                      <a:r>
                        <a:rPr lang="nl-NL" sz="2000" dirty="0" err="1"/>
                        <a:t>flexteams</a:t>
                      </a:r>
                      <a:r>
                        <a:rPr lang="nl-NL" sz="2000" dirty="0"/>
                        <a:t> / projectteams</a:t>
                      </a:r>
                    </a:p>
                  </a:txBody>
                  <a:tcPr/>
                </a:tc>
                <a:tc>
                  <a:txBody>
                    <a:bodyPr/>
                    <a:lstStyle/>
                    <a:p>
                      <a:r>
                        <a:rPr lang="nl-NL" sz="2000" dirty="0"/>
                        <a:t>Keten autonomie</a:t>
                      </a:r>
                    </a:p>
                  </a:txBody>
                  <a:tcPr/>
                </a:tc>
                <a:tc>
                  <a:txBody>
                    <a:bodyPr/>
                    <a:lstStyle/>
                    <a:p>
                      <a:r>
                        <a:rPr lang="nl-NL" sz="2000" dirty="0"/>
                        <a:t>Keten verbeteren</a:t>
                      </a:r>
                    </a:p>
                    <a:p>
                      <a:r>
                        <a:rPr lang="nl-NL" sz="2000" dirty="0"/>
                        <a:t>Verandering implementeren</a:t>
                      </a:r>
                    </a:p>
                  </a:txBody>
                  <a:tcPr/>
                </a:tc>
                <a:extLst>
                  <a:ext uri="{0D108BD9-81ED-4DB2-BD59-A6C34878D82A}">
                    <a16:rowId xmlns:a16="http://schemas.microsoft.com/office/drawing/2014/main" val="523052669"/>
                  </a:ext>
                </a:extLst>
              </a:tr>
              <a:tr h="882635">
                <a:tc>
                  <a:txBody>
                    <a:bodyPr/>
                    <a:lstStyle/>
                    <a:p>
                      <a:r>
                        <a:rPr lang="nl-NL" sz="2000" dirty="0"/>
                        <a:t>Ondersteunende </a:t>
                      </a:r>
                    </a:p>
                    <a:p>
                      <a:r>
                        <a:rPr lang="nl-NL" sz="2000" dirty="0"/>
                        <a:t>Home </a:t>
                      </a:r>
                      <a:r>
                        <a:rPr lang="nl-NL" sz="2000" dirty="0" err="1"/>
                        <a:t>based</a:t>
                      </a:r>
                      <a:r>
                        <a:rPr lang="nl-NL" sz="2000" baseline="0" dirty="0"/>
                        <a:t> teams</a:t>
                      </a:r>
                      <a:endParaRPr lang="nl-NL" sz="2000" dirty="0"/>
                    </a:p>
                  </a:txBody>
                  <a:tcPr/>
                </a:tc>
                <a:tc>
                  <a:txBody>
                    <a:bodyPr/>
                    <a:lstStyle/>
                    <a:p>
                      <a:r>
                        <a:rPr lang="nl-NL" sz="2000" dirty="0"/>
                        <a:t>Keten</a:t>
                      </a:r>
                      <a:r>
                        <a:rPr lang="nl-NL" sz="2000" baseline="0" dirty="0"/>
                        <a:t> taak</a:t>
                      </a:r>
                      <a:endParaRPr lang="nl-NL" sz="2000" dirty="0"/>
                    </a:p>
                  </a:txBody>
                  <a:tcPr/>
                </a:tc>
                <a:tc>
                  <a:txBody>
                    <a:bodyPr/>
                    <a:lstStyle/>
                    <a:p>
                      <a:r>
                        <a:rPr lang="nl-NL" sz="2000" dirty="0"/>
                        <a:t>Keten prestatie</a:t>
                      </a:r>
                    </a:p>
                  </a:txBody>
                  <a:tcPr/>
                </a:tc>
                <a:extLst>
                  <a:ext uri="{0D108BD9-81ED-4DB2-BD59-A6C34878D82A}">
                    <a16:rowId xmlns:a16="http://schemas.microsoft.com/office/drawing/2014/main" val="983960417"/>
                  </a:ext>
                </a:extLst>
              </a:tr>
            </a:tbl>
          </a:graphicData>
        </a:graphic>
      </p:graphicFrame>
    </p:spTree>
    <p:extLst>
      <p:ext uri="{BB962C8B-B14F-4D97-AF65-F5344CB8AC3E}">
        <p14:creationId xmlns:p14="http://schemas.microsoft.com/office/powerpoint/2010/main" val="44869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98" y="252583"/>
            <a:ext cx="11527302" cy="898581"/>
          </a:xfrm>
        </p:spPr>
        <p:txBody>
          <a:bodyPr>
            <a:normAutofit/>
          </a:bodyPr>
          <a:lstStyle/>
          <a:p>
            <a:r>
              <a:rPr lang="nl-NL" sz="4000" b="1" dirty="0">
                <a:solidFill>
                  <a:srgbClr val="0070C0"/>
                </a:solidFill>
              </a:rPr>
              <a:t>Nuances in stijlen van leidinggeven (1)</a:t>
            </a:r>
          </a:p>
        </p:txBody>
      </p:sp>
      <p:graphicFrame>
        <p:nvGraphicFramePr>
          <p:cNvPr id="3" name="Table 2"/>
          <p:cNvGraphicFramePr>
            <a:graphicFrameLocks noGrp="1"/>
          </p:cNvGraphicFramePr>
          <p:nvPr>
            <p:extLst>
              <p:ext uri="{D42A27DB-BD31-4B8C-83A1-F6EECF244321}">
                <p14:modId xmlns:p14="http://schemas.microsoft.com/office/powerpoint/2010/main" val="82418127"/>
              </p:ext>
            </p:extLst>
          </p:nvPr>
        </p:nvGraphicFramePr>
        <p:xfrm>
          <a:off x="204107" y="923779"/>
          <a:ext cx="11421835" cy="5794835"/>
        </p:xfrm>
        <a:graphic>
          <a:graphicData uri="http://schemas.openxmlformats.org/drawingml/2006/table">
            <a:tbl>
              <a:tblPr firstRow="1" bandRow="1">
                <a:tableStyleId>{5C22544A-7EE6-4342-B048-85BDC9FD1C3A}</a:tableStyleId>
              </a:tblPr>
              <a:tblGrid>
                <a:gridCol w="2955472">
                  <a:extLst>
                    <a:ext uri="{9D8B030D-6E8A-4147-A177-3AD203B41FA5}">
                      <a16:colId xmlns:a16="http://schemas.microsoft.com/office/drawing/2014/main" val="3112277834"/>
                    </a:ext>
                  </a:extLst>
                </a:gridCol>
                <a:gridCol w="2991999">
                  <a:extLst>
                    <a:ext uri="{9D8B030D-6E8A-4147-A177-3AD203B41FA5}">
                      <a16:colId xmlns:a16="http://schemas.microsoft.com/office/drawing/2014/main" val="3780991543"/>
                    </a:ext>
                  </a:extLst>
                </a:gridCol>
                <a:gridCol w="5474364">
                  <a:extLst>
                    <a:ext uri="{9D8B030D-6E8A-4147-A177-3AD203B41FA5}">
                      <a16:colId xmlns:a16="http://schemas.microsoft.com/office/drawing/2014/main" val="2028915054"/>
                    </a:ext>
                  </a:extLst>
                </a:gridCol>
              </a:tblGrid>
              <a:tr h="365788">
                <a:tc>
                  <a:txBody>
                    <a:bodyPr/>
                    <a:lstStyle/>
                    <a:p>
                      <a:r>
                        <a:rPr lang="nl-NL" dirty="0"/>
                        <a:t>Teamtypes binnen UT</a:t>
                      </a:r>
                    </a:p>
                  </a:txBody>
                  <a:tcPr/>
                </a:tc>
                <a:tc>
                  <a:txBody>
                    <a:bodyPr/>
                    <a:lstStyle/>
                    <a:p>
                      <a:r>
                        <a:rPr lang="nl-NL" dirty="0"/>
                        <a:t>Teamfocus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Leiderschapsfocus (en voorbeelden van attributies)</a:t>
                      </a:r>
                    </a:p>
                  </a:txBody>
                  <a:tcPr/>
                </a:tc>
                <a:extLst>
                  <a:ext uri="{0D108BD9-81ED-4DB2-BD59-A6C34878D82A}">
                    <a16:rowId xmlns:a16="http://schemas.microsoft.com/office/drawing/2014/main" val="3885632979"/>
                  </a:ext>
                </a:extLst>
              </a:tr>
              <a:tr h="1407498">
                <a:tc>
                  <a:txBody>
                    <a:bodyPr/>
                    <a:lstStyle/>
                    <a:p>
                      <a:r>
                        <a:rPr lang="nl-NL" dirty="0"/>
                        <a:t>Wetenschappelijke </a:t>
                      </a:r>
                      <a:r>
                        <a:rPr lang="nl-NL" dirty="0" err="1"/>
                        <a:t>homebased</a:t>
                      </a:r>
                      <a:r>
                        <a:rPr lang="nl-NL" dirty="0"/>
                        <a:t> teams </a:t>
                      </a:r>
                      <a:r>
                        <a:rPr lang="nl-NL" i="1" dirty="0"/>
                        <a:t>(vakgroepen)</a:t>
                      </a:r>
                    </a:p>
                  </a:txBody>
                  <a:tcPr/>
                </a:tc>
                <a:tc>
                  <a:txBody>
                    <a:bodyPr/>
                    <a:lstStyle/>
                    <a:p>
                      <a:r>
                        <a:rPr lang="nl-NL" dirty="0"/>
                        <a:t>Teams</a:t>
                      </a:r>
                      <a:r>
                        <a:rPr lang="nl-NL" baseline="0" dirty="0"/>
                        <a:t> en individuen </a:t>
                      </a:r>
                      <a:r>
                        <a:rPr lang="nl-NL" dirty="0"/>
                        <a:t>laten excelleren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err="1"/>
                        <a:t>Transformationeel</a:t>
                      </a:r>
                      <a:r>
                        <a:rPr lang="en-US" sz="1800" i="1" dirty="0"/>
                        <a:t> </a:t>
                      </a:r>
                      <a:r>
                        <a:rPr lang="nl-NL" sz="1800" i="1" dirty="0" err="1"/>
                        <a:t>Stewardship</a:t>
                      </a:r>
                      <a:r>
                        <a:rPr lang="nl-NL" sz="1800" baseline="0" dirty="0"/>
                        <a:t>  – leden in het team tot bloei laten komen</a:t>
                      </a:r>
                      <a:endParaRPr lang="nl-NL" sz="1800" dirty="0"/>
                    </a:p>
                    <a:p>
                      <a:pPr marL="742950" lvl="1" indent="-285750">
                        <a:buFont typeface="Arial" panose="020B0604020202020204" pitchFamily="34" charset="0"/>
                        <a:buChar char="•"/>
                      </a:pPr>
                      <a:r>
                        <a:rPr lang="nl-NL" dirty="0" err="1">
                          <a:solidFill>
                            <a:schemeClr val="tx1"/>
                          </a:solidFill>
                        </a:rPr>
                        <a:t>Path</a:t>
                      </a:r>
                      <a:r>
                        <a:rPr lang="nl-NL" dirty="0">
                          <a:solidFill>
                            <a:schemeClr val="tx1"/>
                          </a:solidFill>
                        </a:rPr>
                        <a:t>-goal </a:t>
                      </a:r>
                      <a:r>
                        <a:rPr lang="nl-NL" dirty="0" err="1">
                          <a:solidFill>
                            <a:schemeClr val="tx1"/>
                          </a:solidFill>
                        </a:rPr>
                        <a:t>facilitation</a:t>
                      </a:r>
                      <a:endParaRPr lang="nl-NL" dirty="0">
                        <a:solidFill>
                          <a:schemeClr val="tx1"/>
                        </a:solidFill>
                      </a:endParaRPr>
                    </a:p>
                    <a:p>
                      <a:pPr marL="742950" lvl="1" indent="-285750">
                        <a:buFont typeface="Arial" panose="020B0604020202020204" pitchFamily="34" charset="0"/>
                        <a:buChar char="•"/>
                      </a:pPr>
                      <a:r>
                        <a:rPr lang="nl-NL" dirty="0">
                          <a:solidFill>
                            <a:schemeClr val="tx1"/>
                          </a:solidFill>
                        </a:rPr>
                        <a:t>Management </a:t>
                      </a:r>
                      <a:r>
                        <a:rPr lang="nl-NL" dirty="0" err="1">
                          <a:solidFill>
                            <a:schemeClr val="tx1"/>
                          </a:solidFill>
                        </a:rPr>
                        <a:t>by</a:t>
                      </a:r>
                      <a:r>
                        <a:rPr lang="nl-NL" dirty="0">
                          <a:solidFill>
                            <a:schemeClr val="tx1"/>
                          </a:solidFill>
                        </a:rPr>
                        <a:t> </a:t>
                      </a:r>
                      <a:r>
                        <a:rPr lang="nl-NL" dirty="0" err="1">
                          <a:solidFill>
                            <a:schemeClr val="tx1"/>
                          </a:solidFill>
                        </a:rPr>
                        <a:t>exception</a:t>
                      </a:r>
                      <a:endParaRPr lang="nl-NL" dirty="0">
                        <a:solidFill>
                          <a:schemeClr val="tx1"/>
                        </a:solidFill>
                      </a:endParaRPr>
                    </a:p>
                    <a:p>
                      <a:pPr marL="742950" lvl="1" indent="-285750">
                        <a:buFont typeface="Arial" panose="020B0604020202020204" pitchFamily="34" charset="0"/>
                        <a:buChar char="•"/>
                      </a:pPr>
                      <a:r>
                        <a:rPr lang="nl-NL" dirty="0" err="1">
                          <a:solidFill>
                            <a:schemeClr val="tx1"/>
                          </a:solidFill>
                        </a:rPr>
                        <a:t>Strategy</a:t>
                      </a:r>
                      <a:r>
                        <a:rPr lang="nl-NL" dirty="0">
                          <a:solidFill>
                            <a:schemeClr val="tx1"/>
                          </a:solidFill>
                        </a:rPr>
                        <a:t> </a:t>
                      </a:r>
                      <a:r>
                        <a:rPr lang="nl-NL" dirty="0" err="1">
                          <a:solidFill>
                            <a:schemeClr val="tx1"/>
                          </a:solidFill>
                        </a:rPr>
                        <a:t>formulation</a:t>
                      </a:r>
                      <a:r>
                        <a:rPr lang="nl-NL" dirty="0">
                          <a:solidFill>
                            <a:schemeClr val="tx1"/>
                          </a:solidFill>
                        </a:rPr>
                        <a:t> and </a:t>
                      </a:r>
                      <a:r>
                        <a:rPr lang="nl-NL" dirty="0" err="1">
                          <a:solidFill>
                            <a:schemeClr val="tx1"/>
                          </a:solidFill>
                        </a:rPr>
                        <a:t>implementation</a:t>
                      </a:r>
                      <a:endParaRPr lang="nl-NL" dirty="0">
                        <a:solidFill>
                          <a:schemeClr val="tx1"/>
                        </a:solidFill>
                      </a:endParaRPr>
                    </a:p>
                  </a:txBody>
                  <a:tcPr/>
                </a:tc>
                <a:extLst>
                  <a:ext uri="{0D108BD9-81ED-4DB2-BD59-A6C34878D82A}">
                    <a16:rowId xmlns:a16="http://schemas.microsoft.com/office/drawing/2014/main" val="3065320966"/>
                  </a:ext>
                </a:extLst>
              </a:tr>
              <a:tr h="1143592">
                <a:tc>
                  <a:txBody>
                    <a:bodyPr/>
                    <a:lstStyle/>
                    <a:p>
                      <a:r>
                        <a:rPr lang="nl-NL" dirty="0"/>
                        <a:t>Wetenschappelijke </a:t>
                      </a:r>
                      <a:r>
                        <a:rPr lang="nl-NL" dirty="0" err="1"/>
                        <a:t>flex</a:t>
                      </a:r>
                      <a:r>
                        <a:rPr lang="nl-NL" dirty="0"/>
                        <a:t>-teams </a:t>
                      </a:r>
                      <a:r>
                        <a:rPr lang="nl-NL" i="1" dirty="0"/>
                        <a:t>(consortia)</a:t>
                      </a:r>
                    </a:p>
                  </a:txBody>
                  <a:tcPr/>
                </a:tc>
                <a:tc>
                  <a:txBody>
                    <a:bodyPr/>
                    <a:lstStyle/>
                    <a:p>
                      <a:r>
                        <a:rPr lang="nl-NL" dirty="0">
                          <a:solidFill>
                            <a:schemeClr val="tx1"/>
                          </a:solidFill>
                        </a:rPr>
                        <a:t>Mensen laten excelleren + excellente projectrealisatie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err="1"/>
                        <a:t>Transformationeel</a:t>
                      </a:r>
                      <a:endParaRPr lang="en-US" sz="1800" i="1"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err="1">
                          <a:solidFill>
                            <a:schemeClr val="tx1"/>
                          </a:solidFill>
                        </a:rPr>
                        <a:t>Path</a:t>
                      </a:r>
                      <a:r>
                        <a:rPr lang="nl-NL" dirty="0">
                          <a:solidFill>
                            <a:schemeClr val="tx1"/>
                          </a:solidFill>
                        </a:rPr>
                        <a:t>-goal </a:t>
                      </a:r>
                      <a:r>
                        <a:rPr lang="nl-NL" dirty="0" err="1">
                          <a:solidFill>
                            <a:schemeClr val="tx1"/>
                          </a:solidFill>
                        </a:rPr>
                        <a:t>facilitation</a:t>
                      </a:r>
                      <a:endParaRPr lang="nl-NL" dirty="0">
                        <a:solidFill>
                          <a:schemeClr val="tx1"/>
                        </a:solidFil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chemeClr val="tx1"/>
                          </a:solidFill>
                        </a:rPr>
                        <a:t>Management </a:t>
                      </a:r>
                      <a:r>
                        <a:rPr lang="nl-NL" dirty="0" err="1">
                          <a:solidFill>
                            <a:schemeClr val="tx1"/>
                          </a:solidFill>
                        </a:rPr>
                        <a:t>by</a:t>
                      </a:r>
                      <a:r>
                        <a:rPr lang="nl-NL" dirty="0">
                          <a:solidFill>
                            <a:schemeClr val="tx1"/>
                          </a:solidFill>
                        </a:rPr>
                        <a:t> </a:t>
                      </a:r>
                      <a:r>
                        <a:rPr lang="nl-NL" dirty="0" err="1">
                          <a:solidFill>
                            <a:schemeClr val="tx1"/>
                          </a:solidFill>
                        </a:rPr>
                        <a:t>exception</a:t>
                      </a:r>
                      <a:endParaRPr lang="nl-NL" dirty="0">
                        <a:solidFill>
                          <a:schemeClr val="tx1"/>
                        </a:solidFil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err="1">
                          <a:solidFill>
                            <a:schemeClr val="tx1"/>
                          </a:solidFill>
                        </a:rPr>
                        <a:t>Outcome</a:t>
                      </a:r>
                      <a:r>
                        <a:rPr lang="nl-NL" dirty="0">
                          <a:solidFill>
                            <a:schemeClr val="tx1"/>
                          </a:solidFill>
                        </a:rPr>
                        <a:t> monitoring</a:t>
                      </a:r>
                    </a:p>
                  </a:txBody>
                  <a:tcPr/>
                </a:tc>
                <a:extLst>
                  <a:ext uri="{0D108BD9-81ED-4DB2-BD59-A6C34878D82A}">
                    <a16:rowId xmlns:a16="http://schemas.microsoft.com/office/drawing/2014/main" val="3550449485"/>
                  </a:ext>
                </a:extLst>
              </a:tr>
              <a:tr h="1143592">
                <a:tc>
                  <a:txBody>
                    <a:bodyPr/>
                    <a:lstStyle/>
                    <a:p>
                      <a:r>
                        <a:rPr lang="nl-NL" dirty="0"/>
                        <a:t>Ondersteunende </a:t>
                      </a:r>
                      <a:r>
                        <a:rPr lang="nl-NL" dirty="0" err="1"/>
                        <a:t>flex</a:t>
                      </a:r>
                      <a:r>
                        <a:rPr lang="nl-NL" dirty="0"/>
                        <a:t>-teams </a:t>
                      </a:r>
                      <a:r>
                        <a:rPr lang="nl-NL" i="1" dirty="0"/>
                        <a:t>(projectteams)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Verandering implementeren</a:t>
                      </a:r>
                    </a:p>
                  </a:txBody>
                  <a:tcPr/>
                </a:tc>
                <a:tc>
                  <a:txBody>
                    <a:bodyPr/>
                    <a:lstStyle/>
                    <a:p>
                      <a:pPr marL="285750" indent="-285750">
                        <a:buFont typeface="Arial" panose="020B0604020202020204" pitchFamily="34" charset="0"/>
                        <a:buChar char="•"/>
                      </a:pPr>
                      <a:r>
                        <a:rPr lang="nl-NL" i="1" dirty="0" err="1">
                          <a:solidFill>
                            <a:schemeClr val="tx1"/>
                          </a:solidFill>
                        </a:rPr>
                        <a:t>Situational</a:t>
                      </a:r>
                      <a:r>
                        <a:rPr lang="nl-NL" dirty="0">
                          <a:solidFill>
                            <a:schemeClr val="tx1"/>
                          </a:solidFill>
                        </a:rPr>
                        <a:t> </a:t>
                      </a:r>
                      <a:r>
                        <a:rPr lang="nl-NL" dirty="0" err="1">
                          <a:solidFill>
                            <a:schemeClr val="tx1"/>
                          </a:solidFill>
                        </a:rPr>
                        <a:t>leadership</a:t>
                      </a:r>
                      <a:endParaRPr lang="nl-NL" dirty="0">
                        <a:solidFill>
                          <a:schemeClr val="tx1"/>
                        </a:solidFill>
                      </a:endParaRPr>
                    </a:p>
                    <a:p>
                      <a:pPr marL="742950" lvl="1" indent="-285750">
                        <a:buFont typeface="Arial" panose="020B0604020202020204" pitchFamily="34" charset="0"/>
                        <a:buChar char="•"/>
                      </a:pPr>
                      <a:r>
                        <a:rPr lang="nl-NL" dirty="0" err="1">
                          <a:solidFill>
                            <a:schemeClr val="tx1"/>
                          </a:solidFill>
                        </a:rPr>
                        <a:t>Strategy</a:t>
                      </a:r>
                      <a:r>
                        <a:rPr lang="nl-NL" dirty="0">
                          <a:solidFill>
                            <a:schemeClr val="tx1"/>
                          </a:solidFill>
                        </a:rPr>
                        <a:t> </a:t>
                      </a:r>
                      <a:r>
                        <a:rPr lang="nl-NL" dirty="0" err="1">
                          <a:solidFill>
                            <a:schemeClr val="tx1"/>
                          </a:solidFill>
                        </a:rPr>
                        <a:t>formulation</a:t>
                      </a:r>
                      <a:r>
                        <a:rPr lang="nl-NL" dirty="0">
                          <a:solidFill>
                            <a:schemeClr val="tx1"/>
                          </a:solidFill>
                        </a:rPr>
                        <a:t> and </a:t>
                      </a:r>
                      <a:r>
                        <a:rPr lang="nl-NL" dirty="0" err="1">
                          <a:solidFill>
                            <a:schemeClr val="tx1"/>
                          </a:solidFill>
                        </a:rPr>
                        <a:t>implementation</a:t>
                      </a:r>
                      <a:endParaRPr lang="nl-NL" dirty="0">
                        <a:solidFill>
                          <a:schemeClr val="tx1"/>
                        </a:solidFill>
                      </a:endParaRPr>
                    </a:p>
                    <a:p>
                      <a:pPr marL="742950" lvl="1" indent="-285750">
                        <a:buFont typeface="Arial" panose="020B0604020202020204" pitchFamily="34" charset="0"/>
                        <a:buChar char="•"/>
                      </a:pPr>
                      <a:r>
                        <a:rPr lang="nl-NL" dirty="0" err="1">
                          <a:solidFill>
                            <a:schemeClr val="tx1"/>
                          </a:solidFill>
                        </a:rPr>
                        <a:t>Outcome</a:t>
                      </a:r>
                      <a:r>
                        <a:rPr lang="nl-NL" dirty="0">
                          <a:solidFill>
                            <a:schemeClr val="tx1"/>
                          </a:solidFill>
                        </a:rPr>
                        <a:t> monitoring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Project </a:t>
                      </a:r>
                      <a:r>
                        <a:rPr lang="nl-NL" sz="1800" dirty="0" err="1"/>
                        <a:t>leadership</a:t>
                      </a:r>
                      <a:endParaRPr lang="nl-NL" dirty="0">
                        <a:solidFill>
                          <a:schemeClr val="tx1"/>
                        </a:solidFill>
                      </a:endParaRPr>
                    </a:p>
                  </a:txBody>
                  <a:tcPr/>
                </a:tc>
                <a:extLst>
                  <a:ext uri="{0D108BD9-81ED-4DB2-BD59-A6C34878D82A}">
                    <a16:rowId xmlns:a16="http://schemas.microsoft.com/office/drawing/2014/main" val="523052669"/>
                  </a:ext>
                </a:extLst>
              </a:tr>
              <a:tr h="1588567">
                <a:tc>
                  <a:txBody>
                    <a:bodyPr/>
                    <a:lstStyle/>
                    <a:p>
                      <a:r>
                        <a:rPr lang="nl-NL" dirty="0"/>
                        <a:t>Ondersteunende </a:t>
                      </a:r>
                      <a:r>
                        <a:rPr lang="nl-NL" dirty="0" err="1"/>
                        <a:t>homebased</a:t>
                      </a:r>
                      <a:r>
                        <a:rPr lang="nl-NL" baseline="0" dirty="0"/>
                        <a:t> teams </a:t>
                      </a:r>
                      <a:r>
                        <a:rPr lang="nl-NL" i="1" baseline="0" dirty="0"/>
                        <a:t>(diensten)</a:t>
                      </a:r>
                      <a:endParaRPr lang="nl-NL" i="1" dirty="0"/>
                    </a:p>
                  </a:txBody>
                  <a:tcPr/>
                </a:tc>
                <a:tc>
                  <a:txBody>
                    <a:bodyPr/>
                    <a:lstStyle/>
                    <a:p>
                      <a:r>
                        <a:rPr lang="nl-NL" dirty="0"/>
                        <a:t>Excellente procesuitvoering en continu verbeteren</a:t>
                      </a:r>
                    </a:p>
                    <a:p>
                      <a:r>
                        <a:rPr lang="nl-NL" dirty="0"/>
                        <a:t>Mensen laten excelleren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i="1" u="none" dirty="0" err="1"/>
                        <a:t>Servant</a:t>
                      </a:r>
                      <a:r>
                        <a:rPr lang="nl-NL" sz="1800" dirty="0"/>
                        <a:t> </a:t>
                      </a:r>
                      <a:r>
                        <a:rPr lang="nl-NL" sz="1800" dirty="0" err="1"/>
                        <a:t>leadership</a:t>
                      </a:r>
                      <a:r>
                        <a:rPr lang="nl-NL" sz="1800" baseline="0" dirty="0"/>
                        <a:t> </a:t>
                      </a:r>
                    </a:p>
                    <a:p>
                      <a:pPr marL="742950" lvl="1" indent="-285750">
                        <a:buFont typeface="Arial" panose="020B0604020202020204" pitchFamily="34" charset="0"/>
                        <a:buChar char="•"/>
                      </a:pPr>
                      <a:r>
                        <a:rPr lang="nl-NL" dirty="0" err="1">
                          <a:solidFill>
                            <a:schemeClr val="tx1"/>
                          </a:solidFill>
                        </a:rPr>
                        <a:t>Strategy</a:t>
                      </a:r>
                      <a:r>
                        <a:rPr lang="nl-NL" dirty="0">
                          <a:solidFill>
                            <a:schemeClr val="tx1"/>
                          </a:solidFill>
                        </a:rPr>
                        <a:t> </a:t>
                      </a:r>
                      <a:r>
                        <a:rPr lang="nl-NL" dirty="0" err="1">
                          <a:solidFill>
                            <a:schemeClr val="tx1"/>
                          </a:solidFill>
                        </a:rPr>
                        <a:t>formulation</a:t>
                      </a:r>
                      <a:r>
                        <a:rPr lang="nl-NL" dirty="0">
                          <a:solidFill>
                            <a:schemeClr val="tx1"/>
                          </a:solidFill>
                        </a:rPr>
                        <a:t> and </a:t>
                      </a:r>
                      <a:r>
                        <a:rPr lang="nl-NL" dirty="0" err="1">
                          <a:solidFill>
                            <a:schemeClr val="tx1"/>
                          </a:solidFill>
                        </a:rPr>
                        <a:t>implementation</a:t>
                      </a:r>
                      <a:endParaRPr lang="nl-NL" dirty="0">
                        <a:solidFill>
                          <a:schemeClr val="tx1"/>
                        </a:solidFill>
                      </a:endParaRPr>
                    </a:p>
                    <a:p>
                      <a:pPr marL="742950" lvl="1" indent="-285750">
                        <a:buFont typeface="Arial" panose="020B0604020202020204" pitchFamily="34" charset="0"/>
                        <a:buChar char="•"/>
                      </a:pPr>
                      <a:r>
                        <a:rPr lang="nl-NL" dirty="0" err="1">
                          <a:solidFill>
                            <a:schemeClr val="tx1"/>
                          </a:solidFill>
                        </a:rPr>
                        <a:t>Outcome</a:t>
                      </a:r>
                      <a:r>
                        <a:rPr lang="nl-NL" dirty="0">
                          <a:solidFill>
                            <a:schemeClr val="tx1"/>
                          </a:solidFill>
                        </a:rPr>
                        <a:t> monitoring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Operations support</a:t>
                      </a:r>
                      <a:endParaRPr lang="nl-NL" dirty="0">
                        <a:solidFill>
                          <a:schemeClr val="tx1"/>
                        </a:solidFill>
                      </a:endParaRPr>
                    </a:p>
                  </a:txBody>
                  <a:tcPr/>
                </a:tc>
                <a:extLst>
                  <a:ext uri="{0D108BD9-81ED-4DB2-BD59-A6C34878D82A}">
                    <a16:rowId xmlns:a16="http://schemas.microsoft.com/office/drawing/2014/main" val="983960417"/>
                  </a:ext>
                </a:extLst>
              </a:tr>
            </a:tbl>
          </a:graphicData>
        </a:graphic>
      </p:graphicFrame>
      <p:sp>
        <p:nvSpPr>
          <p:cNvPr id="5" name="TextBox 4">
            <a:extLst>
              <a:ext uri="{FF2B5EF4-FFF2-40B4-BE49-F238E27FC236}">
                <a16:creationId xmlns:a16="http://schemas.microsoft.com/office/drawing/2014/main" id="{AF8E00DF-6671-4C0F-AB74-D65198DFF116}"/>
              </a:ext>
            </a:extLst>
          </p:cNvPr>
          <p:cNvSpPr txBox="1"/>
          <p:nvPr/>
        </p:nvSpPr>
        <p:spPr>
          <a:xfrm>
            <a:off x="7183193" y="252583"/>
            <a:ext cx="5008807" cy="307777"/>
          </a:xfrm>
          <a:prstGeom prst="rect">
            <a:avLst/>
          </a:prstGeom>
          <a:noFill/>
        </p:spPr>
        <p:txBody>
          <a:bodyPr wrap="square" rtlCol="0">
            <a:spAutoFit/>
          </a:bodyPr>
          <a:lstStyle/>
          <a:p>
            <a:r>
              <a:rPr lang="en-US" sz="1400" i="1" dirty="0">
                <a:solidFill>
                  <a:schemeClr val="bg1">
                    <a:lumMod val="65000"/>
                  </a:schemeClr>
                </a:solidFill>
              </a:rPr>
              <a:t>(inspired by </a:t>
            </a:r>
            <a:r>
              <a:rPr lang="en-US" sz="1400" i="1" dirty="0" err="1">
                <a:solidFill>
                  <a:schemeClr val="bg1">
                    <a:lumMod val="65000"/>
                  </a:schemeClr>
                </a:solidFill>
              </a:rPr>
              <a:t>Antonakis</a:t>
            </a:r>
            <a:r>
              <a:rPr lang="en-US" sz="1400" i="1" dirty="0">
                <a:solidFill>
                  <a:schemeClr val="bg1">
                    <a:lumMod val="65000"/>
                  </a:schemeClr>
                </a:solidFill>
              </a:rPr>
              <a:t> &amp; House, 2014; Anderson &amp; Sun, 2017)</a:t>
            </a:r>
            <a:endParaRPr lang="nl-NL" sz="1400" i="1" dirty="0">
              <a:solidFill>
                <a:schemeClr val="bg1">
                  <a:lumMod val="65000"/>
                </a:schemeClr>
              </a:solidFill>
            </a:endParaRPr>
          </a:p>
        </p:txBody>
      </p:sp>
    </p:spTree>
    <p:extLst>
      <p:ext uri="{BB962C8B-B14F-4D97-AF65-F5344CB8AC3E}">
        <p14:creationId xmlns:p14="http://schemas.microsoft.com/office/powerpoint/2010/main" val="2158633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B9C9CCBADF442B66EB81A5E6DE0F5" ma:contentTypeVersion="8" ma:contentTypeDescription="Een nieuw document maken." ma:contentTypeScope="" ma:versionID="3703971b313cbf464fc26178b0fc9184">
  <xsd:schema xmlns:xsd="http://www.w3.org/2001/XMLSchema" xmlns:xs="http://www.w3.org/2001/XMLSchema" xmlns:p="http://schemas.microsoft.com/office/2006/metadata/properties" xmlns:ns3="5c95a7f1-f5a3-4690-a3ca-dcf86df0bafc" targetNamespace="http://schemas.microsoft.com/office/2006/metadata/properties" ma:root="true" ma:fieldsID="61c07a3879bb2b76d2f76ecd1d133b1f" ns3:_="">
    <xsd:import namespace="5c95a7f1-f5a3-4690-a3ca-dcf86df0b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5a7f1-f5a3-4690-a3ca-dcf86df0b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A337DA-34C8-4ED9-8758-5A71DA51A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5a7f1-f5a3-4690-a3ca-dcf86df0b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35201-F233-41A0-95A7-5312D1B4FB6B}">
  <ds:schemaRefs>
    <ds:schemaRef ds:uri="http://schemas.microsoft.com/sharepoint/v3/contenttype/forms"/>
  </ds:schemaRefs>
</ds:datastoreItem>
</file>

<file path=customXml/itemProps3.xml><?xml version="1.0" encoding="utf-8"?>
<ds:datastoreItem xmlns:ds="http://schemas.openxmlformats.org/officeDocument/2006/customXml" ds:itemID="{5880300A-2552-4117-92AC-62379EF072F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c95a7f1-f5a3-4690-a3ca-dcf86df0baf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1788</TotalTime>
  <Words>2247</Words>
  <Application>Microsoft Office PowerPoint</Application>
  <PresentationFormat>Widescreen</PresentationFormat>
  <Paragraphs>325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Shaping 2030 -Way of working How can our organisation perform even better?</vt:lpstr>
      <vt:lpstr>PowerPoint Presentation</vt:lpstr>
      <vt:lpstr>UT uitdagingen voor WoW </vt:lpstr>
      <vt:lpstr>Gewenste situatie Structuur in 2030</vt:lpstr>
      <vt:lpstr>Team-Autonomie (TA)</vt:lpstr>
      <vt:lpstr>Keten-Prestatie (KP)</vt:lpstr>
      <vt:lpstr>TA en KP samen…</vt:lpstr>
      <vt:lpstr>Verschillende teams</vt:lpstr>
      <vt:lpstr>Nuances in stijlen van leidinggeven (1)</vt:lpstr>
      <vt:lpstr>Nuances in focus en stijl van leidinggevenden (2)</vt:lpstr>
      <vt:lpstr>Inzicht nav filmpje vision2020</vt:lpstr>
      <vt:lpstr>PowerPoint Presentation</vt:lpstr>
      <vt:lpstr>PowerPoint Presentation</vt:lpstr>
      <vt:lpstr>Deze verandering is nodig, maar we realiseren ons ook dat het pijn gaat doen. Hebben we het lef?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of UT WOW</dc:title>
  <dc:creator>Bondarouk, T. (BMS)</dc:creator>
  <cp:lastModifiedBy>Franken, J.C.M. (HR,BMS)</cp:lastModifiedBy>
  <cp:revision>191</cp:revision>
  <cp:lastPrinted>2019-08-29T09:41:46Z</cp:lastPrinted>
  <dcterms:created xsi:type="dcterms:W3CDTF">2019-06-23T20:46:13Z</dcterms:created>
  <dcterms:modified xsi:type="dcterms:W3CDTF">2019-09-09T09:14:18Z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0x010100F6DB9C9CCBADF442B66EB81A5E6DE0F5</vt:lpwstr>
  </property>
</Properties>
</file>