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432" r:id="rId2"/>
    <p:sldId id="439" r:id="rId3"/>
    <p:sldId id="441" r:id="rId4"/>
    <p:sldId id="440" r:id="rId5"/>
    <p:sldId id="442" r:id="rId6"/>
    <p:sldId id="443" r:id="rId7"/>
    <p:sldId id="444" r:id="rId8"/>
    <p:sldId id="431" r:id="rId9"/>
    <p:sldId id="401" r:id="rId10"/>
  </p:sldIdLst>
  <p:sldSz cx="9144000" cy="6858000" type="screen4x3"/>
  <p:notesSz cx="6805613" cy="99441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0C30"/>
    <a:srgbClr val="006A4D"/>
    <a:srgbClr val="FED100"/>
    <a:srgbClr val="615258"/>
    <a:srgbClr val="002C5F"/>
    <a:srgbClr val="887B1B"/>
    <a:srgbClr val="4F2D7F"/>
    <a:srgbClr val="0098C3"/>
    <a:srgbClr val="CF0072"/>
    <a:srgbClr val="34B2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08" autoAdjust="0"/>
    <p:restoredTop sz="94660"/>
  </p:normalViewPr>
  <p:slideViewPr>
    <p:cSldViewPr>
      <p:cViewPr varScale="1">
        <p:scale>
          <a:sx n="65" d="100"/>
          <a:sy n="65" d="100"/>
        </p:scale>
        <p:origin x="1164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AC997D-E7D7-48EC-94DA-768A39C89C60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F724F-7169-4651-B396-330B3792A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9699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939" y="0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562" y="4723448"/>
            <a:ext cx="5444490" cy="4474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169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939" y="9445169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DE1BD2A-F24E-4ECA-82B3-08C5D5A627D6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62532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9785" indent="-2883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3516" indent="-2307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4922" indent="-2307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6328" indent="-23070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7734" indent="-2307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9141" indent="-2307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60547" indent="-2307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21953" indent="-2307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BD27A14-9D54-4594-A486-4924202F9E83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5773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7568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1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6400" y="1644650"/>
            <a:ext cx="6786562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sz="26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6400" y="3035300"/>
            <a:ext cx="6788150" cy="1101725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sz="18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UT Ned powerpoint sheet 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6400" y="1644650"/>
            <a:ext cx="6786562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sz="260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6400" y="3035300"/>
            <a:ext cx="6788150" cy="1101725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sz="1800" cap="all" baseline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19613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3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6400" y="1644650"/>
            <a:ext cx="6786562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sz="26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6400" y="3035300"/>
            <a:ext cx="6788150" cy="1101725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sz="18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UT Ned powerpoint sheet 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6400" y="1644650"/>
            <a:ext cx="6786562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sz="260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6400" y="3035300"/>
            <a:ext cx="6788150" cy="1101725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sz="1800" cap="all" baseline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56153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4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6400" y="1644650"/>
            <a:ext cx="6786562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sz="26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6400" y="3035300"/>
            <a:ext cx="6788150" cy="1101725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sz="18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T Ned powerpoint sheet 4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6400" y="1644650"/>
            <a:ext cx="6786562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sz="260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6400" y="3035300"/>
            <a:ext cx="6788150" cy="1101725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sz="1800" cap="all" baseline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692119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082902" y="500042"/>
            <a:ext cx="7775378" cy="732985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Klik hier om een Titel toe te voegen</a:t>
            </a:r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082887" y="1226814"/>
            <a:ext cx="7775393" cy="285750"/>
          </a:xfrm>
        </p:spPr>
        <p:txBody>
          <a:bodyPr lIns="0" tIns="0" rIns="0" bIns="0" anchor="b" anchorCtr="0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Klik hier om een Subtitel toe te voegen</a:t>
            </a:r>
            <a:endParaRPr lang="nl-NL" dirty="0"/>
          </a:p>
        </p:txBody>
      </p:sp>
      <p:pic>
        <p:nvPicPr>
          <p:cNvPr id="9" name="Afbeelding 8" descr="UT powerpoint sheet small 4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6412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082902" y="500042"/>
            <a:ext cx="7775378" cy="732985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Klik hier om een Titel toe te voegen</a:t>
            </a:r>
          </a:p>
        </p:txBody>
      </p:sp>
      <p:sp>
        <p:nvSpPr>
          <p:cNvPr id="13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082887" y="1226814"/>
            <a:ext cx="7775393" cy="285750"/>
          </a:xfrm>
        </p:spPr>
        <p:txBody>
          <a:bodyPr lIns="0" tIns="0" rIns="0" bIns="0" anchor="b" anchorCtr="0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Klik hier om een Subtitel toe te voegen</a:t>
            </a:r>
            <a:endParaRPr lang="nl-NL" dirty="0"/>
          </a:p>
        </p:txBody>
      </p:sp>
      <p:pic>
        <p:nvPicPr>
          <p:cNvPr id="9" name="Afbeelding 8" descr="UT powerpoint sheet small 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6412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082902" y="500042"/>
            <a:ext cx="7775378" cy="732985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Klik hier om een Titel toe te voegen</a:t>
            </a:r>
          </a:p>
        </p:txBody>
      </p:sp>
      <p:sp>
        <p:nvSpPr>
          <p:cNvPr id="11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082887" y="1226814"/>
            <a:ext cx="7775393" cy="285750"/>
          </a:xfrm>
        </p:spPr>
        <p:txBody>
          <a:bodyPr lIns="0" tIns="0" rIns="0" bIns="0" anchor="b" anchorCtr="0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Klik hier om een Subtitel toe te voegen</a:t>
            </a:r>
            <a:endParaRPr lang="nl-NL" dirty="0"/>
          </a:p>
        </p:txBody>
      </p:sp>
      <p:pic>
        <p:nvPicPr>
          <p:cNvPr id="9" name="Afbeelding 8" descr="UT powerpoint sheet small 3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6412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082902" y="500042"/>
            <a:ext cx="7775378" cy="732985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Klik hier om een Titel toe te voegen</a:t>
            </a:r>
          </a:p>
        </p:txBody>
      </p:sp>
      <p:sp>
        <p:nvSpPr>
          <p:cNvPr id="13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082887" y="1226814"/>
            <a:ext cx="7775393" cy="285750"/>
          </a:xfrm>
        </p:spPr>
        <p:txBody>
          <a:bodyPr lIns="0" tIns="0" rIns="0" bIns="0" anchor="b" anchorCtr="0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Klik hier om een Subtitel toe te voegen</a:t>
            </a:r>
            <a:endParaRPr lang="nl-NL" dirty="0"/>
          </a:p>
        </p:txBody>
      </p:sp>
      <p:pic>
        <p:nvPicPr>
          <p:cNvPr id="9" name="Afbeelding 8" descr="UT powerpoint sheet small 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6412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969F8-E39C-4F5F-A710-35E26E92730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7678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UT Ned powerpoint sheet 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6400" y="1644650"/>
            <a:ext cx="6786562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sz="260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6400" y="3035300"/>
            <a:ext cx="6788150" cy="1101725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sz="1800" cap="all" baseline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756736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2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2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2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25000"/>
                  </a:schemeClr>
                </a:solidFill>
              </a:defRPr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Master </a:t>
            </a:r>
            <a:r>
              <a:rPr lang="nl-NL" dirty="0" err="1" smtClean="0"/>
              <a:t>text</a:t>
            </a:r>
            <a:r>
              <a:rPr lang="nl-NL" dirty="0" smtClean="0"/>
              <a:t> </a:t>
            </a:r>
            <a:r>
              <a:rPr lang="nl-NL" dirty="0" err="1" smtClean="0"/>
              <a:t>styles</a:t>
            </a:r>
            <a:endParaRPr lang="nl-NL" dirty="0" smtClean="0"/>
          </a:p>
          <a:p>
            <a:pPr lvl="1"/>
            <a:r>
              <a:rPr lang="nl-NL" dirty="0" smtClean="0"/>
              <a:t>Second level</a:t>
            </a:r>
          </a:p>
          <a:p>
            <a:pPr lvl="2"/>
            <a:r>
              <a:rPr lang="nl-NL" dirty="0" err="1" smtClean="0"/>
              <a:t>Third</a:t>
            </a:r>
            <a:r>
              <a:rPr lang="nl-NL" dirty="0" smtClean="0"/>
              <a:t> level</a:t>
            </a:r>
          </a:p>
          <a:p>
            <a:pPr lvl="3"/>
            <a:r>
              <a:rPr lang="nl-NL" dirty="0" err="1" smtClean="0"/>
              <a:t>Fourth</a:t>
            </a:r>
            <a:r>
              <a:rPr lang="nl-NL" dirty="0" smtClean="0"/>
              <a:t> level</a:t>
            </a:r>
          </a:p>
          <a:p>
            <a:pPr lvl="4"/>
            <a:r>
              <a:rPr lang="nl-NL" dirty="0" err="1" smtClean="0"/>
              <a:t>Fifth</a:t>
            </a:r>
            <a:r>
              <a:rPr lang="nl-NL" dirty="0" smtClean="0"/>
              <a:t>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B7F70-D2D5-4B26-B443-DBCEBEFE4CA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98711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714EE-8239-4050-A682-0DE48165660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5443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082902" y="500042"/>
            <a:ext cx="7775378" cy="732985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Klik hier om een Titel toe te voegen</a:t>
            </a:r>
          </a:p>
        </p:txBody>
      </p:sp>
      <p:sp>
        <p:nvSpPr>
          <p:cNvPr id="10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082887" y="1226814"/>
            <a:ext cx="7775393" cy="285750"/>
          </a:xfrm>
        </p:spPr>
        <p:txBody>
          <a:bodyPr lIns="0" tIns="0" rIns="0" bIns="0" anchor="b" anchorCtr="0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Klik hier om een Subtitel toe te voegen</a:t>
            </a:r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082902" y="500042"/>
            <a:ext cx="7775378" cy="732985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Klik hier om een Titel toe te voegen</a:t>
            </a:r>
          </a:p>
        </p:txBody>
      </p:sp>
      <p:sp>
        <p:nvSpPr>
          <p:cNvPr id="8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082887" y="1226814"/>
            <a:ext cx="7775393" cy="285750"/>
          </a:xfrm>
        </p:spPr>
        <p:txBody>
          <a:bodyPr lIns="0" tIns="0" rIns="0" bIns="0" anchor="b" anchorCtr="0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Klik hier om een Subtitel toe te voegen</a:t>
            </a:r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082902" y="500042"/>
            <a:ext cx="7775378" cy="732985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Klik hier om een Titel toe te voegen</a:t>
            </a:r>
          </a:p>
        </p:txBody>
      </p:sp>
      <p:sp>
        <p:nvSpPr>
          <p:cNvPr id="11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082887" y="1226814"/>
            <a:ext cx="7775393" cy="285750"/>
          </a:xfrm>
        </p:spPr>
        <p:txBody>
          <a:bodyPr lIns="0" tIns="0" rIns="0" bIns="0" anchor="b" anchorCtr="0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Klik hier om een Subtitel toe te voegen</a:t>
            </a:r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1071538" y="1643050"/>
            <a:ext cx="8072462" cy="4000528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1082902" y="500042"/>
            <a:ext cx="7775378" cy="732985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Klik hier om een Titel toe te voegen</a:t>
            </a:r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5" hasCustomPrompt="1"/>
          </p:nvPr>
        </p:nvSpPr>
        <p:spPr>
          <a:xfrm>
            <a:off x="1082887" y="1226814"/>
            <a:ext cx="7775393" cy="285750"/>
          </a:xfrm>
        </p:spPr>
        <p:txBody>
          <a:bodyPr lIns="0" tIns="0" rIns="0" bIns="0" anchor="b" anchorCtr="0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Klik hier om een Subtitel toe te voegen</a:t>
            </a:r>
            <a:endParaRPr lang="nl-NL" dirty="0"/>
          </a:p>
        </p:txBody>
      </p:sp>
      <p:cxnSp>
        <p:nvCxnSpPr>
          <p:cNvPr id="13" name="Rechte verbindingslijn 12"/>
          <p:cNvCxnSpPr/>
          <p:nvPr userDrawn="1"/>
        </p:nvCxnSpPr>
        <p:spPr>
          <a:xfrm>
            <a:off x="1080000" y="1643050"/>
            <a:ext cx="8072462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afbeelding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tekst 12"/>
          <p:cNvSpPr>
            <a:spLocks noGrp="1"/>
          </p:cNvSpPr>
          <p:nvPr>
            <p:ph type="body" sz="quarter" idx="16"/>
          </p:nvPr>
        </p:nvSpPr>
        <p:spPr>
          <a:xfrm>
            <a:off x="5668123" y="1713600"/>
            <a:ext cx="3190157" cy="4323600"/>
          </a:xfrm>
        </p:spPr>
        <p:txBody>
          <a:bodyPr/>
          <a:lstStyle>
            <a:lvl1pPr marL="0" indent="0">
              <a:buFontTx/>
              <a:buNone/>
              <a:defRPr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1071538" y="1662100"/>
            <a:ext cx="4546320" cy="441010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1082902" y="500042"/>
            <a:ext cx="7775378" cy="732985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Klik hier om een Titel toe te voegen</a:t>
            </a:r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082887" y="1226814"/>
            <a:ext cx="7775393" cy="285750"/>
          </a:xfrm>
        </p:spPr>
        <p:txBody>
          <a:bodyPr lIns="0" tIns="0" rIns="0" bIns="0" anchor="b" anchorCtr="0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Klik hier om een Subtitel toe te voegen</a:t>
            </a:r>
            <a:endParaRPr lang="nl-NL" dirty="0"/>
          </a:p>
        </p:txBody>
      </p:sp>
      <p:cxnSp>
        <p:nvCxnSpPr>
          <p:cNvPr id="14" name="Rechte verbindingslijn 13"/>
          <p:cNvCxnSpPr/>
          <p:nvPr userDrawn="1"/>
        </p:nvCxnSpPr>
        <p:spPr>
          <a:xfrm>
            <a:off x="1080000" y="1643050"/>
            <a:ext cx="8072462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9" name="Tijdelijke aanduiding voor grafiek 8"/>
          <p:cNvSpPr>
            <a:spLocks noGrp="1"/>
          </p:cNvSpPr>
          <p:nvPr>
            <p:ph type="chart" sz="quarter" idx="14"/>
          </p:nvPr>
        </p:nvSpPr>
        <p:spPr>
          <a:xfrm>
            <a:off x="1071538" y="1641599"/>
            <a:ext cx="8072462" cy="39996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nl-NL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082902" y="500042"/>
            <a:ext cx="7775378" cy="732985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Klik hier om een Titel toe te voegen</a:t>
            </a:r>
          </a:p>
        </p:txBody>
      </p:sp>
      <p:sp>
        <p:nvSpPr>
          <p:cNvPr id="14" name="Tijdelijke aanduiding voor tekst 15"/>
          <p:cNvSpPr>
            <a:spLocks noGrp="1"/>
          </p:cNvSpPr>
          <p:nvPr>
            <p:ph type="body" sz="quarter" idx="15" hasCustomPrompt="1"/>
          </p:nvPr>
        </p:nvSpPr>
        <p:spPr>
          <a:xfrm>
            <a:off x="1082887" y="1226814"/>
            <a:ext cx="7775393" cy="285750"/>
          </a:xfrm>
        </p:spPr>
        <p:txBody>
          <a:bodyPr lIns="0" tIns="0" rIns="0" bIns="0" anchor="b" anchorCtr="0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Klik hier om een Subtitel toe te voegen</a:t>
            </a:r>
            <a:endParaRPr lang="nl-NL" dirty="0"/>
          </a:p>
        </p:txBody>
      </p:sp>
      <p:cxnSp>
        <p:nvCxnSpPr>
          <p:cNvPr id="15" name="Rechte verbindingslijn 14"/>
          <p:cNvCxnSpPr/>
          <p:nvPr userDrawn="1"/>
        </p:nvCxnSpPr>
        <p:spPr>
          <a:xfrm>
            <a:off x="1080000" y="1643050"/>
            <a:ext cx="8072462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2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6400" y="1644650"/>
            <a:ext cx="6786562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sz="26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6400" y="3035300"/>
            <a:ext cx="6788150" cy="1101725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sz="18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80000" y="2051050"/>
            <a:ext cx="7801200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72375" y="6402388"/>
            <a:ext cx="9366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/>
            </a:lvl1pPr>
          </a:lstStyle>
          <a:p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40125" y="6402388"/>
            <a:ext cx="4032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/>
            </a:lvl1pPr>
          </a:lstStyle>
          <a:p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09000" y="6400800"/>
            <a:ext cx="3746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/>
            </a:lvl1pPr>
          </a:lstStyle>
          <a:p>
            <a:fld id="{D818A380-CEF3-4FA4-B905-6E6A3B62A7C3}" type="slidenum">
              <a:rPr lang="nl-NL"/>
              <a:pPr/>
              <a:t>‹#›</a:t>
            </a:fld>
            <a:endParaRPr lang="nl-NL"/>
          </a:p>
        </p:txBody>
      </p:sp>
      <p:pic>
        <p:nvPicPr>
          <p:cNvPr id="9" name="Afbeelding 8" descr="UT_Logo_Black_NL.WMF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47712" y="6336000"/>
            <a:ext cx="2019432" cy="418121"/>
          </a:xfrm>
          <a:prstGeom prst="rect">
            <a:avLst/>
          </a:prstGeom>
        </p:spPr>
      </p:pic>
      <p:cxnSp>
        <p:nvCxnSpPr>
          <p:cNvPr id="10" name="Rechte verbindingslijn 9"/>
          <p:cNvCxnSpPr/>
          <p:nvPr/>
        </p:nvCxnSpPr>
        <p:spPr>
          <a:xfrm>
            <a:off x="1080000" y="1643050"/>
            <a:ext cx="8072462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0" r:id="rId3"/>
    <p:sldLayoutId id="2147483667" r:id="rId4"/>
    <p:sldLayoutId id="2147483666" r:id="rId5"/>
    <p:sldLayoutId id="2147483660" r:id="rId6"/>
    <p:sldLayoutId id="2147483665" r:id="rId7"/>
    <p:sldLayoutId id="2147483661" r:id="rId8"/>
    <p:sldLayoutId id="2147483662" r:id="rId9"/>
    <p:sldLayoutId id="2147483669" r:id="rId10"/>
    <p:sldLayoutId id="2147483663" r:id="rId11"/>
    <p:sldLayoutId id="2147483670" r:id="rId12"/>
    <p:sldLayoutId id="2147483664" r:id="rId13"/>
    <p:sldLayoutId id="2147483671" r:id="rId14"/>
    <p:sldLayoutId id="2147483655" r:id="rId15"/>
    <p:sldLayoutId id="2147483656" r:id="rId16"/>
    <p:sldLayoutId id="2147483657" r:id="rId17"/>
    <p:sldLayoutId id="2147483658" r:id="rId18"/>
    <p:sldLayoutId id="2147483672" r:id="rId19"/>
    <p:sldLayoutId id="2147483673" r:id="rId20"/>
    <p:sldLayoutId id="2147483675" r:id="rId2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9pPr>
    </p:titleStyle>
    <p:bodyStyle>
      <a:lvl1pPr marL="255588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809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2pPr>
      <a:lvl3pPr marL="801688" indent="-238125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3pPr>
      <a:lvl4pPr marL="1077913" indent="-250825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4pPr>
      <a:lvl5pPr marL="13446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5pPr>
      <a:lvl6pPr marL="18018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6pPr>
      <a:lvl7pPr marL="22590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7pPr>
      <a:lvl8pPr marL="27162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8pPr>
      <a:lvl9pPr marL="31734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3870" y="-19050"/>
            <a:ext cx="10382997" cy="6877050"/>
          </a:xfrm>
          <a:prstGeom prst="rect">
            <a:avLst/>
          </a:prstGeom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60876" y="116632"/>
            <a:ext cx="8473504" cy="125361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Implementing a health condition monitoring system for asphalt roads on the UT Campus</a:t>
            </a:r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endParaRPr lang="en-GB" altLang="en-US" sz="3200" dirty="0" smtClean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DB7F70-D2D5-4B26-B443-DBCEBEFE4CA2}" type="slidenum">
              <a:rPr lang="nl-NL" smtClean="0"/>
              <a:pPr>
                <a:defRPr/>
              </a:pPr>
              <a:t>1</a:t>
            </a:fld>
            <a:endParaRPr lang="nl-NL"/>
          </a:p>
        </p:txBody>
      </p:sp>
      <p:sp>
        <p:nvSpPr>
          <p:cNvPr id="4" name="TextBox 3"/>
          <p:cNvSpPr txBox="1"/>
          <p:nvPr/>
        </p:nvSpPr>
        <p:spPr>
          <a:xfrm>
            <a:off x="683568" y="5157192"/>
            <a:ext cx="74074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Seirgei Miller</a:t>
            </a:r>
          </a:p>
          <a:p>
            <a:pPr algn="ctr"/>
            <a:r>
              <a:rPr lang="en-US" sz="4400" b="1" dirty="0" err="1" smtClean="0">
                <a:solidFill>
                  <a:schemeClr val="bg1"/>
                </a:solidFill>
              </a:rPr>
              <a:t>ASPARi</a:t>
            </a:r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endParaRPr lang="en-US" sz="4400" b="1" dirty="0" smtClean="0">
              <a:solidFill>
                <a:schemeClr val="bg1"/>
              </a:solidFill>
            </a:endParaRPr>
          </a:p>
          <a:p>
            <a:pPr algn="ctr"/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3654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DB7F70-D2D5-4B26-B443-DBCEBEFE4CA2}" type="slidenum">
              <a:rPr lang="nl-NL" smtClean="0"/>
              <a:pPr>
                <a:defRPr/>
              </a:pPr>
              <a:t>2</a:t>
            </a:fld>
            <a:endParaRPr lang="nl-NL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91680" y="2659558"/>
            <a:ext cx="5328592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4400" dirty="0" err="1" smtClean="0"/>
              <a:t>Fibre</a:t>
            </a:r>
            <a:r>
              <a:rPr lang="nl-NL" sz="4400" dirty="0" smtClean="0"/>
              <a:t> </a:t>
            </a:r>
            <a:r>
              <a:rPr lang="nl-NL" sz="4400" dirty="0" err="1" smtClean="0"/>
              <a:t>optic</a:t>
            </a:r>
            <a:r>
              <a:rPr lang="nl-NL" sz="4400" dirty="0" smtClean="0"/>
              <a:t> sensors</a:t>
            </a:r>
            <a:endParaRPr lang="nl-NL" sz="4400" dirty="0"/>
          </a:p>
        </p:txBody>
      </p:sp>
    </p:spTree>
    <p:extLst>
      <p:ext uri="{BB962C8B-B14F-4D97-AF65-F5344CB8AC3E}">
        <p14:creationId xmlns:p14="http://schemas.microsoft.com/office/powerpoint/2010/main" val="342119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15616" y="332656"/>
            <a:ext cx="7772400" cy="1008112"/>
          </a:xfrm>
        </p:spPr>
        <p:txBody>
          <a:bodyPr/>
          <a:lstStyle/>
          <a:p>
            <a:r>
              <a:rPr lang="nl-NL" sz="3600" dirty="0" err="1" smtClean="0"/>
              <a:t>Reconstruction</a:t>
            </a:r>
            <a:r>
              <a:rPr lang="nl-NL" sz="3600" dirty="0" smtClean="0"/>
              <a:t> of </a:t>
            </a:r>
            <a:r>
              <a:rPr lang="nl-NL" sz="3600" dirty="0" err="1" smtClean="0"/>
              <a:t>the</a:t>
            </a:r>
            <a:r>
              <a:rPr lang="nl-NL" sz="3600" dirty="0" smtClean="0"/>
              <a:t> Boerderijweg &amp; de </a:t>
            </a:r>
            <a:r>
              <a:rPr lang="nl-NL" sz="3600" dirty="0" err="1" smtClean="0"/>
              <a:t>Achterhorst</a:t>
            </a:r>
            <a:r>
              <a:rPr lang="nl-NL" sz="3600" dirty="0" smtClean="0"/>
              <a:t> in Nov &amp; Dec 2014</a:t>
            </a:r>
            <a:br>
              <a:rPr lang="nl-NL" sz="3600" dirty="0" smtClean="0"/>
            </a:br>
            <a:endParaRPr lang="nl-NL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068" y="2494724"/>
            <a:ext cx="4467752" cy="36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ndertitel 2"/>
          <p:cNvSpPr txBox="1">
            <a:spLocks/>
          </p:cNvSpPr>
          <p:nvPr/>
        </p:nvSpPr>
        <p:spPr bwMode="auto">
          <a:xfrm>
            <a:off x="4162654" y="1340768"/>
            <a:ext cx="4725362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Tx/>
              <a:buChar char="-"/>
            </a:pPr>
            <a:endParaRPr lang="nl-NL" sz="2500" dirty="0" smtClean="0">
              <a:solidFill>
                <a:schemeClr val="tx1"/>
              </a:solidFill>
            </a:endParaRPr>
          </a:p>
          <a:p>
            <a:pPr marL="342900" indent="-342900" algn="l">
              <a:buFontTx/>
              <a:buChar char="-"/>
            </a:pPr>
            <a:endParaRPr lang="nl-NL" sz="2500" dirty="0" smtClean="0">
              <a:solidFill>
                <a:schemeClr val="tx1"/>
              </a:solidFill>
            </a:endParaRPr>
          </a:p>
          <a:p>
            <a:pPr marL="342900" indent="-342900" algn="l">
              <a:buFontTx/>
              <a:buChar char="-"/>
            </a:pPr>
            <a:r>
              <a:rPr lang="nl-NL" sz="2500" dirty="0" smtClean="0">
                <a:solidFill>
                  <a:schemeClr val="tx1"/>
                </a:solidFill>
              </a:rPr>
              <a:t>TWW </a:t>
            </a:r>
            <a:r>
              <a:rPr lang="nl-NL" sz="2500" dirty="0" err="1" smtClean="0">
                <a:solidFill>
                  <a:schemeClr val="tx1"/>
                </a:solidFill>
              </a:rPr>
              <a:t>reconstructed</a:t>
            </a:r>
            <a:r>
              <a:rPr lang="nl-NL" sz="2500" dirty="0" smtClean="0">
                <a:solidFill>
                  <a:schemeClr val="tx1"/>
                </a:solidFill>
              </a:rPr>
              <a:t> 2 </a:t>
            </a:r>
            <a:r>
              <a:rPr lang="nl-NL" sz="2500" dirty="0" err="1" smtClean="0">
                <a:solidFill>
                  <a:schemeClr val="tx1"/>
                </a:solidFill>
              </a:rPr>
              <a:t>asphalt</a:t>
            </a:r>
            <a:r>
              <a:rPr lang="nl-NL" sz="2500" dirty="0" smtClean="0">
                <a:solidFill>
                  <a:schemeClr val="tx1"/>
                </a:solidFill>
              </a:rPr>
              <a:t>  </a:t>
            </a:r>
            <a:r>
              <a:rPr lang="nl-NL" sz="2500" dirty="0" err="1" smtClean="0">
                <a:solidFill>
                  <a:schemeClr val="tx1"/>
                </a:solidFill>
              </a:rPr>
              <a:t>layers</a:t>
            </a:r>
            <a:r>
              <a:rPr lang="nl-NL" sz="2500" dirty="0" smtClean="0">
                <a:solidFill>
                  <a:schemeClr val="tx1"/>
                </a:solidFill>
              </a:rPr>
              <a:t> (bind &amp; </a:t>
            </a:r>
            <a:r>
              <a:rPr lang="nl-NL" sz="2500" dirty="0" err="1" smtClean="0">
                <a:solidFill>
                  <a:schemeClr val="tx1"/>
                </a:solidFill>
              </a:rPr>
              <a:t>surfacing</a:t>
            </a:r>
            <a:r>
              <a:rPr lang="nl-NL" sz="2500" dirty="0" smtClean="0">
                <a:solidFill>
                  <a:schemeClr val="tx1"/>
                </a:solidFill>
              </a:rPr>
              <a:t>)</a:t>
            </a:r>
          </a:p>
          <a:p>
            <a:pPr marL="342900" indent="-342900" algn="l">
              <a:buFontTx/>
              <a:buChar char="-"/>
            </a:pPr>
            <a:r>
              <a:rPr lang="nl-NL" sz="2500" dirty="0" err="1" smtClean="0">
                <a:solidFill>
                  <a:schemeClr val="tx1"/>
                </a:solidFill>
              </a:rPr>
              <a:t>ASPARi</a:t>
            </a:r>
            <a:r>
              <a:rPr lang="nl-NL" sz="2500" dirty="0" smtClean="0">
                <a:solidFill>
                  <a:schemeClr val="tx1"/>
                </a:solidFill>
              </a:rPr>
              <a:t> </a:t>
            </a:r>
            <a:r>
              <a:rPr lang="nl-NL" sz="2500" dirty="0" err="1" smtClean="0">
                <a:solidFill>
                  <a:schemeClr val="tx1"/>
                </a:solidFill>
              </a:rPr>
              <a:t>conducted</a:t>
            </a:r>
            <a:r>
              <a:rPr lang="nl-NL" sz="2500" dirty="0" smtClean="0">
                <a:solidFill>
                  <a:schemeClr val="tx1"/>
                </a:solidFill>
              </a:rPr>
              <a:t> a full </a:t>
            </a:r>
            <a:r>
              <a:rPr lang="nl-NL" sz="2500" dirty="0" err="1" smtClean="0">
                <a:solidFill>
                  <a:schemeClr val="tx1"/>
                </a:solidFill>
              </a:rPr>
              <a:t>Process</a:t>
            </a:r>
            <a:r>
              <a:rPr lang="nl-NL" sz="2500" dirty="0" smtClean="0">
                <a:solidFill>
                  <a:schemeClr val="tx1"/>
                </a:solidFill>
              </a:rPr>
              <a:t> </a:t>
            </a:r>
            <a:r>
              <a:rPr lang="nl-NL" sz="2500" dirty="0" err="1">
                <a:solidFill>
                  <a:schemeClr val="tx1"/>
                </a:solidFill>
              </a:rPr>
              <a:t>Quality</a:t>
            </a:r>
            <a:r>
              <a:rPr lang="nl-NL" sz="2500" dirty="0">
                <a:solidFill>
                  <a:schemeClr val="tx1"/>
                </a:solidFill>
              </a:rPr>
              <a:t> </a:t>
            </a:r>
            <a:r>
              <a:rPr lang="nl-NL" sz="2500" dirty="0" err="1">
                <a:solidFill>
                  <a:schemeClr val="tx1"/>
                </a:solidFill>
              </a:rPr>
              <a:t>Improvement</a:t>
            </a:r>
            <a:r>
              <a:rPr lang="nl-NL" sz="2500" dirty="0">
                <a:solidFill>
                  <a:schemeClr val="tx1"/>
                </a:solidFill>
              </a:rPr>
              <a:t> (</a:t>
            </a:r>
            <a:r>
              <a:rPr lang="nl-NL" sz="2500" dirty="0" err="1">
                <a:solidFill>
                  <a:schemeClr val="tx1"/>
                </a:solidFill>
              </a:rPr>
              <a:t>PQi</a:t>
            </a:r>
            <a:r>
              <a:rPr lang="nl-NL" sz="2500" dirty="0">
                <a:solidFill>
                  <a:schemeClr val="tx1"/>
                </a:solidFill>
              </a:rPr>
              <a:t>) monitoring </a:t>
            </a:r>
            <a:r>
              <a:rPr lang="nl-NL" sz="2500" dirty="0" err="1" smtClean="0">
                <a:solidFill>
                  <a:schemeClr val="tx1"/>
                </a:solidFill>
              </a:rPr>
              <a:t>exercise</a:t>
            </a:r>
            <a:endParaRPr lang="nl-NL" sz="2500" dirty="0" smtClean="0">
              <a:solidFill>
                <a:schemeClr val="tx1"/>
              </a:solidFill>
            </a:endParaRPr>
          </a:p>
          <a:p>
            <a:pPr marL="342900" indent="-342900" algn="l">
              <a:buFontTx/>
              <a:buChar char="-"/>
            </a:pPr>
            <a:r>
              <a:rPr lang="nl-NL" sz="2500" dirty="0" err="1" smtClean="0">
                <a:solidFill>
                  <a:schemeClr val="tx1"/>
                </a:solidFill>
              </a:rPr>
              <a:t>Temperature</a:t>
            </a:r>
            <a:r>
              <a:rPr lang="nl-NL" sz="2500" dirty="0" smtClean="0">
                <a:solidFill>
                  <a:schemeClr val="tx1"/>
                </a:solidFill>
              </a:rPr>
              <a:t> </a:t>
            </a:r>
            <a:r>
              <a:rPr lang="nl-NL" sz="2500" dirty="0" err="1" smtClean="0">
                <a:solidFill>
                  <a:schemeClr val="tx1"/>
                </a:solidFill>
              </a:rPr>
              <a:t>homogeneity</a:t>
            </a:r>
            <a:endParaRPr lang="nl-NL" sz="2500" dirty="0" smtClean="0">
              <a:solidFill>
                <a:schemeClr val="tx1"/>
              </a:solidFill>
            </a:endParaRPr>
          </a:p>
          <a:p>
            <a:pPr marL="342900" indent="-342900" algn="l">
              <a:buFontTx/>
              <a:buChar char="-"/>
            </a:pPr>
            <a:r>
              <a:rPr lang="nl-NL" sz="2500" dirty="0" err="1" smtClean="0">
                <a:solidFill>
                  <a:schemeClr val="tx1"/>
                </a:solidFill>
              </a:rPr>
              <a:t>Compaction</a:t>
            </a:r>
            <a:r>
              <a:rPr lang="nl-NL" sz="2500" dirty="0" smtClean="0">
                <a:solidFill>
                  <a:schemeClr val="tx1"/>
                </a:solidFill>
              </a:rPr>
              <a:t> </a:t>
            </a:r>
            <a:r>
              <a:rPr lang="nl-NL" sz="2500" dirty="0" err="1" smtClean="0">
                <a:solidFill>
                  <a:schemeClr val="tx1"/>
                </a:solidFill>
              </a:rPr>
              <a:t>consistency</a:t>
            </a:r>
            <a:endParaRPr lang="nl-NL" sz="2500" dirty="0" smtClean="0">
              <a:solidFill>
                <a:schemeClr val="tx1"/>
              </a:solidFill>
            </a:endParaRPr>
          </a:p>
          <a:p>
            <a:pPr marL="342900" indent="-342900" algn="l">
              <a:buFontTx/>
              <a:buChar char="-"/>
            </a:pPr>
            <a:r>
              <a:rPr lang="nl-NL" sz="2500" dirty="0" err="1" smtClean="0">
                <a:solidFill>
                  <a:schemeClr val="tx1"/>
                </a:solidFill>
              </a:rPr>
              <a:t>Asphalt</a:t>
            </a:r>
            <a:r>
              <a:rPr lang="nl-NL" sz="2500" dirty="0" smtClean="0">
                <a:solidFill>
                  <a:schemeClr val="tx1"/>
                </a:solidFill>
              </a:rPr>
              <a:t> </a:t>
            </a:r>
            <a:r>
              <a:rPr lang="nl-NL" sz="2500" dirty="0" err="1" smtClean="0">
                <a:solidFill>
                  <a:schemeClr val="tx1"/>
                </a:solidFill>
              </a:rPr>
              <a:t>cooling</a:t>
            </a:r>
            <a:r>
              <a:rPr lang="nl-NL" sz="2500" dirty="0" smtClean="0">
                <a:solidFill>
                  <a:schemeClr val="tx1"/>
                </a:solidFill>
              </a:rPr>
              <a:t> </a:t>
            </a:r>
            <a:r>
              <a:rPr lang="nl-NL" sz="2500" dirty="0" err="1" smtClean="0">
                <a:solidFill>
                  <a:schemeClr val="tx1"/>
                </a:solidFill>
              </a:rPr>
              <a:t>behaviour</a:t>
            </a:r>
            <a:endParaRPr lang="nl-NL" sz="2500" dirty="0" smtClean="0">
              <a:solidFill>
                <a:schemeClr val="tx1"/>
              </a:solidFill>
            </a:endParaRPr>
          </a:p>
          <a:p>
            <a:pPr marL="342900" indent="-342900" algn="l">
              <a:buFontTx/>
              <a:buChar char="-"/>
            </a:pPr>
            <a:r>
              <a:rPr lang="nl-NL" sz="2500" dirty="0" err="1" smtClean="0">
                <a:solidFill>
                  <a:schemeClr val="tx1"/>
                </a:solidFill>
              </a:rPr>
              <a:t>Asphalt</a:t>
            </a:r>
            <a:r>
              <a:rPr lang="nl-NL" sz="2500" dirty="0" smtClean="0">
                <a:solidFill>
                  <a:schemeClr val="tx1"/>
                </a:solidFill>
              </a:rPr>
              <a:t> </a:t>
            </a:r>
            <a:r>
              <a:rPr lang="nl-NL" sz="2500" dirty="0" err="1" smtClean="0">
                <a:solidFill>
                  <a:schemeClr val="tx1"/>
                </a:solidFill>
              </a:rPr>
              <a:t>density</a:t>
            </a:r>
            <a:r>
              <a:rPr lang="nl-NL" sz="2500" dirty="0" smtClean="0">
                <a:solidFill>
                  <a:schemeClr val="tx1"/>
                </a:solidFill>
              </a:rPr>
              <a:t> </a:t>
            </a:r>
            <a:r>
              <a:rPr lang="nl-NL" sz="2500" dirty="0" err="1" smtClean="0">
                <a:solidFill>
                  <a:schemeClr val="tx1"/>
                </a:solidFill>
              </a:rPr>
              <a:t>progression</a:t>
            </a:r>
            <a:endParaRPr lang="nl-NL" sz="2500" dirty="0" smtClean="0">
              <a:solidFill>
                <a:schemeClr val="tx1"/>
              </a:solidFill>
            </a:endParaRPr>
          </a:p>
          <a:p>
            <a:pPr marL="342900" indent="-342900" algn="l">
              <a:buFontTx/>
              <a:buChar char="-"/>
            </a:pPr>
            <a:endParaRPr lang="nl-NL" sz="2500" dirty="0" smtClean="0">
              <a:solidFill>
                <a:schemeClr val="tx1"/>
              </a:solidFill>
            </a:endParaRPr>
          </a:p>
          <a:p>
            <a:pPr algn="l"/>
            <a:endParaRPr lang="nl-NL" sz="2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26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8714EE-8239-4050-A682-0DE48165660A}" type="slidenum">
              <a:rPr lang="nl-NL" smtClean="0"/>
              <a:pPr>
                <a:defRPr/>
              </a:pPr>
              <a:t>4</a:t>
            </a:fld>
            <a:endParaRPr lang="nl-N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189402"/>
            <a:ext cx="9289032" cy="696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84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8714EE-8239-4050-A682-0DE48165660A}" type="slidenum">
              <a:rPr lang="nl-NL" smtClean="0"/>
              <a:pPr>
                <a:defRPr/>
              </a:pPr>
              <a:t>5</a:t>
            </a:fld>
            <a:endParaRPr lang="nl-NL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215738"/>
            <a:ext cx="9457050" cy="709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59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1340768"/>
            <a:ext cx="8568952" cy="6480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8714EE-8239-4050-A682-0DE48165660A}" type="slidenum">
              <a:rPr lang="nl-NL" smtClean="0"/>
              <a:pPr>
                <a:defRPr/>
              </a:pPr>
              <a:t>6</a:t>
            </a:fld>
            <a:endParaRPr lang="nl-NL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39"/>
            <a:ext cx="5400600" cy="40504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810292"/>
            <a:ext cx="6120680" cy="459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18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1268760"/>
            <a:ext cx="9073008" cy="7200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8714EE-8239-4050-A682-0DE48165660A}" type="slidenum">
              <a:rPr lang="nl-NL" smtClean="0"/>
              <a:pPr>
                <a:defRPr/>
              </a:pPr>
              <a:t>7</a:t>
            </a:fld>
            <a:endParaRPr lang="nl-NL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3549"/>
            <a:ext cx="9468544" cy="71016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30922" y="4869160"/>
            <a:ext cx="65527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Cut groove into the 2 asphalt layers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Different depths viz. 30mm &amp; 50mm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Install </a:t>
            </a:r>
            <a:r>
              <a:rPr lang="en-US" sz="2000" dirty="0" err="1" smtClean="0">
                <a:solidFill>
                  <a:schemeClr val="bg1"/>
                </a:solidFill>
              </a:rPr>
              <a:t>Fibre</a:t>
            </a:r>
            <a:r>
              <a:rPr lang="en-US" sz="2000" dirty="0" smtClean="0">
                <a:solidFill>
                  <a:schemeClr val="bg1"/>
                </a:solidFill>
              </a:rPr>
              <a:t> Bragg Grating sensors in the asphalt layers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Measure temperature and strain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Monitor asphalt pavements life cycle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9872" y="93188"/>
            <a:ext cx="5881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err="1" smtClean="0"/>
              <a:t>What</a:t>
            </a:r>
            <a:r>
              <a:rPr lang="nl-NL" sz="3600" dirty="0" smtClean="0"/>
              <a:t> are we </a:t>
            </a:r>
            <a:r>
              <a:rPr lang="nl-NL" sz="3600" dirty="0" err="1" smtClean="0"/>
              <a:t>proposing</a:t>
            </a:r>
            <a:r>
              <a:rPr lang="nl-NL" sz="3600" dirty="0" smtClean="0"/>
              <a:t> </a:t>
            </a:r>
            <a:r>
              <a:rPr lang="nl-NL" sz="3600" dirty="0" err="1" smtClean="0"/>
              <a:t>to</a:t>
            </a:r>
            <a:r>
              <a:rPr lang="nl-NL" sz="3600" dirty="0" smtClean="0"/>
              <a:t> do? </a:t>
            </a:r>
            <a:endParaRPr lang="nl-NL" sz="3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39" y="137170"/>
            <a:ext cx="2466975" cy="1847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53" y="2378604"/>
            <a:ext cx="246697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77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3608" y="1556792"/>
            <a:ext cx="82809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nl-NL" smtClean="0"/>
              <a:pPr/>
              <a:t>8</a:t>
            </a:fld>
            <a:endParaRPr lang="nl-NL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15002"/>
            <a:ext cx="5959356" cy="435139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11448" y="297093"/>
            <a:ext cx="9144000" cy="90805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 Narrow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 Narrow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 Narrow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There 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 much to be learnt and gained …</a:t>
            </a:r>
          </a:p>
        </p:txBody>
      </p:sp>
      <p:sp>
        <p:nvSpPr>
          <p:cNvPr id="4" name="Cloud 3"/>
          <p:cNvSpPr/>
          <p:nvPr/>
        </p:nvSpPr>
        <p:spPr>
          <a:xfrm>
            <a:off x="1259632" y="3501008"/>
            <a:ext cx="7056784" cy="3123601"/>
          </a:xfrm>
          <a:prstGeom prst="cloud">
            <a:avLst/>
          </a:prstGeom>
          <a:noFill/>
          <a:ln w="76200">
            <a:solidFill>
              <a:srgbClr val="DC0C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90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1412776"/>
            <a:ext cx="8496944" cy="5760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312" y="0"/>
            <a:ext cx="6429375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9592" y="1268760"/>
            <a:ext cx="8001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for listening … 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there any 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5086350"/>
            <a:ext cx="1045464" cy="7909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68344" y="5013176"/>
            <a:ext cx="1368152" cy="10081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8714EE-8239-4050-A682-0DE48165660A}" type="slidenum">
              <a:rPr lang="nl-NL" smtClean="0"/>
              <a:pPr>
                <a:defRPr/>
              </a:pPr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065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T_NL">
  <a:themeElements>
    <a:clrScheme name="UT_wit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4B233"/>
      </a:accent1>
      <a:accent2>
        <a:srgbClr val="CF0072"/>
      </a:accent2>
      <a:accent3>
        <a:srgbClr val="FED100"/>
      </a:accent3>
      <a:accent4>
        <a:srgbClr val="0098C3"/>
      </a:accent4>
      <a:accent5>
        <a:srgbClr val="DC0C30"/>
      </a:accent5>
      <a:accent6>
        <a:srgbClr val="006A4D"/>
      </a:accent6>
      <a:hlink>
        <a:srgbClr val="4F2D7F"/>
      </a:hlink>
      <a:folHlink>
        <a:srgbClr val="887B1B"/>
      </a:folHlink>
    </a:clrScheme>
    <a:fontScheme name="Standaardontwerp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CA440"/>
        </a:accent1>
        <a:accent2>
          <a:srgbClr val="FFD600"/>
        </a:accent2>
        <a:accent3>
          <a:srgbClr val="FFFFFF"/>
        </a:accent3>
        <a:accent4>
          <a:srgbClr val="000000"/>
        </a:accent4>
        <a:accent5>
          <a:srgbClr val="B5CFAF"/>
        </a:accent5>
        <a:accent6>
          <a:srgbClr val="E7C200"/>
        </a:accent6>
        <a:hlink>
          <a:srgbClr val="C40079"/>
        </a:hlink>
        <a:folHlink>
          <a:srgbClr val="0098A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UT_NL</Template>
  <TotalTime>1295</TotalTime>
  <Words>131</Words>
  <Application>Microsoft Office PowerPoint</Application>
  <PresentationFormat>On-screen Show (4:3)</PresentationFormat>
  <Paragraphs>32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Narrow</vt:lpstr>
      <vt:lpstr>Times New Roman</vt:lpstr>
      <vt:lpstr>Wingdings</vt:lpstr>
      <vt:lpstr>ヒラギノ角ゴ Pro W3</vt:lpstr>
      <vt:lpstr>UT_NL</vt:lpstr>
      <vt:lpstr>Implementing a health condition monitoring system for asphalt roads on the UT Campus </vt:lpstr>
      <vt:lpstr>PowerPoint Presentation</vt:lpstr>
      <vt:lpstr>Reconstruction of the Boerderijweg &amp; de Achterhorst in Nov &amp; Dec 2014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Twente - ICTS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University of Twente</dc:creator>
  <cp:lastModifiedBy>Miller, S.R. (CTW)</cp:lastModifiedBy>
  <cp:revision>232</cp:revision>
  <cp:lastPrinted>2014-05-06T08:48:35Z</cp:lastPrinted>
  <dcterms:created xsi:type="dcterms:W3CDTF">2014-05-06T06:45:38Z</dcterms:created>
  <dcterms:modified xsi:type="dcterms:W3CDTF">2016-12-08T11:48:10Z</dcterms:modified>
</cp:coreProperties>
</file>