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media/image30.jpg" ContentType="image/jpg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7" r:id="rId5"/>
    <p:sldMasterId id="2147483683" r:id="rId6"/>
    <p:sldMasterId id="2147483686" r:id="rId7"/>
    <p:sldMasterId id="2147483698" r:id="rId8"/>
  </p:sldMasterIdLst>
  <p:notesMasterIdLst>
    <p:notesMasterId r:id="rId28"/>
  </p:notesMasterIdLst>
  <p:sldIdLst>
    <p:sldId id="362" r:id="rId9"/>
    <p:sldId id="386" r:id="rId10"/>
    <p:sldId id="387" r:id="rId11"/>
    <p:sldId id="378" r:id="rId12"/>
    <p:sldId id="366" r:id="rId13"/>
    <p:sldId id="295" r:id="rId14"/>
    <p:sldId id="394" r:id="rId15"/>
    <p:sldId id="299" r:id="rId16"/>
    <p:sldId id="298" r:id="rId17"/>
    <p:sldId id="297" r:id="rId18"/>
    <p:sldId id="261" r:id="rId19"/>
    <p:sldId id="403" r:id="rId20"/>
    <p:sldId id="279" r:id="rId21"/>
    <p:sldId id="412" r:id="rId22"/>
    <p:sldId id="304" r:id="rId23"/>
    <p:sldId id="408" r:id="rId24"/>
    <p:sldId id="409" r:id="rId25"/>
    <p:sldId id="410" r:id="rId26"/>
    <p:sldId id="391" r:id="rId27"/>
  </p:sldIdLst>
  <p:sldSz cx="16257588" cy="9144000"/>
  <p:notesSz cx="9144000" cy="6858000"/>
  <p:defaultTextStyle>
    <a:defPPr>
      <a:defRPr lang="nl-NL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9" userDrawn="1">
          <p15:clr>
            <a:srgbClr val="A4A3A4"/>
          </p15:clr>
        </p15:guide>
        <p15:guide id="2" pos="471" userDrawn="1">
          <p15:clr>
            <a:srgbClr val="A4A3A4"/>
          </p15:clr>
        </p15:guide>
        <p15:guide id="3" orient="horz" pos="465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8C"/>
    <a:srgbClr val="29B3FF"/>
    <a:srgbClr val="AA8565"/>
    <a:srgbClr val="00CC99"/>
    <a:srgbClr val="21AE4A"/>
    <a:srgbClr val="000000"/>
    <a:srgbClr val="FFEF00"/>
    <a:srgbClr val="EF8221"/>
    <a:srgbClr val="E71C21"/>
    <a:srgbClr val="52B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0" autoAdjust="0"/>
    <p:restoredTop sz="82425" autoAdjust="0"/>
  </p:normalViewPr>
  <p:slideViewPr>
    <p:cSldViewPr snapToGrid="0" showGuides="1">
      <p:cViewPr varScale="1">
        <p:scale>
          <a:sx n="32" d="100"/>
          <a:sy n="32" d="100"/>
        </p:scale>
        <p:origin x="414" y="12"/>
      </p:cViewPr>
      <p:guideLst>
        <p:guide orient="horz" pos="5579"/>
        <p:guide pos="471"/>
        <p:guide orient="horz" pos="465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3191-6BC3-4197-B744-AC7EDFFC6078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A2E1-0EF5-4F6C-A697-A12883C24F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3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63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676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Gebruiken</a:t>
            </a:r>
            <a:r>
              <a:rPr lang="en-US" dirty="0"/>
              <a:t>??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Challenge Based University; hoe </a:t>
            </a:r>
            <a:r>
              <a:rPr lang="en-US" dirty="0" err="1"/>
              <a:t>ziet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?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bespreken</a:t>
            </a:r>
            <a:r>
              <a:rPr lang="en-US" dirty="0"/>
              <a:t> we op </a:t>
            </a:r>
            <a:r>
              <a:rPr lang="en-US" dirty="0" err="1"/>
              <a:t>deze</a:t>
            </a:r>
            <a:r>
              <a:rPr lang="en-US" dirty="0"/>
              <a:t> slide. In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keer</a:t>
            </a:r>
            <a:r>
              <a:rPr lang="en-US" dirty="0"/>
              <a:t> om de </a:t>
            </a:r>
            <a:r>
              <a:rPr lang="en-US" dirty="0" err="1"/>
              <a:t>notities</a:t>
            </a:r>
            <a:r>
              <a:rPr lang="en-US" dirty="0"/>
              <a:t> </a:t>
            </a:r>
            <a:r>
              <a:rPr lang="en-US" dirty="0" err="1"/>
              <a:t>leesbaar</a:t>
            </a:r>
            <a:r>
              <a:rPr lang="en-US" dirty="0"/>
              <a:t> te </a:t>
            </a:r>
            <a:r>
              <a:rPr lang="en-US" dirty="0" err="1"/>
              <a:t>houden</a:t>
            </a:r>
            <a:endParaRPr lang="en-US" dirty="0"/>
          </a:p>
          <a:p>
            <a:r>
              <a:rPr lang="en-US" dirty="0"/>
              <a:t>Relations with others.</a:t>
            </a:r>
            <a:r>
              <a:rPr lang="en-US" baseline="0" dirty="0"/>
              <a:t> DOEL: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Je wilt op het </a:t>
            </a:r>
            <a:r>
              <a:rPr lang="en-US" dirty="0" err="1">
                <a:solidFill>
                  <a:schemeClr val="bg1"/>
                </a:solidFill>
              </a:rPr>
              <a:t>juist</a:t>
            </a:r>
            <a:r>
              <a:rPr lang="en-US" dirty="0">
                <a:solidFill>
                  <a:schemeClr val="bg1"/>
                </a:solidFill>
              </a:rPr>
              <a:t> moment de </a:t>
            </a:r>
            <a:r>
              <a:rPr lang="en-US" dirty="0" err="1">
                <a:solidFill>
                  <a:schemeClr val="bg1"/>
                </a:solidFill>
              </a:rPr>
              <a:t>meest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relevante</a:t>
            </a:r>
            <a:r>
              <a:rPr lang="en-US" dirty="0">
                <a:solidFill>
                  <a:schemeClr val="bg1"/>
                </a:solidFill>
              </a:rPr>
              <a:t> challenges ‘</a:t>
            </a:r>
            <a:r>
              <a:rPr lang="en-US" dirty="0" err="1">
                <a:solidFill>
                  <a:schemeClr val="bg1"/>
                </a:solidFill>
              </a:rPr>
              <a:t>spotten</a:t>
            </a:r>
            <a:r>
              <a:rPr lang="en-US" dirty="0">
                <a:solidFill>
                  <a:schemeClr val="bg1"/>
                </a:solidFill>
              </a:rPr>
              <a:t>’ en </a:t>
            </a:r>
            <a:r>
              <a:rPr lang="en-US" dirty="0" err="1">
                <a:solidFill>
                  <a:schemeClr val="bg1"/>
                </a:solidFill>
              </a:rPr>
              <a:t>problemen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voorkomen</a:t>
            </a:r>
            <a:r>
              <a:rPr lang="en-US" dirty="0">
                <a:solidFill>
                  <a:schemeClr val="bg1"/>
                </a:solidFill>
              </a:rPr>
              <a:t> of </a:t>
            </a:r>
            <a:r>
              <a:rPr lang="en-US" dirty="0" err="1">
                <a:solidFill>
                  <a:schemeClr val="bg1"/>
                </a:solidFill>
              </a:rPr>
              <a:t>tijdig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aanpakken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Work together on challenges, products and solutions (Citizen Science).</a:t>
            </a:r>
          </a:p>
          <a:p>
            <a:pPr marL="914400" lvl="1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Via de </a:t>
            </a:r>
            <a:r>
              <a:rPr lang="en-US" dirty="0" err="1">
                <a:solidFill>
                  <a:schemeClr val="bg1"/>
                </a:solidFill>
              </a:rPr>
              <a:t>relaties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komen</a:t>
            </a:r>
            <a:r>
              <a:rPr lang="en-US" dirty="0">
                <a:solidFill>
                  <a:schemeClr val="bg1"/>
                </a:solidFill>
              </a:rPr>
              <a:t> de challenges </a:t>
            </a:r>
            <a:r>
              <a:rPr lang="en-US" dirty="0" err="1">
                <a:solidFill>
                  <a:schemeClr val="bg1"/>
                </a:solidFill>
              </a:rPr>
              <a:t>binnen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werken</a:t>
            </a:r>
            <a:r>
              <a:rPr lang="en-US" dirty="0">
                <a:solidFill>
                  <a:schemeClr val="bg1"/>
                </a:solidFill>
              </a:rPr>
              <a:t> we aan het </a:t>
            </a:r>
            <a:r>
              <a:rPr lang="en-US" dirty="0" err="1">
                <a:solidFill>
                  <a:schemeClr val="bg1"/>
                </a:solidFill>
              </a:rPr>
              <a:t>begrijpen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problemen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oplossingen</a:t>
            </a:r>
            <a:r>
              <a:rPr lang="en-US" dirty="0">
                <a:solidFill>
                  <a:schemeClr val="bg1"/>
                </a:solidFill>
              </a:rPr>
              <a:t> en de </a:t>
            </a:r>
            <a:r>
              <a:rPr lang="en-US" dirty="0" err="1">
                <a:solidFill>
                  <a:schemeClr val="bg1"/>
                </a:solidFill>
              </a:rPr>
              <a:t>resultaten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vloeien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weer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terug</a:t>
            </a:r>
            <a:r>
              <a:rPr lang="en-US" dirty="0">
                <a:solidFill>
                  <a:schemeClr val="bg1"/>
                </a:solidFill>
              </a:rPr>
              <a:t> het network in. </a:t>
            </a: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871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94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2030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503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2030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1902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2030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9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2030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78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2030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021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go is the keyword here. Try things, implement further what works, adjust and try again when it does not work.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792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87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 UT – very short 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22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the track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15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Our take from the mission, vision and track assignment, told in keywords. 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94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 based university is a university embedded in it’s environment, and</a:t>
            </a:r>
            <a:r>
              <a:rPr lang="en-US" baseline="0" dirty="0"/>
              <a:t> lowering barriers between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and society, us and our partners, between science and education and between people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4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Characteristics</a:t>
            </a:r>
            <a:r>
              <a:rPr lang="en-US" baseline="0" dirty="0"/>
              <a:t> Challenge Based University. </a:t>
            </a:r>
          </a:p>
          <a:p>
            <a:r>
              <a:rPr lang="en-US" baseline="0" dirty="0"/>
              <a:t>Should be realized in 2030.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60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342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55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2" y="3180639"/>
            <a:ext cx="9588476" cy="346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69" y="3182476"/>
            <a:ext cx="9588476" cy="346179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0336436" y="6355308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 userDrawn="1"/>
        </p:nvSpPr>
        <p:spPr>
          <a:xfrm>
            <a:off x="10236409" y="6469038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 userDrawn="1"/>
        </p:nvSpPr>
        <p:spPr>
          <a:xfrm>
            <a:off x="10607378" y="5043641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 userDrawn="1"/>
        </p:nvSpPr>
        <p:spPr>
          <a:xfrm>
            <a:off x="12120211" y="482676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 userDrawn="1"/>
        </p:nvSpPr>
        <p:spPr>
          <a:xfrm>
            <a:off x="13564803" y="498007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2616284" y="544637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4" name="Oval 13"/>
          <p:cNvSpPr/>
          <p:nvPr userDrawn="1"/>
        </p:nvSpPr>
        <p:spPr>
          <a:xfrm>
            <a:off x="12745938" y="6279626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5" name="Oval 14"/>
          <p:cNvSpPr/>
          <p:nvPr userDrawn="1"/>
        </p:nvSpPr>
        <p:spPr>
          <a:xfrm>
            <a:off x="14114223" y="521882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6" name="Oval 15"/>
          <p:cNvSpPr/>
          <p:nvPr userDrawn="1"/>
        </p:nvSpPr>
        <p:spPr>
          <a:xfrm>
            <a:off x="15143295" y="3354231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</p:spTree>
    <p:extLst>
      <p:ext uri="{BB962C8B-B14F-4D97-AF65-F5344CB8AC3E}">
        <p14:creationId xmlns:p14="http://schemas.microsoft.com/office/powerpoint/2010/main" val="7152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95211" y="2103333"/>
            <a:ext cx="5002587" cy="5242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53654" y="2173780"/>
            <a:ext cx="5002587" cy="524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50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3695">
            <a:off x="11444108" y="4705580"/>
            <a:ext cx="1753994" cy="1738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7259">
            <a:off x="13500558" y="4040628"/>
            <a:ext cx="1427960" cy="141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2066">
            <a:off x="8713368" y="1626427"/>
            <a:ext cx="3284287" cy="3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506-201B-4BA7-831C-99F35E098BC8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593-5731-41EF-B15F-B27141419D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82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05" y="1055026"/>
            <a:ext cx="11742420" cy="7857381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02618" y="1796030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976035" y="1560676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131988" y="3505636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005405" y="3270282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61358" y="5215242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034775" y="4979888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90728" y="6924848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4064145" y="6689494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398472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groot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2122624"/>
            <a:ext cx="5695950" cy="673404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3530486"/>
            <a:ext cx="5356727" cy="50629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5891" y="2158674"/>
            <a:ext cx="5372079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17925" y="2693261"/>
            <a:ext cx="53600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</p:spTree>
    <p:extLst>
      <p:ext uri="{BB962C8B-B14F-4D97-AF65-F5344CB8AC3E}">
        <p14:creationId xmlns:p14="http://schemas.microsoft.com/office/powerpoint/2010/main" val="423415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1" y="2714601"/>
            <a:ext cx="7099060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UNIVERSITY 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21245" y="3217656"/>
            <a:ext cx="878306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OF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84" y="3212396"/>
            <a:ext cx="6177887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0079B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SUBTITEL</a:t>
            </a:r>
          </a:p>
        </p:txBody>
      </p:sp>
    </p:spTree>
    <p:extLst>
      <p:ext uri="{BB962C8B-B14F-4D97-AF65-F5344CB8AC3E}">
        <p14:creationId xmlns:p14="http://schemas.microsoft.com/office/powerpoint/2010/main" val="2065821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one titel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7713" y="2490788"/>
            <a:ext cx="8396287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0" y="2714601"/>
            <a:ext cx="80264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gewone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8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2" y="3180639"/>
            <a:ext cx="9588476" cy="346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69" y="3182476"/>
            <a:ext cx="9588476" cy="346179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0336436" y="6355308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 userDrawn="1"/>
        </p:nvSpPr>
        <p:spPr>
          <a:xfrm>
            <a:off x="10236409" y="6469038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 userDrawn="1"/>
        </p:nvSpPr>
        <p:spPr>
          <a:xfrm>
            <a:off x="10607378" y="5043641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 userDrawn="1"/>
        </p:nvSpPr>
        <p:spPr>
          <a:xfrm>
            <a:off x="12120211" y="482676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 userDrawn="1"/>
        </p:nvSpPr>
        <p:spPr>
          <a:xfrm>
            <a:off x="13564803" y="498007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2616284" y="544637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4" name="Oval 13"/>
          <p:cNvSpPr/>
          <p:nvPr userDrawn="1"/>
        </p:nvSpPr>
        <p:spPr>
          <a:xfrm>
            <a:off x="12745938" y="6279626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5" name="Oval 14"/>
          <p:cNvSpPr/>
          <p:nvPr userDrawn="1"/>
        </p:nvSpPr>
        <p:spPr>
          <a:xfrm>
            <a:off x="14114223" y="521882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6" name="Oval 15"/>
          <p:cNvSpPr/>
          <p:nvPr userDrawn="1"/>
        </p:nvSpPr>
        <p:spPr>
          <a:xfrm>
            <a:off x="15143295" y="3354231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41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somming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6667501"/>
            <a:ext cx="5695950" cy="21891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419474"/>
            <a:ext cx="5522419" cy="1437189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219170" rtl="0" eaLnBrk="1" fontAlgn="auto" latinLnBrk="0" hangingPunct="1">
              <a:lnSpc>
                <a:spcPct val="7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6869969"/>
            <a:ext cx="5522419" cy="5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groot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2122624"/>
            <a:ext cx="5695950" cy="673404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3530486"/>
            <a:ext cx="5356727" cy="50629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5891" y="2158674"/>
            <a:ext cx="5372079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17925" y="2693261"/>
            <a:ext cx="53600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</p:spTree>
    <p:extLst>
      <p:ext uri="{BB962C8B-B14F-4D97-AF65-F5344CB8AC3E}">
        <p14:creationId xmlns:p14="http://schemas.microsoft.com/office/powerpoint/2010/main" val="146286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-1"/>
            <a:ext cx="16256792" cy="9144446"/>
          </a:xfrm>
          <a:prstGeom prst="rect">
            <a:avLst/>
          </a:prstGeom>
        </p:spPr>
      </p:pic>
      <p:sp>
        <p:nvSpPr>
          <p:cNvPr id="2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61" y="7733489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 1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21695" y="8268076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 2</a:t>
            </a: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106674" y="840470"/>
            <a:ext cx="2722365" cy="2723677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9318" y="2525883"/>
            <a:ext cx="2045353" cy="2046339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129191" y="4694690"/>
            <a:ext cx="1859412" cy="1860308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24599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uiExpand="1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05" y="1055026"/>
            <a:ext cx="11742420" cy="7857381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02618" y="1796030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976035" y="1560676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131988" y="3505636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005405" y="3270282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61358" y="5215242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034775" y="4979888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90728" y="6924848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4064145" y="6689494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2113937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AFD3-FD9A-4C59-B549-A67F50FC5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F7163-815C-4E44-A73C-9CC701AAF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6B91-AE19-4DA9-B212-72167957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6FBBD-E5D8-40C4-A21C-F72FF0E2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11CC1-7563-4F54-92EA-A5411F3A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48A7-694B-432F-9B01-6B1A1177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BDAA3-2E38-4109-BC9C-2BE92294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C16CD-5F38-4CDD-8D97-A567DE66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DA49E-B16F-4609-8B98-C691C66C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2548-432F-496F-B078-90D4C4B8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19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438B-F6AC-4554-9D79-0F3D7D81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42" y="2279652"/>
            <a:ext cx="1402217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919BC-2FA2-4B42-8D8D-A9C747D41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242" y="6119285"/>
            <a:ext cx="1402217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1A88-C357-4041-9030-B08FAD19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9FB41-7693-4471-A49D-9CB79509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543E0-CE85-499D-A03A-A35FFBD2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358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9104-1CFF-4DC5-819D-5E4D5391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036C4-3145-4451-84CD-CC2CEB1F0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709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4DFC0-14A4-4BD0-A754-CE5D82A74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4" y="2434167"/>
            <a:ext cx="69094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0E933-1C3F-4E29-A292-61034AB9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3F26-EC54-44A1-8598-0F39C58C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7E746-58E3-4387-99A9-36BDC02B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806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F9C5-CFE7-4565-AAA6-5E00BF69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486834"/>
            <a:ext cx="1402217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F4898-7C92-4610-8B1D-D82C0E6E9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827" y="2241551"/>
            <a:ext cx="687772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631D1-388B-456B-9F65-CFE61D3E6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827" y="3340100"/>
            <a:ext cx="687772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5296C-11F8-4FD7-83F2-6A7AC643B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0404" y="2241551"/>
            <a:ext cx="691159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0C0F7-1561-42DE-A07C-0E10423F1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0404" y="3340100"/>
            <a:ext cx="691159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7758B-B616-4ABA-BB13-729C9747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428DC-CFCF-466B-AC81-87A59FF1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62448-9027-4229-8447-B44C4E9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99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2D3A-CAFB-45EC-A48A-018AE845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5DC8D-4926-4B90-943E-29DE8131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5BAD6-B363-4B4F-89B5-AC671FA1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84C44-E430-471C-AF20-BFC35AFA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89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8CC15-8EB2-4EB8-8855-34E6BC30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EC26F-02B4-4825-9F08-2ABFC590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F752-3CAD-41FD-8388-808168C3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602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03DE-8098-4ADA-A0EB-FC732B1E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90CD9-0E2C-4884-A46A-200ED1368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15837-A9C3-4E08-9A8E-7566192B7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920A-AC0C-4A94-AFB4-282780D8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FAFA-866A-4B8D-93B4-A96E6FCA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1A45E-C7AF-4287-ABF4-14FE8D78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923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2131-EE90-48C9-8506-B126B887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76D0D-AA11-4024-AAAD-8BA12A167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491E2-5931-420A-B425-5348CC248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BD88-D061-47DA-9040-652A2504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2AC71-0674-484C-A7E9-DFCA2060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2C2AC-D7C8-45FA-B0CC-3D6E96E3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7062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65EC-A9CC-41EA-A7CB-ED3C5B98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7AF9E-99D6-4D77-A30C-945D943AA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5E58-DEF3-4344-8D80-16E40DA9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E3FEC-3F23-4FD9-AF47-BA1DA4CC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E3DB2-35EF-459A-ACB1-48E34955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501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059E4-3D30-4A79-99E5-48C9E57DA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11157-60AA-448D-ACA4-2BA1E821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3D0D7-F311-460F-A24E-FB7E5E2F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4F557-CEA7-4513-A46C-544FF4DA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922C1-EDD0-464A-9211-B84CA679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8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6921" y="102119"/>
            <a:ext cx="5363743" cy="855171"/>
          </a:xfrm>
        </p:spPr>
        <p:txBody>
          <a:bodyPr lIns="0" tIns="0" rIns="0" bIns="0"/>
          <a:lstStyle>
            <a:lvl1pPr>
              <a:defRPr sz="5557" b="1" i="0">
                <a:solidFill>
                  <a:srgbClr val="4F565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6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7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95211" y="2103333"/>
            <a:ext cx="5002587" cy="5242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53654" y="2173780"/>
            <a:ext cx="5002587" cy="524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700" r:id="rId11"/>
    <p:sldLayoutId id="2147483673" r:id="rId12"/>
    <p:sldLayoutId id="2147483674" r:id="rId13"/>
    <p:sldLayoutId id="2147483675" r:id="rId14"/>
    <p:sldLayoutId id="2147483676" r:id="rId15"/>
    <p:sldLayoutId id="2147483701" r:id="rId16"/>
    <p:sldLayoutId id="2147483703" r:id="rId1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E1E6B-C0B7-4AAE-B603-6EA916E9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09" y="486834"/>
            <a:ext cx="1402217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86D8D-A58F-4BB2-9CF8-95DE1AD86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709" y="2434167"/>
            <a:ext cx="1402217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99125-46B0-4CD2-8326-0FE9F6785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4307-0DCA-4BDF-84B4-CE9894CE645F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47D-ED85-40DF-8894-5C5E27D5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5326" y="8475134"/>
            <a:ext cx="548693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8806-3C29-40A8-8E04-2C24E7849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922" y="8475134"/>
            <a:ext cx="365795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B368-8B16-4BDA-BD3B-3BA3C2FD45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52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406594"/>
            <a:ext cx="16237947" cy="8736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bk object 17"/>
          <p:cNvSpPr/>
          <p:nvPr/>
        </p:nvSpPr>
        <p:spPr>
          <a:xfrm>
            <a:off x="11409256" y="4562903"/>
            <a:ext cx="0" cy="1339020"/>
          </a:xfrm>
          <a:custGeom>
            <a:avLst/>
            <a:gdLst/>
            <a:ahLst/>
            <a:cxnLst/>
            <a:rect l="l" t="t" r="r" b="b"/>
            <a:pathLst>
              <a:path h="1565909">
                <a:moveTo>
                  <a:pt x="0" y="1565407"/>
                </a:moveTo>
                <a:lnTo>
                  <a:pt x="0" y="0"/>
                </a:lnTo>
              </a:path>
            </a:pathLst>
          </a:custGeom>
          <a:ln w="42609">
            <a:solidFill>
              <a:srgbClr val="54575B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bk object 18"/>
          <p:cNvSpPr/>
          <p:nvPr/>
        </p:nvSpPr>
        <p:spPr>
          <a:xfrm>
            <a:off x="16217244" y="24692"/>
            <a:ext cx="0" cy="8649333"/>
          </a:xfrm>
          <a:custGeom>
            <a:avLst/>
            <a:gdLst/>
            <a:ahLst/>
            <a:cxnLst/>
            <a:rect l="l" t="t" r="r" b="b"/>
            <a:pathLst>
              <a:path h="10114915">
                <a:moveTo>
                  <a:pt x="0" y="10114351"/>
                </a:moveTo>
                <a:lnTo>
                  <a:pt x="0" y="0"/>
                </a:lnTo>
              </a:path>
            </a:pathLst>
          </a:custGeom>
          <a:ln w="9130">
            <a:solidFill>
              <a:srgbClr val="5B645B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46921" y="102119"/>
            <a:ext cx="5363743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4F565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81" y="2103120"/>
            <a:ext cx="146318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582" y="8503920"/>
            <a:ext cx="52024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80" y="8503921"/>
            <a:ext cx="37392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5463" y="8503921"/>
            <a:ext cx="37392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5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82" y="3769961"/>
            <a:ext cx="4218046" cy="14916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7" y="806407"/>
            <a:ext cx="9588476" cy="3461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7" y="808244"/>
            <a:ext cx="9570850" cy="3461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75341" y="3981076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675314" y="4094806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1046283" y="2669409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2559116" y="2452528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4003708" y="260584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3055189" y="307214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3184843" y="390539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4553128" y="284459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5582200" y="979999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493149" y="946587"/>
            <a:ext cx="325646" cy="226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1937" y="1751216"/>
            <a:ext cx="989109" cy="374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908174" y="1507116"/>
            <a:ext cx="351161" cy="245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9822" y="148192"/>
            <a:ext cx="175581" cy="1989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4175204" y="491301"/>
            <a:ext cx="643796" cy="28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334784" y="1954758"/>
            <a:ext cx="310192" cy="3336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4058196" y="1072634"/>
            <a:ext cx="834412" cy="6135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9444508" y="-768774"/>
            <a:ext cx="1363677" cy="1691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820457" y="2387224"/>
            <a:ext cx="345308" cy="368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44459" y="1072481"/>
            <a:ext cx="2984873" cy="21947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924">
            <a:off x="7822354" y="7400300"/>
            <a:ext cx="1753994" cy="1738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6488">
            <a:off x="11283279" y="6806865"/>
            <a:ext cx="1427960" cy="1414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1295">
            <a:off x="2910984" y="5887158"/>
            <a:ext cx="3284287" cy="32543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37820" y="5280107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29B3FF"/>
                </a:solidFill>
                <a:latin typeface="Arial Narrow" panose="020B0606020202030204" pitchFamily="34" charset="0"/>
              </a:rPr>
              <a:t>SHAPING 2030</a:t>
            </a:r>
            <a:r>
              <a:rPr lang="en-US" sz="6000" dirty="0">
                <a:solidFill>
                  <a:srgbClr val="29B3FF"/>
                </a:solidFill>
                <a:latin typeface="Arial Narrow" panose="020B060602020203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|</a:t>
            </a:r>
            <a:r>
              <a:rPr lang="en-US" sz="6000" b="1" dirty="0">
                <a:solidFill>
                  <a:srgbClr val="0079BD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Track</a:t>
            </a:r>
            <a:r>
              <a:rPr lang="en-US" sz="6000" b="1" dirty="0">
                <a:solidFill>
                  <a:srgbClr val="0079BD"/>
                </a:solidFill>
                <a:latin typeface="Arial Narrow" panose="020B0606020202030204" pitchFamily="34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9507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INSIDE-OUT: </a:t>
            </a:r>
            <a:r>
              <a:rPr lang="en-US" sz="5400" dirty="0">
                <a:solidFill>
                  <a:schemeClr val="bg1"/>
                </a:solidFill>
                <a:latin typeface="Arial Narrow" panose="020B0606020202030204" pitchFamily="34" charset="0"/>
              </a:rPr>
              <a:t>UT-TIMING VERSUS WORLD-TIMING</a:t>
            </a:r>
            <a:endParaRPr lang="nl-NL" sz="5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4498" y="3123477"/>
            <a:ext cx="5654765" cy="766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Year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8142" y="3111867"/>
            <a:ext cx="11054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8142" y="3889832"/>
            <a:ext cx="11054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667909" y="2255906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1st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365154" y="2308882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1st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053" y="2535821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3, 4 quartiles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4498" y="5056769"/>
            <a:ext cx="8453121" cy="766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or European project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8142" y="5045159"/>
            <a:ext cx="11054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8142" y="5823124"/>
            <a:ext cx="11054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907559" y="4386996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274115" y="4385513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1795" y="4444309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2, 3, 4 years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4" y="7454405"/>
            <a:ext cx="16256000" cy="7779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  <a:lumOff val="75000"/>
                </a:schemeClr>
              </a:gs>
              <a:gs pos="89000">
                <a:schemeClr val="accent1">
                  <a:lumMod val="40000"/>
                  <a:lumOff val="60000"/>
                </a:schemeClr>
              </a:gs>
              <a:gs pos="45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dirty="0">
                <a:solidFill>
                  <a:schemeClr val="bg1"/>
                </a:solidFill>
                <a:latin typeface="Calibri" panose="020F0502020204030204"/>
              </a:rPr>
              <a:t>Real world problems</a:t>
            </a:r>
            <a:endParaRPr lang="nl-NL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66559" y="6765044"/>
            <a:ext cx="9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68156" y="696196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324497" y="7454405"/>
            <a:ext cx="0" cy="7779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715435" y="5619801"/>
            <a:ext cx="2674901" cy="2037928"/>
            <a:chOff x="4721832" y="4214851"/>
            <a:chExt cx="2006175" cy="1528446"/>
          </a:xfrm>
        </p:grpSpPr>
        <p:sp>
          <p:nvSpPr>
            <p:cNvPr id="39" name="Up-Down Arrow 38"/>
            <p:cNvSpPr/>
            <p:nvPr/>
          </p:nvSpPr>
          <p:spPr>
            <a:xfrm>
              <a:off x="4721832" y="4214851"/>
              <a:ext cx="896983" cy="1528446"/>
            </a:xfrm>
            <a:prstGeom prst="upDownArrow">
              <a:avLst/>
            </a:prstGeom>
            <a:solidFill>
              <a:schemeClr val="bg1"/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nl-N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19503" y="4787388"/>
              <a:ext cx="1208504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Interface</a:t>
              </a:r>
              <a:endParaRPr lang="nl-NL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92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446296" y="4498945"/>
            <a:ext cx="74933" cy="65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marL="0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7139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279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1418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557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5696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2836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975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7114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60" defTabSz="899016"/>
            <a:r>
              <a:rPr sz="428" spc="295" dirty="0">
                <a:solidFill>
                  <a:srgbClr val="D1D1D1"/>
                </a:solidFill>
                <a:latin typeface="Arial"/>
                <a:cs typeface="Arial"/>
              </a:rPr>
              <a:t>I</a:t>
            </a:r>
            <a:endParaRPr sz="42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2875" y="4560904"/>
            <a:ext cx="9556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nl-NL"/>
            </a:defPPr>
            <a:lvl1pPr marL="0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7139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4279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1418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557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5696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22836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975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7114" algn="l" defTabSz="674279" rtl="0" eaLnBrk="1" latinLnBrk="0" hangingPunct="1">
              <a:defRPr sz="13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236" defTabSz="899016">
              <a:lnSpc>
                <a:spcPts val="1257"/>
              </a:lnSpc>
            </a:pPr>
            <a:r>
              <a:rPr sz="1240" spc="-56" dirty="0">
                <a:solidFill>
                  <a:srgbClr val="D1D1D1"/>
                </a:solidFill>
                <a:latin typeface="Arial"/>
                <a:cs typeface="Arial"/>
              </a:rPr>
              <a:t>I</a:t>
            </a:r>
            <a:endParaRPr sz="1240">
              <a:solidFill>
                <a:prstClr val="black"/>
              </a:solidFill>
              <a:latin typeface="Arial"/>
              <a:cs typeface="Arial"/>
            </a:endParaRPr>
          </a:p>
          <a:p>
            <a:pPr marL="10860" defTabSz="899016">
              <a:lnSpc>
                <a:spcPts val="1103"/>
              </a:lnSpc>
            </a:pPr>
            <a:r>
              <a:rPr sz="1112" i="1" spc="51" dirty="0">
                <a:solidFill>
                  <a:srgbClr val="D1D1D1"/>
                </a:solidFill>
                <a:latin typeface="Arial"/>
                <a:cs typeface="Arial"/>
              </a:rPr>
              <a:t>I</a:t>
            </a:r>
            <a:endParaRPr sz="1112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1AAB1-10CD-480E-9F74-85ACAE4AC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54" y="134828"/>
            <a:ext cx="7087625" cy="1171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EF4BBE-B254-42A5-91BA-4FE456811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060" y="5781647"/>
            <a:ext cx="2698455" cy="272448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1BB2A7F-90D6-48DD-9D4F-75FFC174F623}"/>
              </a:ext>
            </a:extLst>
          </p:cNvPr>
          <p:cNvSpPr/>
          <p:nvPr/>
        </p:nvSpPr>
        <p:spPr>
          <a:xfrm>
            <a:off x="13677283" y="3595511"/>
            <a:ext cx="84667" cy="169333"/>
          </a:xfrm>
          <a:custGeom>
            <a:avLst/>
            <a:gdLst>
              <a:gd name="connsiteX0" fmla="*/ 63500 w 63500"/>
              <a:gd name="connsiteY0" fmla="*/ 0 h 127000"/>
              <a:gd name="connsiteX1" fmla="*/ 59266 w 63500"/>
              <a:gd name="connsiteY1" fmla="*/ 88900 h 127000"/>
              <a:gd name="connsiteX2" fmla="*/ 55033 w 63500"/>
              <a:gd name="connsiteY2" fmla="*/ 101600 h 127000"/>
              <a:gd name="connsiteX3" fmla="*/ 46566 w 63500"/>
              <a:gd name="connsiteY3" fmla="*/ 114300 h 127000"/>
              <a:gd name="connsiteX4" fmla="*/ 21166 w 63500"/>
              <a:gd name="connsiteY4" fmla="*/ 127000 h 127000"/>
              <a:gd name="connsiteX5" fmla="*/ 0 w 63500"/>
              <a:gd name="connsiteY5" fmla="*/ 1143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0" h="127000">
                <a:moveTo>
                  <a:pt x="63500" y="0"/>
                </a:moveTo>
                <a:cubicBezTo>
                  <a:pt x="62089" y="29633"/>
                  <a:pt x="61730" y="59336"/>
                  <a:pt x="59266" y="88900"/>
                </a:cubicBezTo>
                <a:cubicBezTo>
                  <a:pt x="58895" y="93347"/>
                  <a:pt x="57029" y="97609"/>
                  <a:pt x="55033" y="101600"/>
                </a:cubicBezTo>
                <a:cubicBezTo>
                  <a:pt x="52758" y="106151"/>
                  <a:pt x="50164" y="110702"/>
                  <a:pt x="46566" y="114300"/>
                </a:cubicBezTo>
                <a:cubicBezTo>
                  <a:pt x="38359" y="122507"/>
                  <a:pt x="31496" y="123557"/>
                  <a:pt x="21166" y="127000"/>
                </a:cubicBezTo>
                <a:cubicBezTo>
                  <a:pt x="4680" y="121505"/>
                  <a:pt x="11621" y="125923"/>
                  <a:pt x="0" y="1143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3376AF-AF72-4426-BC7E-6CAE2E03E942}"/>
              </a:ext>
            </a:extLst>
          </p:cNvPr>
          <p:cNvSpPr/>
          <p:nvPr/>
        </p:nvSpPr>
        <p:spPr>
          <a:xfrm>
            <a:off x="13767603" y="3589872"/>
            <a:ext cx="84667" cy="169333"/>
          </a:xfrm>
          <a:custGeom>
            <a:avLst/>
            <a:gdLst>
              <a:gd name="connsiteX0" fmla="*/ 63500 w 63500"/>
              <a:gd name="connsiteY0" fmla="*/ 0 h 127000"/>
              <a:gd name="connsiteX1" fmla="*/ 59266 w 63500"/>
              <a:gd name="connsiteY1" fmla="*/ 88900 h 127000"/>
              <a:gd name="connsiteX2" fmla="*/ 55033 w 63500"/>
              <a:gd name="connsiteY2" fmla="*/ 101600 h 127000"/>
              <a:gd name="connsiteX3" fmla="*/ 46566 w 63500"/>
              <a:gd name="connsiteY3" fmla="*/ 114300 h 127000"/>
              <a:gd name="connsiteX4" fmla="*/ 21166 w 63500"/>
              <a:gd name="connsiteY4" fmla="*/ 127000 h 127000"/>
              <a:gd name="connsiteX5" fmla="*/ 0 w 63500"/>
              <a:gd name="connsiteY5" fmla="*/ 1143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0" h="127000">
                <a:moveTo>
                  <a:pt x="63500" y="0"/>
                </a:moveTo>
                <a:cubicBezTo>
                  <a:pt x="62089" y="29633"/>
                  <a:pt x="61730" y="59336"/>
                  <a:pt x="59266" y="88900"/>
                </a:cubicBezTo>
                <a:cubicBezTo>
                  <a:pt x="58895" y="93347"/>
                  <a:pt x="57029" y="97609"/>
                  <a:pt x="55033" y="101600"/>
                </a:cubicBezTo>
                <a:cubicBezTo>
                  <a:pt x="52758" y="106151"/>
                  <a:pt x="50164" y="110702"/>
                  <a:pt x="46566" y="114300"/>
                </a:cubicBezTo>
                <a:cubicBezTo>
                  <a:pt x="38359" y="122507"/>
                  <a:pt x="31496" y="123557"/>
                  <a:pt x="21166" y="127000"/>
                </a:cubicBezTo>
                <a:cubicBezTo>
                  <a:pt x="4680" y="121505"/>
                  <a:pt x="11621" y="125923"/>
                  <a:pt x="0" y="1143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CCD16F-F3AF-43C6-9DC6-DE9AB97156C0}"/>
              </a:ext>
            </a:extLst>
          </p:cNvPr>
          <p:cNvSpPr/>
          <p:nvPr/>
        </p:nvSpPr>
        <p:spPr>
          <a:xfrm>
            <a:off x="15404473" y="3572939"/>
            <a:ext cx="84667" cy="169333"/>
          </a:xfrm>
          <a:custGeom>
            <a:avLst/>
            <a:gdLst>
              <a:gd name="connsiteX0" fmla="*/ 63500 w 63500"/>
              <a:gd name="connsiteY0" fmla="*/ 0 h 127000"/>
              <a:gd name="connsiteX1" fmla="*/ 59266 w 63500"/>
              <a:gd name="connsiteY1" fmla="*/ 88900 h 127000"/>
              <a:gd name="connsiteX2" fmla="*/ 55033 w 63500"/>
              <a:gd name="connsiteY2" fmla="*/ 101600 h 127000"/>
              <a:gd name="connsiteX3" fmla="*/ 46566 w 63500"/>
              <a:gd name="connsiteY3" fmla="*/ 114300 h 127000"/>
              <a:gd name="connsiteX4" fmla="*/ 21166 w 63500"/>
              <a:gd name="connsiteY4" fmla="*/ 127000 h 127000"/>
              <a:gd name="connsiteX5" fmla="*/ 0 w 63500"/>
              <a:gd name="connsiteY5" fmla="*/ 1143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0" h="127000">
                <a:moveTo>
                  <a:pt x="63500" y="0"/>
                </a:moveTo>
                <a:cubicBezTo>
                  <a:pt x="62089" y="29633"/>
                  <a:pt x="61730" y="59336"/>
                  <a:pt x="59266" y="88900"/>
                </a:cubicBezTo>
                <a:cubicBezTo>
                  <a:pt x="58895" y="93347"/>
                  <a:pt x="57029" y="97609"/>
                  <a:pt x="55033" y="101600"/>
                </a:cubicBezTo>
                <a:cubicBezTo>
                  <a:pt x="52758" y="106151"/>
                  <a:pt x="50164" y="110702"/>
                  <a:pt x="46566" y="114300"/>
                </a:cubicBezTo>
                <a:cubicBezTo>
                  <a:pt x="38359" y="122507"/>
                  <a:pt x="31496" y="123557"/>
                  <a:pt x="21166" y="127000"/>
                </a:cubicBezTo>
                <a:cubicBezTo>
                  <a:pt x="4680" y="121505"/>
                  <a:pt x="11621" y="125923"/>
                  <a:pt x="0" y="1143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nl-NL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5CB9633-7683-4AE9-A8BB-2339D18DDB78}"/>
              </a:ext>
            </a:extLst>
          </p:cNvPr>
          <p:cNvSpPr/>
          <p:nvPr/>
        </p:nvSpPr>
        <p:spPr>
          <a:xfrm>
            <a:off x="15494793" y="3567300"/>
            <a:ext cx="84667" cy="169333"/>
          </a:xfrm>
          <a:custGeom>
            <a:avLst/>
            <a:gdLst>
              <a:gd name="connsiteX0" fmla="*/ 63500 w 63500"/>
              <a:gd name="connsiteY0" fmla="*/ 0 h 127000"/>
              <a:gd name="connsiteX1" fmla="*/ 59266 w 63500"/>
              <a:gd name="connsiteY1" fmla="*/ 88900 h 127000"/>
              <a:gd name="connsiteX2" fmla="*/ 55033 w 63500"/>
              <a:gd name="connsiteY2" fmla="*/ 101600 h 127000"/>
              <a:gd name="connsiteX3" fmla="*/ 46566 w 63500"/>
              <a:gd name="connsiteY3" fmla="*/ 114300 h 127000"/>
              <a:gd name="connsiteX4" fmla="*/ 21166 w 63500"/>
              <a:gd name="connsiteY4" fmla="*/ 127000 h 127000"/>
              <a:gd name="connsiteX5" fmla="*/ 0 w 63500"/>
              <a:gd name="connsiteY5" fmla="*/ 1143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00" h="127000">
                <a:moveTo>
                  <a:pt x="63500" y="0"/>
                </a:moveTo>
                <a:cubicBezTo>
                  <a:pt x="62089" y="29633"/>
                  <a:pt x="61730" y="59336"/>
                  <a:pt x="59266" y="88900"/>
                </a:cubicBezTo>
                <a:cubicBezTo>
                  <a:pt x="58895" y="93347"/>
                  <a:pt x="57029" y="97609"/>
                  <a:pt x="55033" y="101600"/>
                </a:cubicBezTo>
                <a:cubicBezTo>
                  <a:pt x="52758" y="106151"/>
                  <a:pt x="50164" y="110702"/>
                  <a:pt x="46566" y="114300"/>
                </a:cubicBezTo>
                <a:cubicBezTo>
                  <a:pt x="38359" y="122507"/>
                  <a:pt x="31496" y="123557"/>
                  <a:pt x="21166" y="127000"/>
                </a:cubicBezTo>
                <a:cubicBezTo>
                  <a:pt x="4680" y="121505"/>
                  <a:pt x="11621" y="125923"/>
                  <a:pt x="0" y="1143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8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65859" y="1726756"/>
            <a:ext cx="13006722" cy="955311"/>
          </a:xfrm>
          <a:solidFill>
            <a:srgbClr val="00B050"/>
          </a:solidFill>
        </p:spPr>
        <p:txBody>
          <a:bodyPr anchor="ctr"/>
          <a:lstStyle/>
          <a:p>
            <a:r>
              <a:rPr lang="en-US" sz="2800" dirty="0"/>
              <a:t>= APPROACHABLE UNIVERSITY = INSIDE-OUT / OUTSIDE-IN / FLEXIBILITY</a:t>
            </a:r>
            <a:endParaRPr lang="nl-NL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3241" y="1130684"/>
            <a:ext cx="2400750" cy="2147453"/>
          </a:xfrm>
        </p:spPr>
        <p:txBody>
          <a:bodyPr/>
          <a:lstStyle/>
          <a:p>
            <a:r>
              <a:rPr lang="en-US" sz="2400" dirty="0"/>
              <a:t>OPEN</a:t>
            </a:r>
          </a:p>
          <a:p>
            <a:r>
              <a:rPr lang="en-US" sz="2400" dirty="0"/>
              <a:t>UNIVERSITY</a:t>
            </a:r>
            <a:endParaRPr lang="nl-NL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535" y="3006871"/>
            <a:ext cx="2916000" cy="3570959"/>
          </a:xfrm>
          <a:solidFill>
            <a:schemeClr val="accent6">
              <a:lumMod val="60000"/>
              <a:lumOff val="40000"/>
            </a:schemeClr>
          </a:solidFill>
          <a:ln w="76200">
            <a:noFill/>
          </a:ln>
        </p:spPr>
        <p:txBody>
          <a:bodyPr anchor="t"/>
          <a:lstStyle/>
          <a:p>
            <a:r>
              <a:rPr lang="en-US" sz="2400" dirty="0">
                <a:solidFill>
                  <a:schemeClr val="tx1"/>
                </a:solidFill>
              </a:rPr>
              <a:t>OUR RELATIONS WITH OTHERS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embedded in society and several networks as a partner, locally, regionally, globally, F2F as well as digitally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824550" y="3006870"/>
            <a:ext cx="2916000" cy="357096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en-US" sz="2400" dirty="0">
                <a:solidFill>
                  <a:schemeClr val="tx1"/>
                </a:solidFill>
              </a:rPr>
              <a:t>PRESENTING OURSELVES</a:t>
            </a:r>
          </a:p>
          <a:p>
            <a:r>
              <a:rPr lang="en-US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recognized as approachable and reliable by performing fit-to-purpose communications. This also helps with valorizing results.</a:t>
            </a:r>
            <a:r>
              <a:rPr lang="en-US" sz="2400" dirty="0">
                <a:solidFill>
                  <a:schemeClr val="tx1"/>
                </a:solidFill>
              </a:rPr>
              <a:t>		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9140565" y="3006871"/>
            <a:ext cx="2916000" cy="3570959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en-US" sz="2400" dirty="0">
                <a:solidFill>
                  <a:schemeClr val="tx1"/>
                </a:solidFill>
              </a:rPr>
              <a:t>HOW DO WE ACT?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pace to fit society’s and be sustainably open in behavior.</a:t>
            </a:r>
            <a:endParaRPr lang="nl-NL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98764" y="6944198"/>
            <a:ext cx="14873818" cy="955311"/>
          </a:xfrm>
          <a:solidFill>
            <a:srgbClr val="00B050"/>
          </a:solidFill>
        </p:spPr>
        <p:txBody>
          <a:bodyPr anchor="ctr"/>
          <a:lstStyle/>
          <a:p>
            <a:pPr algn="ctr"/>
            <a:r>
              <a:rPr lang="en-US" sz="3200" dirty="0"/>
              <a:t>CHALLENGE-BASED</a:t>
            </a:r>
            <a:r>
              <a:rPr lang="en-US" sz="3200" dirty="0">
                <a:solidFill>
                  <a:schemeClr val="tx1"/>
                </a:solidFill>
              </a:rPr>
              <a:t> UNIVERSITY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12456581" y="3006870"/>
            <a:ext cx="2916000" cy="3570959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t"/>
          <a:lstStyle/>
          <a:p>
            <a:r>
              <a:rPr lang="en-US" sz="2400" dirty="0">
                <a:solidFill>
                  <a:schemeClr val="tx1"/>
                </a:solidFill>
              </a:rPr>
              <a:t>HOW DO WE ORGANIZE OURSELVES?</a:t>
            </a:r>
          </a:p>
          <a:p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responsibilities of researchers and teachers to both excel in research and valorization.</a:t>
            </a:r>
            <a:endParaRPr lang="nl-NL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467" y="3915232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EF008C"/>
                </a:solidFill>
                <a:latin typeface="Arial Narrow" panose="020B0606020202030204" pitchFamily="34" charset="0"/>
              </a:rPr>
              <a:t>4. BACKCASTING</a:t>
            </a:r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US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9" y="3750944"/>
            <a:ext cx="7532415" cy="4767371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2022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We have established criteria for suitable challenges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We have experimented with 5-10 challenges, including evaluation</a:t>
            </a:r>
            <a:endParaRPr lang="en-US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377" y="2118084"/>
            <a:ext cx="6361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 A CHALLENGE?</a:t>
            </a:r>
          </a:p>
          <a:p>
            <a:r>
              <a:rPr lang="en-US" sz="3200" dirty="0">
                <a:solidFill>
                  <a:schemeClr val="bg1"/>
                </a:solidFill>
              </a:rPr>
              <a:t>Local scale, wider relevance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8" y="486886"/>
            <a:ext cx="15329422" cy="163286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CHALLENGES</a:t>
            </a:r>
          </a:p>
          <a:p>
            <a:r>
              <a:rPr lang="en-US" dirty="0">
                <a:solidFill>
                  <a:schemeClr val="bg1"/>
                </a:solidFill>
              </a:rPr>
              <a:t>2030: We have transformed to a challenge based University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2228" y="2847107"/>
            <a:ext cx="7532415" cy="605835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steps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Check reusability of ECIU criteria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Examples:</a:t>
            </a:r>
          </a:p>
          <a:p>
            <a:pPr marL="571500" indent="-5715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Flooding in Enschede</a:t>
            </a:r>
          </a:p>
          <a:p>
            <a:pPr marL="571500" indent="-57150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Processierups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9" y="3750944"/>
            <a:ext cx="7532415" cy="4767371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2022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We are able to keep track of relevant changing networks  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People know the UT for being their partner in    solving problems (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a.o.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Citizen Science)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We are an OPEN University, both digital and physical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We have started exchange programs for employees with partners. </a:t>
            </a:r>
            <a:endParaRPr lang="en-US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378" y="2118084"/>
            <a:ext cx="5121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WHO ARE OTHERS? (CURRENT IDEAS)</a:t>
            </a:r>
          </a:p>
          <a:p>
            <a:r>
              <a:rPr lang="en-US" dirty="0">
                <a:solidFill>
                  <a:schemeClr val="bg1"/>
                </a:solidFill>
              </a:rPr>
              <a:t>Society		Businesses</a:t>
            </a:r>
          </a:p>
          <a:p>
            <a:r>
              <a:rPr lang="en-US" dirty="0">
                <a:solidFill>
                  <a:schemeClr val="bg1"/>
                </a:solidFill>
              </a:rPr>
              <a:t>Educators		Governments</a:t>
            </a:r>
          </a:p>
          <a:p>
            <a:r>
              <a:rPr lang="en-US" dirty="0">
                <a:solidFill>
                  <a:schemeClr val="bg1"/>
                </a:solidFill>
              </a:rPr>
              <a:t>(Future, past) Students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8" y="486886"/>
            <a:ext cx="15329422" cy="1632860"/>
          </a:xfrm>
        </p:spPr>
        <p:txBody>
          <a:bodyPr/>
          <a:lstStyle/>
          <a:p>
            <a:r>
              <a:rPr lang="en-US" b="1" dirty="0">
                <a:solidFill>
                  <a:srgbClr val="EF008C"/>
                </a:solidFill>
              </a:rPr>
              <a:t>OUR RELATION WITH OTHERS</a:t>
            </a:r>
          </a:p>
          <a:p>
            <a:r>
              <a:rPr lang="en-US" sz="3730" dirty="0">
                <a:solidFill>
                  <a:schemeClr val="bg1"/>
                </a:solidFill>
              </a:rPr>
              <a:t>2030: We are embedded in society and several networks as a partner, locally, regionally, globally, F2F as well as digitally.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2228" y="2847108"/>
            <a:ext cx="7532415" cy="6031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steps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Define current key partners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Have ‘Explorers’ at our partners (and vice versa?)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Analyze successful long-term partnerships with ‘explorers’ and ‘developers’?</a:t>
            </a:r>
          </a:p>
          <a:p>
            <a:pPr marL="1143000" lvl="1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What can we learn</a:t>
            </a:r>
          </a:p>
          <a:p>
            <a:pPr marL="1143000" lvl="1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What can we scale up</a:t>
            </a:r>
          </a:p>
          <a:p>
            <a:pPr marL="1143000" lvl="1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What can we start easily?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Options for using our facilities, experimenting 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Invest in relations with local, national and global councils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9" y="2847108"/>
            <a:ext cx="7532415" cy="5491822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2022: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We are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reliable in response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Established measuring method for UT reputation.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Keep track of relevant channels and measure effectiveness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Presenting ourselves with our partners (innovation hub, as a regional partners to the international world)</a:t>
            </a:r>
          </a:p>
          <a:p>
            <a:pPr marL="571500" indent="-5715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Bi-annual open house</a:t>
            </a:r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8" y="486886"/>
            <a:ext cx="15329422" cy="236022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PRESENTING OURSELVES</a:t>
            </a:r>
          </a:p>
          <a:p>
            <a:r>
              <a:rPr lang="en-US" dirty="0">
                <a:solidFill>
                  <a:schemeClr val="bg1"/>
                </a:solidFill>
              </a:rPr>
              <a:t>2030: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recognized as approachable and reliable by performing fit-to-purpose communications. This also helps with valorizing results (open science).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2228" y="2847108"/>
            <a:ext cx="7532415" cy="6031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steps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Showcase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Identify relevant channels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Invest in relations with relevant media partners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Options for visiting informally (employees, family, citizens, businesses, media etc.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Options for contacting us digitally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for open/incoming requests/questions</a:t>
            </a: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9" y="2847108"/>
            <a:ext cx="7532415" cy="491535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 2022:</a:t>
            </a:r>
          </a:p>
          <a:p>
            <a:pPr marL="571500" indent="-5715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We have implemented a sandbox separate from current funding and calendars to pick up challenges and distribute within UT. </a:t>
            </a:r>
          </a:p>
          <a:p>
            <a:pPr marL="571500" indent="-5715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We have created capacity to work on challenges within existing organization.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8" y="486886"/>
            <a:ext cx="15329422" cy="163286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 DO WE ACT</a:t>
            </a:r>
          </a:p>
          <a:p>
            <a:r>
              <a:rPr lang="en-US" dirty="0">
                <a:solidFill>
                  <a:schemeClr val="bg1"/>
                </a:solidFill>
              </a:rPr>
              <a:t>2030: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pace to fit society’s and be sustainably open in behavior.</a:t>
            </a:r>
            <a:endParaRPr lang="nl-NL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2228" y="2847108"/>
            <a:ext cx="7532415" cy="6031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steps</a:t>
            </a:r>
          </a:p>
          <a:p>
            <a:pPr marL="571500" indent="-5715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Scale up </a:t>
            </a:r>
            <a:r>
              <a:rPr lang="en-US" dirty="0" err="1">
                <a:solidFill>
                  <a:schemeClr val="bg1"/>
                </a:solidFill>
              </a:rPr>
              <a:t>Designlab</a:t>
            </a:r>
            <a:r>
              <a:rPr lang="en-US" dirty="0">
                <a:solidFill>
                  <a:schemeClr val="bg1"/>
                </a:solidFill>
              </a:rPr>
              <a:t> way of working</a:t>
            </a:r>
          </a:p>
          <a:p>
            <a:pPr marL="571500" indent="-5715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Scale up Citizen Science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9" y="4428070"/>
            <a:ext cx="7532415" cy="4090245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2022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Evaluate and decide which roles are relevant for UT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Evaluate and decide how to continuously develop and assess within the organization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Adapt UFO profiles accordingly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Plan how to expand the sandbox structure further on the UT</a:t>
            </a: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378" y="2118084"/>
            <a:ext cx="7532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PROPOSAL ROLES:</a:t>
            </a:r>
          </a:p>
          <a:p>
            <a:r>
              <a:rPr lang="en-US" dirty="0">
                <a:solidFill>
                  <a:schemeClr val="bg1"/>
                </a:solidFill>
              </a:rPr>
              <a:t>The Communicator		The Explorer</a:t>
            </a:r>
          </a:p>
          <a:p>
            <a:r>
              <a:rPr lang="en-US" dirty="0">
                <a:solidFill>
                  <a:schemeClr val="bg1"/>
                </a:solidFill>
              </a:rPr>
              <a:t>The Entrepreneur		The Developer</a:t>
            </a:r>
          </a:p>
          <a:p>
            <a:r>
              <a:rPr lang="en-US" dirty="0">
                <a:solidFill>
                  <a:schemeClr val="bg1"/>
                </a:solidFill>
              </a:rPr>
              <a:t>The Investigator		The Service Provider</a:t>
            </a:r>
          </a:p>
          <a:p>
            <a:r>
              <a:rPr lang="en-US" dirty="0">
                <a:solidFill>
                  <a:schemeClr val="bg1"/>
                </a:solidFill>
              </a:rPr>
              <a:t>The Professional		The Teacher</a:t>
            </a:r>
          </a:p>
          <a:p>
            <a:r>
              <a:rPr lang="en-US" dirty="0">
                <a:solidFill>
                  <a:schemeClr val="bg1"/>
                </a:solidFill>
              </a:rPr>
              <a:t>The Policy Maker		The Stage Manager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378" y="486886"/>
            <a:ext cx="15329422" cy="163286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HOW DO WE ORGANIZE OURSELVES</a:t>
            </a:r>
          </a:p>
          <a:p>
            <a:r>
              <a:rPr lang="en-US" dirty="0">
                <a:solidFill>
                  <a:schemeClr val="bg1"/>
                </a:solidFill>
              </a:rPr>
              <a:t>2030: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Diversify responsibilities of researchers and teachers to both excel in research and valorization and define the kind of challenges we want to take on. 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41202DB-F224-47BC-9873-307B100C8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2228" y="2847108"/>
            <a:ext cx="7532415" cy="60316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 steps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Identify which roles will be used for testing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Define roles</a:t>
            </a:r>
          </a:p>
          <a:p>
            <a:pPr marL="457200" indent="-45720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Decide how to do developing /  assessing with the new roles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4B52-3A9E-47FC-A655-0BF130B5F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5513916"/>
          </a:xfrm>
        </p:spPr>
        <p:txBody>
          <a:bodyPr anchor="t"/>
          <a:lstStyle/>
          <a:p>
            <a:r>
              <a:rPr lang="en-US" sz="48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Transforming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challenge-based university is quite a challenge. The first years will be used to define targets, experiment, test and adjust on transforming and developing a strategy to further implement the change.</a:t>
            </a:r>
            <a:br>
              <a:rPr lang="nl-N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049" y="5902404"/>
            <a:ext cx="60854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Arial Narrow" panose="020B0606020202030204" pitchFamily="34" charset="0"/>
              </a:rPr>
              <a:t>JUST GO</a:t>
            </a:r>
            <a:endParaRPr lang="nl-NL" sz="6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DA68BB-0098-4E46-8719-8A4C4A24FB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0369" y="5931022"/>
            <a:ext cx="8095512" cy="3212978"/>
          </a:xfrm>
          <a:noFill/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Arial Narrow" panose="020B0606020202030204" pitchFamily="34" charset="0"/>
              </a:rPr>
              <a:t>MISSION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UNIVERSITY OF TWENTE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Twente is here to sustainably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society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choose to be the ultimate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people-first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technology.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6DA68BB-0098-4E46-8719-8A4C4A24FB53}"/>
              </a:ext>
            </a:extLst>
          </p:cNvPr>
          <p:cNvSpPr txBox="1">
            <a:spLocks/>
          </p:cNvSpPr>
          <p:nvPr/>
        </p:nvSpPr>
        <p:spPr>
          <a:xfrm>
            <a:off x="420392" y="4918364"/>
            <a:ext cx="15619706" cy="3919476"/>
          </a:xfrm>
          <a:prstGeom prst="rect">
            <a:avLst/>
          </a:prstGeom>
          <a:noFill/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rgbClr val="21AE4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VISION</a:t>
            </a: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UNIVERSITY OF TWENTE</a:t>
            </a:r>
          </a:p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Context: 		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digital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Convictions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 – student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						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nl-NL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networked</a:t>
            </a:r>
            <a:r>
              <a:rPr lang="nl-NL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personal </a:t>
            </a:r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community) </a:t>
            </a:r>
            <a:b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nl-N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virtual)</a:t>
            </a:r>
          </a:p>
        </p:txBody>
      </p:sp>
    </p:spTree>
    <p:extLst>
      <p:ext uri="{BB962C8B-B14F-4D97-AF65-F5344CB8AC3E}">
        <p14:creationId xmlns:p14="http://schemas.microsoft.com/office/powerpoint/2010/main" val="24859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DA68BB-0098-4E46-8719-8A4C4A24FB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8805" y="4782282"/>
            <a:ext cx="9338397" cy="3898395"/>
          </a:xfrm>
          <a:noFill/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TRACK </a:t>
            </a:r>
            <a:r>
              <a:rPr lang="en-US" sz="4400" b="1" dirty="0">
                <a:solidFill>
                  <a:srgbClr val="29B3FF"/>
                </a:solidFill>
                <a:latin typeface="Arial Narrow" panose="020B0606020202030204" pitchFamily="34" charset="0"/>
              </a:rPr>
              <a:t>OPEN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track Open explores what steps we can take to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vision of being an open university. </a:t>
            </a:r>
            <a:r>
              <a:rPr lang="en-US" dirty="0">
                <a:solidFill>
                  <a:srgbClr val="29B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barriers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us and society, us and our partners, between science and education and between people”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9309" y="7908758"/>
            <a:ext cx="2200712" cy="11069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 Narrow" panose="020B0606020202030204" pitchFamily="34" charset="0"/>
            </a:endParaRPr>
          </a:p>
        </p:txBody>
      </p:sp>
      <p:pic>
        <p:nvPicPr>
          <p:cNvPr id="41" name="Picture 9">
            <a:hlinkClick r:id="" action="ppaction://noaction"/>
            <a:extLst>
              <a:ext uri="{FF2B5EF4-FFF2-40B4-BE49-F238E27FC236}">
                <a16:creationId xmlns:a16="http://schemas.microsoft.com/office/drawing/2014/main" id="{D5AEBCFB-36A8-4F49-8DE9-A29B56590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6E47982-B3A7-44F8-A5F7-18A5743A613E}"/>
              </a:ext>
            </a:extLst>
          </p:cNvPr>
          <p:cNvSpPr txBox="1"/>
          <p:nvPr/>
        </p:nvSpPr>
        <p:spPr>
          <a:xfrm>
            <a:off x="573410" y="623311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TRANSPARENT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566B12-B9F9-47EE-847A-B95F1A7330DA}"/>
              </a:ext>
            </a:extLst>
          </p:cNvPr>
          <p:cNvSpPr txBox="1"/>
          <p:nvPr/>
        </p:nvSpPr>
        <p:spPr>
          <a:xfrm>
            <a:off x="1016058" y="3280944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APPROACHABLE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2878049-5100-4376-9EFC-DCEB983D18CC}"/>
              </a:ext>
            </a:extLst>
          </p:cNvPr>
          <p:cNvSpPr txBox="1"/>
          <p:nvPr/>
        </p:nvSpPr>
        <p:spPr>
          <a:xfrm>
            <a:off x="5908797" y="1602638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REACHABLE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5CE01DB-D9B8-42F9-9A47-9AA2051A98B0}"/>
              </a:ext>
            </a:extLst>
          </p:cNvPr>
          <p:cNvSpPr txBox="1"/>
          <p:nvPr/>
        </p:nvSpPr>
        <p:spPr>
          <a:xfrm>
            <a:off x="9764970" y="489063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ACCOUNTABLE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F90E5E4-AF8C-4B01-A44D-B62B29BF0A5C}"/>
              </a:ext>
            </a:extLst>
          </p:cNvPr>
          <p:cNvSpPr txBox="1"/>
          <p:nvPr/>
        </p:nvSpPr>
        <p:spPr>
          <a:xfrm>
            <a:off x="9796555" y="4347910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NEARBY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8F738C-D8BE-43B9-8C0F-2BB9A2E1E7FC}"/>
              </a:ext>
            </a:extLst>
          </p:cNvPr>
          <p:cNvSpPr txBox="1"/>
          <p:nvPr/>
        </p:nvSpPr>
        <p:spPr>
          <a:xfrm>
            <a:off x="3822818" y="7033182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WELCOMING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D51EE87-AFA8-4ABF-9958-10332F3381D7}"/>
              </a:ext>
            </a:extLst>
          </p:cNvPr>
          <p:cNvSpPr txBox="1"/>
          <p:nvPr/>
        </p:nvSpPr>
        <p:spPr>
          <a:xfrm>
            <a:off x="384669" y="5701667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INCLUSIVE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8A9C371-D41C-4FCE-8FC5-4A3C76B7F77A}"/>
              </a:ext>
            </a:extLst>
          </p:cNvPr>
          <p:cNvSpPr txBox="1"/>
          <p:nvPr/>
        </p:nvSpPr>
        <p:spPr>
          <a:xfrm>
            <a:off x="4183036" y="4845059"/>
            <a:ext cx="561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VULNERABLE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D62C4B4-7759-4D4B-A28C-E32C91BDE35D}"/>
              </a:ext>
            </a:extLst>
          </p:cNvPr>
          <p:cNvSpPr txBox="1"/>
          <p:nvPr/>
        </p:nvSpPr>
        <p:spPr>
          <a:xfrm>
            <a:off x="12037679" y="2938965"/>
            <a:ext cx="3340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TRUST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DEBC72C-FA8C-439E-AFCB-8BA15E8A7667}"/>
              </a:ext>
            </a:extLst>
          </p:cNvPr>
          <p:cNvSpPr txBox="1"/>
          <p:nvPr/>
        </p:nvSpPr>
        <p:spPr>
          <a:xfrm>
            <a:off x="9796555" y="6209499"/>
            <a:ext cx="6987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ROOM FOR DOUBT</a:t>
            </a:r>
            <a:endParaRPr lang="nl-NL" sz="6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kstvak 5">
            <a:extLst>
              <a:ext uri="{FF2B5EF4-FFF2-40B4-BE49-F238E27FC236}">
                <a16:creationId xmlns:a16="http://schemas.microsoft.com/office/drawing/2014/main" id="{22878049-5100-4376-9EFC-DCEB983D18CC}"/>
              </a:ext>
            </a:extLst>
          </p:cNvPr>
          <p:cNvSpPr txBox="1"/>
          <p:nvPr/>
        </p:nvSpPr>
        <p:spPr>
          <a:xfrm>
            <a:off x="7779991" y="3004286"/>
            <a:ext cx="2389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29B3FF"/>
                </a:solidFill>
                <a:latin typeface="Arial Narrow" panose="020B0606020202030204" pitchFamily="34" charset="0"/>
              </a:rPr>
              <a:t>OPEN</a:t>
            </a:r>
            <a:endParaRPr lang="nl-NL" sz="6000" b="1" dirty="0">
              <a:solidFill>
                <a:srgbClr val="29B3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911" y="3914358"/>
            <a:ext cx="9250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2B6E7"/>
                </a:solidFill>
                <a:latin typeface="Arial Narrow" panose="020B0606020202030204" pitchFamily="34" charset="0"/>
              </a:rPr>
              <a:t>2. </a:t>
            </a: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OPEN UNIVERSITY in 2030: </a:t>
            </a:r>
            <a:b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Challenge Based University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650212" y="4754887"/>
            <a:ext cx="310192" cy="333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009751" y="1907643"/>
            <a:ext cx="1363677" cy="1691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841676" y="6073183"/>
            <a:ext cx="345308" cy="3687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9927292" y="4763095"/>
            <a:ext cx="2984873" cy="21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65859" y="1726756"/>
            <a:ext cx="6330182" cy="955311"/>
          </a:xfrm>
        </p:spPr>
        <p:txBody>
          <a:bodyPr anchor="ctr"/>
          <a:lstStyle/>
          <a:p>
            <a:r>
              <a:rPr lang="en-US" sz="2800" dirty="0"/>
              <a:t>= APPROACHABLE UNIVERSITY</a:t>
            </a:r>
            <a:endParaRPr lang="nl-NL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3241" y="1130684"/>
            <a:ext cx="2400750" cy="2147453"/>
          </a:xfrm>
        </p:spPr>
        <p:txBody>
          <a:bodyPr/>
          <a:lstStyle/>
          <a:p>
            <a:r>
              <a:rPr lang="en-US" sz="2400" dirty="0"/>
              <a:t>OPEN</a:t>
            </a:r>
          </a:p>
          <a:p>
            <a:r>
              <a:rPr lang="en-US" sz="2400" dirty="0"/>
              <a:t>UNIVERSITY</a:t>
            </a:r>
            <a:endParaRPr lang="nl-NL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131988" y="3131563"/>
            <a:ext cx="6330182" cy="955311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OUTSIDE-IN: Taking the perspective from the outside world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119794" y="4439387"/>
            <a:ext cx="6330182" cy="955311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INSIDE-OUT: Interfacing “UT-Timing” &amp; “world-timing”			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5176873" y="5747211"/>
            <a:ext cx="6330182" cy="955311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FLEXIBILITY: Adapt to reality				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974476" y="1726756"/>
            <a:ext cx="6591105" cy="955311"/>
          </a:xfrm>
        </p:spPr>
        <p:txBody>
          <a:bodyPr anchor="ctr"/>
          <a:lstStyle/>
          <a:p>
            <a:r>
              <a:rPr lang="en-US" sz="2800" dirty="0"/>
              <a:t>= INSIDE-OUT / OUTSIDE-IN / FLEXIBILITY</a:t>
            </a:r>
            <a:endParaRPr lang="nl-NL" sz="280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263241" y="7152018"/>
            <a:ext cx="15302340" cy="955311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 sz="3200" dirty="0"/>
              <a:t>CHALLENGE-BASED</a:t>
            </a:r>
            <a:r>
              <a:rPr lang="en-US" sz="3200" dirty="0">
                <a:solidFill>
                  <a:schemeClr val="tx1"/>
                </a:solidFill>
              </a:rPr>
              <a:t> UNIVERSITY</a:t>
            </a: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8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6781" y="-1298013"/>
            <a:ext cx="18563578" cy="10442013"/>
          </a:xfr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44581" y="6719455"/>
            <a:ext cx="4210546" cy="192499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APPROACHABLE </a:t>
            </a:r>
            <a:r>
              <a:rPr lang="en-US" sz="4400" dirty="0">
                <a:solidFill>
                  <a:schemeClr val="bg1"/>
                </a:solidFill>
                <a:latin typeface="Arial Narrow" panose="020B0606020202030204" pitchFamily="34" charset="0"/>
              </a:rPr>
              <a:t>UNIVERSITY</a:t>
            </a:r>
            <a:b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dirty="0">
                <a:solidFill>
                  <a:srgbClr val="AA8565"/>
                </a:solidFill>
                <a:latin typeface="Arial Narrow" panose="020B0606020202030204" pitchFamily="34" charset="0"/>
              </a:rPr>
              <a:t>OUTSIDE-IN</a:t>
            </a:r>
            <a:endParaRPr lang="nl-NL" sz="4400" b="1" dirty="0">
              <a:solidFill>
                <a:srgbClr val="AA8565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2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6256000" cy="9144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4581" y="6719455"/>
            <a:ext cx="4210546" cy="192499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APPROACHABLE </a:t>
            </a:r>
            <a:r>
              <a:rPr lang="en-US" sz="4400" dirty="0">
                <a:solidFill>
                  <a:schemeClr val="bg1"/>
                </a:solidFill>
                <a:latin typeface="Arial Narrow" panose="020B0606020202030204" pitchFamily="34" charset="0"/>
              </a:rPr>
              <a:t>UNIVERSITY</a:t>
            </a:r>
            <a:b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INSIDE-OUT</a:t>
            </a:r>
            <a:endParaRPr lang="nl-NL" sz="4400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9173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lides 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tabel info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137785a5-460a-43b6-b7c6-c9685b713263">General Info</Ta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CC15447BF9649B74C84DCCEC1F36A" ma:contentTypeVersion="1" ma:contentTypeDescription="Create a new document." ma:contentTypeScope="" ma:versionID="1e8d5ba0a0ae92b8e5afd98b59ded371">
  <xsd:schema xmlns:xsd="http://www.w3.org/2001/XMLSchema" xmlns:xs="http://www.w3.org/2001/XMLSchema" xmlns:p="http://schemas.microsoft.com/office/2006/metadata/properties" xmlns:ns2="137785a5-460a-43b6-b7c6-c9685b713263" targetNamespace="http://schemas.microsoft.com/office/2006/metadata/properties" ma:root="true" ma:fieldsID="b16a4a4518c49e844356d8c4209e348a" ns2:_="">
    <xsd:import namespace="137785a5-460a-43b6-b7c6-c9685b713263"/>
    <xsd:element name="properties">
      <xsd:complexType>
        <xsd:sequence>
          <xsd:element name="documentManagement">
            <xsd:complexType>
              <xsd:all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785a5-460a-43b6-b7c6-c9685b713263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default="General Info" ma:description="custom columns" ma:format="Dropdown" ma:internalName="Tag">
      <xsd:simpleType>
        <xsd:union memberTypes="dms:Text">
          <xsd:simpleType>
            <xsd:restriction base="dms:Choice">
              <xsd:enumeration value="Reference"/>
              <xsd:enumeration value="General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3665A1-7BD5-454A-A970-27592B44972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37785a5-460a-43b6-b7c6-c9685b71326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C22D94-F62E-4C63-A95A-9177DE8B8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AF2E33-54E4-4A02-BDB4-A240F9DEE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785a5-460a-43b6-b7c6-c9685b713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6419</TotalTime>
  <Words>1008</Words>
  <Application>Microsoft Office PowerPoint</Application>
  <PresentationFormat>Custom</PresentationFormat>
  <Paragraphs>191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Titel slides UT</vt:lpstr>
      <vt:lpstr>Content slides UT</vt:lpstr>
      <vt:lpstr>Slide tabel infographic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APPROACHABLE UNIVERSITY OUTSIDE-IN</vt:lpstr>
      <vt:lpstr>APPROACHABLE UNIVERSITY INSIDE-OUT</vt:lpstr>
      <vt:lpstr>INSIDE-OUT: UT-TIMING VERSUS WORLD-TIMING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Transforming to a challenge-based university is quite a challenge. The first years will be used to define targets, experiment, test and adjust on transforming and developing a strategy to further implement the change.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Jurian Wiese</dc:creator>
  <cp:lastModifiedBy>Oolbekkink, D.I. (LISA)</cp:lastModifiedBy>
  <cp:revision>569</cp:revision>
  <dcterms:created xsi:type="dcterms:W3CDTF">2015-05-28T08:27:42Z</dcterms:created>
  <dcterms:modified xsi:type="dcterms:W3CDTF">2019-08-29T12:56:02Z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0x010100062CC15447BF9649B74C84DCCEC1F36A</vt:lpwstr>
  </property>
</Properties>
</file>