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05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77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54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2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53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18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43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70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39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6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655E0-46ED-4CDF-8C3A-2CC226124C14}" type="datetimeFigureOut">
              <a:rPr lang="nl-NL" smtClean="0"/>
              <a:t>8-12-2016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A80F-B729-497A-B4B0-AD67D79A1E6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67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www.google.nl/url?sa=i&amp;rct=j&amp;q=&amp;esrc=s&amp;source=images&amp;cd=&amp;cad=rja&amp;uact=8&amp;ved=0ahUKEwi2iOrM3NLPAhXIWRoKHaFLD0oQjRwIBw&amp;url=http://www.processindustryforum.com/hottopics/advantages-and-disadvantages-of-solar-energy&amp;psig=AFQjCNH5JN_oXIRF8511yyeds8s2asS2Hg&amp;ust=147627433055602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www.google.nl/url?sa=i&amp;rct=j&amp;q=&amp;esrc=s&amp;source=images&amp;cd=&amp;cad=rja&amp;uact=8&amp;ved=0ahUKEwiK6bux3NLPAhWDuRoKHQsrDZgQjRwIBw&amp;url=https://www.stromerbike.com/nl/be/e-bikes/st2&amp;psig=AFQjCNE2RNgGnOqy1SrMNpTowt6LiRO9wg&amp;ust=147627427606317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.e.w.v.d.berg@tue.nl" TargetMode="External"/><Relationship Id="rId2" Type="http://schemas.openxmlformats.org/officeDocument/2006/relationships/hyperlink" Target="mailto:keshav@uwaterloo.c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blizzard.cs.uwaterloo.ca/iss4e/wp-content/uploads/2016/05/webike-ensched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4" descr="Afbeeldingsresultaat voor solar pane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648" y="2162754"/>
            <a:ext cx="9043311" cy="6809327"/>
          </a:xfrm>
          <a:prstGeom prst="rect">
            <a:avLst/>
          </a:prstGeom>
          <a:noFill/>
          <a:effectLst>
            <a:reflection stA="84000" endPos="65000" dist="50800" dir="5400000" sy="-100000" algn="bl" rotWithShape="0"/>
          </a:effectLst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fbeeldingsresultaat voor e-bik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8" t="-1254" r="-14825" b="-951"/>
          <a:stretch>
            <a:fillRect/>
          </a:stretch>
        </p:blipFill>
        <p:spPr bwMode="auto">
          <a:xfrm>
            <a:off x="8729936" y="4285802"/>
            <a:ext cx="3141361" cy="268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15" t="44675" r="44630" b="4468"/>
          <a:stretch>
            <a:fillRect/>
          </a:stretch>
        </p:blipFill>
        <p:spPr bwMode="auto">
          <a:xfrm>
            <a:off x="422998" y="4285802"/>
            <a:ext cx="1883894" cy="237548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06602" y="55659"/>
            <a:ext cx="5974080" cy="83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11318" y="5128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11318" y="22575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782" y="645980"/>
            <a:ext cx="11672515" cy="2387600"/>
          </a:xfrm>
        </p:spPr>
        <p:txBody>
          <a:bodyPr>
            <a:normAutofit/>
          </a:bodyPr>
          <a:lstStyle/>
          <a:p>
            <a:r>
              <a:rPr lang="en-US" b="1" dirty="0"/>
              <a:t>Solar powered </a:t>
            </a:r>
            <a:r>
              <a:rPr lang="en-US" b="1" dirty="0" smtClean="0"/>
              <a:t>e-bikes </a:t>
            </a:r>
            <a:br>
              <a:rPr lang="en-US" b="1" dirty="0" smtClean="0"/>
            </a:br>
            <a:r>
              <a:rPr lang="en-US" sz="4000" dirty="0" smtClean="0"/>
              <a:t>monitoring </a:t>
            </a:r>
            <a:r>
              <a:rPr lang="en-US" sz="4000" dirty="0"/>
              <a:t>and analysis of a sustainable mobility </a:t>
            </a:r>
            <a:r>
              <a:rPr lang="en-US" sz="4000" dirty="0" smtClean="0"/>
              <a:t>system</a:t>
            </a:r>
            <a:endParaRPr lang="nl-NL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616" y="2797769"/>
            <a:ext cx="9144000" cy="1955924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b="1" dirty="0" smtClean="0"/>
              <a:t>Angèle Reinders &amp; Karst Geurs</a:t>
            </a:r>
          </a:p>
          <a:p>
            <a:r>
              <a:rPr lang="nl-NL" sz="1700" dirty="0" smtClean="0"/>
              <a:t>ARISE &amp; Centre for Transport Studies</a:t>
            </a:r>
          </a:p>
          <a:p>
            <a:r>
              <a:rPr lang="nl-NL" sz="1700" dirty="0" smtClean="0"/>
              <a:t>Faculty of Engineering Technology, University of Twente</a:t>
            </a:r>
          </a:p>
          <a:p>
            <a:r>
              <a:rPr lang="nl-NL" sz="1700" dirty="0" smtClean="0"/>
              <a:t>a.h.m.e.reinders@utwente.nl &amp; k.t.geurs@utwente.nl</a:t>
            </a:r>
          </a:p>
          <a:p>
            <a:endParaRPr lang="nl-NL" dirty="0"/>
          </a:p>
        </p:txBody>
      </p:sp>
      <p:sp>
        <p:nvSpPr>
          <p:cNvPr id="7" name="TextBox 6"/>
          <p:cNvSpPr txBox="1"/>
          <p:nvPr/>
        </p:nvSpPr>
        <p:spPr>
          <a:xfrm>
            <a:off x="2591076" y="6357164"/>
            <a:ext cx="61388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 smtClean="0"/>
              <a:t>Living Smart Campus Workshop, 8 december 2016, University of Twente</a:t>
            </a:r>
          </a:p>
          <a:p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616" y="89170"/>
            <a:ext cx="981108" cy="9791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68" y="117675"/>
            <a:ext cx="1748450" cy="87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24" y="752508"/>
            <a:ext cx="10515600" cy="1325563"/>
          </a:xfrm>
        </p:spPr>
        <p:txBody>
          <a:bodyPr/>
          <a:lstStyle/>
          <a:p>
            <a:r>
              <a:rPr lang="nl-NL" dirty="0" smtClean="0"/>
              <a:t>Our project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24" y="173165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Aims: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collect and analyze data to </a:t>
            </a:r>
            <a:r>
              <a:rPr lang="en-US" sz="2400" dirty="0" smtClean="0"/>
              <a:t>understand the </a:t>
            </a:r>
            <a:r>
              <a:rPr lang="en-US" sz="2400" dirty="0"/>
              <a:t>use patterns of </a:t>
            </a:r>
            <a:r>
              <a:rPr lang="en-US" sz="2400" dirty="0" smtClean="0"/>
              <a:t>e-bikes and </a:t>
            </a:r>
            <a:r>
              <a:rPr lang="en-US" sz="2400" dirty="0"/>
              <a:t>their potential benefits as part of a sustainable mobility </a:t>
            </a:r>
            <a:r>
              <a:rPr lang="en-US" sz="2400" dirty="0" smtClean="0"/>
              <a:t>system</a:t>
            </a:r>
          </a:p>
          <a:p>
            <a:r>
              <a:rPr lang="en-US" sz="2400" dirty="0" smtClean="0"/>
              <a:t>Comparison of three different forms of e-bike charging: Solar </a:t>
            </a:r>
            <a:r>
              <a:rPr lang="en-US" sz="2400" dirty="0"/>
              <a:t>charging at the work </a:t>
            </a:r>
            <a:r>
              <a:rPr lang="en-US" sz="2400" dirty="0" smtClean="0"/>
              <a:t>place, at home and during </a:t>
            </a:r>
            <a:r>
              <a:rPr lang="en-US" sz="2400" dirty="0"/>
              <a:t>a </a:t>
            </a:r>
            <a:r>
              <a:rPr lang="en-US" sz="2400" dirty="0" smtClean="0"/>
              <a:t>trip</a:t>
            </a:r>
          </a:p>
          <a:p>
            <a:r>
              <a:rPr lang="en-US" sz="2400" dirty="0" smtClean="0"/>
              <a:t>Utilize UT campus as living lab and promote sustainable mobility at UT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Method: 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pilot </a:t>
            </a:r>
            <a:r>
              <a:rPr lang="en-US" sz="2400" dirty="0" smtClean="0"/>
              <a:t>among UT staff with </a:t>
            </a:r>
            <a:r>
              <a:rPr lang="en-US" sz="2400" dirty="0"/>
              <a:t>20 e-bikes and 5 solar </a:t>
            </a:r>
            <a:r>
              <a:rPr lang="en-US" sz="2400" dirty="0" smtClean="0"/>
              <a:t>e-bikes; equipped </a:t>
            </a:r>
            <a:br>
              <a:rPr lang="en-US" sz="2400" dirty="0" smtClean="0"/>
            </a:br>
            <a:r>
              <a:rPr lang="en-US" sz="2400" dirty="0" smtClean="0"/>
              <a:t>with sensors</a:t>
            </a:r>
          </a:p>
          <a:p>
            <a:r>
              <a:rPr lang="en-US" sz="2400" dirty="0" smtClean="0"/>
              <a:t>install </a:t>
            </a:r>
            <a:r>
              <a:rPr lang="en-US" sz="2400" dirty="0"/>
              <a:t>a charging station at UT and 10 home charging kits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616" y="89170"/>
            <a:ext cx="981108" cy="979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68" y="117675"/>
            <a:ext cx="1748450" cy="874225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15" t="44675" r="44630" b="4468"/>
          <a:stretch>
            <a:fillRect/>
          </a:stretch>
        </p:blipFill>
        <p:spPr bwMode="auto">
          <a:xfrm>
            <a:off x="10075030" y="4219008"/>
            <a:ext cx="1883894" cy="237548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24" y="752508"/>
            <a:ext cx="10515600" cy="1325563"/>
          </a:xfrm>
        </p:spPr>
        <p:txBody>
          <a:bodyPr/>
          <a:lstStyle/>
          <a:p>
            <a:r>
              <a:rPr lang="nl-NL" dirty="0" smtClean="0"/>
              <a:t>Project planning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We have started already with arranging 5 S-bikes, and ordering of components for 20 sensor kits as well as 10 home charging kits</a:t>
            </a:r>
          </a:p>
          <a:p>
            <a:pPr marL="0" indent="0">
              <a:buNone/>
            </a:pPr>
            <a:r>
              <a:rPr lang="nl-NL" dirty="0" smtClean="0"/>
              <a:t>In May we will have everything up and running, first tests will have started, as well as user surveys, and the first analysis of data</a:t>
            </a:r>
          </a:p>
          <a:p>
            <a:pPr marL="0" indent="0">
              <a:buNone/>
            </a:pPr>
            <a:r>
              <a:rPr lang="nl-NL" dirty="0" smtClean="0"/>
              <a:t>Planning of our project</a:t>
            </a:r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616" y="89170"/>
            <a:ext cx="981108" cy="979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68" y="117675"/>
            <a:ext cx="1748450" cy="874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859" y="4211016"/>
            <a:ext cx="9178809" cy="267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24" y="752508"/>
            <a:ext cx="10515600" cy="1325563"/>
          </a:xfrm>
        </p:spPr>
        <p:txBody>
          <a:bodyPr/>
          <a:lstStyle/>
          <a:p>
            <a:r>
              <a:rPr lang="nl-NL" dirty="0" smtClean="0"/>
              <a:t>Involvement of external stakeholders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External stakeholders</a:t>
            </a:r>
          </a:p>
          <a:p>
            <a:r>
              <a:rPr lang="en-US" dirty="0" smtClean="0"/>
              <a:t>Prof</a:t>
            </a:r>
            <a:r>
              <a:rPr lang="en-US" dirty="0"/>
              <a:t>. dr. Srinivasan </a:t>
            </a:r>
            <a:r>
              <a:rPr lang="en-US" dirty="0" err="1"/>
              <a:t>Keshav</a:t>
            </a:r>
            <a:r>
              <a:rPr lang="en-US" dirty="0"/>
              <a:t>, Department of Computer Science, WISE, University of Waterloo, Waterloo, Canada, </a:t>
            </a:r>
            <a:r>
              <a:rPr lang="en-US" u="sng" dirty="0">
                <a:hlinkClick r:id="rId2"/>
              </a:rPr>
              <a:t>keshav@uwaterloo.ca</a:t>
            </a:r>
            <a:endParaRPr lang="nl-NL" dirty="0"/>
          </a:p>
          <a:p>
            <a:r>
              <a:rPr lang="nl-NL" dirty="0"/>
              <a:t>Dr. ir. Pauline van den Berg, Urban Science and Systems, TU Eindhoven, Eindhoven, </a:t>
            </a:r>
            <a:r>
              <a:rPr lang="nl-NL" u="sng" dirty="0">
                <a:hlinkClick r:id="rId3"/>
              </a:rPr>
              <a:t>p.e.w.v.d.berg@tue.nl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We are already collaborating since two years with Keshav and Pauline</a:t>
            </a:r>
          </a:p>
          <a:p>
            <a:pPr marL="0" indent="0">
              <a:buNone/>
            </a:pPr>
            <a:r>
              <a:rPr lang="nl-NL" dirty="0" smtClean="0"/>
              <a:t>Keshav has an e-bike project running at UofW, called WeBike. We will share data, comparing Canadian and Dutch experiences. Keshav was also already at UT in 2016, see:</a:t>
            </a:r>
          </a:p>
          <a:p>
            <a:pPr marL="0" indent="0">
              <a:buNone/>
            </a:pPr>
            <a:r>
              <a:rPr lang="nl-NL" dirty="0" smtClean="0">
                <a:hlinkClick r:id="rId4"/>
              </a:rPr>
              <a:t>http://blizzard.cs.uwaterloo.ca/iss4e/wp-content/uploads/2016/05/webike-enschede.pdf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Pauline is the </a:t>
            </a:r>
            <a:r>
              <a:rPr lang="nl-NL" dirty="0" err="1" smtClean="0"/>
              <a:t>coordinator</a:t>
            </a:r>
            <a:r>
              <a:rPr lang="nl-NL" dirty="0" smtClean="0"/>
              <a:t> of the 3TU </a:t>
            </a:r>
            <a:r>
              <a:rPr lang="nl-NL" dirty="0" err="1" smtClean="0"/>
              <a:t>solar</a:t>
            </a:r>
            <a:r>
              <a:rPr lang="nl-NL" dirty="0" smtClean="0"/>
              <a:t> bike project (TUE-UT project)</a:t>
            </a:r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616" y="89170"/>
            <a:ext cx="981108" cy="979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68" y="117675"/>
            <a:ext cx="1748450" cy="87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24" y="752508"/>
            <a:ext cx="10515600" cy="1325563"/>
          </a:xfrm>
        </p:spPr>
        <p:txBody>
          <a:bodyPr/>
          <a:lstStyle/>
          <a:p>
            <a:r>
              <a:rPr lang="nl-NL" dirty="0" smtClean="0"/>
              <a:t>What we need for realization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solar </a:t>
            </a:r>
            <a:r>
              <a:rPr lang="en-US" dirty="0"/>
              <a:t>charging station will be constructed early 2017 with financial support of Facility Management of UT. </a:t>
            </a:r>
            <a:r>
              <a:rPr lang="en-US" dirty="0" smtClean="0"/>
              <a:t>Under guidance of Henk Hobbelink</a:t>
            </a:r>
          </a:p>
          <a:p>
            <a:r>
              <a:rPr lang="en-US" dirty="0" smtClean="0"/>
              <a:t>10 </a:t>
            </a:r>
            <a:r>
              <a:rPr lang="en-US" dirty="0"/>
              <a:t>PV charging kits for use at </a:t>
            </a:r>
            <a:r>
              <a:rPr lang="en-US" dirty="0" smtClean="0"/>
              <a:t>home, supported by CTIT</a:t>
            </a:r>
          </a:p>
          <a:p>
            <a:r>
              <a:rPr lang="en-US" dirty="0" smtClean="0"/>
              <a:t>20 </a:t>
            </a:r>
            <a:r>
              <a:rPr lang="en-US" dirty="0"/>
              <a:t>monitoring </a:t>
            </a:r>
            <a:r>
              <a:rPr lang="en-US" dirty="0" err="1"/>
              <a:t>equipments</a:t>
            </a:r>
            <a:r>
              <a:rPr lang="en-US" dirty="0"/>
              <a:t> for e-bikes (for e-bikes owned by UT </a:t>
            </a:r>
            <a:r>
              <a:rPr lang="en-US" dirty="0" smtClean="0"/>
              <a:t>staff), supported by CTIT</a:t>
            </a:r>
          </a:p>
          <a:p>
            <a:r>
              <a:rPr lang="en-US" dirty="0" smtClean="0"/>
              <a:t>production </a:t>
            </a:r>
            <a:r>
              <a:rPr lang="en-US" dirty="0"/>
              <a:t>cost of 5 solar </a:t>
            </a:r>
            <a:r>
              <a:rPr lang="en-US" dirty="0" smtClean="0"/>
              <a:t>bikes, supported by CTIT. </a:t>
            </a:r>
            <a:r>
              <a:rPr lang="en-US" dirty="0"/>
              <a:t>These solar powered e-bikes will be delivered also early 2017. 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postdoctoral </a:t>
            </a:r>
            <a:r>
              <a:rPr lang="en-US" dirty="0"/>
              <a:t>researcher (full time for whole 2017) </a:t>
            </a:r>
            <a:r>
              <a:rPr lang="en-US" dirty="0" smtClean="0"/>
              <a:t>submitted </a:t>
            </a:r>
            <a:r>
              <a:rPr lang="en-US" dirty="0"/>
              <a:t>in October 2016 to an internal call from the Science Based Engineering (SBE) Institute at CTW (max budget 70kE). The result of this call will be available in December 2016.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this SBE proposal won’t be funded, the research will still be realized, albeit less ambitious, by thesis projects of students of engineering studies at CTW thesis projects. 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616" y="89170"/>
            <a:ext cx="981108" cy="979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68" y="117675"/>
            <a:ext cx="1748450" cy="87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24" y="752508"/>
            <a:ext cx="10515600" cy="1325563"/>
          </a:xfrm>
        </p:spPr>
        <p:txBody>
          <a:bodyPr/>
          <a:lstStyle/>
          <a:p>
            <a:r>
              <a:rPr lang="nl-NL" dirty="0" smtClean="0"/>
              <a:t>Promotion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Arise </a:t>
            </a:r>
            <a:r>
              <a:rPr lang="nl-NL" dirty="0" smtClean="0"/>
              <a:t>symposium, January 19, UT</a:t>
            </a:r>
            <a:endParaRPr lang="nl-NL" dirty="0" smtClean="0"/>
          </a:p>
          <a:p>
            <a:r>
              <a:rPr lang="nl-NL" dirty="0" err="1" smtClean="0"/>
              <a:t>Creation</a:t>
            </a:r>
            <a:r>
              <a:rPr lang="nl-NL" dirty="0" smtClean="0"/>
              <a:t> of “</a:t>
            </a:r>
            <a:r>
              <a:rPr lang="nl-NL" dirty="0" err="1" smtClean="0"/>
              <a:t>news</a:t>
            </a:r>
            <a:r>
              <a:rPr lang="nl-NL" dirty="0" smtClean="0"/>
              <a:t> </a:t>
            </a:r>
            <a:r>
              <a:rPr lang="nl-NL" dirty="0" err="1" smtClean="0"/>
              <a:t>moments</a:t>
            </a:r>
            <a:r>
              <a:rPr lang="nl-NL" dirty="0" smtClean="0"/>
              <a:t>”: opening of </a:t>
            </a:r>
            <a:r>
              <a:rPr lang="nl-NL" dirty="0" err="1" smtClean="0"/>
              <a:t>solar</a:t>
            </a:r>
            <a:r>
              <a:rPr lang="nl-NL" dirty="0" smtClean="0"/>
              <a:t> station; start of field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solar</a:t>
            </a:r>
            <a:r>
              <a:rPr lang="nl-NL" dirty="0" smtClean="0"/>
              <a:t> bikes, etc.</a:t>
            </a:r>
          </a:p>
          <a:p>
            <a:r>
              <a:rPr lang="nl-NL" dirty="0" smtClean="0"/>
              <a:t>UT </a:t>
            </a:r>
            <a:r>
              <a:rPr lang="nl-NL" dirty="0" err="1" smtClean="0"/>
              <a:t>internal</a:t>
            </a:r>
            <a:r>
              <a:rPr lang="nl-NL" dirty="0" smtClean="0"/>
              <a:t> media (UT </a:t>
            </a:r>
            <a:r>
              <a:rPr lang="nl-NL" dirty="0" err="1" smtClean="0"/>
              <a:t>news</a:t>
            </a:r>
            <a:r>
              <a:rPr lang="nl-NL" dirty="0" smtClean="0"/>
              <a:t>, CTW </a:t>
            </a:r>
            <a:r>
              <a:rPr lang="nl-NL" dirty="0" err="1" smtClean="0"/>
              <a:t>newsletter</a:t>
            </a:r>
            <a:r>
              <a:rPr lang="nl-NL" dirty="0" smtClean="0"/>
              <a:t>, etc.)</a:t>
            </a:r>
          </a:p>
          <a:p>
            <a:r>
              <a:rPr lang="nl-NL" dirty="0" smtClean="0"/>
              <a:t>News paper </a:t>
            </a:r>
            <a:r>
              <a:rPr lang="nl-NL" dirty="0" err="1" smtClean="0"/>
              <a:t>articles</a:t>
            </a:r>
            <a:endParaRPr lang="nl-NL" dirty="0" smtClean="0"/>
          </a:p>
          <a:p>
            <a:r>
              <a:rPr lang="nl-NL" dirty="0" smtClean="0"/>
              <a:t>Conferences </a:t>
            </a:r>
            <a:r>
              <a:rPr lang="nl-NL" dirty="0" err="1" smtClean="0"/>
              <a:t>and</a:t>
            </a:r>
            <a:r>
              <a:rPr lang="nl-NL" dirty="0" smtClean="0"/>
              <a:t> symposia (e.g. VeloCity June 13-16, </a:t>
            </a:r>
            <a:r>
              <a:rPr lang="nl-NL" dirty="0" smtClean="0"/>
              <a:t>Nijmegen and IEEE PVSC-44 June 26-30, Washington DC)</a:t>
            </a:r>
            <a:endParaRPr lang="nl-NL" dirty="0" smtClean="0"/>
          </a:p>
          <a:p>
            <a:r>
              <a:rPr lang="nl-NL" dirty="0" smtClean="0"/>
              <a:t>A big, visible advertisement at the solar charging station</a:t>
            </a:r>
          </a:p>
          <a:p>
            <a:r>
              <a:rPr lang="nl-NL" dirty="0" smtClean="0"/>
              <a:t>Etc…</a:t>
            </a:r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616" y="89170"/>
            <a:ext cx="981108" cy="979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68" y="117675"/>
            <a:ext cx="1748450" cy="87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421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Solar powered e-bikes  monitoring and analysis of a sustainable mobility system</vt:lpstr>
      <vt:lpstr>Our project</vt:lpstr>
      <vt:lpstr>Project planning</vt:lpstr>
      <vt:lpstr>Involvement of external stakeholders</vt:lpstr>
      <vt:lpstr>What we need for realization</vt:lpstr>
      <vt:lpstr>Promotion</vt:lpstr>
    </vt:vector>
  </TitlesOfParts>
  <Company>Twente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Reinders, A.H.M.E. (CTW)</dc:creator>
  <cp:lastModifiedBy>Reinders, A.H.M.E. (CTW)</cp:lastModifiedBy>
  <cp:revision>14</cp:revision>
  <dcterms:created xsi:type="dcterms:W3CDTF">2016-12-06T15:48:12Z</dcterms:created>
  <dcterms:modified xsi:type="dcterms:W3CDTF">2016-12-08T09:07:39Z</dcterms:modified>
</cp:coreProperties>
</file>