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9" r:id="rId2"/>
    <p:sldId id="260" r:id="rId3"/>
    <p:sldId id="273" r:id="rId4"/>
    <p:sldId id="256" r:id="rId5"/>
    <p:sldId id="274" r:id="rId6"/>
    <p:sldId id="264" r:id="rId7"/>
    <p:sldId id="26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00" autoAdjust="0"/>
    <p:restoredTop sz="94646" autoAdjust="0"/>
  </p:normalViewPr>
  <p:slideViewPr>
    <p:cSldViewPr snapToGrid="0">
      <p:cViewPr varScale="1">
        <p:scale>
          <a:sx n="66" d="100"/>
          <a:sy n="66" d="100"/>
        </p:scale>
        <p:origin x="-762" y="-9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D9CDB6-A0FC-4BE6-8ECA-0D0C94CBA4BE}" type="datetimeFigureOut">
              <a:rPr lang="en-GB" smtClean="0"/>
              <a:t>12/12/2016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A37B16-783D-4561-B2C0-106AECC1AE22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44004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B7A2E1-0EF5-4F6C-A697-A12883C24FF3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009253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13B47-84AB-4B4F-9F22-326D2A159C34}" type="datetimeFigureOut">
              <a:rPr lang="en-GB" smtClean="0"/>
              <a:t>12/12/2016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C5D27-30CF-4760-BB73-2E4CDAE7ADEB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8296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13B47-84AB-4B4F-9F22-326D2A159C34}" type="datetimeFigureOut">
              <a:rPr lang="en-GB" smtClean="0"/>
              <a:t>12/12/2016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C5D27-30CF-4760-BB73-2E4CDAE7ADEB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6857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13B47-84AB-4B4F-9F22-326D2A159C34}" type="datetimeFigureOut">
              <a:rPr lang="en-GB" smtClean="0"/>
              <a:t>12/12/2016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C5D27-30CF-4760-BB73-2E4CDAE7ADEB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0579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13B47-84AB-4B4F-9F22-326D2A159C34}" type="datetimeFigureOut">
              <a:rPr lang="en-GB" smtClean="0"/>
              <a:t>12/12/2016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C5D27-30CF-4760-BB73-2E4CDAE7ADEB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8641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13B47-84AB-4B4F-9F22-326D2A159C34}" type="datetimeFigureOut">
              <a:rPr lang="en-GB" smtClean="0"/>
              <a:t>12/12/2016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C5D27-30CF-4760-BB73-2E4CDAE7ADEB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86977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13B47-84AB-4B4F-9F22-326D2A159C34}" type="datetimeFigureOut">
              <a:rPr lang="en-GB" smtClean="0"/>
              <a:t>12/12/2016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C5D27-30CF-4760-BB73-2E4CDAE7ADEB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0986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13B47-84AB-4B4F-9F22-326D2A159C34}" type="datetimeFigureOut">
              <a:rPr lang="en-GB" smtClean="0"/>
              <a:t>12/12/2016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C5D27-30CF-4760-BB73-2E4CDAE7ADEB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34114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13B47-84AB-4B4F-9F22-326D2A159C34}" type="datetimeFigureOut">
              <a:rPr lang="en-GB" smtClean="0"/>
              <a:t>12/12/2016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C5D27-30CF-4760-BB73-2E4CDAE7ADEB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45756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13B47-84AB-4B4F-9F22-326D2A159C34}" type="datetimeFigureOut">
              <a:rPr lang="en-GB" smtClean="0"/>
              <a:t>12/12/2016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C5D27-30CF-4760-BB73-2E4CDAE7ADEB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98273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13B47-84AB-4B4F-9F22-326D2A159C34}" type="datetimeFigureOut">
              <a:rPr lang="en-GB" smtClean="0"/>
              <a:t>12/12/2016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C5D27-30CF-4760-BB73-2E4CDAE7ADEB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30983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13B47-84AB-4B4F-9F22-326D2A159C34}" type="datetimeFigureOut">
              <a:rPr lang="en-GB" smtClean="0"/>
              <a:t>12/12/2016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C5D27-30CF-4760-BB73-2E4CDAE7ADEB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77157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F13B47-84AB-4B4F-9F22-326D2A159C34}" type="datetimeFigureOut">
              <a:rPr lang="en-GB" smtClean="0"/>
              <a:t>12/12/2016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4C5D27-30CF-4760-BB73-2E4CDAE7ADEB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42251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jpe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9"/>
          <p:cNvSpPr/>
          <p:nvPr/>
        </p:nvSpPr>
        <p:spPr>
          <a:xfrm>
            <a:off x="418876" y="4004441"/>
            <a:ext cx="6181122" cy="164434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9" name="Rectangle 32"/>
          <p:cNvSpPr>
            <a:spLocks noChangeArrowheads="1"/>
          </p:cNvSpPr>
          <p:nvPr/>
        </p:nvSpPr>
        <p:spPr bwMode="auto">
          <a:xfrm>
            <a:off x="411432" y="4378678"/>
            <a:ext cx="5966777" cy="20928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700" b="1" dirty="0" err="1" smtClean="0">
                <a:solidFill>
                  <a:srgbClr val="0079BD"/>
                </a:solidFill>
                <a:latin typeface="Arial Narrow" panose="020B0606020202030204" pitchFamily="34" charset="0"/>
              </a:rPr>
              <a:t>U</a:t>
            </a:r>
            <a:r>
              <a:rPr lang="en-US" altLang="en-US" sz="2700" b="1" baseline="-25000" dirty="0" err="1" smtClean="0">
                <a:solidFill>
                  <a:srgbClr val="0079BD"/>
                </a:solidFill>
                <a:latin typeface="Arial Narrow" panose="020B0606020202030204" pitchFamily="34" charset="0"/>
              </a:rPr>
              <a:t>T</a:t>
            </a:r>
            <a:r>
              <a:rPr lang="en-US" altLang="en-US" sz="2700" b="1" dirty="0" err="1" smtClean="0">
                <a:solidFill>
                  <a:srgbClr val="0079BD"/>
                </a:solidFill>
                <a:latin typeface="Arial Narrow" panose="020B0606020202030204" pitchFamily="34" charset="0"/>
              </a:rPr>
              <a:t>maintain</a:t>
            </a:r>
            <a:r>
              <a:rPr lang="en-US" altLang="en-US" sz="2700" b="1" dirty="0">
                <a:solidFill>
                  <a:srgbClr val="0079BD"/>
                </a:solidFill>
                <a:latin typeface="Arial Narrow" panose="020B0606020202030204" pitchFamily="34" charset="0"/>
              </a:rPr>
              <a:t>: </a:t>
            </a:r>
            <a:r>
              <a:rPr lang="en-US" altLang="en-US" sz="2700" b="1" dirty="0" smtClean="0">
                <a:solidFill>
                  <a:srgbClr val="0079BD"/>
                </a:solidFill>
                <a:latin typeface="Arial Narrow" panose="020B0606020202030204" pitchFamily="34" charset="0"/>
              </a:rPr>
              <a:t>improving Campus </a:t>
            </a:r>
            <a:r>
              <a:rPr lang="en-US" altLang="en-US" sz="2700" b="1" dirty="0" smtClean="0">
                <a:solidFill>
                  <a:srgbClr val="0079BD"/>
                </a:solidFill>
                <a:latin typeface="Arial Narrow" panose="020B0606020202030204" pitchFamily="34" charset="0"/>
              </a:rPr>
              <a:t>livability</a:t>
            </a:r>
            <a:endParaRPr lang="en-US" altLang="en-US" sz="2700" b="1" dirty="0" smtClean="0">
              <a:solidFill>
                <a:srgbClr val="0079BD"/>
              </a:solidFill>
              <a:latin typeface="Arial Narrow" panose="020B0606020202030204" pitchFamily="34" charset="0"/>
            </a:endParaRPr>
          </a:p>
          <a:p>
            <a:r>
              <a:rPr lang="en-US" altLang="en-US" sz="2700" b="1" dirty="0">
                <a:solidFill>
                  <a:srgbClr val="0079BD"/>
                </a:solidFill>
                <a:latin typeface="Arial Narrow" panose="020B0606020202030204" pitchFamily="34" charset="0"/>
              </a:rPr>
              <a:t>(</a:t>
            </a:r>
            <a:r>
              <a:rPr lang="en-US" altLang="en-US" sz="2700" b="1" dirty="0" smtClean="0">
                <a:solidFill>
                  <a:srgbClr val="0079BD"/>
                </a:solidFill>
                <a:latin typeface="Arial Narrow" panose="020B0606020202030204" pitchFamily="34" charset="0"/>
              </a:rPr>
              <a:t>www.utwente.nl/utmaintain)</a:t>
            </a:r>
          </a:p>
          <a:p>
            <a:endParaRPr lang="nl-NL" altLang="en-US" sz="2800" b="1" dirty="0" smtClean="0">
              <a:solidFill>
                <a:srgbClr val="0079BD"/>
              </a:solidFill>
              <a:latin typeface="Arial Narrow" panose="020B0606020202030204" pitchFamily="34" charset="0"/>
            </a:endParaRPr>
          </a:p>
          <a:p>
            <a:r>
              <a:rPr lang="nl-NL" altLang="en-US" sz="16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Dr</a:t>
            </a:r>
            <a:r>
              <a:rPr lang="nl-NL" altLang="en-US" sz="1600" b="1" dirty="0">
                <a:solidFill>
                  <a:schemeClr val="bg1"/>
                </a:solidFill>
                <a:latin typeface="Arial Narrow" panose="020B0606020202030204" pitchFamily="34" charset="0"/>
              </a:rPr>
              <a:t>. Ir. Alberto </a:t>
            </a:r>
            <a:r>
              <a:rPr lang="nl-NL" altLang="en-US" sz="16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Martinetti</a:t>
            </a:r>
          </a:p>
          <a:p>
            <a:r>
              <a:rPr lang="nl-NL" altLang="en-US" sz="16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Ir. Roberto Reyes Garcia</a:t>
            </a:r>
            <a:endParaRPr lang="nl-NL" altLang="en-US" sz="16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r>
              <a:rPr lang="nl-NL" altLang="en-US" sz="16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Dr. Wilbert Samuel Rossi</a:t>
            </a:r>
            <a:endParaRPr lang="en-US" altLang="en-US" sz="1600" dirty="0">
              <a:solidFill>
                <a:schemeClr val="bg1"/>
              </a:solidFill>
            </a:endParaRPr>
          </a:p>
        </p:txBody>
      </p:sp>
      <p:pic>
        <p:nvPicPr>
          <p:cNvPr id="15" name="Picture 2">
            <a:hlinkClick r:id="" action="ppaction://noaction"/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6366" y="6148828"/>
            <a:ext cx="1355136" cy="479239"/>
          </a:xfrm>
          <a:prstGeom prst="rect">
            <a:avLst/>
          </a:prstGeom>
        </p:spPr>
      </p:pic>
      <p:sp>
        <p:nvSpPr>
          <p:cNvPr id="16" name="Oval 3">
            <a:hlinkClick r:id="" action="ppaction://noaction"/>
          </p:cNvPr>
          <p:cNvSpPr/>
          <p:nvPr/>
        </p:nvSpPr>
        <p:spPr>
          <a:xfrm>
            <a:off x="7833767" y="6169299"/>
            <a:ext cx="426594" cy="426594"/>
          </a:xfrm>
          <a:prstGeom prst="ellipse">
            <a:avLst/>
          </a:prstGeom>
          <a:solidFill>
            <a:schemeClr val="tx1"/>
          </a:solidFill>
          <a:ln w="57150">
            <a:solidFill>
              <a:srgbClr val="E71C2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350" dirty="0" smtClean="0">
                <a:latin typeface="Arial Narrow" panose="020B0606020202030204" pitchFamily="34" charset="0"/>
              </a:rPr>
              <a:t>1</a:t>
            </a:r>
            <a:endParaRPr lang="nl-NL" sz="1350" dirty="0">
              <a:latin typeface="Arial Narrow" panose="020B0606020202030204" pitchFamily="34" charset="0"/>
            </a:endParaRPr>
          </a:p>
        </p:txBody>
      </p:sp>
      <p:sp>
        <p:nvSpPr>
          <p:cNvPr id="17" name="Rectangle 12"/>
          <p:cNvSpPr/>
          <p:nvPr/>
        </p:nvSpPr>
        <p:spPr>
          <a:xfrm>
            <a:off x="8196118" y="5943111"/>
            <a:ext cx="450764" cy="78470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99" dirty="0">
                <a:solidFill>
                  <a:schemeClr val="bg1"/>
                </a:solidFill>
              </a:rPr>
              <a:t>|</a:t>
            </a:r>
            <a:endParaRPr lang="en-US" sz="2002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18" name="TextBox 15"/>
          <p:cNvSpPr txBox="1"/>
          <p:nvPr/>
        </p:nvSpPr>
        <p:spPr>
          <a:xfrm>
            <a:off x="10149360" y="6050513"/>
            <a:ext cx="19681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LIVING SMART 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CAMPUS</a:t>
            </a: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19" name="Rectangle 16"/>
          <p:cNvSpPr/>
          <p:nvPr/>
        </p:nvSpPr>
        <p:spPr>
          <a:xfrm>
            <a:off x="9848794" y="5943111"/>
            <a:ext cx="450764" cy="78470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99" dirty="0">
                <a:solidFill>
                  <a:schemeClr val="bg1"/>
                </a:solidFill>
              </a:rPr>
              <a:t>|</a:t>
            </a:r>
            <a:endParaRPr lang="en-US" sz="2002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pic>
        <p:nvPicPr>
          <p:cNvPr id="1026" name="Picture 2" descr="Image result for living smart campu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706" y="367808"/>
            <a:ext cx="7086580" cy="348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35199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hlinkClick r:id="" action="ppaction://noaction"/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6366" y="6148828"/>
            <a:ext cx="1355136" cy="479239"/>
          </a:xfrm>
          <a:prstGeom prst="rect">
            <a:avLst/>
          </a:prstGeom>
        </p:spPr>
      </p:pic>
      <p:sp>
        <p:nvSpPr>
          <p:cNvPr id="4" name="Oval 3">
            <a:hlinkClick r:id="" action="ppaction://noaction"/>
          </p:cNvPr>
          <p:cNvSpPr/>
          <p:nvPr/>
        </p:nvSpPr>
        <p:spPr>
          <a:xfrm>
            <a:off x="7833767" y="6169299"/>
            <a:ext cx="426594" cy="426594"/>
          </a:xfrm>
          <a:prstGeom prst="ellipse">
            <a:avLst/>
          </a:prstGeom>
          <a:solidFill>
            <a:schemeClr val="tx1"/>
          </a:solidFill>
          <a:ln w="57150">
            <a:solidFill>
              <a:srgbClr val="E71C2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350" dirty="0" smtClean="0">
                <a:latin typeface="Arial Narrow" panose="020B0606020202030204" pitchFamily="34" charset="0"/>
              </a:rPr>
              <a:t>2</a:t>
            </a:r>
            <a:endParaRPr lang="nl-NL" sz="1350" dirty="0">
              <a:latin typeface="Arial Narrow" panose="020B060602020203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62724" y="4041060"/>
            <a:ext cx="276966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400" dirty="0">
                <a:solidFill>
                  <a:srgbClr val="FF0000"/>
                </a:solidFill>
              </a:rPr>
              <a:t>an improved </a:t>
            </a:r>
            <a:r>
              <a:rPr lang="en-GB" sz="2400" dirty="0" err="1" smtClean="0">
                <a:solidFill>
                  <a:srgbClr val="FF0000"/>
                </a:solidFill>
              </a:rPr>
              <a:t>livability</a:t>
            </a:r>
            <a:r>
              <a:rPr lang="en-GB" sz="2400" dirty="0" smtClean="0">
                <a:solidFill>
                  <a:srgbClr val="FF0000"/>
                </a:solidFill>
              </a:rPr>
              <a:t> </a:t>
            </a:r>
            <a:r>
              <a:rPr lang="en-GB" sz="2400" dirty="0">
                <a:solidFill>
                  <a:srgbClr val="FF0000"/>
                </a:solidFill>
              </a:rPr>
              <a:t>of the </a:t>
            </a:r>
            <a:r>
              <a:rPr lang="en-GB" sz="2400" dirty="0" smtClean="0">
                <a:solidFill>
                  <a:srgbClr val="FF0000"/>
                </a:solidFill>
              </a:rPr>
              <a:t>Campus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8671249" y="4111267"/>
            <a:ext cx="320254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400" dirty="0">
                <a:solidFill>
                  <a:srgbClr val="FF0000"/>
                </a:solidFill>
              </a:rPr>
              <a:t>renewed sense of community and </a:t>
            </a:r>
            <a:r>
              <a:rPr lang="en-GB" sz="2400" dirty="0" smtClean="0">
                <a:solidFill>
                  <a:srgbClr val="FF0000"/>
                </a:solidFill>
              </a:rPr>
              <a:t>responsibility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8196118" y="5943111"/>
            <a:ext cx="450764" cy="78470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99" dirty="0">
                <a:solidFill>
                  <a:schemeClr val="bg1"/>
                </a:solidFill>
              </a:rPr>
              <a:t>|</a:t>
            </a:r>
            <a:endParaRPr lang="en-US" sz="2002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937166" y="12530"/>
            <a:ext cx="4576424" cy="7546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200" b="1" dirty="0" smtClean="0">
                <a:solidFill>
                  <a:schemeClr val="bg1"/>
                </a:solidFill>
              </a:rPr>
              <a:t>OUR PROJECT – IN SHORT</a:t>
            </a:r>
            <a:endParaRPr lang="en-GB" sz="3200" b="1" dirty="0">
              <a:solidFill>
                <a:schemeClr val="bg1"/>
              </a:solidFill>
            </a:endParaRPr>
          </a:p>
        </p:txBody>
      </p:sp>
      <p:sp>
        <p:nvSpPr>
          <p:cNvPr id="2" name="Freeform 1"/>
          <p:cNvSpPr/>
          <p:nvPr/>
        </p:nvSpPr>
        <p:spPr>
          <a:xfrm rot="15680918">
            <a:off x="1279863" y="2585634"/>
            <a:ext cx="1339416" cy="1379213"/>
          </a:xfrm>
          <a:custGeom>
            <a:avLst/>
            <a:gdLst>
              <a:gd name="connsiteX0" fmla="*/ 0 w 3020980"/>
              <a:gd name="connsiteY0" fmla="*/ 0 h 1036949"/>
              <a:gd name="connsiteX1" fmla="*/ 1084082 w 3020980"/>
              <a:gd name="connsiteY1" fmla="*/ 433633 h 1036949"/>
              <a:gd name="connsiteX2" fmla="*/ 2960016 w 3020980"/>
              <a:gd name="connsiteY2" fmla="*/ 763572 h 1036949"/>
              <a:gd name="connsiteX3" fmla="*/ 2526383 w 3020980"/>
              <a:gd name="connsiteY3" fmla="*/ 1036949 h 10369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20980" h="1036949">
                <a:moveTo>
                  <a:pt x="0" y="0"/>
                </a:moveTo>
                <a:cubicBezTo>
                  <a:pt x="295373" y="153185"/>
                  <a:pt x="590746" y="306371"/>
                  <a:pt x="1084082" y="433633"/>
                </a:cubicBezTo>
                <a:cubicBezTo>
                  <a:pt x="1577418" y="560895"/>
                  <a:pt x="2719633" y="663019"/>
                  <a:pt x="2960016" y="763572"/>
                </a:cubicBezTo>
                <a:cubicBezTo>
                  <a:pt x="3200399" y="864125"/>
                  <a:pt x="2661500" y="991386"/>
                  <a:pt x="2526383" y="1036949"/>
                </a:cubicBezTo>
              </a:path>
            </a:pathLst>
          </a:custGeom>
          <a:noFill/>
          <a:ln w="254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/>
          <p:cNvSpPr/>
          <p:nvPr/>
        </p:nvSpPr>
        <p:spPr>
          <a:xfrm>
            <a:off x="9848794" y="5943111"/>
            <a:ext cx="450764" cy="78470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99" dirty="0">
                <a:solidFill>
                  <a:schemeClr val="bg1"/>
                </a:solidFill>
              </a:rPr>
              <a:t>|</a:t>
            </a:r>
            <a:endParaRPr lang="en-US" sz="2002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19" name="Freeform 18"/>
          <p:cNvSpPr/>
          <p:nvPr/>
        </p:nvSpPr>
        <p:spPr>
          <a:xfrm rot="16200000">
            <a:off x="10011025" y="2668065"/>
            <a:ext cx="1548475" cy="1109472"/>
          </a:xfrm>
          <a:custGeom>
            <a:avLst/>
            <a:gdLst>
              <a:gd name="connsiteX0" fmla="*/ 0 w 1548475"/>
              <a:gd name="connsiteY0" fmla="*/ 1109472 h 1109472"/>
              <a:gd name="connsiteX1" fmla="*/ 1438656 w 1548475"/>
              <a:gd name="connsiteY1" fmla="*/ 914400 h 1109472"/>
              <a:gd name="connsiteX2" fmla="*/ 1426464 w 1548475"/>
              <a:gd name="connsiteY2" fmla="*/ 0 h 11094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48475" h="1109472">
                <a:moveTo>
                  <a:pt x="0" y="1109472"/>
                </a:moveTo>
                <a:cubicBezTo>
                  <a:pt x="600456" y="1104392"/>
                  <a:pt x="1200912" y="1099312"/>
                  <a:pt x="1438656" y="914400"/>
                </a:cubicBezTo>
                <a:cubicBezTo>
                  <a:pt x="1676400" y="729488"/>
                  <a:pt x="1458976" y="152400"/>
                  <a:pt x="1426464" y="0"/>
                </a:cubicBezTo>
              </a:path>
            </a:pathLst>
          </a:custGeom>
          <a:noFill/>
          <a:ln w="254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TextBox 15"/>
          <p:cNvSpPr txBox="1"/>
          <p:nvPr/>
        </p:nvSpPr>
        <p:spPr>
          <a:xfrm>
            <a:off x="10149360" y="6050513"/>
            <a:ext cx="19681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LIVING SMART 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CAMPUS</a:t>
            </a: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18" name="CasellaDiTesto 17"/>
          <p:cNvSpPr txBox="1"/>
          <p:nvPr/>
        </p:nvSpPr>
        <p:spPr>
          <a:xfrm>
            <a:off x="914400" y="864984"/>
            <a:ext cx="1056372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Involve the campus community in a </a:t>
            </a:r>
            <a:r>
              <a:rPr lang="en-US" sz="2400" dirty="0">
                <a:solidFill>
                  <a:schemeClr val="bg1"/>
                </a:solidFill>
              </a:rPr>
              <a:t>new concept of “participated </a:t>
            </a:r>
            <a:r>
              <a:rPr lang="en-US" sz="2400" dirty="0" smtClean="0">
                <a:solidFill>
                  <a:schemeClr val="bg1"/>
                </a:solidFill>
              </a:rPr>
              <a:t>maintenance”.</a:t>
            </a:r>
          </a:p>
          <a:p>
            <a:pPr algn="ctr"/>
            <a:endParaRPr lang="en-US" sz="2400" dirty="0" smtClean="0">
              <a:solidFill>
                <a:schemeClr val="bg1"/>
              </a:solidFill>
            </a:endParaRPr>
          </a:p>
          <a:p>
            <a:pPr algn="ctr"/>
            <a:r>
              <a:rPr lang="en-US" sz="2400" dirty="0">
                <a:solidFill>
                  <a:schemeClr val="bg1"/>
                </a:solidFill>
              </a:rPr>
              <a:t>A</a:t>
            </a:r>
            <a:r>
              <a:rPr lang="en-US" sz="2400" dirty="0" smtClean="0">
                <a:solidFill>
                  <a:schemeClr val="bg1"/>
                </a:solidFill>
              </a:rPr>
              <a:t>n </a:t>
            </a:r>
            <a:r>
              <a:rPr lang="en-US" sz="2400" dirty="0">
                <a:solidFill>
                  <a:srgbClr val="00B050"/>
                </a:solidFill>
              </a:rPr>
              <a:t>ONLINE </a:t>
            </a:r>
            <a:r>
              <a:rPr lang="en-US" sz="2400" dirty="0" smtClean="0">
                <a:solidFill>
                  <a:srgbClr val="00B050"/>
                </a:solidFill>
              </a:rPr>
              <a:t>PLATFORM </a:t>
            </a:r>
            <a:r>
              <a:rPr lang="en-US" sz="2400" dirty="0" smtClean="0">
                <a:solidFill>
                  <a:schemeClr val="bg1"/>
                </a:solidFill>
              </a:rPr>
              <a:t>that enables people to </a:t>
            </a:r>
            <a:r>
              <a:rPr lang="en-US" sz="2400" dirty="0">
                <a:solidFill>
                  <a:schemeClr val="bg1"/>
                </a:solidFill>
              </a:rPr>
              <a:t>point out </a:t>
            </a:r>
            <a:r>
              <a:rPr lang="en-US" sz="2400" dirty="0" smtClean="0">
                <a:solidFill>
                  <a:schemeClr val="bg1"/>
                </a:solidFill>
              </a:rPr>
              <a:t>existing </a:t>
            </a:r>
            <a:r>
              <a:rPr lang="en-US" sz="2400" dirty="0">
                <a:solidFill>
                  <a:schemeClr val="bg1"/>
                </a:solidFill>
              </a:rPr>
              <a:t>problems</a:t>
            </a:r>
            <a:r>
              <a:rPr lang="en-US" sz="2400" dirty="0" smtClean="0">
                <a:solidFill>
                  <a:schemeClr val="bg1"/>
                </a:solidFill>
              </a:rPr>
              <a:t>, </a:t>
            </a:r>
          </a:p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submit </a:t>
            </a:r>
            <a:r>
              <a:rPr lang="en-US" sz="2400" dirty="0">
                <a:solidFill>
                  <a:schemeClr val="bg1"/>
                </a:solidFill>
              </a:rPr>
              <a:t>maintenance requests and monitor </a:t>
            </a:r>
            <a:r>
              <a:rPr lang="en-US" sz="2400" dirty="0" smtClean="0">
                <a:solidFill>
                  <a:schemeClr val="bg1"/>
                </a:solidFill>
              </a:rPr>
              <a:t>the repair progresses.</a:t>
            </a:r>
            <a:endParaRPr lang="it-IT" sz="2400" dirty="0">
              <a:solidFill>
                <a:schemeClr val="bg1"/>
              </a:solidFill>
            </a:endParaRPr>
          </a:p>
        </p:txBody>
      </p:sp>
      <p:sp>
        <p:nvSpPr>
          <p:cNvPr id="35" name="CasellaDiTesto 34"/>
          <p:cNvSpPr txBox="1"/>
          <p:nvPr/>
        </p:nvSpPr>
        <p:spPr>
          <a:xfrm>
            <a:off x="914399" y="5944157"/>
            <a:ext cx="447574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>THE PROPOSAL WILL FOCUS ON THE HOUSING  OF THE CAMPUS</a:t>
            </a:r>
            <a:endParaRPr lang="it-IT" sz="2000" dirty="0">
              <a:solidFill>
                <a:schemeClr val="bg1"/>
              </a:solidFill>
            </a:endParaRPr>
          </a:p>
        </p:txBody>
      </p:sp>
      <p:pic>
        <p:nvPicPr>
          <p:cNvPr id="36" name="Immagine 35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64" t="4471" b="6352"/>
          <a:stretch/>
        </p:blipFill>
        <p:spPr bwMode="auto">
          <a:xfrm>
            <a:off x="3895639" y="2441850"/>
            <a:ext cx="4751243" cy="343671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381790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7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/>
      <p:bldP spid="14" grpId="0"/>
      <p:bldP spid="2" grpId="0" animBg="1"/>
      <p:bldP spid="19" grpId="0" animBg="1"/>
      <p:bldP spid="18" grpId="0"/>
      <p:bldP spid="3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hlinkClick r:id="" action="ppaction://noaction"/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64174" y="6148828"/>
            <a:ext cx="1355136" cy="479239"/>
          </a:xfrm>
          <a:prstGeom prst="rect">
            <a:avLst/>
          </a:prstGeom>
        </p:spPr>
      </p:pic>
      <p:sp>
        <p:nvSpPr>
          <p:cNvPr id="3" name="Oval 2">
            <a:hlinkClick r:id="" action="ppaction://noaction"/>
          </p:cNvPr>
          <p:cNvSpPr/>
          <p:nvPr/>
        </p:nvSpPr>
        <p:spPr>
          <a:xfrm>
            <a:off x="7821575" y="6169299"/>
            <a:ext cx="426594" cy="426594"/>
          </a:xfrm>
          <a:prstGeom prst="ellipse">
            <a:avLst/>
          </a:prstGeom>
          <a:solidFill>
            <a:schemeClr val="tx1"/>
          </a:solidFill>
          <a:ln w="57150">
            <a:solidFill>
              <a:srgbClr val="E71C2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350" dirty="0" smtClean="0">
                <a:latin typeface="Arial Narrow" panose="020B0606020202030204" pitchFamily="34" charset="0"/>
              </a:rPr>
              <a:t>3</a:t>
            </a:r>
            <a:endParaRPr lang="nl-NL" sz="1350" dirty="0">
              <a:latin typeface="Arial Narrow" panose="020B060602020203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41614" y="162514"/>
            <a:ext cx="10492268" cy="7546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3200" b="1" dirty="0" smtClean="0">
                <a:solidFill>
                  <a:schemeClr val="bg1"/>
                </a:solidFill>
              </a:rPr>
              <a:t>PLANNING</a:t>
            </a:r>
            <a:endParaRPr lang="en-GB" sz="3200" b="1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183926" y="5943111"/>
            <a:ext cx="450764" cy="78470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99" dirty="0">
                <a:solidFill>
                  <a:schemeClr val="bg1"/>
                </a:solidFill>
              </a:rPr>
              <a:t>|</a:t>
            </a:r>
            <a:endParaRPr lang="en-US" sz="2002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848794" y="5943111"/>
            <a:ext cx="450764" cy="78470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99" dirty="0">
                <a:solidFill>
                  <a:schemeClr val="bg1"/>
                </a:solidFill>
              </a:rPr>
              <a:t>|</a:t>
            </a:r>
            <a:endParaRPr lang="en-US" sz="2002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8" name="Rectangle 3"/>
          <p:cNvSpPr/>
          <p:nvPr/>
        </p:nvSpPr>
        <p:spPr>
          <a:xfrm>
            <a:off x="529388" y="4618113"/>
            <a:ext cx="11004493" cy="136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15000"/>
              </a:lnSpc>
              <a:buClr>
                <a:schemeClr val="dk1"/>
              </a:buClr>
              <a:buSzPct val="100000"/>
            </a:pPr>
            <a:r>
              <a:rPr lang="it" sz="2400" dirty="0" smtClean="0">
                <a:solidFill>
                  <a:schemeClr val="bg1"/>
                </a:solidFill>
              </a:rPr>
              <a:t>All </a:t>
            </a:r>
            <a:r>
              <a:rPr lang="it" sz="2400" dirty="0">
                <a:solidFill>
                  <a:schemeClr val="bg1"/>
                </a:solidFill>
              </a:rPr>
              <a:t>maintenance activities in the Campus facilities take place in two different contexts:</a:t>
            </a:r>
          </a:p>
          <a:p>
            <a:pPr lvl="0" indent="-298450" algn="just">
              <a:lnSpc>
                <a:spcPct val="115000"/>
              </a:lnSpc>
              <a:buClr>
                <a:schemeClr val="dk1"/>
              </a:buClr>
              <a:buSzPct val="100000"/>
            </a:pPr>
            <a:r>
              <a:rPr lang="it" sz="2400" dirty="0" smtClean="0">
                <a:solidFill>
                  <a:schemeClr val="bg1"/>
                </a:solidFill>
              </a:rPr>
              <a:t>· the </a:t>
            </a:r>
            <a:r>
              <a:rPr lang="it" sz="2400" dirty="0">
                <a:solidFill>
                  <a:schemeClr val="bg1"/>
                </a:solidFill>
              </a:rPr>
              <a:t>educational buildings, sport and cultural </a:t>
            </a:r>
            <a:r>
              <a:rPr lang="it" sz="2400" dirty="0" smtClean="0">
                <a:solidFill>
                  <a:schemeClr val="bg1"/>
                </a:solidFill>
              </a:rPr>
              <a:t>facilities etc.(from </a:t>
            </a:r>
            <a:r>
              <a:rPr lang="it" sz="2400" dirty="0">
                <a:solidFill>
                  <a:schemeClr val="bg1"/>
                </a:solidFill>
              </a:rPr>
              <a:t>now on: </a:t>
            </a:r>
            <a:r>
              <a:rPr lang="it" sz="2400" i="1" dirty="0">
                <a:solidFill>
                  <a:schemeClr val="bg1"/>
                </a:solidFill>
              </a:rPr>
              <a:t>the facilities</a:t>
            </a:r>
            <a:r>
              <a:rPr lang="it" sz="2400" dirty="0" smtClean="0">
                <a:solidFill>
                  <a:schemeClr val="bg1"/>
                </a:solidFill>
              </a:rPr>
              <a:t>)</a:t>
            </a:r>
            <a:endParaRPr lang="it" sz="2400" dirty="0">
              <a:solidFill>
                <a:schemeClr val="bg1"/>
              </a:solidFill>
            </a:endParaRPr>
          </a:p>
          <a:p>
            <a:pPr lvl="0" indent="-228600" algn="just">
              <a:lnSpc>
                <a:spcPct val="115000"/>
              </a:lnSpc>
            </a:pPr>
            <a:r>
              <a:rPr lang="it" sz="2400" dirty="0">
                <a:solidFill>
                  <a:schemeClr val="bg1"/>
                </a:solidFill>
              </a:rPr>
              <a:t>· </a:t>
            </a:r>
            <a:r>
              <a:rPr lang="it" sz="2400" dirty="0" smtClean="0">
                <a:solidFill>
                  <a:schemeClr val="bg1"/>
                </a:solidFill>
              </a:rPr>
              <a:t>the </a:t>
            </a:r>
            <a:r>
              <a:rPr lang="it" sz="2400" dirty="0">
                <a:solidFill>
                  <a:schemeClr val="bg1"/>
                </a:solidFill>
              </a:rPr>
              <a:t>students and staff housing in the campus (from now on: </a:t>
            </a:r>
            <a:r>
              <a:rPr lang="it" sz="2400" i="1" dirty="0">
                <a:solidFill>
                  <a:schemeClr val="bg1"/>
                </a:solidFill>
              </a:rPr>
              <a:t>the housing</a:t>
            </a:r>
            <a:r>
              <a:rPr lang="it" sz="2400" dirty="0" smtClean="0">
                <a:solidFill>
                  <a:schemeClr val="bg1"/>
                </a:solidFill>
              </a:rPr>
              <a:t>)</a:t>
            </a:r>
            <a:endParaRPr lang="en-GB" sz="2400" b="1" i="1" dirty="0">
              <a:solidFill>
                <a:schemeClr val="bg1"/>
              </a:solidFill>
            </a:endParaRPr>
          </a:p>
        </p:txBody>
      </p:sp>
      <p:sp>
        <p:nvSpPr>
          <p:cNvPr id="10" name="TextBox 15"/>
          <p:cNvSpPr txBox="1"/>
          <p:nvPr/>
        </p:nvSpPr>
        <p:spPr>
          <a:xfrm>
            <a:off x="10149360" y="6050513"/>
            <a:ext cx="19681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LIVING SMART 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CAMPUS</a:t>
            </a:r>
            <a:endParaRPr lang="en-GB" b="1" dirty="0">
              <a:solidFill>
                <a:schemeClr val="bg1"/>
              </a:solidFill>
            </a:endParaRPr>
          </a:p>
        </p:txBody>
      </p:sp>
      <p:pic>
        <p:nvPicPr>
          <p:cNvPr id="11" name="Shape 61"/>
          <p:cNvPicPr preferRelativeResize="0"/>
          <p:nvPr/>
        </p:nvPicPr>
        <p:blipFill rotWithShape="1">
          <a:blip r:embed="rId3">
            <a:alphaModFix/>
          </a:blip>
          <a:srcRect l="26369" t="20465" r="21298" b="61644"/>
          <a:stretch/>
        </p:blipFill>
        <p:spPr>
          <a:xfrm>
            <a:off x="1534145" y="993511"/>
            <a:ext cx="9474969" cy="3337857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Rounded Rectangle 5"/>
          <p:cNvSpPr/>
          <p:nvPr/>
        </p:nvSpPr>
        <p:spPr>
          <a:xfrm>
            <a:off x="1997241" y="1311442"/>
            <a:ext cx="5402179" cy="2021305"/>
          </a:xfrm>
          <a:prstGeom prst="roundRect">
            <a:avLst/>
          </a:prstGeom>
          <a:solidFill>
            <a:schemeClr val="lt1">
              <a:alpha val="2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REDUCE IT TO THE NEXT FIVE MONTHS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88897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>
            <a:hlinkClick r:id="" action="ppaction://noaction"/>
          </p:cNvPr>
          <p:cNvSpPr/>
          <p:nvPr/>
        </p:nvSpPr>
        <p:spPr>
          <a:xfrm>
            <a:off x="7833767" y="6169299"/>
            <a:ext cx="426594" cy="426594"/>
          </a:xfrm>
          <a:prstGeom prst="ellipse">
            <a:avLst/>
          </a:prstGeom>
          <a:solidFill>
            <a:schemeClr val="tx1"/>
          </a:solidFill>
          <a:ln w="57150">
            <a:solidFill>
              <a:srgbClr val="E71C2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350" dirty="0" smtClean="0">
                <a:latin typeface="Arial Narrow" panose="020B0606020202030204" pitchFamily="34" charset="0"/>
              </a:rPr>
              <a:t>4</a:t>
            </a:r>
            <a:endParaRPr lang="nl-NL" sz="1350" dirty="0">
              <a:latin typeface="Arial Narrow" panose="020B0606020202030204" pitchFamily="34" charset="0"/>
            </a:endParaRPr>
          </a:p>
        </p:txBody>
      </p:sp>
      <p:pic>
        <p:nvPicPr>
          <p:cNvPr id="6" name="Picture 5">
            <a:hlinkClick r:id="" action="ppaction://noaction"/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6366" y="6148828"/>
            <a:ext cx="1355136" cy="479239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8196118" y="5943111"/>
            <a:ext cx="450764" cy="78470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99" dirty="0">
                <a:solidFill>
                  <a:schemeClr val="bg1"/>
                </a:solidFill>
              </a:rPr>
              <a:t>|</a:t>
            </a:r>
            <a:endParaRPr lang="en-US" sz="2002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9848794" y="5943111"/>
            <a:ext cx="450764" cy="78470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99" dirty="0">
                <a:solidFill>
                  <a:schemeClr val="bg1"/>
                </a:solidFill>
              </a:rPr>
              <a:t>|</a:t>
            </a:r>
            <a:endParaRPr lang="en-US" sz="2002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32" name="TextBox 15"/>
          <p:cNvSpPr txBox="1"/>
          <p:nvPr/>
        </p:nvSpPr>
        <p:spPr>
          <a:xfrm>
            <a:off x="10149360" y="6050513"/>
            <a:ext cx="19681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LIVING SMART 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CAMPUS</a:t>
            </a: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33" name="Rectangle 3"/>
          <p:cNvSpPr/>
          <p:nvPr/>
        </p:nvSpPr>
        <p:spPr>
          <a:xfrm>
            <a:off x="1041614" y="162514"/>
            <a:ext cx="1049226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</a:rPr>
              <a:t> A VALUE FOR EXTERNAL STAKEHOLDERS</a:t>
            </a:r>
            <a:endParaRPr lang="it-IT" sz="3200" b="1" dirty="0">
              <a:solidFill>
                <a:schemeClr val="bg1"/>
              </a:solidFill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319720" y="1515979"/>
            <a:ext cx="718798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i="1" dirty="0">
                <a:solidFill>
                  <a:schemeClr val="bg1"/>
                </a:solidFill>
              </a:rPr>
              <a:t>A Win (user) - Win (maintenance company) – Win (UT) solution</a:t>
            </a:r>
            <a:endParaRPr lang="it-IT" sz="2000" dirty="0">
              <a:solidFill>
                <a:schemeClr val="bg1"/>
              </a:solidFill>
            </a:endParaRPr>
          </a:p>
          <a:p>
            <a:pPr marL="342900" lvl="0" indent="-342900">
              <a:buFont typeface="Arial" pitchFamily="34" charset="0"/>
              <a:buChar char="•"/>
            </a:pPr>
            <a:r>
              <a:rPr lang="en-GB" sz="2000" dirty="0">
                <a:solidFill>
                  <a:schemeClr val="bg1"/>
                </a:solidFill>
              </a:rPr>
              <a:t> The user will have the opportunity to request for maintenance interventions, upload pictures of the problem, check the status of the request, be informed on future maintenance actions in his/her place</a:t>
            </a:r>
            <a:r>
              <a:rPr lang="en-GB" sz="2000" dirty="0" smtClean="0">
                <a:solidFill>
                  <a:schemeClr val="bg1"/>
                </a:solidFill>
              </a:rPr>
              <a:t>;</a:t>
            </a:r>
            <a:endParaRPr lang="it-IT" sz="2000" dirty="0">
              <a:solidFill>
                <a:schemeClr val="bg1"/>
              </a:solidFill>
            </a:endParaRPr>
          </a:p>
        </p:txBody>
      </p:sp>
      <p:pic>
        <p:nvPicPr>
          <p:cNvPr id="2050" name="Picture 2" descr="Image result for university of twente student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5860" y="1709608"/>
            <a:ext cx="2203582" cy="12439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Image result for maintenance company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539" y="3709890"/>
            <a:ext cx="2095501" cy="1176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Image result for university of twente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7064" y="2817549"/>
            <a:ext cx="2240409" cy="10117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5" name="CasellaDiTesto 34"/>
          <p:cNvSpPr txBox="1"/>
          <p:nvPr/>
        </p:nvSpPr>
        <p:spPr>
          <a:xfrm>
            <a:off x="319720" y="3987648"/>
            <a:ext cx="718798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buFont typeface="Arial" pitchFamily="34" charset="0"/>
              <a:buChar char="•"/>
            </a:pPr>
            <a:r>
              <a:rPr lang="en-GB" sz="2000" dirty="0" smtClean="0">
                <a:solidFill>
                  <a:schemeClr val="bg1"/>
                </a:solidFill>
              </a:rPr>
              <a:t>The </a:t>
            </a:r>
            <a:r>
              <a:rPr lang="en-GB" sz="2000" b="1" dirty="0">
                <a:solidFill>
                  <a:srgbClr val="FF0000"/>
                </a:solidFill>
              </a:rPr>
              <a:t>maintenance </a:t>
            </a:r>
            <a:r>
              <a:rPr lang="en-GB" sz="2000" b="1" dirty="0" smtClean="0">
                <a:solidFill>
                  <a:srgbClr val="FF0000"/>
                </a:solidFill>
              </a:rPr>
              <a:t>companies </a:t>
            </a:r>
            <a:r>
              <a:rPr lang="en-GB" sz="2000" dirty="0">
                <a:solidFill>
                  <a:schemeClr val="bg1"/>
                </a:solidFill>
              </a:rPr>
              <a:t>will be able to communicate easily and immediately with the users, scheduling interventions or asking for further monitoring </a:t>
            </a:r>
            <a:r>
              <a:rPr lang="en-GB" sz="2000" dirty="0" smtClean="0">
                <a:solidFill>
                  <a:schemeClr val="bg1"/>
                </a:solidFill>
              </a:rPr>
              <a:t>actions</a:t>
            </a:r>
            <a:r>
              <a:rPr lang="en-GB" sz="2000" dirty="0">
                <a:solidFill>
                  <a:schemeClr val="bg1"/>
                </a:solidFill>
              </a:rPr>
              <a:t>.</a:t>
            </a:r>
            <a:endParaRPr lang="it-IT" sz="2000" dirty="0">
              <a:solidFill>
                <a:schemeClr val="bg1"/>
              </a:solidFill>
            </a:endParaRPr>
          </a:p>
        </p:txBody>
      </p:sp>
      <p:sp>
        <p:nvSpPr>
          <p:cNvPr id="36" name="CasellaDiTesto 35"/>
          <p:cNvSpPr txBox="1"/>
          <p:nvPr/>
        </p:nvSpPr>
        <p:spPr>
          <a:xfrm>
            <a:off x="319720" y="3231636"/>
            <a:ext cx="718798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buFont typeface="Arial" pitchFamily="34" charset="0"/>
              <a:buChar char="•"/>
            </a:pPr>
            <a:r>
              <a:rPr lang="en-GB" sz="2000" dirty="0" smtClean="0">
                <a:solidFill>
                  <a:schemeClr val="bg1"/>
                </a:solidFill>
              </a:rPr>
              <a:t>The UT will </a:t>
            </a:r>
            <a:r>
              <a:rPr lang="en-GB" sz="2000" dirty="0">
                <a:solidFill>
                  <a:schemeClr val="bg1"/>
                </a:solidFill>
              </a:rPr>
              <a:t>benefit in terms of reliability, maintainability and safety of the Campus </a:t>
            </a:r>
            <a:r>
              <a:rPr lang="en-GB" sz="2000" dirty="0" smtClean="0">
                <a:solidFill>
                  <a:schemeClr val="bg1"/>
                </a:solidFill>
              </a:rPr>
              <a:t>structures</a:t>
            </a:r>
            <a:r>
              <a:rPr lang="en-GB" sz="2000" dirty="0">
                <a:solidFill>
                  <a:schemeClr val="bg1"/>
                </a:solidFill>
              </a:rPr>
              <a:t>;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954960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9" grpId="0"/>
      <p:bldP spid="35" grpId="0"/>
      <p:bldP spid="3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hlinkClick r:id="" action="ppaction://noaction"/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64174" y="6148828"/>
            <a:ext cx="1355136" cy="479239"/>
          </a:xfrm>
          <a:prstGeom prst="rect">
            <a:avLst/>
          </a:prstGeom>
        </p:spPr>
      </p:pic>
      <p:sp>
        <p:nvSpPr>
          <p:cNvPr id="3" name="Oval 2">
            <a:hlinkClick r:id="" action="ppaction://noaction"/>
          </p:cNvPr>
          <p:cNvSpPr/>
          <p:nvPr/>
        </p:nvSpPr>
        <p:spPr>
          <a:xfrm>
            <a:off x="7821575" y="6169299"/>
            <a:ext cx="426594" cy="426594"/>
          </a:xfrm>
          <a:prstGeom prst="ellipse">
            <a:avLst/>
          </a:prstGeom>
          <a:solidFill>
            <a:schemeClr val="tx1"/>
          </a:solidFill>
          <a:ln w="57150">
            <a:solidFill>
              <a:srgbClr val="E71C2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350" dirty="0">
                <a:latin typeface="Arial Narrow" panose="020B0606020202030204" pitchFamily="34" charset="0"/>
              </a:rPr>
              <a:t>5</a:t>
            </a:r>
          </a:p>
        </p:txBody>
      </p:sp>
      <p:sp>
        <p:nvSpPr>
          <p:cNvPr id="5" name="Rectangle 4"/>
          <p:cNvSpPr/>
          <p:nvPr/>
        </p:nvSpPr>
        <p:spPr>
          <a:xfrm>
            <a:off x="8183926" y="5943111"/>
            <a:ext cx="450764" cy="78470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99" dirty="0">
                <a:solidFill>
                  <a:schemeClr val="bg1"/>
                </a:solidFill>
              </a:rPr>
              <a:t>|</a:t>
            </a:r>
            <a:endParaRPr lang="en-US" sz="2002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848794" y="5943111"/>
            <a:ext cx="450764" cy="78470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99" dirty="0">
                <a:solidFill>
                  <a:schemeClr val="bg1"/>
                </a:solidFill>
              </a:rPr>
              <a:t>|</a:t>
            </a:r>
            <a:endParaRPr lang="en-US" sz="2002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12" name="CasellaDiTesto 11"/>
          <p:cNvSpPr txBox="1"/>
          <p:nvPr/>
        </p:nvSpPr>
        <p:spPr>
          <a:xfrm>
            <a:off x="1155113" y="973477"/>
            <a:ext cx="987336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>
              <a:buAutoNum type="arabicPeriod"/>
            </a:pPr>
            <a:r>
              <a:rPr lang="it" sz="2000" dirty="0">
                <a:solidFill>
                  <a:schemeClr val="bg1"/>
                </a:solidFill>
              </a:rPr>
              <a:t>P</a:t>
            </a:r>
            <a:r>
              <a:rPr lang="it" sz="2000" dirty="0" smtClean="0">
                <a:solidFill>
                  <a:schemeClr val="bg1"/>
                </a:solidFill>
              </a:rPr>
              <a:t>articipation of stakeholders 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it" sz="2000" dirty="0" smtClean="0">
                <a:solidFill>
                  <a:schemeClr val="bg1"/>
                </a:solidFill>
              </a:rPr>
              <a:t>De Veste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it" sz="2000" dirty="0" smtClean="0">
                <a:solidFill>
                  <a:schemeClr val="bg1"/>
                </a:solidFill>
              </a:rPr>
              <a:t>Maintenance companies involved in maintenance tasks 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it" sz="2000" dirty="0" smtClean="0">
                <a:solidFill>
                  <a:schemeClr val="bg1"/>
                </a:solidFill>
              </a:rPr>
              <a:t>Staff/students living on campus</a:t>
            </a:r>
          </a:p>
          <a:p>
            <a:pPr marL="457200" indent="-457200">
              <a:buAutoNum type="arabicPeriod"/>
            </a:pPr>
            <a:r>
              <a:rPr lang="it" sz="2000" dirty="0">
                <a:solidFill>
                  <a:schemeClr val="bg1"/>
                </a:solidFill>
              </a:rPr>
              <a:t>F</a:t>
            </a:r>
            <a:r>
              <a:rPr lang="it" sz="2000" dirty="0" smtClean="0">
                <a:solidFill>
                  <a:schemeClr val="bg1"/>
                </a:solidFill>
              </a:rPr>
              <a:t>und </a:t>
            </a:r>
            <a:r>
              <a:rPr lang="it" sz="2000" dirty="0">
                <a:solidFill>
                  <a:schemeClr val="bg1"/>
                </a:solidFill>
              </a:rPr>
              <a:t>for </a:t>
            </a:r>
            <a:r>
              <a:rPr lang="it" sz="2000" dirty="0" smtClean="0">
                <a:solidFill>
                  <a:schemeClr val="bg1"/>
                </a:solidFill>
              </a:rPr>
              <a:t>student assistants, PDEng / Phd or postdoc </a:t>
            </a:r>
            <a:r>
              <a:rPr lang="it" sz="2000" dirty="0">
                <a:solidFill>
                  <a:schemeClr val="bg1"/>
                </a:solidFill>
              </a:rPr>
              <a:t>to create the </a:t>
            </a:r>
            <a:r>
              <a:rPr lang="it" sz="2000" dirty="0" smtClean="0">
                <a:solidFill>
                  <a:schemeClr val="bg1"/>
                </a:solidFill>
              </a:rPr>
              <a:t>platform, </a:t>
            </a:r>
            <a:r>
              <a:rPr lang="it" sz="2000" dirty="0">
                <a:solidFill>
                  <a:schemeClr val="bg1"/>
                </a:solidFill>
              </a:rPr>
              <a:t>the app and the </a:t>
            </a:r>
            <a:r>
              <a:rPr lang="it" sz="2000" dirty="0" smtClean="0">
                <a:solidFill>
                  <a:schemeClr val="bg1"/>
                </a:solidFill>
              </a:rPr>
              <a:t>promotion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bg1"/>
                </a:solidFill>
              </a:rPr>
              <a:t>Bachelor/M</a:t>
            </a:r>
            <a:r>
              <a:rPr lang="it" sz="2000" dirty="0" smtClean="0">
                <a:solidFill>
                  <a:schemeClr val="bg1"/>
                </a:solidFill>
              </a:rPr>
              <a:t>aster  graduation assignments or capita selecta 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it-IT" sz="2000" dirty="0" smtClean="0">
                <a:solidFill>
                  <a:schemeClr val="bg1"/>
                </a:solidFill>
              </a:rPr>
              <a:t>student </a:t>
            </a:r>
            <a:r>
              <a:rPr lang="it-IT" sz="2000" dirty="0">
                <a:solidFill>
                  <a:schemeClr val="bg1"/>
                </a:solidFill>
              </a:rPr>
              <a:t>union/student </a:t>
            </a:r>
            <a:r>
              <a:rPr lang="it-IT" sz="2000" dirty="0" smtClean="0">
                <a:solidFill>
                  <a:schemeClr val="bg1"/>
                </a:solidFill>
              </a:rPr>
              <a:t>association</a:t>
            </a:r>
            <a:endParaRPr lang="it" sz="2000" dirty="0" smtClean="0">
              <a:solidFill>
                <a:schemeClr val="bg1"/>
              </a:solidFill>
            </a:endParaRPr>
          </a:p>
          <a:p>
            <a:pPr marL="457200" indent="-457200">
              <a:buFontTx/>
              <a:buAutoNum type="arabicPeriod"/>
            </a:pPr>
            <a:r>
              <a:rPr lang="it" sz="2000" dirty="0" smtClean="0">
                <a:solidFill>
                  <a:schemeClr val="bg1"/>
                </a:solidFill>
              </a:rPr>
              <a:t>ICT resources</a:t>
            </a:r>
          </a:p>
          <a:p>
            <a:pPr marL="457200" lvl="0" indent="-457200">
              <a:buAutoNum type="arabicPeriod"/>
            </a:pPr>
            <a:r>
              <a:rPr lang="it" sz="2000" dirty="0">
                <a:solidFill>
                  <a:schemeClr val="bg1"/>
                </a:solidFill>
              </a:rPr>
              <a:t>B</a:t>
            </a:r>
            <a:r>
              <a:rPr lang="it" sz="2000" dirty="0" smtClean="0">
                <a:solidFill>
                  <a:schemeClr val="bg1"/>
                </a:solidFill>
              </a:rPr>
              <a:t>rainstorming meetings with PhDs, researchers and stakeholders for </a:t>
            </a:r>
            <a:r>
              <a:rPr lang="it" sz="2000" dirty="0">
                <a:solidFill>
                  <a:schemeClr val="bg1"/>
                </a:solidFill>
              </a:rPr>
              <a:t>shaping  the </a:t>
            </a:r>
            <a:r>
              <a:rPr lang="it" sz="2000" dirty="0" smtClean="0">
                <a:solidFill>
                  <a:schemeClr val="bg1"/>
                </a:solidFill>
              </a:rPr>
              <a:t>project</a:t>
            </a:r>
          </a:p>
        </p:txBody>
      </p:sp>
      <p:sp>
        <p:nvSpPr>
          <p:cNvPr id="18" name="TextBox 15"/>
          <p:cNvSpPr txBox="1"/>
          <p:nvPr/>
        </p:nvSpPr>
        <p:spPr>
          <a:xfrm>
            <a:off x="10149360" y="6050513"/>
            <a:ext cx="19681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LIVING SMART 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CAMPUS</a:t>
            </a: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19" name="Rectangle 3"/>
          <p:cNvSpPr/>
          <p:nvPr/>
        </p:nvSpPr>
        <p:spPr>
          <a:xfrm>
            <a:off x="1041614" y="162514"/>
            <a:ext cx="1049226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</a:rPr>
              <a:t>WHO &amp; WHAT WE NEED </a:t>
            </a:r>
            <a:endParaRPr lang="it-IT" sz="3200" b="1" dirty="0">
              <a:solidFill>
                <a:schemeClr val="bg1"/>
              </a:solidFill>
            </a:endParaRPr>
          </a:p>
        </p:txBody>
      </p:sp>
      <p:pic>
        <p:nvPicPr>
          <p:cNvPr id="6146" name="Picture 2" descr="Image result for university of twente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900"/>
          <a:stretch/>
        </p:blipFill>
        <p:spPr bwMode="auto">
          <a:xfrm>
            <a:off x="3028337" y="4056017"/>
            <a:ext cx="3941485" cy="25398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324498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hlinkClick r:id="" action="ppaction://noaction"/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64174" y="6148828"/>
            <a:ext cx="1355136" cy="479239"/>
          </a:xfrm>
          <a:prstGeom prst="rect">
            <a:avLst/>
          </a:prstGeom>
        </p:spPr>
      </p:pic>
      <p:sp>
        <p:nvSpPr>
          <p:cNvPr id="3" name="Oval 2">
            <a:hlinkClick r:id="" action="ppaction://noaction"/>
          </p:cNvPr>
          <p:cNvSpPr/>
          <p:nvPr/>
        </p:nvSpPr>
        <p:spPr>
          <a:xfrm>
            <a:off x="7821575" y="6169299"/>
            <a:ext cx="426594" cy="426594"/>
          </a:xfrm>
          <a:prstGeom prst="ellipse">
            <a:avLst/>
          </a:prstGeom>
          <a:solidFill>
            <a:schemeClr val="tx1"/>
          </a:solidFill>
          <a:ln w="57150">
            <a:solidFill>
              <a:srgbClr val="E71C2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350" dirty="0">
                <a:latin typeface="Arial Narrow" panose="020B0606020202030204" pitchFamily="34" charset="0"/>
              </a:rPr>
              <a:t>6</a:t>
            </a:r>
          </a:p>
        </p:txBody>
      </p:sp>
      <p:sp>
        <p:nvSpPr>
          <p:cNvPr id="5" name="Rectangle 4"/>
          <p:cNvSpPr/>
          <p:nvPr/>
        </p:nvSpPr>
        <p:spPr>
          <a:xfrm>
            <a:off x="8183926" y="5943111"/>
            <a:ext cx="450764" cy="78470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99" dirty="0">
                <a:solidFill>
                  <a:schemeClr val="bg1"/>
                </a:solidFill>
              </a:rPr>
              <a:t>|</a:t>
            </a:r>
            <a:endParaRPr lang="en-US" sz="2002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848794" y="5943111"/>
            <a:ext cx="450764" cy="78470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99" dirty="0">
                <a:solidFill>
                  <a:schemeClr val="bg1"/>
                </a:solidFill>
              </a:rPr>
              <a:t>|</a:t>
            </a:r>
            <a:endParaRPr lang="en-US" sz="2002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6923449" y="2983835"/>
            <a:ext cx="463658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3200" b="1" dirty="0" smtClean="0">
                <a:solidFill>
                  <a:schemeClr val="bg1"/>
                </a:solidFill>
              </a:rPr>
              <a:t>STOP catching </a:t>
            </a:r>
            <a:r>
              <a:rPr lang="en-US" sz="3200" b="1" dirty="0" err="1" smtClean="0">
                <a:solidFill>
                  <a:schemeClr val="bg1"/>
                </a:solidFill>
              </a:rPr>
              <a:t>Pokemon</a:t>
            </a:r>
            <a:r>
              <a:rPr lang="en-US" sz="3200" b="1" dirty="0">
                <a:solidFill>
                  <a:schemeClr val="bg1"/>
                </a:solidFill>
              </a:rPr>
              <a:t>!</a:t>
            </a:r>
            <a:endParaRPr lang="en-US" sz="3200" b="1" dirty="0" smtClean="0">
              <a:solidFill>
                <a:schemeClr val="bg1"/>
              </a:solidFill>
            </a:endParaRPr>
          </a:p>
          <a:p>
            <a:pPr lvl="0" algn="ctr"/>
            <a:r>
              <a:rPr lang="en-US" sz="3200" b="1" dirty="0" smtClean="0">
                <a:solidFill>
                  <a:schemeClr val="bg1"/>
                </a:solidFill>
              </a:rPr>
              <a:t>START catching Failures!</a:t>
            </a:r>
            <a:endParaRPr lang="it-IT" sz="3200" b="1" dirty="0">
              <a:solidFill>
                <a:schemeClr val="bg1"/>
              </a:solidFill>
            </a:endParaRPr>
          </a:p>
        </p:txBody>
      </p:sp>
      <p:sp>
        <p:nvSpPr>
          <p:cNvPr id="11" name="TextBox 15"/>
          <p:cNvSpPr txBox="1"/>
          <p:nvPr/>
        </p:nvSpPr>
        <p:spPr>
          <a:xfrm>
            <a:off x="10149360" y="6050513"/>
            <a:ext cx="19681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LIVING SMART 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CAMPUS</a:t>
            </a: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12" name="Rectangle 3"/>
          <p:cNvSpPr/>
          <p:nvPr/>
        </p:nvSpPr>
        <p:spPr>
          <a:xfrm>
            <a:off x="1041614" y="162514"/>
            <a:ext cx="1049226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</a:rPr>
              <a:t>PROJECT PROMOTION AND AWARENESS OF LSC</a:t>
            </a:r>
            <a:endParaRPr lang="it-IT" sz="3200" b="1" dirty="0">
              <a:solidFill>
                <a:schemeClr val="bg1"/>
              </a:solidFill>
            </a:endParaRPr>
          </a:p>
        </p:txBody>
      </p:sp>
      <p:sp>
        <p:nvSpPr>
          <p:cNvPr id="18" name="CasellaDiTesto 17"/>
          <p:cNvSpPr txBox="1"/>
          <p:nvPr/>
        </p:nvSpPr>
        <p:spPr>
          <a:xfrm>
            <a:off x="712996" y="1534061"/>
            <a:ext cx="50457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1. Transfer the message that people have to be responsible and part of a community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9" name="CasellaDiTesto 18"/>
          <p:cNvSpPr txBox="1"/>
          <p:nvPr/>
        </p:nvSpPr>
        <p:spPr>
          <a:xfrm>
            <a:off x="727283" y="2331579"/>
            <a:ext cx="52403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6"/>
                </a:solidFill>
              </a:rPr>
              <a:t>2. 6</a:t>
            </a:r>
            <a:r>
              <a:rPr lang="en-US" b="1" dirty="0" smtClean="0">
                <a:solidFill>
                  <a:schemeClr val="accent6"/>
                </a:solidFill>
              </a:rPr>
              <a:t> </a:t>
            </a:r>
            <a:r>
              <a:rPr lang="en-US" b="1" dirty="0">
                <a:solidFill>
                  <a:schemeClr val="accent6"/>
                </a:solidFill>
              </a:rPr>
              <a:t>months before the end of the project </a:t>
            </a:r>
            <a:r>
              <a:rPr lang="en-US" b="1" dirty="0" smtClean="0">
                <a:solidFill>
                  <a:schemeClr val="accent6"/>
                </a:solidFill>
              </a:rPr>
              <a:t>UT has </a:t>
            </a:r>
            <a:r>
              <a:rPr lang="en-US" b="1" dirty="0">
                <a:solidFill>
                  <a:schemeClr val="accent6"/>
                </a:solidFill>
              </a:rPr>
              <a:t>to promote the </a:t>
            </a:r>
            <a:r>
              <a:rPr lang="en-US" b="1" dirty="0" smtClean="0">
                <a:solidFill>
                  <a:schemeClr val="accent6"/>
                </a:solidFill>
              </a:rPr>
              <a:t>action involving </a:t>
            </a:r>
            <a:r>
              <a:rPr lang="en-US" b="1" dirty="0">
                <a:solidFill>
                  <a:schemeClr val="accent6"/>
                </a:solidFill>
              </a:rPr>
              <a:t>the </a:t>
            </a:r>
            <a:r>
              <a:rPr lang="en-US" b="1" dirty="0" smtClean="0">
                <a:solidFill>
                  <a:schemeClr val="accent6"/>
                </a:solidFill>
              </a:rPr>
              <a:t>community.</a:t>
            </a:r>
            <a:endParaRPr lang="en-US" b="1" dirty="0">
              <a:solidFill>
                <a:schemeClr val="accent6"/>
              </a:solidFill>
            </a:endParaRPr>
          </a:p>
        </p:txBody>
      </p:sp>
      <p:sp>
        <p:nvSpPr>
          <p:cNvPr id="20" name="CasellaDiTesto 19"/>
          <p:cNvSpPr txBox="1"/>
          <p:nvPr/>
        </p:nvSpPr>
        <p:spPr>
          <a:xfrm>
            <a:off x="712995" y="3200342"/>
            <a:ext cx="50457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1"/>
                </a:solidFill>
              </a:rPr>
              <a:t>3. Flyers with </a:t>
            </a:r>
            <a:r>
              <a:rPr lang="en-US" b="1" dirty="0">
                <a:solidFill>
                  <a:schemeClr val="accent1"/>
                </a:solidFill>
              </a:rPr>
              <a:t>QR code explaining the platform </a:t>
            </a:r>
            <a:r>
              <a:rPr lang="en-US" b="1" dirty="0" smtClean="0">
                <a:solidFill>
                  <a:schemeClr val="accent1"/>
                </a:solidFill>
              </a:rPr>
              <a:t>and the </a:t>
            </a:r>
            <a:r>
              <a:rPr lang="en-US" b="1" dirty="0">
                <a:solidFill>
                  <a:schemeClr val="accent1"/>
                </a:solidFill>
              </a:rPr>
              <a:t>app </a:t>
            </a:r>
            <a:r>
              <a:rPr lang="en-US" b="1" dirty="0" smtClean="0">
                <a:solidFill>
                  <a:schemeClr val="accent1"/>
                </a:solidFill>
              </a:rPr>
              <a:t>with example and opportunities.</a:t>
            </a:r>
          </a:p>
        </p:txBody>
      </p:sp>
      <p:sp>
        <p:nvSpPr>
          <p:cNvPr id="21" name="CasellaDiTesto 20"/>
          <p:cNvSpPr txBox="1"/>
          <p:nvPr/>
        </p:nvSpPr>
        <p:spPr>
          <a:xfrm>
            <a:off x="712996" y="4038590"/>
            <a:ext cx="52403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4"/>
                </a:solidFill>
              </a:rPr>
              <a:t>4. </a:t>
            </a:r>
            <a:r>
              <a:rPr lang="en-US" b="1" dirty="0" smtClean="0">
                <a:solidFill>
                  <a:schemeClr val="accent4"/>
                </a:solidFill>
              </a:rPr>
              <a:t>Rewarding </a:t>
            </a:r>
            <a:r>
              <a:rPr lang="en-US" b="1" dirty="0">
                <a:solidFill>
                  <a:schemeClr val="accent4"/>
                </a:solidFill>
              </a:rPr>
              <a:t>opportunities </a:t>
            </a:r>
            <a:r>
              <a:rPr lang="en-US" b="1" dirty="0" smtClean="0">
                <a:solidFill>
                  <a:schemeClr val="accent4"/>
                </a:solidFill>
              </a:rPr>
              <a:t>to get “maintenance points” for free lunch/dinner at the canteen, </a:t>
            </a:r>
            <a:r>
              <a:rPr lang="en-US" b="1" dirty="0">
                <a:solidFill>
                  <a:schemeClr val="accent4"/>
                </a:solidFill>
              </a:rPr>
              <a:t>t-shirts</a:t>
            </a:r>
            <a:r>
              <a:rPr lang="en-US" b="1" dirty="0" smtClean="0">
                <a:solidFill>
                  <a:schemeClr val="accent4"/>
                </a:solidFill>
              </a:rPr>
              <a:t>, gadgets…</a:t>
            </a:r>
            <a:endParaRPr lang="en-US" b="1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02071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2" grpId="0"/>
      <p:bldP spid="18" grpId="0"/>
      <p:bldP spid="19" grpId="0"/>
      <p:bldP spid="20" grpId="0"/>
      <p:bldP spid="2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hlinkClick r:id="" action="ppaction://noaction"/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6366" y="6148828"/>
            <a:ext cx="1355136" cy="479239"/>
          </a:xfrm>
          <a:prstGeom prst="rect">
            <a:avLst/>
          </a:prstGeom>
        </p:spPr>
      </p:pic>
      <p:sp>
        <p:nvSpPr>
          <p:cNvPr id="10" name="Oval 9">
            <a:hlinkClick r:id="" action="ppaction://noaction"/>
          </p:cNvPr>
          <p:cNvSpPr/>
          <p:nvPr/>
        </p:nvSpPr>
        <p:spPr>
          <a:xfrm>
            <a:off x="7833767" y="6169299"/>
            <a:ext cx="426594" cy="426594"/>
          </a:xfrm>
          <a:prstGeom prst="ellipse">
            <a:avLst/>
          </a:prstGeom>
          <a:solidFill>
            <a:schemeClr val="tx1"/>
          </a:solidFill>
          <a:ln w="57150">
            <a:solidFill>
              <a:srgbClr val="E71C2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000" dirty="0">
                <a:latin typeface="Arial Narrow" panose="020B0606020202030204" pitchFamily="34" charset="0"/>
              </a:rPr>
              <a:t>7</a:t>
            </a:r>
          </a:p>
        </p:txBody>
      </p:sp>
      <p:sp>
        <p:nvSpPr>
          <p:cNvPr id="11" name="Rectangle 10"/>
          <p:cNvSpPr/>
          <p:nvPr/>
        </p:nvSpPr>
        <p:spPr>
          <a:xfrm>
            <a:off x="8196118" y="5943111"/>
            <a:ext cx="450764" cy="78470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99" dirty="0">
                <a:solidFill>
                  <a:schemeClr val="bg1"/>
                </a:solidFill>
              </a:rPr>
              <a:t>|</a:t>
            </a:r>
            <a:endParaRPr lang="en-US" sz="2002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9848794" y="5943111"/>
            <a:ext cx="450764" cy="78470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99" dirty="0">
                <a:solidFill>
                  <a:schemeClr val="bg1"/>
                </a:solidFill>
              </a:rPr>
              <a:t>|</a:t>
            </a:r>
            <a:endParaRPr lang="en-US" sz="2002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pic>
        <p:nvPicPr>
          <p:cNvPr id="16" name="Picture 1" descr="F:\Documenti Albi\Politecnico\Scudo\CV\TWENTE\Presentation\Obedience_School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228" y="436854"/>
            <a:ext cx="5937250" cy="4062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TextBox 1"/>
          <p:cNvSpPr txBox="1"/>
          <p:nvPr/>
        </p:nvSpPr>
        <p:spPr>
          <a:xfrm>
            <a:off x="7206319" y="2435942"/>
            <a:ext cx="4296451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3600" b="1" dirty="0">
                <a:solidFill>
                  <a:schemeClr val="bg1"/>
                </a:solidFill>
              </a:rPr>
              <a:t>THANKS </a:t>
            </a:r>
            <a:r>
              <a:rPr lang="en-US" sz="3600" b="1" dirty="0" smtClean="0">
                <a:solidFill>
                  <a:schemeClr val="bg1"/>
                </a:solidFill>
              </a:rPr>
              <a:t>FOR YOUR </a:t>
            </a:r>
            <a:r>
              <a:rPr lang="en-US" sz="3600" b="1" dirty="0">
                <a:solidFill>
                  <a:schemeClr val="bg1"/>
                </a:solidFill>
              </a:rPr>
              <a:t>ATTENTION</a:t>
            </a:r>
            <a:endParaRPr lang="en-GB" sz="3600" b="1" dirty="0">
              <a:solidFill>
                <a:schemeClr val="bg1"/>
              </a:solidFill>
            </a:endParaRPr>
          </a:p>
        </p:txBody>
      </p:sp>
      <p:sp>
        <p:nvSpPr>
          <p:cNvPr id="14" name="TextBox 15"/>
          <p:cNvSpPr txBox="1"/>
          <p:nvPr/>
        </p:nvSpPr>
        <p:spPr>
          <a:xfrm>
            <a:off x="10149360" y="6050513"/>
            <a:ext cx="19681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LIVING SMART 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CAMPUS</a:t>
            </a:r>
            <a:endParaRPr lang="en-GB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4812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1491</TotalTime>
  <Words>441</Words>
  <Application>Microsoft Office PowerPoint</Application>
  <PresentationFormat>Personalizzato</PresentationFormat>
  <Paragraphs>78</Paragraphs>
  <Slides>7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8" baseType="lpstr">
      <vt:lpstr>Office Theme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Twente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Martinetti, A. (CTW)</dc:creator>
  <cp:lastModifiedBy>Albi</cp:lastModifiedBy>
  <cp:revision>212</cp:revision>
  <dcterms:created xsi:type="dcterms:W3CDTF">2016-07-29T07:52:06Z</dcterms:created>
  <dcterms:modified xsi:type="dcterms:W3CDTF">2016-12-12T08:51:02Z</dcterms:modified>
</cp:coreProperties>
</file>