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301" r:id="rId3"/>
    <p:sldId id="319" r:id="rId4"/>
    <p:sldId id="303" r:id="rId5"/>
    <p:sldId id="305" r:id="rId6"/>
    <p:sldId id="306" r:id="rId7"/>
    <p:sldId id="386" r:id="rId8"/>
    <p:sldId id="322" r:id="rId9"/>
    <p:sldId id="382" r:id="rId10"/>
    <p:sldId id="370" r:id="rId11"/>
    <p:sldId id="371" r:id="rId12"/>
    <p:sldId id="372" r:id="rId13"/>
    <p:sldId id="373" r:id="rId14"/>
    <p:sldId id="383" r:id="rId15"/>
    <p:sldId id="384" r:id="rId16"/>
    <p:sldId id="387" r:id="rId17"/>
    <p:sldId id="327" r:id="rId18"/>
    <p:sldId id="328" r:id="rId19"/>
    <p:sldId id="374" r:id="rId20"/>
    <p:sldId id="329" r:id="rId21"/>
    <p:sldId id="330" r:id="rId22"/>
    <p:sldId id="360" r:id="rId23"/>
    <p:sldId id="390" r:id="rId24"/>
    <p:sldId id="361" r:id="rId25"/>
    <p:sldId id="362" r:id="rId26"/>
    <p:sldId id="363" r:id="rId27"/>
    <p:sldId id="366" r:id="rId28"/>
    <p:sldId id="380" r:id="rId29"/>
    <p:sldId id="367" r:id="rId30"/>
    <p:sldId id="334" r:id="rId31"/>
    <p:sldId id="379" r:id="rId32"/>
    <p:sldId id="388" r:id="rId33"/>
    <p:sldId id="389" r:id="rId34"/>
    <p:sldId id="332" r:id="rId35"/>
  </p:sldIdLst>
  <p:sldSz cx="9144000" cy="6858000" type="screen4x3"/>
  <p:notesSz cx="6858000" cy="9144000"/>
  <p:defaultTextStyle>
    <a:defPPr>
      <a:defRPr lang="en-US"/>
    </a:defPPr>
    <a:lvl1pPr algn="ctr" rtl="0" fontAlgn="base">
      <a:spcBef>
        <a:spcPct val="50000"/>
      </a:spcBef>
      <a:spcAft>
        <a:spcPct val="0"/>
      </a:spcAft>
      <a:defRPr sz="2500" b="1" kern="1200">
        <a:solidFill>
          <a:schemeClr val="tx1"/>
        </a:solidFill>
        <a:latin typeface="Georgia" pitchFamily="18" charset="0"/>
        <a:ea typeface="ＭＳ Ｐゴシック" pitchFamily="1" charset="-128"/>
        <a:cs typeface="+mn-cs"/>
      </a:defRPr>
    </a:lvl1pPr>
    <a:lvl2pPr marL="457200" algn="ctr" rtl="0" fontAlgn="base">
      <a:spcBef>
        <a:spcPct val="50000"/>
      </a:spcBef>
      <a:spcAft>
        <a:spcPct val="0"/>
      </a:spcAft>
      <a:defRPr sz="2500" b="1" kern="1200">
        <a:solidFill>
          <a:schemeClr val="tx1"/>
        </a:solidFill>
        <a:latin typeface="Georgia" pitchFamily="18" charset="0"/>
        <a:ea typeface="ＭＳ Ｐゴシック" pitchFamily="1" charset="-128"/>
        <a:cs typeface="+mn-cs"/>
      </a:defRPr>
    </a:lvl2pPr>
    <a:lvl3pPr marL="914400" algn="ctr" rtl="0" fontAlgn="base">
      <a:spcBef>
        <a:spcPct val="50000"/>
      </a:spcBef>
      <a:spcAft>
        <a:spcPct val="0"/>
      </a:spcAft>
      <a:defRPr sz="2500" b="1" kern="1200">
        <a:solidFill>
          <a:schemeClr val="tx1"/>
        </a:solidFill>
        <a:latin typeface="Georgia" pitchFamily="18" charset="0"/>
        <a:ea typeface="ＭＳ Ｐゴシック" pitchFamily="1" charset="-128"/>
        <a:cs typeface="+mn-cs"/>
      </a:defRPr>
    </a:lvl3pPr>
    <a:lvl4pPr marL="1371600" algn="ctr" rtl="0" fontAlgn="base">
      <a:spcBef>
        <a:spcPct val="50000"/>
      </a:spcBef>
      <a:spcAft>
        <a:spcPct val="0"/>
      </a:spcAft>
      <a:defRPr sz="2500" b="1" kern="1200">
        <a:solidFill>
          <a:schemeClr val="tx1"/>
        </a:solidFill>
        <a:latin typeface="Georgia" pitchFamily="18" charset="0"/>
        <a:ea typeface="ＭＳ Ｐゴシック" pitchFamily="1" charset="-128"/>
        <a:cs typeface="+mn-cs"/>
      </a:defRPr>
    </a:lvl4pPr>
    <a:lvl5pPr marL="1828800" algn="ctr" rtl="0" fontAlgn="base">
      <a:spcBef>
        <a:spcPct val="50000"/>
      </a:spcBef>
      <a:spcAft>
        <a:spcPct val="0"/>
      </a:spcAft>
      <a:defRPr sz="2500" b="1" kern="1200">
        <a:solidFill>
          <a:schemeClr val="tx1"/>
        </a:solidFill>
        <a:latin typeface="Georgia" pitchFamily="18" charset="0"/>
        <a:ea typeface="ＭＳ Ｐゴシック" pitchFamily="1" charset="-128"/>
        <a:cs typeface="+mn-cs"/>
      </a:defRPr>
    </a:lvl5pPr>
    <a:lvl6pPr marL="2286000" algn="l" defTabSz="914400" rtl="0" eaLnBrk="1" latinLnBrk="0" hangingPunct="1">
      <a:defRPr sz="2500" b="1" kern="1200">
        <a:solidFill>
          <a:schemeClr val="tx1"/>
        </a:solidFill>
        <a:latin typeface="Georgia" pitchFamily="18" charset="0"/>
        <a:ea typeface="ＭＳ Ｐゴシック" pitchFamily="1" charset="-128"/>
        <a:cs typeface="+mn-cs"/>
      </a:defRPr>
    </a:lvl6pPr>
    <a:lvl7pPr marL="2743200" algn="l" defTabSz="914400" rtl="0" eaLnBrk="1" latinLnBrk="0" hangingPunct="1">
      <a:defRPr sz="2500" b="1" kern="1200">
        <a:solidFill>
          <a:schemeClr val="tx1"/>
        </a:solidFill>
        <a:latin typeface="Georgia" pitchFamily="18" charset="0"/>
        <a:ea typeface="ＭＳ Ｐゴシック" pitchFamily="1" charset="-128"/>
        <a:cs typeface="+mn-cs"/>
      </a:defRPr>
    </a:lvl7pPr>
    <a:lvl8pPr marL="3200400" algn="l" defTabSz="914400" rtl="0" eaLnBrk="1" latinLnBrk="0" hangingPunct="1">
      <a:defRPr sz="2500" b="1" kern="1200">
        <a:solidFill>
          <a:schemeClr val="tx1"/>
        </a:solidFill>
        <a:latin typeface="Georgia" pitchFamily="18" charset="0"/>
        <a:ea typeface="ＭＳ Ｐゴシック" pitchFamily="1" charset="-128"/>
        <a:cs typeface="+mn-cs"/>
      </a:defRPr>
    </a:lvl8pPr>
    <a:lvl9pPr marL="3657600" algn="l" defTabSz="914400" rtl="0" eaLnBrk="1" latinLnBrk="0" hangingPunct="1">
      <a:defRPr sz="2500" b="1" kern="1200">
        <a:solidFill>
          <a:schemeClr val="tx1"/>
        </a:solidFill>
        <a:latin typeface="Georgia" pitchFamily="18"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G" initials="RUG"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248" autoAdjust="0"/>
  </p:normalViewPr>
  <p:slideViewPr>
    <p:cSldViewPr>
      <p:cViewPr varScale="1">
        <p:scale>
          <a:sx n="98" d="100"/>
          <a:sy n="98" d="100"/>
        </p:scale>
        <p:origin x="-6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8-30T16:03:43.453" idx="1">
    <p:pos x="10" y="10"/>
    <p:text>To set the date:
* &gt;Insert &gt;Date and Time
* At Fixed: fill the date in format mm-dd-yy
* &gt;Apply to All</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68C1A6-CD9F-4F7D-A646-EA41F122FF36}" type="datetimeFigureOut">
              <a:rPr lang="nl-NL"/>
              <a:pPr>
                <a:defRPr/>
              </a:pPr>
              <a:t>18-4-2012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8B509E-1521-46BB-A7F5-6D80CE496854}"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0"/>
              </a:spcBef>
              <a:defRPr sz="12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b="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0"/>
              </a:spcBef>
              <a:defRPr sz="1200" b="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b="0">
                <a:latin typeface="Arial" charset="0"/>
              </a:defRPr>
            </a:lvl1pPr>
          </a:lstStyle>
          <a:p>
            <a:pPr>
              <a:defRPr/>
            </a:pPr>
            <a:fld id="{19FE4304-DD32-4D7C-A4D0-AF51EA812B39}"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CDDAB35-7F0A-46DE-9616-E32DD8187801}"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069CEEF-D974-49F4-BD66-301E05D21737}" type="slidenum">
              <a:rPr lang="en-US" smtClean="0"/>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nl-NL" smtClean="0"/>
              <a:t>Eerst cijfers toelichten.</a:t>
            </a:r>
          </a:p>
          <a:p>
            <a:pPr eaLnBrk="1" hangingPunct="1"/>
            <a:r>
              <a:rPr lang="nl-NL" smtClean="0"/>
              <a:t>Dan:</a:t>
            </a:r>
          </a:p>
          <a:p>
            <a:pPr eaLnBrk="1" hangingPunct="1"/>
            <a:endParaRPr lang="nl-NL" smtClean="0"/>
          </a:p>
          <a:p>
            <a:pPr eaLnBrk="1" hangingPunct="1"/>
            <a:r>
              <a:rPr lang="nl-NL" smtClean="0"/>
              <a:t>Hoort onze minister bij die 31%? </a:t>
            </a:r>
          </a:p>
          <a:p>
            <a:pPr eaLnBrk="1" hangingPunct="1">
              <a:buFontTx/>
              <a:buChar char="-"/>
            </a:pPr>
            <a:r>
              <a:rPr lang="nl-NL" smtClean="0"/>
              <a:t>Dit is gebaseerd op het oordeel van mensen die hun eigen directe manager beschrijven, en dat bent u niet voor mij.</a:t>
            </a:r>
          </a:p>
          <a:p>
            <a:pPr eaLnBrk="1" hangingPunct="1">
              <a:buFontTx/>
              <a:buChar char="-"/>
            </a:pPr>
            <a:r>
              <a:rPr lang="nl-NL" smtClean="0"/>
              <a:t> Maar u bent het natuurlijk wel voor ons allemaal hier, zij het op hele verre afstand, dus laat ik toch een poging wagen.</a:t>
            </a:r>
          </a:p>
          <a:p>
            <a:pPr eaLnBrk="1" hangingPunct="1">
              <a:buFontTx/>
              <a:buChar char="-"/>
            </a:pPr>
            <a:r>
              <a:rPr lang="nl-NL" smtClean="0"/>
              <a:t>Als ik ga afstrepen leidt dat tot een aantal conclusies:</a:t>
            </a:r>
          </a:p>
          <a:p>
            <a:pPr eaLnBrk="1" hangingPunct="1">
              <a:buFontTx/>
              <a:buChar char="-"/>
            </a:pPr>
            <a:r>
              <a:rPr lang="nl-NL" smtClean="0"/>
              <a:t> ongedifferentieerde leiders doen weinig, en dat kan u niet verweten worden, denk aan uw standvastige opstelling met de vorige staatssecretaris.</a:t>
            </a:r>
          </a:p>
          <a:p>
            <a:pPr eaLnBrk="1" hangingPunct="1">
              <a:buFontTx/>
              <a:buChar char="-"/>
            </a:pPr>
            <a:r>
              <a:rPr lang="nl-NL" smtClean="0"/>
              <a:t> feminien lijkt mij ook niet aan de orde: volgens mij bent u behoorlijk no-nonsens, en laat u zich niet alleen door gevoelens leiden.</a:t>
            </a:r>
          </a:p>
          <a:p>
            <a:pPr eaLnBrk="1" hangingPunct="1">
              <a:buFontTx/>
              <a:buChar char="-"/>
            </a:pPr>
            <a:r>
              <a:rPr lang="nl-NL" smtClean="0"/>
              <a:t> Masculien, tja, ik kan me ministers voorstellen die daar stukken hoger op scoren.</a:t>
            </a:r>
          </a:p>
          <a:p>
            <a:pPr eaLnBrk="1" hangingPunct="1">
              <a:buFontTx/>
              <a:buChar char="-"/>
            </a:pPr>
            <a:r>
              <a:rPr lang="nl-NL" smtClean="0"/>
              <a:t> Dus blijft er een over, en dat is androgyn. Maar als echte androgyne leider zou u wellicht wat meer kunnen doen aan het realiseren van de streefcijfers voor vrouwelijke hoogleraren. Ik geef u aan het eind graag een aantal adviezen.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046406D-D286-4D57-8F5D-0D2D25D77E71}"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50624F8-170C-417B-860B-A346E5C1680B}"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nl-NL" smtClean="0"/>
              <a:t>Wat is dit?</a:t>
            </a:r>
          </a:p>
          <a:p>
            <a:pPr eaLnBrk="1" hangingPunct="1"/>
            <a:endParaRPr lang="nl-NL" smtClean="0"/>
          </a:p>
          <a:p>
            <a:pPr eaLnBrk="1" hangingPunct="1"/>
            <a:r>
              <a:rPr lang="nl-NL" smtClean="0"/>
              <a:t>Alle franse mannen hebben een snor, een alpinopet, en drinken wijn met stokbrood.</a:t>
            </a:r>
          </a:p>
          <a:p>
            <a:pPr eaLnBrk="1" hangingPunct="1"/>
            <a:endParaRPr lang="nl-NL" smtClean="0"/>
          </a:p>
          <a:p>
            <a:pPr eaLnBrk="1" hangingPunct="1"/>
            <a:r>
              <a:rPr lang="nl-NL" smtClean="0"/>
              <a:t>De volgende is iets moeilijker... </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BFA71B3-8201-4B57-B2B8-3952B4C5549C}" type="slidenum">
              <a:rPr lang="en-US" smtClean="0"/>
              <a:pPr/>
              <a:t>18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nl-NL" smtClean="0"/>
              <a:t>De oude, vrijgezelle, brildragende, enigszins verzuurde, seksloze blibliothecaresse.</a:t>
            </a:r>
          </a:p>
          <a:p>
            <a:pPr eaLnBrk="1" hangingPunct="1"/>
            <a:endParaRPr lang="nl-NL" smtClean="0"/>
          </a:p>
          <a:p>
            <a:pPr eaLnBrk="1" hangingPunct="1"/>
            <a:r>
              <a:rPr lang="nl-NL" smtClean="0"/>
              <a:t>De volgende is voor u minder lastig...</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268413"/>
            <a:ext cx="9140825" cy="2454275"/>
          </a:xfrm>
          <a:prstGeom prst="rect">
            <a:avLst/>
          </a:prstGeom>
          <a:solidFill>
            <a:schemeClr val="accent2"/>
          </a:solidFill>
          <a:ln w="9525">
            <a:noFill/>
            <a:miter lim="800000"/>
            <a:headEnd/>
            <a:tailEnd/>
          </a:ln>
        </p:spPr>
        <p:txBody>
          <a:bodyPr wrap="none" anchor="ctr"/>
          <a:lstStyle/>
          <a:p>
            <a:pPr>
              <a:defRPr/>
            </a:pPr>
            <a:endParaRPr lang="nl-NL"/>
          </a:p>
        </p:txBody>
      </p:sp>
      <p:sp>
        <p:nvSpPr>
          <p:cNvPr id="5" name="Rectangle 2"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p>
        </p:txBody>
      </p:sp>
      <p:sp>
        <p:nvSpPr>
          <p:cNvPr id="6" name="Rectangle 3" descr="Light upward diagonal"/>
          <p:cNvSpPr>
            <a:spLocks noChangeArrowheads="1"/>
          </p:cNvSpPr>
          <p:nvPr/>
        </p:nvSpPr>
        <p:spPr bwMode="auto">
          <a:xfrm>
            <a:off x="0" y="6218238"/>
            <a:ext cx="9144000" cy="635000"/>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p>
        </p:txBody>
      </p:sp>
      <p:pic>
        <p:nvPicPr>
          <p:cNvPr id="7" name="Picture 25" descr="RUGR_logoEN_rood_RGB"/>
          <p:cNvPicPr>
            <a:picLocks noChangeAspect="1" noChangeArrowheads="1"/>
          </p:cNvPicPr>
          <p:nvPr/>
        </p:nvPicPr>
        <p:blipFill>
          <a:blip r:embed="rId2" cstate="print"/>
          <a:srcRect/>
          <a:stretch>
            <a:fillRect/>
          </a:stretch>
        </p:blipFill>
        <p:spPr bwMode="auto">
          <a:xfrm>
            <a:off x="755650" y="150813"/>
            <a:ext cx="2393950" cy="658812"/>
          </a:xfrm>
          <a:prstGeom prst="rect">
            <a:avLst/>
          </a:prstGeom>
          <a:noFill/>
          <a:ln w="9525">
            <a:noFill/>
            <a:miter lim="800000"/>
            <a:headEnd/>
            <a:tailEnd/>
          </a:ln>
        </p:spPr>
      </p:pic>
      <p:sp>
        <p:nvSpPr>
          <p:cNvPr id="8196" name="Rectangle 4"/>
          <p:cNvSpPr>
            <a:spLocks noGrp="1" noChangeArrowheads="1"/>
          </p:cNvSpPr>
          <p:nvPr>
            <p:ph type="ctrTitle"/>
          </p:nvPr>
        </p:nvSpPr>
        <p:spPr>
          <a:xfrm>
            <a:off x="755650" y="1484313"/>
            <a:ext cx="7935913" cy="657225"/>
          </a:xfrm>
        </p:spPr>
        <p:txBody>
          <a:bodyPr/>
          <a:lstStyle>
            <a:lvl1pPr>
              <a:defRPr sz="4200">
                <a:solidFill>
                  <a:schemeClr val="bg1"/>
                </a:solidFill>
              </a:defRPr>
            </a:lvl1pPr>
          </a:lstStyle>
          <a:p>
            <a:r>
              <a:rPr lang="en-US"/>
              <a:t>Click to edit Master title style</a:t>
            </a:r>
          </a:p>
        </p:txBody>
      </p:sp>
      <p:sp>
        <p:nvSpPr>
          <p:cNvPr id="8197" name="Rectangle 5"/>
          <p:cNvSpPr>
            <a:spLocks noGrp="1" noChangeArrowheads="1"/>
          </p:cNvSpPr>
          <p:nvPr>
            <p:ph type="subTitle" idx="1"/>
          </p:nvPr>
        </p:nvSpPr>
        <p:spPr>
          <a:xfrm>
            <a:off x="755650" y="2209800"/>
            <a:ext cx="7935913" cy="1363663"/>
          </a:xfrm>
        </p:spPr>
        <p:txBody>
          <a:bodyPr/>
          <a:lstStyle>
            <a:lvl1pPr marL="0" indent="0">
              <a:buFontTx/>
              <a:buNone/>
              <a:defRPr sz="3400">
                <a:solidFill>
                  <a:schemeClr val="bg1"/>
                </a:solidFill>
              </a:defRPr>
            </a:lvl1pPr>
          </a:lstStyle>
          <a:p>
            <a:r>
              <a:rPr lang="en-US"/>
              <a:t>Click to edit Master subtitle style</a:t>
            </a:r>
          </a:p>
        </p:txBody>
      </p:sp>
      <p:sp>
        <p:nvSpPr>
          <p:cNvPr id="8" name="Rectangle 6"/>
          <p:cNvSpPr>
            <a:spLocks noGrp="1" noChangeArrowheads="1"/>
          </p:cNvSpPr>
          <p:nvPr>
            <p:ph type="dt" sz="half" idx="10"/>
          </p:nvPr>
        </p:nvSpPr>
        <p:spPr/>
        <p:txBody>
          <a:bodyPr/>
          <a:lstStyle>
            <a:lvl1pPr>
              <a:defRPr/>
            </a:lvl1pPr>
          </a:lstStyle>
          <a:p>
            <a:pPr>
              <a:defRPr/>
            </a:pPr>
            <a:r>
              <a:rPr lang="nl-NL"/>
              <a:t>21-09-2009</a:t>
            </a:r>
            <a:endParaRPr lang="en-US"/>
          </a:p>
        </p:txBody>
      </p:sp>
      <p:sp>
        <p:nvSpPr>
          <p:cNvPr id="9" name="Rectangle 8"/>
          <p:cNvSpPr>
            <a:spLocks noGrp="1" noChangeArrowheads="1"/>
          </p:cNvSpPr>
          <p:nvPr>
            <p:ph type="sldNum" sz="quarter" idx="11"/>
          </p:nvPr>
        </p:nvSpPr>
        <p:spPr/>
        <p:txBody>
          <a:bodyPr/>
          <a:lstStyle>
            <a:lvl1pPr>
              <a:defRPr/>
            </a:lvl1pPr>
          </a:lstStyle>
          <a:p>
            <a:pPr>
              <a:defRPr/>
            </a:pPr>
            <a:r>
              <a:rPr lang="en-US"/>
              <a:t> | </a:t>
            </a:r>
            <a:fld id="{5977F592-87CD-4BF2-8EE8-A1C6ADD21050}"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r>
              <a:rPr lang="en-US"/>
              <a:t> | </a:t>
            </a:r>
            <a:fld id="{4327B860-67A4-4540-8189-9A8BF277726E}"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7188" y="1468438"/>
            <a:ext cx="1982787" cy="46243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5650" y="1468438"/>
            <a:ext cx="5799138" cy="46243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r>
              <a:rPr lang="en-US"/>
              <a:t> | </a:t>
            </a:r>
            <a:fld id="{C03661AA-06F4-459E-91EB-368D8B77F463}"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r>
              <a:rPr lang="nl-NL"/>
              <a:t>26-11-2009</a:t>
            </a:r>
            <a:endParaRPr lang="en-US"/>
          </a:p>
        </p:txBody>
      </p:sp>
      <p:sp>
        <p:nvSpPr>
          <p:cNvPr id="5" name="Tijdelijke aanduiding voor dianummer 4"/>
          <p:cNvSpPr>
            <a:spLocks noGrp="1"/>
          </p:cNvSpPr>
          <p:nvPr>
            <p:ph type="sldNum" sz="quarter" idx="11"/>
          </p:nvPr>
        </p:nvSpPr>
        <p:spPr/>
        <p:txBody>
          <a:bodyPr/>
          <a:lstStyle>
            <a:lvl1pPr>
              <a:defRPr/>
            </a:lvl1pPr>
          </a:lstStyle>
          <a:p>
            <a:pPr>
              <a:defRPr/>
            </a:pPr>
            <a:r>
              <a:rPr lang="en-US"/>
              <a:t> | </a:t>
            </a:r>
            <a:fld id="{1D351CE0-4C28-468F-9BE8-86B0A7BC2CBA}"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5" name="Rectangle 16"/>
          <p:cNvSpPr>
            <a:spLocks noGrp="1" noChangeArrowheads="1"/>
          </p:cNvSpPr>
          <p:nvPr>
            <p:ph type="sldNum" sz="quarter" idx="11"/>
          </p:nvPr>
        </p:nvSpPr>
        <p:spPr>
          <a:ln/>
        </p:spPr>
        <p:txBody>
          <a:bodyPr/>
          <a:lstStyle>
            <a:lvl1pPr>
              <a:defRPr/>
            </a:lvl1pPr>
          </a:lstStyle>
          <a:p>
            <a:pPr>
              <a:defRPr/>
            </a:pPr>
            <a:r>
              <a:rPr lang="en-US"/>
              <a:t> | </a:t>
            </a:r>
            <a:fld id="{334F8F80-A5D1-4A28-A75B-3623CB2BF74B}"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5650" y="2205038"/>
            <a:ext cx="3890963"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9013" y="2205038"/>
            <a:ext cx="3890962"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r>
              <a:rPr lang="en-US"/>
              <a:t> | </a:t>
            </a:r>
            <a:fld id="{855B26C7-B4C5-421E-8606-EE31A71E8AFA}"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8" name="Rectangle 16"/>
          <p:cNvSpPr>
            <a:spLocks noGrp="1" noChangeArrowheads="1"/>
          </p:cNvSpPr>
          <p:nvPr>
            <p:ph type="sldNum" sz="quarter" idx="11"/>
          </p:nvPr>
        </p:nvSpPr>
        <p:spPr>
          <a:ln/>
        </p:spPr>
        <p:txBody>
          <a:bodyPr/>
          <a:lstStyle>
            <a:lvl1pPr>
              <a:defRPr/>
            </a:lvl1pPr>
          </a:lstStyle>
          <a:p>
            <a:pPr>
              <a:defRPr/>
            </a:pPr>
            <a:r>
              <a:rPr lang="en-US"/>
              <a:t> | </a:t>
            </a:r>
            <a:fld id="{35D39C8C-FB2A-43D0-94FB-16EFABE51944}"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4" name="Rectangle 16"/>
          <p:cNvSpPr>
            <a:spLocks noGrp="1" noChangeArrowheads="1"/>
          </p:cNvSpPr>
          <p:nvPr>
            <p:ph type="sldNum" sz="quarter" idx="11"/>
          </p:nvPr>
        </p:nvSpPr>
        <p:spPr>
          <a:ln/>
        </p:spPr>
        <p:txBody>
          <a:bodyPr/>
          <a:lstStyle>
            <a:lvl1pPr>
              <a:defRPr/>
            </a:lvl1pPr>
          </a:lstStyle>
          <a:p>
            <a:pPr>
              <a:defRPr/>
            </a:pPr>
            <a:r>
              <a:rPr lang="en-US"/>
              <a:t> | </a:t>
            </a:r>
            <a:fld id="{4A8751F6-679B-4B03-AF60-F95CE9AA9BC2}"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3" name="Rectangle 16"/>
          <p:cNvSpPr>
            <a:spLocks noGrp="1" noChangeArrowheads="1"/>
          </p:cNvSpPr>
          <p:nvPr>
            <p:ph type="sldNum" sz="quarter" idx="11"/>
          </p:nvPr>
        </p:nvSpPr>
        <p:spPr>
          <a:ln/>
        </p:spPr>
        <p:txBody>
          <a:bodyPr/>
          <a:lstStyle>
            <a:lvl1pPr>
              <a:defRPr/>
            </a:lvl1pPr>
          </a:lstStyle>
          <a:p>
            <a:pPr>
              <a:defRPr/>
            </a:pPr>
            <a:r>
              <a:rPr lang="en-US"/>
              <a:t> | </a:t>
            </a:r>
            <a:fld id="{3BB23BFF-ACC0-47A9-85CB-E649A3BED4D1}"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r>
              <a:rPr lang="en-US"/>
              <a:t> | </a:t>
            </a:r>
            <a:fld id="{498BB6EF-FD18-46FE-84DF-2F85F6CE4421}"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5"/>
          <p:cNvSpPr>
            <a:spLocks noGrp="1" noChangeArrowheads="1"/>
          </p:cNvSpPr>
          <p:nvPr>
            <p:ph type="dt" sz="half" idx="10"/>
          </p:nvPr>
        </p:nvSpPr>
        <p:spPr>
          <a:ln/>
        </p:spPr>
        <p:txBody>
          <a:bodyPr/>
          <a:lstStyle>
            <a:lvl1pPr>
              <a:defRPr/>
            </a:lvl1pPr>
          </a:lstStyle>
          <a:p>
            <a:pPr>
              <a:defRPr/>
            </a:pPr>
            <a:r>
              <a:rPr lang="nl-NL"/>
              <a:t>21-09-2009</a:t>
            </a: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r>
              <a:rPr lang="en-US"/>
              <a:t> | </a:t>
            </a:r>
            <a:fld id="{9B4D5FF7-A5D5-498D-9781-AD2FEF354122}"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p>
        </p:txBody>
      </p:sp>
      <p:sp>
        <p:nvSpPr>
          <p:cNvPr id="3075" name="Rectangle 2"/>
          <p:cNvSpPr>
            <a:spLocks noGrp="1" noChangeArrowheads="1"/>
          </p:cNvSpPr>
          <p:nvPr>
            <p:ph type="title"/>
          </p:nvPr>
        </p:nvSpPr>
        <p:spPr bwMode="auto">
          <a:xfrm>
            <a:off x="755650" y="1468438"/>
            <a:ext cx="7934325" cy="657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755650" y="2205038"/>
            <a:ext cx="7934325" cy="388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descr="Light upward diagonal"/>
          <p:cNvSpPr>
            <a:spLocks noChangeArrowheads="1"/>
          </p:cNvSpPr>
          <p:nvPr/>
        </p:nvSpPr>
        <p:spPr bwMode="auto">
          <a:xfrm>
            <a:off x="0" y="6218238"/>
            <a:ext cx="9144000" cy="635000"/>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p>
        </p:txBody>
      </p:sp>
      <p:sp>
        <p:nvSpPr>
          <p:cNvPr id="1039" name="Rectangle 15"/>
          <p:cNvSpPr>
            <a:spLocks noGrp="1" noChangeArrowheads="1"/>
          </p:cNvSpPr>
          <p:nvPr>
            <p:ph type="dt" sz="half" idx="2"/>
          </p:nvPr>
        </p:nvSpPr>
        <p:spPr bwMode="auto">
          <a:xfrm>
            <a:off x="6589713" y="1009650"/>
            <a:ext cx="1905000" cy="2619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spcBef>
                <a:spcPct val="0"/>
              </a:spcBef>
              <a:defRPr sz="1000" b="0">
                <a:latin typeface="Verdana" pitchFamily="34" charset="0"/>
              </a:defRPr>
            </a:lvl1pPr>
          </a:lstStyle>
          <a:p>
            <a:pPr>
              <a:defRPr/>
            </a:pPr>
            <a:r>
              <a:rPr lang="nl-NL"/>
              <a:t>21-09-2009</a:t>
            </a:r>
            <a:endParaRPr lang="en-US"/>
          </a:p>
        </p:txBody>
      </p:sp>
      <p:sp>
        <p:nvSpPr>
          <p:cNvPr id="1040" name="Rectangle 16"/>
          <p:cNvSpPr>
            <a:spLocks noGrp="1" noChangeArrowheads="1"/>
          </p:cNvSpPr>
          <p:nvPr>
            <p:ph type="sldNum" sz="quarter" idx="4"/>
          </p:nvPr>
        </p:nvSpPr>
        <p:spPr bwMode="auto">
          <a:xfrm>
            <a:off x="8496300" y="1009650"/>
            <a:ext cx="647700" cy="2619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eaLnBrk="0" hangingPunct="0">
              <a:spcBef>
                <a:spcPct val="0"/>
              </a:spcBef>
              <a:defRPr sz="1000" b="0">
                <a:latin typeface="Verdana" pitchFamily="34" charset="0"/>
              </a:defRPr>
            </a:lvl1pPr>
          </a:lstStyle>
          <a:p>
            <a:pPr>
              <a:defRPr/>
            </a:pPr>
            <a:r>
              <a:rPr lang="en-US"/>
              <a:t> | </a:t>
            </a:r>
            <a:fld id="{D1DB3C9F-B765-4E05-A8A6-A19F76D07BD6}" type="slidenum">
              <a:rPr lang="en-US"/>
              <a:pPr>
                <a:defRPr/>
              </a:pPr>
              <a:t>‹nr.›</a:t>
            </a:fld>
            <a:endParaRPr lang="en-US"/>
          </a:p>
        </p:txBody>
      </p:sp>
      <p:pic>
        <p:nvPicPr>
          <p:cNvPr id="3080" name="Picture 25" descr="RUGR_logoEN_rood_RGB"/>
          <p:cNvPicPr>
            <a:picLocks noChangeAspect="1" noChangeArrowheads="1"/>
          </p:cNvPicPr>
          <p:nvPr/>
        </p:nvPicPr>
        <p:blipFill>
          <a:blip r:embed="rId14" cstate="print"/>
          <a:srcRect/>
          <a:stretch>
            <a:fillRect/>
          </a:stretch>
        </p:blipFill>
        <p:spPr bwMode="auto">
          <a:xfrm>
            <a:off x="755650" y="150813"/>
            <a:ext cx="2393950" cy="658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1" r:id="rId12"/>
  </p:sldLayoutIdLst>
  <p:hf hdr="0" ft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Georgia" pitchFamily="18" charset="0"/>
          <a:ea typeface="ＭＳ Ｐゴシック" pitchFamily="1" charset="-128"/>
        </a:defRPr>
      </a:lvl2pPr>
      <a:lvl3pPr algn="l" rtl="0" eaLnBrk="0" fontAlgn="base" hangingPunct="0">
        <a:spcBef>
          <a:spcPct val="0"/>
        </a:spcBef>
        <a:spcAft>
          <a:spcPct val="0"/>
        </a:spcAft>
        <a:defRPr sz="3200">
          <a:solidFill>
            <a:schemeClr val="tx1"/>
          </a:solidFill>
          <a:latin typeface="Georgia" pitchFamily="18" charset="0"/>
          <a:ea typeface="ＭＳ Ｐゴシック" pitchFamily="1" charset="-128"/>
        </a:defRPr>
      </a:lvl3pPr>
      <a:lvl4pPr algn="l" rtl="0" eaLnBrk="0" fontAlgn="base" hangingPunct="0">
        <a:spcBef>
          <a:spcPct val="0"/>
        </a:spcBef>
        <a:spcAft>
          <a:spcPct val="0"/>
        </a:spcAft>
        <a:defRPr sz="3200">
          <a:solidFill>
            <a:schemeClr val="tx1"/>
          </a:solidFill>
          <a:latin typeface="Georgia" pitchFamily="18" charset="0"/>
          <a:ea typeface="ＭＳ Ｐゴシック" pitchFamily="1" charset="-128"/>
        </a:defRPr>
      </a:lvl4pPr>
      <a:lvl5pPr algn="l" rtl="0" eaLnBrk="0" fontAlgn="base" hangingPunct="0">
        <a:spcBef>
          <a:spcPct val="0"/>
        </a:spcBef>
        <a:spcAft>
          <a:spcPct val="0"/>
        </a:spcAft>
        <a:defRPr sz="3200">
          <a:solidFill>
            <a:schemeClr val="tx1"/>
          </a:solidFill>
          <a:latin typeface="Georgia" pitchFamily="18" charset="0"/>
          <a:ea typeface="ＭＳ Ｐゴシック" pitchFamily="1" charset="-128"/>
        </a:defRPr>
      </a:lvl5pPr>
      <a:lvl6pPr marL="457200" algn="l" rtl="0" fontAlgn="base">
        <a:spcBef>
          <a:spcPct val="0"/>
        </a:spcBef>
        <a:spcAft>
          <a:spcPct val="0"/>
        </a:spcAft>
        <a:defRPr sz="3200">
          <a:solidFill>
            <a:schemeClr val="tx1"/>
          </a:solidFill>
          <a:latin typeface="Georgia" pitchFamily="18" charset="0"/>
          <a:ea typeface="ＭＳ Ｐゴシック" pitchFamily="1" charset="-128"/>
        </a:defRPr>
      </a:lvl6pPr>
      <a:lvl7pPr marL="914400" algn="l" rtl="0" fontAlgn="base">
        <a:spcBef>
          <a:spcPct val="0"/>
        </a:spcBef>
        <a:spcAft>
          <a:spcPct val="0"/>
        </a:spcAft>
        <a:defRPr sz="3200">
          <a:solidFill>
            <a:schemeClr val="tx1"/>
          </a:solidFill>
          <a:latin typeface="Georgia" pitchFamily="18" charset="0"/>
          <a:ea typeface="ＭＳ Ｐゴシック" pitchFamily="1" charset="-128"/>
        </a:defRPr>
      </a:lvl7pPr>
      <a:lvl8pPr marL="1371600" algn="l" rtl="0" fontAlgn="base">
        <a:spcBef>
          <a:spcPct val="0"/>
        </a:spcBef>
        <a:spcAft>
          <a:spcPct val="0"/>
        </a:spcAft>
        <a:defRPr sz="3200">
          <a:solidFill>
            <a:schemeClr val="tx1"/>
          </a:solidFill>
          <a:latin typeface="Georgia" pitchFamily="18" charset="0"/>
          <a:ea typeface="ＭＳ Ｐゴシック" pitchFamily="1" charset="-128"/>
        </a:defRPr>
      </a:lvl8pPr>
      <a:lvl9pPr marL="1828800" algn="l" rtl="0" fontAlgn="base">
        <a:spcBef>
          <a:spcPct val="0"/>
        </a:spcBef>
        <a:spcAft>
          <a:spcPct val="0"/>
        </a:spcAft>
        <a:defRPr sz="3200">
          <a:solidFill>
            <a:schemeClr val="tx1"/>
          </a:solidFill>
          <a:latin typeface="Georgia" pitchFamily="18" charset="0"/>
          <a:ea typeface="ＭＳ Ｐゴシック" pitchFamily="1"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500">
          <a:solidFill>
            <a:schemeClr val="tx1"/>
          </a:solidFill>
          <a:latin typeface="+mn-lt"/>
          <a:ea typeface="+mn-ea"/>
        </a:defRPr>
      </a:lvl2pPr>
      <a:lvl3pPr marL="1143000" indent="-228600" algn="l" rtl="0" eaLnBrk="0" fontAlgn="base" hangingPunct="0">
        <a:spcBef>
          <a:spcPct val="20000"/>
        </a:spcBef>
        <a:spcAft>
          <a:spcPct val="0"/>
        </a:spcAft>
        <a:buChar char="•"/>
        <a:defRPr sz="2500">
          <a:solidFill>
            <a:schemeClr val="tx1"/>
          </a:solidFill>
          <a:latin typeface="+mn-lt"/>
          <a:ea typeface="+mn-ea"/>
        </a:defRPr>
      </a:lvl3pPr>
      <a:lvl4pPr marL="1600200" indent="-228600" algn="l" rtl="0" eaLnBrk="0" fontAlgn="base" hangingPunct="0">
        <a:spcBef>
          <a:spcPct val="20000"/>
        </a:spcBef>
        <a:spcAft>
          <a:spcPct val="0"/>
        </a:spcAft>
        <a:buFont typeface="Times" pitchFamily="18" charset="0"/>
        <a:buChar char="•"/>
        <a:defRPr sz="2500">
          <a:solidFill>
            <a:schemeClr val="tx1"/>
          </a:solidFill>
          <a:latin typeface="+mn-lt"/>
          <a:ea typeface="+mn-ea"/>
        </a:defRPr>
      </a:lvl4pPr>
      <a:lvl5pPr marL="2057400" indent="-228600" algn="l" rtl="0" eaLnBrk="0" fontAlgn="base" hangingPunct="0">
        <a:spcBef>
          <a:spcPct val="20000"/>
        </a:spcBef>
        <a:spcAft>
          <a:spcPct val="0"/>
        </a:spcAft>
        <a:buFont typeface="Times" pitchFamily="18" charset="0"/>
        <a:buChar char="•"/>
        <a:defRPr sz="2500">
          <a:solidFill>
            <a:schemeClr val="tx1"/>
          </a:solidFill>
          <a:latin typeface="+mn-lt"/>
          <a:ea typeface="+mn-ea"/>
        </a:defRPr>
      </a:lvl5pPr>
      <a:lvl6pPr marL="2514600" indent="-228600" algn="l" rtl="0" fontAlgn="base">
        <a:spcBef>
          <a:spcPct val="20000"/>
        </a:spcBef>
        <a:spcAft>
          <a:spcPct val="0"/>
        </a:spcAft>
        <a:buFont typeface="Times" pitchFamily="18" charset="0"/>
        <a:buChar char="•"/>
        <a:defRPr sz="25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5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5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5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feature=player_detailpage&amp;v=FSIkjNaICs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1"/>
          </p:nvPr>
        </p:nvSpPr>
        <p:spPr>
          <a:noFill/>
        </p:spPr>
        <p:txBody>
          <a:bodyPr/>
          <a:lstStyle/>
          <a:p>
            <a:r>
              <a:rPr lang="en-US" smtClean="0"/>
              <a:t> | </a:t>
            </a:r>
            <a:fld id="{719F4264-DE4B-4D05-AB89-901591E6890D}" type="slidenum">
              <a:rPr lang="en-US" smtClean="0"/>
              <a:pPr/>
              <a:t>1</a:t>
            </a:fld>
            <a:endParaRPr lang="en-US" smtClean="0"/>
          </a:p>
        </p:txBody>
      </p:sp>
      <p:sp>
        <p:nvSpPr>
          <p:cNvPr id="7171" name="Text Box 5"/>
          <p:cNvSpPr txBox="1">
            <a:spLocks noChangeArrowheads="1"/>
          </p:cNvSpPr>
          <p:nvPr/>
        </p:nvSpPr>
        <p:spPr bwMode="auto">
          <a:xfrm>
            <a:off x="755650" y="4267200"/>
            <a:ext cx="7935913" cy="381000"/>
          </a:xfrm>
          <a:prstGeom prst="rect">
            <a:avLst/>
          </a:prstGeom>
          <a:noFill/>
          <a:ln w="9525">
            <a:noFill/>
            <a:miter lim="800000"/>
            <a:headEnd/>
            <a:tailEnd/>
          </a:ln>
        </p:spPr>
        <p:txBody>
          <a:bodyPr lIns="0" tIns="0" rIns="0" bIns="0"/>
          <a:lstStyle/>
          <a:p>
            <a:pPr marL="174625" indent="-174625"/>
            <a:r>
              <a:rPr lang="nl-NL" b="0" dirty="0">
                <a:solidFill>
                  <a:schemeClr val="bg2"/>
                </a:solidFill>
              </a:rPr>
              <a:t>Prof. dr. Janka Stoker</a:t>
            </a:r>
          </a:p>
          <a:p>
            <a:pPr marL="174625" indent="-174625"/>
            <a:r>
              <a:rPr lang="nl-NL" b="0" dirty="0" err="1">
                <a:solidFill>
                  <a:schemeClr val="bg2"/>
                </a:solidFill>
              </a:rPr>
              <a:t>Faculty</a:t>
            </a:r>
            <a:r>
              <a:rPr lang="nl-NL" b="0" dirty="0">
                <a:solidFill>
                  <a:schemeClr val="bg2"/>
                </a:solidFill>
              </a:rPr>
              <a:t> of </a:t>
            </a:r>
            <a:r>
              <a:rPr lang="nl-NL" b="0" dirty="0" err="1">
                <a:solidFill>
                  <a:schemeClr val="bg2"/>
                </a:solidFill>
              </a:rPr>
              <a:t>Economics</a:t>
            </a:r>
            <a:r>
              <a:rPr lang="nl-NL" b="0" dirty="0">
                <a:solidFill>
                  <a:schemeClr val="bg2"/>
                </a:solidFill>
              </a:rPr>
              <a:t>  and </a:t>
            </a:r>
            <a:r>
              <a:rPr lang="nl-NL" b="0" dirty="0" smtClean="0">
                <a:solidFill>
                  <a:schemeClr val="bg2"/>
                </a:solidFill>
              </a:rPr>
              <a:t>Business</a:t>
            </a:r>
          </a:p>
          <a:p>
            <a:pPr marL="174625" indent="-174625"/>
            <a:r>
              <a:rPr lang="nl-NL" b="0" dirty="0" smtClean="0">
                <a:solidFill>
                  <a:schemeClr val="bg2"/>
                </a:solidFill>
              </a:rPr>
              <a:t>19 April 2012</a:t>
            </a:r>
            <a:endParaRPr lang="nl-NL" b="0" dirty="0">
              <a:solidFill>
                <a:schemeClr val="bg2"/>
              </a:solidFill>
            </a:endParaRPr>
          </a:p>
        </p:txBody>
      </p:sp>
      <p:sp>
        <p:nvSpPr>
          <p:cNvPr id="24584" name="Rectangle 8"/>
          <p:cNvSpPr>
            <a:spLocks noGrp="1" noChangeArrowheads="1"/>
          </p:cNvSpPr>
          <p:nvPr>
            <p:ph type="ctrTitle"/>
          </p:nvPr>
        </p:nvSpPr>
        <p:spPr/>
        <p:txBody>
          <a:bodyPr/>
          <a:lstStyle/>
          <a:p>
            <a:pPr eaLnBrk="1" hangingPunct="1">
              <a:lnSpc>
                <a:spcPct val="91000"/>
              </a:lnSpc>
              <a:defRPr/>
            </a:pPr>
            <a:r>
              <a:rPr lang="en-US" sz="4000" b="1" dirty="0" smtClean="0">
                <a:effectLst>
                  <a:outerShdw blurRad="38100" dist="38100" dir="2700000" algn="tl">
                    <a:srgbClr val="C0C0C0"/>
                  </a:outerShdw>
                </a:effectLst>
              </a:rPr>
              <a:t>The relationship between gender and leadership:</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threats and opportunities</a:t>
            </a:r>
            <a:endParaRPr lang="nl-NL" sz="3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nummer 4"/>
          <p:cNvSpPr>
            <a:spLocks noGrp="1"/>
          </p:cNvSpPr>
          <p:nvPr>
            <p:ph type="sldNum" sz="quarter" idx="11"/>
          </p:nvPr>
        </p:nvSpPr>
        <p:spPr>
          <a:noFill/>
        </p:spPr>
        <p:txBody>
          <a:bodyPr lIns="91428" tIns="45714" rIns="91428" bIns="45714"/>
          <a:lstStyle/>
          <a:p>
            <a:r>
              <a:rPr lang="en-US" smtClean="0"/>
              <a:t> | </a:t>
            </a:r>
            <a:fld id="{EFD24F82-BA5E-471C-9A01-C64890712276}" type="slidenum">
              <a:rPr lang="en-US" smtClean="0"/>
              <a:pPr/>
              <a:t>10</a:t>
            </a:fld>
            <a:endParaRPr lang="en-US" smtClean="0"/>
          </a:p>
        </p:txBody>
      </p:sp>
      <p:sp>
        <p:nvSpPr>
          <p:cNvPr id="24579" name="Rectangle 2"/>
          <p:cNvSpPr>
            <a:spLocks noGrp="1" noChangeArrowheads="1"/>
          </p:cNvSpPr>
          <p:nvPr>
            <p:ph type="title"/>
          </p:nvPr>
        </p:nvSpPr>
        <p:spPr>
          <a:xfrm>
            <a:off x="250825" y="836613"/>
            <a:ext cx="7934325" cy="657225"/>
          </a:xfrm>
          <a:noFill/>
        </p:spPr>
        <p:txBody>
          <a:bodyPr/>
          <a:lstStyle/>
          <a:p>
            <a:pPr eaLnBrk="1" hangingPunct="1"/>
            <a:r>
              <a:rPr lang="en-US" dirty="0" smtClean="0">
                <a:solidFill>
                  <a:schemeClr val="bg2"/>
                </a:solidFill>
              </a:rPr>
              <a:t>Two </a:t>
            </a:r>
            <a:r>
              <a:rPr lang="en-US" dirty="0" err="1" smtClean="0">
                <a:solidFill>
                  <a:schemeClr val="bg2"/>
                </a:solidFill>
              </a:rPr>
              <a:t>dutch</a:t>
            </a:r>
            <a:r>
              <a:rPr lang="en-US" dirty="0" smtClean="0">
                <a:solidFill>
                  <a:schemeClr val="bg2"/>
                </a:solidFill>
              </a:rPr>
              <a:t> studies on observed leadership </a:t>
            </a:r>
            <a:br>
              <a:rPr lang="en-US" dirty="0" smtClean="0">
                <a:solidFill>
                  <a:schemeClr val="bg2"/>
                </a:solidFill>
              </a:rPr>
            </a:br>
            <a:endParaRPr lang="en-US" sz="1400" dirty="0" smtClean="0">
              <a:solidFill>
                <a:schemeClr val="bg2"/>
              </a:solidFill>
            </a:endParaRPr>
          </a:p>
        </p:txBody>
      </p:sp>
      <p:sp>
        <p:nvSpPr>
          <p:cNvPr id="204803" name="Rectangle 3"/>
          <p:cNvSpPr>
            <a:spLocks noGrp="1" noChangeArrowheads="1"/>
          </p:cNvSpPr>
          <p:nvPr>
            <p:ph type="body" idx="1"/>
          </p:nvPr>
        </p:nvSpPr>
        <p:spPr>
          <a:xfrm>
            <a:off x="0" y="1357313"/>
            <a:ext cx="9144000" cy="4951412"/>
          </a:xfrm>
          <a:noFill/>
        </p:spPr>
        <p:txBody>
          <a:bodyPr/>
          <a:lstStyle/>
          <a:p>
            <a:pPr lvl="1" eaLnBrk="1" hangingPunct="1"/>
            <a:r>
              <a:rPr lang="nl-NL" sz="2100" dirty="0" smtClean="0">
                <a:solidFill>
                  <a:schemeClr val="bg2"/>
                </a:solidFill>
              </a:rPr>
              <a:t>Intermediair 2005: 3200 </a:t>
            </a:r>
            <a:r>
              <a:rPr lang="nl-NL" sz="2100" dirty="0" err="1" smtClean="0">
                <a:solidFill>
                  <a:schemeClr val="bg2"/>
                </a:solidFill>
              </a:rPr>
              <a:t>subscribers</a:t>
            </a:r>
            <a:r>
              <a:rPr lang="nl-NL" sz="2100" dirty="0" smtClean="0">
                <a:solidFill>
                  <a:schemeClr val="bg2"/>
                </a:solidFill>
              </a:rPr>
              <a:t> </a:t>
            </a:r>
            <a:r>
              <a:rPr lang="nl-NL" sz="2100" dirty="0" err="1" smtClean="0">
                <a:solidFill>
                  <a:schemeClr val="bg2"/>
                </a:solidFill>
              </a:rPr>
              <a:t>describe</a:t>
            </a:r>
            <a:r>
              <a:rPr lang="nl-NL" sz="2100" dirty="0" smtClean="0">
                <a:solidFill>
                  <a:schemeClr val="bg2"/>
                </a:solidFill>
              </a:rPr>
              <a:t> </a:t>
            </a:r>
            <a:r>
              <a:rPr lang="nl-NL" sz="2100" dirty="0" err="1" smtClean="0">
                <a:solidFill>
                  <a:schemeClr val="bg2"/>
                </a:solidFill>
              </a:rPr>
              <a:t>their</a:t>
            </a:r>
            <a:r>
              <a:rPr lang="nl-NL" sz="2100" dirty="0" smtClean="0">
                <a:solidFill>
                  <a:schemeClr val="bg2"/>
                </a:solidFill>
              </a:rPr>
              <a:t> </a:t>
            </a:r>
            <a:r>
              <a:rPr lang="nl-NL" sz="2100" dirty="0" err="1" smtClean="0">
                <a:solidFill>
                  <a:schemeClr val="bg2"/>
                </a:solidFill>
              </a:rPr>
              <a:t>own</a:t>
            </a:r>
            <a:r>
              <a:rPr lang="nl-NL" sz="2100" dirty="0" smtClean="0">
                <a:solidFill>
                  <a:schemeClr val="bg2"/>
                </a:solidFill>
              </a:rPr>
              <a:t> (</a:t>
            </a:r>
            <a:r>
              <a:rPr lang="nl-NL" sz="2100" dirty="0" err="1" smtClean="0">
                <a:solidFill>
                  <a:schemeClr val="bg2"/>
                </a:solidFill>
              </a:rPr>
              <a:t>current</a:t>
            </a:r>
            <a:r>
              <a:rPr lang="nl-NL" sz="2100" dirty="0" smtClean="0">
                <a:solidFill>
                  <a:schemeClr val="bg2"/>
                </a:solidFill>
              </a:rPr>
              <a:t>) manager, in </a:t>
            </a:r>
            <a:r>
              <a:rPr lang="nl-NL" sz="2100" dirty="0" err="1" smtClean="0">
                <a:solidFill>
                  <a:schemeClr val="bg2"/>
                </a:solidFill>
              </a:rPr>
              <a:t>terms</a:t>
            </a:r>
            <a:r>
              <a:rPr lang="nl-NL" sz="2100" dirty="0" smtClean="0">
                <a:solidFill>
                  <a:schemeClr val="bg2"/>
                </a:solidFill>
              </a:rPr>
              <a:t> of </a:t>
            </a:r>
            <a:r>
              <a:rPr lang="nl-NL" sz="2100" dirty="0" err="1" smtClean="0">
                <a:solidFill>
                  <a:schemeClr val="bg2"/>
                </a:solidFill>
              </a:rPr>
              <a:t>masculinity</a:t>
            </a:r>
            <a:r>
              <a:rPr lang="nl-NL" sz="2100" dirty="0" smtClean="0">
                <a:solidFill>
                  <a:schemeClr val="bg2"/>
                </a:solidFill>
              </a:rPr>
              <a:t> and </a:t>
            </a:r>
            <a:r>
              <a:rPr lang="nl-NL" sz="2100" dirty="0" err="1" smtClean="0">
                <a:solidFill>
                  <a:schemeClr val="bg2"/>
                </a:solidFill>
              </a:rPr>
              <a:t>femininity</a:t>
            </a:r>
            <a:r>
              <a:rPr lang="nl-NL" sz="2100" dirty="0" smtClean="0">
                <a:solidFill>
                  <a:schemeClr val="bg2"/>
                </a:solidFill>
              </a:rPr>
              <a:t>:</a:t>
            </a:r>
          </a:p>
          <a:p>
            <a:pPr lvl="2" eaLnBrk="1" hangingPunct="1"/>
            <a:r>
              <a:rPr lang="nl-NL" sz="2100" dirty="0" err="1" smtClean="0">
                <a:solidFill>
                  <a:schemeClr val="bg2"/>
                </a:solidFill>
              </a:rPr>
              <a:t>Masculine</a:t>
            </a:r>
            <a:r>
              <a:rPr lang="nl-NL" sz="2100" dirty="0" smtClean="0">
                <a:solidFill>
                  <a:schemeClr val="bg2"/>
                </a:solidFill>
              </a:rPr>
              <a:t> </a:t>
            </a:r>
            <a:r>
              <a:rPr lang="nl-NL" sz="2100" dirty="0" err="1" smtClean="0">
                <a:solidFill>
                  <a:schemeClr val="bg2"/>
                </a:solidFill>
              </a:rPr>
              <a:t>leadership</a:t>
            </a:r>
            <a:r>
              <a:rPr lang="nl-NL" sz="2100" dirty="0" smtClean="0">
                <a:solidFill>
                  <a:schemeClr val="bg2"/>
                </a:solidFill>
              </a:rPr>
              <a:t> = </a:t>
            </a:r>
            <a:r>
              <a:rPr lang="nl-NL" sz="2100" dirty="0" err="1" smtClean="0">
                <a:solidFill>
                  <a:schemeClr val="bg2"/>
                </a:solidFill>
              </a:rPr>
              <a:t>taking</a:t>
            </a:r>
            <a:r>
              <a:rPr lang="nl-NL" sz="2100" dirty="0" smtClean="0">
                <a:solidFill>
                  <a:schemeClr val="bg2"/>
                </a:solidFill>
              </a:rPr>
              <a:t> </a:t>
            </a:r>
            <a:r>
              <a:rPr lang="nl-NL" sz="2100" dirty="0" err="1" smtClean="0">
                <a:solidFill>
                  <a:schemeClr val="bg2"/>
                </a:solidFill>
              </a:rPr>
              <a:t>risks</a:t>
            </a:r>
            <a:r>
              <a:rPr lang="nl-NL" sz="2100" dirty="0" smtClean="0">
                <a:solidFill>
                  <a:schemeClr val="bg2"/>
                </a:solidFill>
              </a:rPr>
              <a:t>, </a:t>
            </a:r>
            <a:r>
              <a:rPr lang="nl-NL" sz="2100" dirty="0" err="1" smtClean="0">
                <a:solidFill>
                  <a:schemeClr val="bg2"/>
                </a:solidFill>
              </a:rPr>
              <a:t>result</a:t>
            </a:r>
            <a:r>
              <a:rPr lang="nl-NL" sz="2100" dirty="0" smtClean="0">
                <a:solidFill>
                  <a:schemeClr val="bg2"/>
                </a:solidFill>
              </a:rPr>
              <a:t> and </a:t>
            </a:r>
            <a:r>
              <a:rPr lang="nl-NL" sz="2100" dirty="0" err="1" smtClean="0">
                <a:solidFill>
                  <a:schemeClr val="bg2"/>
                </a:solidFill>
              </a:rPr>
              <a:t>task</a:t>
            </a:r>
            <a:r>
              <a:rPr lang="nl-NL" sz="2100" dirty="0" smtClean="0">
                <a:solidFill>
                  <a:schemeClr val="bg2"/>
                </a:solidFill>
              </a:rPr>
              <a:t> </a:t>
            </a:r>
            <a:r>
              <a:rPr lang="nl-NL" sz="2100" dirty="0" err="1" smtClean="0">
                <a:solidFill>
                  <a:schemeClr val="bg2"/>
                </a:solidFill>
              </a:rPr>
              <a:t>oriented</a:t>
            </a:r>
            <a:r>
              <a:rPr lang="nl-NL" sz="2100" dirty="0" smtClean="0">
                <a:solidFill>
                  <a:schemeClr val="bg2"/>
                </a:solidFill>
              </a:rPr>
              <a:t>, dominant, </a:t>
            </a:r>
            <a:r>
              <a:rPr lang="nl-NL" sz="2100" dirty="0" err="1" smtClean="0">
                <a:solidFill>
                  <a:schemeClr val="bg2"/>
                </a:solidFill>
              </a:rPr>
              <a:t>strong</a:t>
            </a:r>
            <a:r>
              <a:rPr lang="nl-NL" sz="2100" dirty="0" smtClean="0">
                <a:solidFill>
                  <a:schemeClr val="bg2"/>
                </a:solidFill>
              </a:rPr>
              <a:t> </a:t>
            </a:r>
            <a:r>
              <a:rPr lang="nl-NL" sz="2100" dirty="0" err="1" smtClean="0">
                <a:solidFill>
                  <a:schemeClr val="bg2"/>
                </a:solidFill>
              </a:rPr>
              <a:t>personality</a:t>
            </a:r>
            <a:endParaRPr lang="nl-NL" sz="2100" dirty="0" smtClean="0">
              <a:solidFill>
                <a:schemeClr val="bg2"/>
              </a:solidFill>
            </a:endParaRPr>
          </a:p>
          <a:p>
            <a:pPr lvl="2" eaLnBrk="1" hangingPunct="1"/>
            <a:r>
              <a:rPr lang="nl-NL" sz="2100" dirty="0" err="1" smtClean="0">
                <a:solidFill>
                  <a:schemeClr val="bg2"/>
                </a:solidFill>
              </a:rPr>
              <a:t>Feminine</a:t>
            </a:r>
            <a:r>
              <a:rPr lang="nl-NL" sz="2100" dirty="0" smtClean="0">
                <a:solidFill>
                  <a:schemeClr val="bg2"/>
                </a:solidFill>
              </a:rPr>
              <a:t> </a:t>
            </a:r>
            <a:r>
              <a:rPr lang="nl-NL" sz="2100" dirty="0" err="1" smtClean="0">
                <a:solidFill>
                  <a:schemeClr val="bg2"/>
                </a:solidFill>
              </a:rPr>
              <a:t>leadership</a:t>
            </a:r>
            <a:r>
              <a:rPr lang="nl-NL" sz="2100" dirty="0" smtClean="0">
                <a:solidFill>
                  <a:schemeClr val="bg2"/>
                </a:solidFill>
              </a:rPr>
              <a:t> = </a:t>
            </a:r>
            <a:r>
              <a:rPr lang="nl-NL" sz="2100" dirty="0" err="1" smtClean="0">
                <a:solidFill>
                  <a:schemeClr val="bg2"/>
                </a:solidFill>
              </a:rPr>
              <a:t>caring</a:t>
            </a:r>
            <a:r>
              <a:rPr lang="nl-NL" sz="2100" dirty="0" smtClean="0">
                <a:solidFill>
                  <a:schemeClr val="bg2"/>
                </a:solidFill>
              </a:rPr>
              <a:t>, </a:t>
            </a:r>
            <a:r>
              <a:rPr lang="nl-NL" sz="2100" dirty="0" err="1" smtClean="0">
                <a:solidFill>
                  <a:schemeClr val="bg2"/>
                </a:solidFill>
              </a:rPr>
              <a:t>human</a:t>
            </a:r>
            <a:r>
              <a:rPr lang="nl-NL" sz="2100" dirty="0" smtClean="0">
                <a:solidFill>
                  <a:schemeClr val="bg2"/>
                </a:solidFill>
              </a:rPr>
              <a:t> </a:t>
            </a:r>
            <a:r>
              <a:rPr lang="nl-NL" sz="2100" dirty="0" err="1" smtClean="0">
                <a:solidFill>
                  <a:schemeClr val="bg2"/>
                </a:solidFill>
              </a:rPr>
              <a:t>orientend</a:t>
            </a:r>
            <a:r>
              <a:rPr lang="nl-NL" sz="2100" dirty="0" smtClean="0">
                <a:solidFill>
                  <a:schemeClr val="bg2"/>
                </a:solidFill>
              </a:rPr>
              <a:t>, </a:t>
            </a:r>
            <a:r>
              <a:rPr lang="nl-NL" sz="2100" dirty="0" err="1" smtClean="0">
                <a:solidFill>
                  <a:schemeClr val="bg2"/>
                </a:solidFill>
              </a:rPr>
              <a:t>communicative</a:t>
            </a:r>
            <a:r>
              <a:rPr lang="nl-NL" sz="2100" dirty="0" smtClean="0">
                <a:solidFill>
                  <a:schemeClr val="bg2"/>
                </a:solidFill>
              </a:rPr>
              <a:t>, sensitive</a:t>
            </a:r>
          </a:p>
          <a:p>
            <a:pPr lvl="1" eaLnBrk="1" hangingPunct="1"/>
            <a:r>
              <a:rPr lang="nl-NL" sz="2100" dirty="0" err="1" smtClean="0">
                <a:solidFill>
                  <a:schemeClr val="bg2"/>
                </a:solidFill>
              </a:rPr>
              <a:t>Leads</a:t>
            </a:r>
            <a:r>
              <a:rPr lang="nl-NL" sz="2100" dirty="0" smtClean="0">
                <a:solidFill>
                  <a:schemeClr val="bg2"/>
                </a:solidFill>
              </a:rPr>
              <a:t> to </a:t>
            </a:r>
            <a:r>
              <a:rPr lang="nl-NL" sz="2100" dirty="0" err="1" smtClean="0">
                <a:solidFill>
                  <a:schemeClr val="bg2"/>
                </a:solidFill>
              </a:rPr>
              <a:t>four</a:t>
            </a:r>
            <a:r>
              <a:rPr lang="nl-NL" sz="2100" dirty="0" smtClean="0">
                <a:solidFill>
                  <a:schemeClr val="bg2"/>
                </a:solidFill>
              </a:rPr>
              <a:t> different types of leaders (</a:t>
            </a:r>
            <a:r>
              <a:rPr lang="nl-NL" sz="2100" dirty="0" err="1" smtClean="0">
                <a:solidFill>
                  <a:schemeClr val="bg2"/>
                </a:solidFill>
              </a:rPr>
              <a:t>Bem</a:t>
            </a:r>
            <a:r>
              <a:rPr lang="nl-NL" sz="2100" dirty="0" smtClean="0">
                <a:solidFill>
                  <a:schemeClr val="bg2"/>
                </a:solidFill>
              </a:rPr>
              <a:t>, 1973):</a:t>
            </a:r>
          </a:p>
          <a:p>
            <a:pPr lvl="2" eaLnBrk="1" hangingPunct="1"/>
            <a:r>
              <a:rPr lang="nl-NL" sz="2100" b="1" dirty="0" err="1" smtClean="0">
                <a:solidFill>
                  <a:schemeClr val="bg2"/>
                </a:solidFill>
              </a:rPr>
              <a:t>Undifferentiated</a:t>
            </a:r>
            <a:r>
              <a:rPr lang="nl-NL" sz="2100" dirty="0" smtClean="0">
                <a:solidFill>
                  <a:schemeClr val="bg2"/>
                </a:solidFill>
              </a:rPr>
              <a:t> (</a:t>
            </a:r>
            <a:r>
              <a:rPr lang="nl-NL" sz="2100" dirty="0" err="1" smtClean="0">
                <a:solidFill>
                  <a:schemeClr val="bg2"/>
                </a:solidFill>
              </a:rPr>
              <a:t>no</a:t>
            </a:r>
            <a:r>
              <a:rPr lang="nl-NL" sz="2100" dirty="0" smtClean="0">
                <a:solidFill>
                  <a:schemeClr val="bg2"/>
                </a:solidFill>
              </a:rPr>
              <a:t> </a:t>
            </a:r>
            <a:r>
              <a:rPr lang="nl-NL" sz="2100" dirty="0" err="1" smtClean="0">
                <a:solidFill>
                  <a:schemeClr val="bg2"/>
                </a:solidFill>
              </a:rPr>
              <a:t>strong</a:t>
            </a:r>
            <a:r>
              <a:rPr lang="nl-NL" sz="2100" dirty="0" smtClean="0">
                <a:solidFill>
                  <a:schemeClr val="bg2"/>
                </a:solidFill>
              </a:rPr>
              <a:t> </a:t>
            </a:r>
            <a:r>
              <a:rPr lang="nl-NL" sz="2100" dirty="0" err="1" smtClean="0">
                <a:solidFill>
                  <a:schemeClr val="bg2"/>
                </a:solidFill>
              </a:rPr>
              <a:t>personality</a:t>
            </a:r>
            <a:r>
              <a:rPr lang="nl-NL" sz="2100" dirty="0" smtClean="0">
                <a:solidFill>
                  <a:schemeClr val="bg2"/>
                </a:solidFill>
              </a:rPr>
              <a:t>, </a:t>
            </a:r>
            <a:r>
              <a:rPr lang="nl-NL" sz="2100" dirty="0" err="1" smtClean="0">
                <a:solidFill>
                  <a:schemeClr val="bg2"/>
                </a:solidFill>
              </a:rPr>
              <a:t>unsensitive</a:t>
            </a:r>
            <a:r>
              <a:rPr lang="nl-NL" sz="2100" dirty="0" smtClean="0">
                <a:solidFill>
                  <a:schemeClr val="bg2"/>
                </a:solidFill>
              </a:rPr>
              <a:t>, </a:t>
            </a:r>
            <a:r>
              <a:rPr lang="nl-NL" sz="2100" dirty="0" err="1" smtClean="0">
                <a:solidFill>
                  <a:schemeClr val="bg2"/>
                </a:solidFill>
              </a:rPr>
              <a:t>unconsiderate</a:t>
            </a:r>
            <a:r>
              <a:rPr lang="nl-NL" sz="2100" dirty="0" smtClean="0">
                <a:solidFill>
                  <a:schemeClr val="bg2"/>
                </a:solidFill>
              </a:rPr>
              <a:t>) -&gt; </a:t>
            </a:r>
            <a:r>
              <a:rPr lang="nl-NL" sz="2100" dirty="0" err="1" smtClean="0">
                <a:solidFill>
                  <a:schemeClr val="bg2"/>
                </a:solidFill>
              </a:rPr>
              <a:t>relates</a:t>
            </a:r>
            <a:r>
              <a:rPr lang="nl-NL" sz="2100" dirty="0" smtClean="0">
                <a:solidFill>
                  <a:schemeClr val="bg2"/>
                </a:solidFill>
              </a:rPr>
              <a:t> to </a:t>
            </a:r>
            <a:r>
              <a:rPr lang="nl-NL" sz="2100" dirty="0" err="1" smtClean="0">
                <a:solidFill>
                  <a:schemeClr val="bg2"/>
                </a:solidFill>
              </a:rPr>
              <a:t>laissez-faire</a:t>
            </a:r>
            <a:endParaRPr lang="nl-NL" sz="2100" dirty="0" smtClean="0">
              <a:solidFill>
                <a:schemeClr val="bg2"/>
              </a:solidFill>
            </a:endParaRPr>
          </a:p>
          <a:p>
            <a:pPr lvl="2" eaLnBrk="1" hangingPunct="1"/>
            <a:r>
              <a:rPr lang="nl-NL" sz="2100" b="1" dirty="0" err="1" smtClean="0">
                <a:solidFill>
                  <a:schemeClr val="bg2"/>
                </a:solidFill>
              </a:rPr>
              <a:t>Masculine</a:t>
            </a:r>
            <a:r>
              <a:rPr lang="nl-NL" sz="2100" dirty="0" smtClean="0">
                <a:solidFill>
                  <a:schemeClr val="bg2"/>
                </a:solidFill>
              </a:rPr>
              <a:t> (</a:t>
            </a:r>
            <a:r>
              <a:rPr lang="nl-NL" sz="2100" dirty="0" err="1" smtClean="0">
                <a:solidFill>
                  <a:schemeClr val="bg2"/>
                </a:solidFill>
              </a:rPr>
              <a:t>powerfull</a:t>
            </a:r>
            <a:r>
              <a:rPr lang="nl-NL" sz="2100" dirty="0" smtClean="0">
                <a:solidFill>
                  <a:schemeClr val="bg2"/>
                </a:solidFill>
              </a:rPr>
              <a:t>, independent, dominant and </a:t>
            </a:r>
            <a:r>
              <a:rPr lang="nl-NL" sz="2100" dirty="0" err="1" smtClean="0">
                <a:solidFill>
                  <a:schemeClr val="bg2"/>
                </a:solidFill>
              </a:rPr>
              <a:t>willing</a:t>
            </a:r>
            <a:r>
              <a:rPr lang="nl-NL" sz="2100" dirty="0" smtClean="0">
                <a:solidFill>
                  <a:schemeClr val="bg2"/>
                </a:solidFill>
              </a:rPr>
              <a:t> to </a:t>
            </a:r>
            <a:r>
              <a:rPr lang="nl-NL" sz="2100" dirty="0" err="1" smtClean="0">
                <a:solidFill>
                  <a:schemeClr val="bg2"/>
                </a:solidFill>
              </a:rPr>
              <a:t>take</a:t>
            </a:r>
            <a:r>
              <a:rPr lang="nl-NL" sz="2100" dirty="0" smtClean="0">
                <a:solidFill>
                  <a:schemeClr val="bg2"/>
                </a:solidFill>
              </a:rPr>
              <a:t> </a:t>
            </a:r>
            <a:r>
              <a:rPr lang="nl-NL" sz="2100" dirty="0" err="1" smtClean="0">
                <a:solidFill>
                  <a:schemeClr val="bg2"/>
                </a:solidFill>
              </a:rPr>
              <a:t>risks</a:t>
            </a:r>
            <a:r>
              <a:rPr lang="nl-NL" sz="2100" dirty="0" smtClean="0">
                <a:solidFill>
                  <a:schemeClr val="bg2"/>
                </a:solidFill>
              </a:rPr>
              <a:t>)</a:t>
            </a:r>
          </a:p>
          <a:p>
            <a:pPr lvl="2" eaLnBrk="1" hangingPunct="1"/>
            <a:r>
              <a:rPr lang="nl-NL" sz="2100" b="1" dirty="0" err="1" smtClean="0">
                <a:solidFill>
                  <a:schemeClr val="bg2"/>
                </a:solidFill>
              </a:rPr>
              <a:t>Feminine</a:t>
            </a:r>
            <a:r>
              <a:rPr lang="nl-NL" sz="2100" dirty="0" smtClean="0">
                <a:solidFill>
                  <a:schemeClr val="bg2"/>
                </a:solidFill>
              </a:rPr>
              <a:t> (warm, sensitive, </a:t>
            </a:r>
            <a:r>
              <a:rPr lang="nl-NL" sz="2100" dirty="0" err="1" smtClean="0">
                <a:solidFill>
                  <a:schemeClr val="bg2"/>
                </a:solidFill>
              </a:rPr>
              <a:t>considerate</a:t>
            </a:r>
            <a:r>
              <a:rPr lang="nl-NL" sz="2100" dirty="0" smtClean="0">
                <a:solidFill>
                  <a:schemeClr val="bg2"/>
                </a:solidFill>
              </a:rPr>
              <a:t> to </a:t>
            </a:r>
            <a:r>
              <a:rPr lang="nl-NL" sz="2100" dirty="0" err="1" smtClean="0">
                <a:solidFill>
                  <a:schemeClr val="bg2"/>
                </a:solidFill>
              </a:rPr>
              <a:t>others</a:t>
            </a:r>
            <a:r>
              <a:rPr lang="nl-NL" sz="2100" dirty="0" smtClean="0">
                <a:solidFill>
                  <a:schemeClr val="bg2"/>
                </a:solidFill>
              </a:rPr>
              <a:t>, </a:t>
            </a:r>
            <a:r>
              <a:rPr lang="nl-NL" sz="2100" dirty="0" err="1" smtClean="0">
                <a:solidFill>
                  <a:schemeClr val="bg2"/>
                </a:solidFill>
              </a:rPr>
              <a:t>communicative</a:t>
            </a:r>
            <a:r>
              <a:rPr lang="nl-NL" sz="2100" dirty="0" smtClean="0">
                <a:solidFill>
                  <a:schemeClr val="bg2"/>
                </a:solidFill>
              </a:rPr>
              <a:t>)</a:t>
            </a:r>
          </a:p>
          <a:p>
            <a:pPr lvl="2" eaLnBrk="1" hangingPunct="1"/>
            <a:r>
              <a:rPr lang="nl-NL" sz="2100" b="1" dirty="0" err="1" smtClean="0">
                <a:solidFill>
                  <a:schemeClr val="bg2"/>
                </a:solidFill>
              </a:rPr>
              <a:t>Androgynous</a:t>
            </a:r>
            <a:r>
              <a:rPr lang="nl-NL" sz="2100" dirty="0" smtClean="0">
                <a:solidFill>
                  <a:schemeClr val="bg2"/>
                </a:solidFill>
              </a:rPr>
              <a:t> (</a:t>
            </a:r>
            <a:r>
              <a:rPr lang="nl-NL" sz="2100" dirty="0" err="1" smtClean="0">
                <a:solidFill>
                  <a:schemeClr val="bg2"/>
                </a:solidFill>
              </a:rPr>
              <a:t>powerful</a:t>
            </a:r>
            <a:r>
              <a:rPr lang="nl-NL" sz="2100" dirty="0" smtClean="0">
                <a:solidFill>
                  <a:schemeClr val="bg2"/>
                </a:solidFill>
              </a:rPr>
              <a:t>, </a:t>
            </a:r>
            <a:r>
              <a:rPr lang="nl-NL" sz="2100" dirty="0" err="1" smtClean="0">
                <a:solidFill>
                  <a:schemeClr val="bg2"/>
                </a:solidFill>
              </a:rPr>
              <a:t>strong</a:t>
            </a:r>
            <a:r>
              <a:rPr lang="nl-NL" sz="2100" dirty="0" smtClean="0">
                <a:solidFill>
                  <a:schemeClr val="bg2"/>
                </a:solidFill>
              </a:rPr>
              <a:t> </a:t>
            </a:r>
            <a:r>
              <a:rPr lang="nl-NL" sz="2100" dirty="0" err="1" smtClean="0">
                <a:solidFill>
                  <a:schemeClr val="bg2"/>
                </a:solidFill>
              </a:rPr>
              <a:t>personality</a:t>
            </a:r>
            <a:r>
              <a:rPr lang="nl-NL" sz="2100" dirty="0" smtClean="0">
                <a:solidFill>
                  <a:schemeClr val="bg2"/>
                </a:solidFill>
              </a:rPr>
              <a:t>, </a:t>
            </a:r>
            <a:r>
              <a:rPr lang="nl-NL" sz="2100" dirty="0" err="1" smtClean="0">
                <a:solidFill>
                  <a:schemeClr val="bg2"/>
                </a:solidFill>
              </a:rPr>
              <a:t>communicative</a:t>
            </a:r>
            <a:r>
              <a:rPr lang="nl-NL" sz="2100" dirty="0" smtClean="0">
                <a:solidFill>
                  <a:schemeClr val="bg2"/>
                </a:solidFill>
              </a:rPr>
              <a:t>, sensitive) -&gt; </a:t>
            </a:r>
            <a:r>
              <a:rPr lang="nl-NL" sz="2100" dirty="0" err="1" smtClean="0">
                <a:solidFill>
                  <a:schemeClr val="bg2"/>
                </a:solidFill>
              </a:rPr>
              <a:t>relates</a:t>
            </a:r>
            <a:r>
              <a:rPr lang="nl-NL" sz="2100" dirty="0" smtClean="0">
                <a:solidFill>
                  <a:schemeClr val="bg2"/>
                </a:solidFill>
              </a:rPr>
              <a:t> to </a:t>
            </a:r>
            <a:r>
              <a:rPr lang="nl-NL" sz="2100" dirty="0" err="1" smtClean="0">
                <a:solidFill>
                  <a:schemeClr val="bg2"/>
                </a:solidFill>
              </a:rPr>
              <a:t>transformational</a:t>
            </a:r>
            <a:endParaRPr lang="nl-NL" sz="2100" dirty="0" smtClean="0">
              <a:solidFill>
                <a:schemeClr val="bg2"/>
              </a:solidFill>
            </a:endParaRPr>
          </a:p>
          <a:p>
            <a:pPr lvl="2" algn="r" eaLnBrk="1" hangingPunct="1">
              <a:buFontTx/>
              <a:buNone/>
            </a:pPr>
            <a:r>
              <a:rPr lang="en-US" sz="1300" dirty="0" smtClean="0"/>
              <a:t>(M&amp;O, 2007, 1, pp 5-17)</a:t>
            </a:r>
            <a:endParaRPr lang="nl-NL" sz="1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checkerboard(across)">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checkerboard(across)">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checkerboard(across)">
                                      <p:cBhvr>
                                        <p:cTn id="17" dur="500"/>
                                        <p:tgtEl>
                                          <p:spTgt spid="204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Effect transition="in" filter="blinds(horizontal)">
                                      <p:cBhvr>
                                        <p:cTn id="22" dur="500"/>
                                        <p:tgtEl>
                                          <p:spTgt spid="20480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04803">
                                            <p:txEl>
                                              <p:pRg st="4" end="4"/>
                                            </p:txEl>
                                          </p:spTgt>
                                        </p:tgtEl>
                                        <p:attrNameLst>
                                          <p:attrName>style.visibility</p:attrName>
                                        </p:attrNameLst>
                                      </p:cBhvr>
                                      <p:to>
                                        <p:strVal val="visible"/>
                                      </p:to>
                                    </p:set>
                                    <p:animEffect transition="in" filter="blinds(horizontal)">
                                      <p:cBhvr>
                                        <p:cTn id="25" dur="500"/>
                                        <p:tgtEl>
                                          <p:spTgt spid="20480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4803">
                                            <p:txEl>
                                              <p:pRg st="5" end="5"/>
                                            </p:txEl>
                                          </p:spTgt>
                                        </p:tgtEl>
                                        <p:attrNameLst>
                                          <p:attrName>style.visibility</p:attrName>
                                        </p:attrNameLst>
                                      </p:cBhvr>
                                      <p:to>
                                        <p:strVal val="visible"/>
                                      </p:to>
                                    </p:set>
                                    <p:animEffect transition="in" filter="blinds(horizontal)">
                                      <p:cBhvr>
                                        <p:cTn id="28" dur="500"/>
                                        <p:tgtEl>
                                          <p:spTgt spid="20480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4803">
                                            <p:txEl>
                                              <p:pRg st="6" end="6"/>
                                            </p:txEl>
                                          </p:spTgt>
                                        </p:tgtEl>
                                        <p:attrNameLst>
                                          <p:attrName>style.visibility</p:attrName>
                                        </p:attrNameLst>
                                      </p:cBhvr>
                                      <p:to>
                                        <p:strVal val="visible"/>
                                      </p:to>
                                    </p:set>
                                    <p:animEffect transition="in" filter="blinds(horizontal)">
                                      <p:cBhvr>
                                        <p:cTn id="31" dur="500"/>
                                        <p:tgtEl>
                                          <p:spTgt spid="20480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04803">
                                            <p:txEl>
                                              <p:pRg st="7" end="7"/>
                                            </p:txEl>
                                          </p:spTgt>
                                        </p:tgtEl>
                                        <p:attrNameLst>
                                          <p:attrName>style.visibility</p:attrName>
                                        </p:attrNameLst>
                                      </p:cBhvr>
                                      <p:to>
                                        <p:strVal val="visible"/>
                                      </p:to>
                                    </p:set>
                                    <p:animEffect transition="in" filter="blinds(horizontal)">
                                      <p:cBhvr>
                                        <p:cTn id="34" dur="500"/>
                                        <p:tgtEl>
                                          <p:spTgt spid="20480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04803">
                                            <p:txEl>
                                              <p:pRg st="8" end="8"/>
                                            </p:txEl>
                                          </p:spTgt>
                                        </p:tgtEl>
                                        <p:attrNameLst>
                                          <p:attrName>style.visibility</p:attrName>
                                        </p:attrNameLst>
                                      </p:cBhvr>
                                      <p:to>
                                        <p:strVal val="visible"/>
                                      </p:to>
                                    </p:set>
                                    <p:animEffect transition="in" filter="blinds(horizontal)">
                                      <p:cBhvr>
                                        <p:cTn id="37" dur="500"/>
                                        <p:tgtEl>
                                          <p:spTgt spid="2048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nummer 4"/>
          <p:cNvSpPr>
            <a:spLocks noGrp="1"/>
          </p:cNvSpPr>
          <p:nvPr>
            <p:ph type="sldNum" sz="quarter" idx="11"/>
          </p:nvPr>
        </p:nvSpPr>
        <p:spPr>
          <a:noFill/>
        </p:spPr>
        <p:txBody>
          <a:bodyPr lIns="91428" tIns="45714" rIns="91428" bIns="45714"/>
          <a:lstStyle/>
          <a:p>
            <a:r>
              <a:rPr lang="en-US" smtClean="0"/>
              <a:t> | </a:t>
            </a:r>
            <a:fld id="{2BDF0621-0C56-44CC-9AFD-1722FF37CC49}" type="slidenum">
              <a:rPr lang="en-US" smtClean="0"/>
              <a:pPr/>
              <a:t>11</a:t>
            </a:fld>
            <a:endParaRPr lang="en-US" smtClean="0"/>
          </a:p>
        </p:txBody>
      </p:sp>
      <p:sp>
        <p:nvSpPr>
          <p:cNvPr id="25603" name="Rectangle 2"/>
          <p:cNvSpPr>
            <a:spLocks noGrp="1" noChangeArrowheads="1"/>
          </p:cNvSpPr>
          <p:nvPr>
            <p:ph type="title"/>
          </p:nvPr>
        </p:nvSpPr>
        <p:spPr>
          <a:xfrm>
            <a:off x="179388" y="836613"/>
            <a:ext cx="7934325" cy="657225"/>
          </a:xfrm>
        </p:spPr>
        <p:txBody>
          <a:bodyPr/>
          <a:lstStyle/>
          <a:p>
            <a:pPr eaLnBrk="1" hangingPunct="1"/>
            <a:r>
              <a:rPr lang="nl-NL" dirty="0" err="1" smtClean="0">
                <a:solidFill>
                  <a:schemeClr val="bg2"/>
                </a:solidFill>
              </a:rPr>
              <a:t>Results</a:t>
            </a:r>
            <a:r>
              <a:rPr lang="nl-NL" dirty="0" smtClean="0">
                <a:solidFill>
                  <a:schemeClr val="bg2"/>
                </a:solidFill>
              </a:rPr>
              <a:t> </a:t>
            </a:r>
            <a:r>
              <a:rPr lang="nl-NL" dirty="0" err="1" smtClean="0">
                <a:solidFill>
                  <a:schemeClr val="bg2"/>
                </a:solidFill>
              </a:rPr>
              <a:t>Intermediair-study</a:t>
            </a:r>
            <a:r>
              <a:rPr lang="nl-NL" dirty="0" smtClean="0">
                <a:solidFill>
                  <a:schemeClr val="bg2"/>
                </a:solidFill>
              </a:rPr>
              <a:t> 2005</a:t>
            </a:r>
          </a:p>
        </p:txBody>
      </p:sp>
      <p:sp>
        <p:nvSpPr>
          <p:cNvPr id="205827" name="Rectangle 3"/>
          <p:cNvSpPr>
            <a:spLocks noGrp="1" noChangeArrowheads="1"/>
          </p:cNvSpPr>
          <p:nvPr>
            <p:ph type="body" idx="1"/>
          </p:nvPr>
        </p:nvSpPr>
        <p:spPr>
          <a:xfrm>
            <a:off x="395288" y="1557338"/>
            <a:ext cx="8281168" cy="3887787"/>
          </a:xfrm>
        </p:spPr>
        <p:txBody>
          <a:bodyPr/>
          <a:lstStyle/>
          <a:p>
            <a:pPr lvl="1" eaLnBrk="1" hangingPunct="1"/>
            <a:r>
              <a:rPr lang="nl-NL" dirty="0" smtClean="0">
                <a:solidFill>
                  <a:schemeClr val="bg2"/>
                </a:solidFill>
              </a:rPr>
              <a:t>Is </a:t>
            </a:r>
            <a:r>
              <a:rPr lang="nl-NL" dirty="0" err="1" smtClean="0">
                <a:solidFill>
                  <a:schemeClr val="bg2"/>
                </a:solidFill>
              </a:rPr>
              <a:t>there</a:t>
            </a:r>
            <a:r>
              <a:rPr lang="nl-NL" dirty="0" smtClean="0">
                <a:solidFill>
                  <a:schemeClr val="bg2"/>
                </a:solidFill>
              </a:rPr>
              <a:t> a ‘</a:t>
            </a:r>
            <a:r>
              <a:rPr lang="nl-NL" i="1" dirty="0" smtClean="0">
                <a:solidFill>
                  <a:schemeClr val="bg2"/>
                </a:solidFill>
              </a:rPr>
              <a:t>the </a:t>
            </a:r>
            <a:r>
              <a:rPr lang="nl-NL" i="1" dirty="0" err="1" smtClean="0">
                <a:solidFill>
                  <a:schemeClr val="bg2"/>
                </a:solidFill>
              </a:rPr>
              <a:t>feminine</a:t>
            </a:r>
            <a:r>
              <a:rPr lang="nl-NL" i="1" dirty="0" smtClean="0">
                <a:solidFill>
                  <a:schemeClr val="bg2"/>
                </a:solidFill>
              </a:rPr>
              <a:t> </a:t>
            </a:r>
            <a:r>
              <a:rPr lang="nl-NL" i="1" dirty="0" err="1" smtClean="0">
                <a:solidFill>
                  <a:schemeClr val="bg2"/>
                </a:solidFill>
              </a:rPr>
              <a:t>advantage</a:t>
            </a:r>
            <a:r>
              <a:rPr lang="nl-NL" dirty="0" smtClean="0">
                <a:solidFill>
                  <a:schemeClr val="bg2"/>
                </a:solidFill>
              </a:rPr>
              <a:t>’?</a:t>
            </a:r>
          </a:p>
          <a:p>
            <a:pPr lvl="2" eaLnBrk="1" hangingPunct="1"/>
            <a:r>
              <a:rPr lang="nl-NL" dirty="0" smtClean="0">
                <a:solidFill>
                  <a:schemeClr val="bg2"/>
                </a:solidFill>
              </a:rPr>
              <a:t>No: male and </a:t>
            </a:r>
            <a:r>
              <a:rPr lang="nl-NL" dirty="0" err="1" smtClean="0">
                <a:solidFill>
                  <a:schemeClr val="bg2"/>
                </a:solidFill>
              </a:rPr>
              <a:t>female</a:t>
            </a:r>
            <a:r>
              <a:rPr lang="nl-NL" dirty="0" smtClean="0">
                <a:solidFill>
                  <a:schemeClr val="bg2"/>
                </a:solidFill>
              </a:rPr>
              <a:t> leaders are </a:t>
            </a:r>
            <a:r>
              <a:rPr lang="nl-NL" dirty="0" err="1" smtClean="0">
                <a:solidFill>
                  <a:schemeClr val="bg2"/>
                </a:solidFill>
              </a:rPr>
              <a:t>alike</a:t>
            </a:r>
            <a:r>
              <a:rPr lang="nl-NL" dirty="0" smtClean="0">
                <a:solidFill>
                  <a:schemeClr val="bg2"/>
                </a:solidFill>
              </a:rPr>
              <a:t> in the </a:t>
            </a:r>
            <a:r>
              <a:rPr lang="nl-NL" dirty="0" err="1" smtClean="0">
                <a:solidFill>
                  <a:schemeClr val="bg2"/>
                </a:solidFill>
              </a:rPr>
              <a:t>feminine</a:t>
            </a:r>
            <a:r>
              <a:rPr lang="nl-NL" dirty="0" smtClean="0">
                <a:solidFill>
                  <a:schemeClr val="bg2"/>
                </a:solidFill>
              </a:rPr>
              <a:t> and </a:t>
            </a:r>
            <a:r>
              <a:rPr lang="nl-NL" dirty="0" err="1" smtClean="0">
                <a:solidFill>
                  <a:schemeClr val="bg2"/>
                </a:solidFill>
              </a:rPr>
              <a:t>masculine</a:t>
            </a:r>
            <a:r>
              <a:rPr lang="nl-NL" dirty="0" smtClean="0">
                <a:solidFill>
                  <a:schemeClr val="bg2"/>
                </a:solidFill>
              </a:rPr>
              <a:t> </a:t>
            </a:r>
            <a:r>
              <a:rPr lang="nl-NL" dirty="0" err="1" smtClean="0">
                <a:solidFill>
                  <a:schemeClr val="bg2"/>
                </a:solidFill>
              </a:rPr>
              <a:t>category</a:t>
            </a:r>
            <a:r>
              <a:rPr lang="nl-NL" dirty="0" smtClean="0">
                <a:solidFill>
                  <a:schemeClr val="bg2"/>
                </a:solidFill>
              </a:rPr>
              <a:t>.</a:t>
            </a:r>
          </a:p>
          <a:p>
            <a:pPr lvl="2" eaLnBrk="1" hangingPunct="1"/>
            <a:r>
              <a:rPr lang="nl-NL" dirty="0" err="1" smtClean="0">
                <a:solidFill>
                  <a:schemeClr val="bg2"/>
                </a:solidFill>
              </a:rPr>
              <a:t>However</a:t>
            </a:r>
            <a:r>
              <a:rPr lang="nl-NL" dirty="0" smtClean="0">
                <a:solidFill>
                  <a:schemeClr val="bg2"/>
                </a:solidFill>
              </a:rPr>
              <a:t>, </a:t>
            </a:r>
            <a:r>
              <a:rPr lang="nl-NL" dirty="0" err="1" smtClean="0">
                <a:solidFill>
                  <a:schemeClr val="bg2"/>
                </a:solidFill>
              </a:rPr>
              <a:t>there</a:t>
            </a:r>
            <a:r>
              <a:rPr lang="nl-NL" dirty="0" smtClean="0">
                <a:solidFill>
                  <a:schemeClr val="bg2"/>
                </a:solidFill>
              </a:rPr>
              <a:t> is a </a:t>
            </a:r>
            <a:r>
              <a:rPr lang="nl-NL" dirty="0" err="1" smtClean="0">
                <a:solidFill>
                  <a:schemeClr val="bg2"/>
                </a:solidFill>
              </a:rPr>
              <a:t>striking</a:t>
            </a:r>
            <a:r>
              <a:rPr lang="nl-NL" dirty="0" smtClean="0">
                <a:solidFill>
                  <a:schemeClr val="bg2"/>
                </a:solidFill>
              </a:rPr>
              <a:t> </a:t>
            </a:r>
            <a:r>
              <a:rPr lang="nl-NL" dirty="0" err="1" smtClean="0">
                <a:solidFill>
                  <a:schemeClr val="bg2"/>
                </a:solidFill>
              </a:rPr>
              <a:t>difference</a:t>
            </a:r>
            <a:r>
              <a:rPr lang="nl-NL" dirty="0" smtClean="0">
                <a:solidFill>
                  <a:schemeClr val="bg2"/>
                </a:solidFill>
              </a:rPr>
              <a:t> </a:t>
            </a:r>
            <a:r>
              <a:rPr lang="nl-NL" dirty="0" err="1" smtClean="0">
                <a:solidFill>
                  <a:schemeClr val="bg2"/>
                </a:solidFill>
              </a:rPr>
              <a:t>between</a:t>
            </a:r>
            <a:r>
              <a:rPr lang="nl-NL" dirty="0" smtClean="0">
                <a:solidFill>
                  <a:schemeClr val="bg2"/>
                </a:solidFill>
              </a:rPr>
              <a:t> </a:t>
            </a:r>
            <a:r>
              <a:rPr lang="nl-NL" dirty="0" err="1" smtClean="0">
                <a:solidFill>
                  <a:schemeClr val="bg2"/>
                </a:solidFill>
              </a:rPr>
              <a:t>undifferentiated</a:t>
            </a:r>
            <a:r>
              <a:rPr lang="nl-NL" dirty="0" smtClean="0">
                <a:solidFill>
                  <a:schemeClr val="bg2"/>
                </a:solidFill>
              </a:rPr>
              <a:t> and </a:t>
            </a:r>
            <a:r>
              <a:rPr lang="nl-NL" dirty="0" err="1" smtClean="0">
                <a:solidFill>
                  <a:schemeClr val="bg2"/>
                </a:solidFill>
              </a:rPr>
              <a:t>androgynous</a:t>
            </a:r>
            <a:r>
              <a:rPr lang="nl-NL" dirty="0" smtClean="0">
                <a:solidFill>
                  <a:schemeClr val="bg2"/>
                </a:solidFill>
              </a:rPr>
              <a:t> (</a:t>
            </a:r>
            <a:r>
              <a:rPr lang="nl-NL" dirty="0" err="1" smtClean="0">
                <a:solidFill>
                  <a:schemeClr val="bg2"/>
                </a:solidFill>
              </a:rPr>
              <a:t>cf</a:t>
            </a:r>
            <a:r>
              <a:rPr lang="nl-NL" dirty="0" smtClean="0">
                <a:solidFill>
                  <a:schemeClr val="bg2"/>
                </a:solidFill>
              </a:rPr>
              <a:t> </a:t>
            </a:r>
            <a:r>
              <a:rPr lang="nl-NL" dirty="0" err="1" smtClean="0">
                <a:solidFill>
                  <a:schemeClr val="bg2"/>
                </a:solidFill>
              </a:rPr>
              <a:t>Eagly</a:t>
            </a:r>
            <a:r>
              <a:rPr lang="nl-NL" dirty="0" smtClean="0">
                <a:solidFill>
                  <a:schemeClr val="bg2"/>
                </a:solidFill>
              </a:rPr>
              <a:t> et al!).</a:t>
            </a:r>
          </a:p>
          <a:p>
            <a:pPr lvl="2" eaLnBrk="1" hangingPunct="1"/>
            <a:endParaRPr lang="nl-NL" dirty="0" smtClean="0">
              <a:solidFill>
                <a:schemeClr val="bg2"/>
              </a:solidFill>
            </a:endParaRPr>
          </a:p>
          <a:p>
            <a:pPr lvl="2" eaLnBrk="1" hangingPunct="1"/>
            <a:endParaRPr lang="nl-NL" dirty="0" smtClean="0"/>
          </a:p>
          <a:p>
            <a:pPr lvl="2" eaLnBrk="1" hangingPunct="1"/>
            <a:endParaRPr lang="nl-NL" dirty="0" smtClean="0"/>
          </a:p>
        </p:txBody>
      </p:sp>
      <p:sp>
        <p:nvSpPr>
          <p:cNvPr id="25605" name="Rectangle 4"/>
          <p:cNvSpPr>
            <a:spLocks noChangeArrowheads="1"/>
          </p:cNvSpPr>
          <p:nvPr/>
        </p:nvSpPr>
        <p:spPr bwMode="gray">
          <a:xfrm>
            <a:off x="0" y="2619375"/>
            <a:ext cx="36513" cy="515938"/>
          </a:xfrm>
          <a:prstGeom prst="rect">
            <a:avLst/>
          </a:prstGeom>
          <a:noFill/>
          <a:ln w="9525">
            <a:noFill/>
            <a:miter lim="800000"/>
            <a:headEnd/>
            <a:tailEnd/>
          </a:ln>
        </p:spPr>
        <p:txBody>
          <a:bodyPr wrap="none" lIns="18032" tIns="35936" rIns="18032" bIns="107935" anchor="ctr">
            <a:spAutoFit/>
          </a:bodyPr>
          <a:lstStyle/>
          <a:p>
            <a:pPr algn="l">
              <a:spcBef>
                <a:spcPct val="0"/>
              </a:spcBef>
            </a:pPr>
            <a:endParaRPr lang="nl-NL" sz="2400">
              <a:latin typeface="Times New Roman" pitchFamily="18" charset="0"/>
            </a:endParaRPr>
          </a:p>
        </p:txBody>
      </p:sp>
      <p:graphicFrame>
        <p:nvGraphicFramePr>
          <p:cNvPr id="205829" name="Group 5"/>
          <p:cNvGraphicFramePr>
            <a:graphicFrameLocks noGrp="1"/>
          </p:cNvGraphicFramePr>
          <p:nvPr/>
        </p:nvGraphicFramePr>
        <p:xfrm>
          <a:off x="468313" y="3860800"/>
          <a:ext cx="7991475" cy="1728789"/>
        </p:xfrm>
        <a:graphic>
          <a:graphicData uri="http://schemas.openxmlformats.org/drawingml/2006/table">
            <a:tbl>
              <a:tblPr/>
              <a:tblGrid>
                <a:gridCol w="1223962"/>
                <a:gridCol w="358775"/>
                <a:gridCol w="1944688"/>
                <a:gridCol w="211137"/>
                <a:gridCol w="1085850"/>
                <a:gridCol w="331788"/>
                <a:gridCol w="1179512"/>
                <a:gridCol w="236538"/>
                <a:gridCol w="1419225"/>
              </a:tblGrid>
              <a:tr h="703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100" b="0" i="0" u="none" strike="noStrike" cap="none" normalizeH="0" baseline="0" dirty="0" smtClean="0">
                        <a:ln>
                          <a:noFill/>
                        </a:ln>
                        <a:solidFill>
                          <a:schemeClr val="tx1"/>
                        </a:solidFill>
                        <a:effectLst/>
                        <a:latin typeface="Georgia" pitchFamily="18" charset="0"/>
                        <a:ea typeface="ＭＳ Ｐゴシック" pitchFamily="1" charset="-128"/>
                      </a:endParaRPr>
                    </a:p>
                  </a:txBody>
                  <a:tcPr marL="18034" marR="18034" marT="35941" marB="107950"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Undifferentiated</a:t>
                      </a:r>
                      <a:endPar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Feminine</a:t>
                      </a:r>
                      <a:endPar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Masculine</a:t>
                      </a:r>
                      <a:endParaRPr kumimoji="0" lang="en-GB" sz="21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err="1" smtClean="0">
                          <a:ln>
                            <a:noFill/>
                          </a:ln>
                          <a:solidFill>
                            <a:schemeClr val="bg2"/>
                          </a:solidFill>
                          <a:effectLst/>
                          <a:latin typeface="Times New Roman" pitchFamily="18" charset="0"/>
                          <a:ea typeface="ＭＳ Ｐゴシック" pitchFamily="1" charset="-128"/>
                          <a:cs typeface="Times New Roman" pitchFamily="18" charset="0"/>
                        </a:rPr>
                        <a:t>Androgynous</a:t>
                      </a:r>
                      <a:endParaRPr kumimoji="0" lang="fr-FR" sz="21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r>
              <a:tr h="512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rPr>
                        <a:t>Male </a:t>
                      </a:r>
                      <a:r>
                        <a:rPr kumimoji="0" lang="fr-FR" sz="2100" b="1" i="0" u="none" strike="noStrike" cap="none" normalizeH="0" baseline="0" dirty="0" err="1" smtClean="0">
                          <a:ln>
                            <a:noFill/>
                          </a:ln>
                          <a:solidFill>
                            <a:schemeClr val="bg2"/>
                          </a:solidFill>
                          <a:effectLst/>
                          <a:latin typeface="Times New Roman" pitchFamily="18" charset="0"/>
                          <a:ea typeface="ＭＳ Ｐゴシック" pitchFamily="1" charset="-128"/>
                        </a:rPr>
                        <a:t>mgr</a:t>
                      </a:r>
                      <a:endPar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32%</a:t>
                      </a:r>
                      <a:endParaRPr kumimoji="0" lang="en-GB"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25%</a:t>
                      </a:r>
                      <a:endPar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22%</a:t>
                      </a:r>
                      <a:endParaRPr kumimoji="0" lang="en-GB"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nl-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21%</a:t>
                      </a:r>
                      <a:endParaRPr kumimoji="0" lang="en-GB"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12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rPr>
                        <a:t>Female mgr</a:t>
                      </a:r>
                    </a:p>
                  </a:txBody>
                  <a:tcPr marL="18034" marR="18034" marT="35941" marB="107950"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22%</a:t>
                      </a:r>
                      <a:endParaRPr kumimoji="0" lang="en-GB"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27%</a:t>
                      </a:r>
                      <a:endPar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20%</a:t>
                      </a:r>
                      <a:endPar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31%</a:t>
                      </a:r>
                      <a:endParaRPr kumimoji="0" lang="en-GB"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25" name="Rectangle 26"/>
          <p:cNvSpPr>
            <a:spLocks noChangeArrowheads="1"/>
          </p:cNvSpPr>
          <p:nvPr/>
        </p:nvSpPr>
        <p:spPr bwMode="gray">
          <a:xfrm>
            <a:off x="0" y="3721100"/>
            <a:ext cx="36513" cy="515938"/>
          </a:xfrm>
          <a:prstGeom prst="rect">
            <a:avLst/>
          </a:prstGeom>
          <a:noFill/>
          <a:ln w="9525">
            <a:noFill/>
            <a:miter lim="800000"/>
            <a:headEnd/>
            <a:tailEnd/>
          </a:ln>
        </p:spPr>
        <p:txBody>
          <a:bodyPr wrap="none" lIns="18032" tIns="35936" rIns="18032" bIns="107935" anchor="ctr">
            <a:spAutoFit/>
          </a:bodyPr>
          <a:lstStyle/>
          <a:p>
            <a:pPr algn="l">
              <a:spcBef>
                <a:spcPct val="0"/>
              </a:spcBef>
            </a:pPr>
            <a:endParaRPr lang="nl-NL"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blinds(horizontal)">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829"/>
                                        </p:tgtEl>
                                        <p:attrNameLst>
                                          <p:attrName>style.visibility</p:attrName>
                                        </p:attrNameLst>
                                      </p:cBhvr>
                                      <p:to>
                                        <p:strVal val="visible"/>
                                      </p:to>
                                    </p:set>
                                    <p:animEffect transition="in" filter="blinds(horizontal)">
                                      <p:cBhvr>
                                        <p:cTn id="12" dur="500"/>
                                        <p:tgtEl>
                                          <p:spTgt spid="2058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827">
                                            <p:txEl>
                                              <p:pRg st="1" end="1"/>
                                            </p:txEl>
                                          </p:spTgt>
                                        </p:tgtEl>
                                        <p:attrNameLst>
                                          <p:attrName>style.visibility</p:attrName>
                                        </p:attrNameLst>
                                      </p:cBhvr>
                                      <p:to>
                                        <p:strVal val="visible"/>
                                      </p:to>
                                    </p:set>
                                    <p:animEffect transition="in" filter="blinds(horizontal)">
                                      <p:cBhvr>
                                        <p:cTn id="17" dur="500"/>
                                        <p:tgtEl>
                                          <p:spTgt spid="2058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827">
                                            <p:txEl>
                                              <p:pRg st="2" end="2"/>
                                            </p:txEl>
                                          </p:spTgt>
                                        </p:tgtEl>
                                        <p:attrNameLst>
                                          <p:attrName>style.visibility</p:attrName>
                                        </p:attrNameLst>
                                      </p:cBhvr>
                                      <p:to>
                                        <p:strVal val="visible"/>
                                      </p:to>
                                    </p:set>
                                    <p:animEffect transition="in" filter="blinds(horizontal)">
                                      <p:cBhvr>
                                        <p:cTn id="22" dur="5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nummer 4"/>
          <p:cNvSpPr>
            <a:spLocks noGrp="1"/>
          </p:cNvSpPr>
          <p:nvPr>
            <p:ph type="sldNum" sz="quarter" idx="11"/>
          </p:nvPr>
        </p:nvSpPr>
        <p:spPr>
          <a:noFill/>
        </p:spPr>
        <p:txBody>
          <a:bodyPr lIns="91428" tIns="45714" rIns="91428" bIns="45714"/>
          <a:lstStyle/>
          <a:p>
            <a:r>
              <a:rPr lang="en-US" smtClean="0"/>
              <a:t> | </a:t>
            </a:r>
            <a:fld id="{9CCBD90B-3C1D-4FBE-862A-26765A4C9199}" type="slidenum">
              <a:rPr lang="en-US" smtClean="0"/>
              <a:pPr/>
              <a:t>12</a:t>
            </a:fld>
            <a:endParaRPr lang="en-US" smtClean="0"/>
          </a:p>
        </p:txBody>
      </p:sp>
      <p:sp>
        <p:nvSpPr>
          <p:cNvPr id="26627" name="Rectangle 2"/>
          <p:cNvSpPr>
            <a:spLocks noGrp="1" noChangeArrowheads="1"/>
          </p:cNvSpPr>
          <p:nvPr>
            <p:ph type="title"/>
          </p:nvPr>
        </p:nvSpPr>
        <p:spPr>
          <a:xfrm>
            <a:off x="395288" y="836613"/>
            <a:ext cx="7934325" cy="657225"/>
          </a:xfrm>
        </p:spPr>
        <p:txBody>
          <a:bodyPr/>
          <a:lstStyle/>
          <a:p>
            <a:pPr eaLnBrk="1" hangingPunct="1"/>
            <a:r>
              <a:rPr lang="nl-NL" dirty="0" err="1" smtClean="0">
                <a:solidFill>
                  <a:schemeClr val="bg2"/>
                </a:solidFill>
              </a:rPr>
              <a:t>Results</a:t>
            </a:r>
            <a:r>
              <a:rPr lang="nl-NL" dirty="0" smtClean="0">
                <a:solidFill>
                  <a:schemeClr val="bg2"/>
                </a:solidFill>
              </a:rPr>
              <a:t> 2005 (</a:t>
            </a:r>
            <a:r>
              <a:rPr lang="nl-NL" dirty="0" err="1" smtClean="0">
                <a:solidFill>
                  <a:schemeClr val="bg2"/>
                </a:solidFill>
              </a:rPr>
              <a:t>continued</a:t>
            </a:r>
            <a:r>
              <a:rPr lang="nl-NL" dirty="0" smtClean="0">
                <a:solidFill>
                  <a:schemeClr val="bg2"/>
                </a:solidFill>
              </a:rPr>
              <a:t>)</a:t>
            </a:r>
          </a:p>
        </p:txBody>
      </p:sp>
      <p:sp>
        <p:nvSpPr>
          <p:cNvPr id="207875" name="Rectangle 3"/>
          <p:cNvSpPr>
            <a:spLocks noGrp="1" noChangeArrowheads="1"/>
          </p:cNvSpPr>
          <p:nvPr>
            <p:ph type="body" idx="1"/>
          </p:nvPr>
        </p:nvSpPr>
        <p:spPr>
          <a:xfrm>
            <a:off x="250825" y="1457325"/>
            <a:ext cx="8640763" cy="5400675"/>
          </a:xfrm>
        </p:spPr>
        <p:txBody>
          <a:bodyPr/>
          <a:lstStyle/>
          <a:p>
            <a:pPr lvl="1" eaLnBrk="1" hangingPunct="1">
              <a:lnSpc>
                <a:spcPct val="90000"/>
              </a:lnSpc>
            </a:pPr>
            <a:r>
              <a:rPr lang="nl-NL" dirty="0" err="1" smtClean="0">
                <a:solidFill>
                  <a:schemeClr val="bg2"/>
                </a:solidFill>
              </a:rPr>
              <a:t>Undifferentiated</a:t>
            </a:r>
            <a:r>
              <a:rPr lang="nl-NL" dirty="0" smtClean="0">
                <a:solidFill>
                  <a:schemeClr val="bg2"/>
                </a:solidFill>
              </a:rPr>
              <a:t> leaders </a:t>
            </a:r>
            <a:r>
              <a:rPr lang="nl-NL" dirty="0" err="1" smtClean="0">
                <a:solidFill>
                  <a:schemeClr val="bg2"/>
                </a:solidFill>
              </a:rPr>
              <a:t>get</a:t>
            </a:r>
            <a:r>
              <a:rPr lang="nl-NL" dirty="0" smtClean="0">
                <a:solidFill>
                  <a:schemeClr val="bg2"/>
                </a:solidFill>
              </a:rPr>
              <a:t> the </a:t>
            </a:r>
            <a:r>
              <a:rPr lang="nl-NL" dirty="0" err="1" smtClean="0">
                <a:solidFill>
                  <a:schemeClr val="bg2"/>
                </a:solidFill>
              </a:rPr>
              <a:t>lowest</a:t>
            </a:r>
            <a:r>
              <a:rPr lang="nl-NL" dirty="0" smtClean="0">
                <a:solidFill>
                  <a:schemeClr val="bg2"/>
                </a:solidFill>
              </a:rPr>
              <a:t> ratings, </a:t>
            </a:r>
            <a:r>
              <a:rPr lang="nl-NL" dirty="0" err="1" smtClean="0">
                <a:solidFill>
                  <a:schemeClr val="bg2"/>
                </a:solidFill>
              </a:rPr>
              <a:t>androgynous</a:t>
            </a:r>
            <a:r>
              <a:rPr lang="nl-NL" dirty="0" smtClean="0">
                <a:solidFill>
                  <a:schemeClr val="bg2"/>
                </a:solidFill>
              </a:rPr>
              <a:t> leaders are </a:t>
            </a:r>
            <a:r>
              <a:rPr lang="nl-NL" dirty="0" err="1" smtClean="0">
                <a:solidFill>
                  <a:schemeClr val="bg2"/>
                </a:solidFill>
              </a:rPr>
              <a:t>ranked</a:t>
            </a:r>
            <a:r>
              <a:rPr lang="nl-NL" dirty="0" smtClean="0">
                <a:solidFill>
                  <a:schemeClr val="bg2"/>
                </a:solidFill>
              </a:rPr>
              <a:t> </a:t>
            </a:r>
            <a:r>
              <a:rPr lang="nl-NL" dirty="0" err="1" smtClean="0">
                <a:solidFill>
                  <a:schemeClr val="bg2"/>
                </a:solidFill>
              </a:rPr>
              <a:t>highest</a:t>
            </a:r>
            <a:r>
              <a:rPr lang="nl-NL" dirty="0" smtClean="0">
                <a:solidFill>
                  <a:schemeClr val="bg2"/>
                </a:solidFill>
              </a:rPr>
              <a:t>:</a:t>
            </a:r>
          </a:p>
          <a:p>
            <a:pPr lvl="1" eaLnBrk="1" hangingPunct="1">
              <a:lnSpc>
                <a:spcPct val="90000"/>
              </a:lnSpc>
            </a:pPr>
            <a:endParaRPr lang="nl-NL" dirty="0" smtClean="0">
              <a:solidFill>
                <a:schemeClr val="bg2"/>
              </a:solidFill>
            </a:endParaRPr>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endParaRPr lang="nl-NL" dirty="0" smtClean="0"/>
          </a:p>
          <a:p>
            <a:pPr lvl="1" eaLnBrk="1" hangingPunct="1">
              <a:lnSpc>
                <a:spcPct val="90000"/>
              </a:lnSpc>
            </a:pPr>
            <a:r>
              <a:rPr lang="nl-NL" sz="2300" dirty="0" err="1" smtClean="0">
                <a:solidFill>
                  <a:schemeClr val="bg2"/>
                </a:solidFill>
              </a:rPr>
              <a:t>So</a:t>
            </a:r>
            <a:r>
              <a:rPr lang="nl-NL" sz="2300" dirty="0" smtClean="0">
                <a:solidFill>
                  <a:schemeClr val="bg2"/>
                </a:solidFill>
              </a:rPr>
              <a:t>: </a:t>
            </a:r>
            <a:r>
              <a:rPr lang="nl-NL" sz="2300" dirty="0" err="1" smtClean="0">
                <a:solidFill>
                  <a:schemeClr val="bg2"/>
                </a:solidFill>
              </a:rPr>
              <a:t>female</a:t>
            </a:r>
            <a:r>
              <a:rPr lang="nl-NL" sz="2300" dirty="0" smtClean="0">
                <a:solidFill>
                  <a:schemeClr val="bg2"/>
                </a:solidFill>
              </a:rPr>
              <a:t> leaders </a:t>
            </a:r>
            <a:r>
              <a:rPr lang="nl-NL" sz="2300" dirty="0" err="1" smtClean="0">
                <a:solidFill>
                  <a:schemeClr val="bg2"/>
                </a:solidFill>
              </a:rPr>
              <a:t>get</a:t>
            </a:r>
            <a:r>
              <a:rPr lang="nl-NL" sz="2300" dirty="0" smtClean="0">
                <a:solidFill>
                  <a:schemeClr val="bg2"/>
                </a:solidFill>
              </a:rPr>
              <a:t> high </a:t>
            </a:r>
            <a:r>
              <a:rPr lang="nl-NL" sz="2300" dirty="0" err="1" smtClean="0">
                <a:solidFill>
                  <a:schemeClr val="bg2"/>
                </a:solidFill>
              </a:rPr>
              <a:t>grades</a:t>
            </a:r>
            <a:r>
              <a:rPr lang="nl-NL" sz="2300" dirty="0" smtClean="0">
                <a:solidFill>
                  <a:schemeClr val="bg2"/>
                </a:solidFill>
              </a:rPr>
              <a:t>, </a:t>
            </a:r>
            <a:r>
              <a:rPr lang="nl-NL" sz="2300" dirty="0" err="1" smtClean="0">
                <a:solidFill>
                  <a:schemeClr val="bg2"/>
                </a:solidFill>
              </a:rPr>
              <a:t>but</a:t>
            </a:r>
            <a:r>
              <a:rPr lang="nl-NL" sz="2300" dirty="0" smtClean="0">
                <a:solidFill>
                  <a:schemeClr val="bg2"/>
                </a:solidFill>
              </a:rPr>
              <a:t> </a:t>
            </a:r>
            <a:r>
              <a:rPr lang="nl-NL" sz="2300" dirty="0" err="1" smtClean="0">
                <a:solidFill>
                  <a:schemeClr val="bg2"/>
                </a:solidFill>
              </a:rPr>
              <a:t>not</a:t>
            </a:r>
            <a:r>
              <a:rPr lang="nl-NL" sz="2300" dirty="0" smtClean="0">
                <a:solidFill>
                  <a:schemeClr val="bg2"/>
                </a:solidFill>
              </a:rPr>
              <a:t> </a:t>
            </a:r>
            <a:r>
              <a:rPr lang="nl-NL" sz="2300" dirty="0" err="1" smtClean="0">
                <a:solidFill>
                  <a:schemeClr val="bg2"/>
                </a:solidFill>
              </a:rPr>
              <a:t>because</a:t>
            </a:r>
            <a:r>
              <a:rPr lang="nl-NL" sz="2300" dirty="0" smtClean="0">
                <a:solidFill>
                  <a:schemeClr val="bg2"/>
                </a:solidFill>
              </a:rPr>
              <a:t> of </a:t>
            </a:r>
            <a:r>
              <a:rPr lang="nl-NL" sz="2300" dirty="0" err="1" smtClean="0">
                <a:solidFill>
                  <a:schemeClr val="bg2"/>
                </a:solidFill>
              </a:rPr>
              <a:t>their</a:t>
            </a:r>
            <a:r>
              <a:rPr lang="nl-NL" sz="2300" dirty="0" smtClean="0">
                <a:solidFill>
                  <a:schemeClr val="bg2"/>
                </a:solidFill>
              </a:rPr>
              <a:t> </a:t>
            </a:r>
            <a:r>
              <a:rPr lang="nl-NL" sz="2300" dirty="0" err="1" smtClean="0">
                <a:solidFill>
                  <a:schemeClr val="bg2"/>
                </a:solidFill>
              </a:rPr>
              <a:t>femininity</a:t>
            </a:r>
            <a:r>
              <a:rPr lang="nl-NL" sz="2300" dirty="0" smtClean="0">
                <a:solidFill>
                  <a:schemeClr val="bg2"/>
                </a:solidFill>
              </a:rPr>
              <a:t>: </a:t>
            </a:r>
            <a:r>
              <a:rPr lang="nl-NL" sz="2300" dirty="0" err="1" smtClean="0">
                <a:solidFill>
                  <a:schemeClr val="bg2"/>
                </a:solidFill>
              </a:rPr>
              <a:t>they</a:t>
            </a:r>
            <a:r>
              <a:rPr lang="nl-NL" sz="2300" dirty="0" smtClean="0">
                <a:solidFill>
                  <a:schemeClr val="bg2"/>
                </a:solidFill>
              </a:rPr>
              <a:t> </a:t>
            </a:r>
            <a:r>
              <a:rPr lang="nl-NL" sz="2300" dirty="0" err="1" smtClean="0">
                <a:solidFill>
                  <a:schemeClr val="bg2"/>
                </a:solidFill>
              </a:rPr>
              <a:t>seem</a:t>
            </a:r>
            <a:r>
              <a:rPr lang="nl-NL" sz="2300" dirty="0" smtClean="0">
                <a:solidFill>
                  <a:schemeClr val="bg2"/>
                </a:solidFill>
              </a:rPr>
              <a:t> to </a:t>
            </a:r>
            <a:r>
              <a:rPr lang="nl-NL" sz="2300" dirty="0" err="1" smtClean="0">
                <a:solidFill>
                  <a:schemeClr val="bg2"/>
                </a:solidFill>
              </a:rPr>
              <a:t>be</a:t>
            </a:r>
            <a:r>
              <a:rPr lang="nl-NL" sz="2300" dirty="0" smtClean="0">
                <a:solidFill>
                  <a:schemeClr val="bg2"/>
                </a:solidFill>
              </a:rPr>
              <a:t> </a:t>
            </a:r>
            <a:r>
              <a:rPr lang="nl-NL" sz="2300" dirty="0" err="1" smtClean="0">
                <a:solidFill>
                  <a:schemeClr val="bg2"/>
                </a:solidFill>
              </a:rPr>
              <a:t>able</a:t>
            </a:r>
            <a:r>
              <a:rPr lang="nl-NL" sz="2300" dirty="0" smtClean="0">
                <a:solidFill>
                  <a:schemeClr val="bg2"/>
                </a:solidFill>
              </a:rPr>
              <a:t> to combine </a:t>
            </a:r>
            <a:r>
              <a:rPr lang="nl-NL" sz="2300" dirty="0" err="1" smtClean="0">
                <a:solidFill>
                  <a:schemeClr val="bg2"/>
                </a:solidFill>
              </a:rPr>
              <a:t>both</a:t>
            </a:r>
            <a:r>
              <a:rPr lang="nl-NL" sz="2300" dirty="0" smtClean="0">
                <a:solidFill>
                  <a:schemeClr val="bg2"/>
                </a:solidFill>
              </a:rPr>
              <a:t> </a:t>
            </a:r>
            <a:r>
              <a:rPr lang="nl-NL" sz="2300" dirty="0" err="1" smtClean="0">
                <a:solidFill>
                  <a:schemeClr val="bg2"/>
                </a:solidFill>
              </a:rPr>
              <a:t>masculine</a:t>
            </a:r>
            <a:r>
              <a:rPr lang="nl-NL" sz="2300" dirty="0" smtClean="0">
                <a:solidFill>
                  <a:schemeClr val="bg2"/>
                </a:solidFill>
              </a:rPr>
              <a:t> and </a:t>
            </a:r>
            <a:r>
              <a:rPr lang="nl-NL" sz="2300" dirty="0" err="1" smtClean="0">
                <a:solidFill>
                  <a:schemeClr val="bg2"/>
                </a:solidFill>
              </a:rPr>
              <a:t>feminine</a:t>
            </a:r>
            <a:r>
              <a:rPr lang="nl-NL" sz="2300" dirty="0" smtClean="0">
                <a:solidFill>
                  <a:schemeClr val="bg2"/>
                </a:solidFill>
              </a:rPr>
              <a:t> </a:t>
            </a:r>
            <a:r>
              <a:rPr lang="nl-NL" sz="2300" dirty="0" err="1" smtClean="0">
                <a:solidFill>
                  <a:schemeClr val="bg2"/>
                </a:solidFill>
              </a:rPr>
              <a:t>characteristics</a:t>
            </a:r>
            <a:r>
              <a:rPr lang="nl-NL" sz="2300" dirty="0" smtClean="0">
                <a:solidFill>
                  <a:schemeClr val="bg2"/>
                </a:solidFill>
              </a:rPr>
              <a:t>.</a:t>
            </a:r>
          </a:p>
        </p:txBody>
      </p:sp>
      <p:sp>
        <p:nvSpPr>
          <p:cNvPr id="26629" name="Rectangle 4"/>
          <p:cNvSpPr>
            <a:spLocks noChangeArrowheads="1"/>
          </p:cNvSpPr>
          <p:nvPr/>
        </p:nvSpPr>
        <p:spPr bwMode="gray">
          <a:xfrm>
            <a:off x="0" y="2128838"/>
            <a:ext cx="36513" cy="515937"/>
          </a:xfrm>
          <a:prstGeom prst="rect">
            <a:avLst/>
          </a:prstGeom>
          <a:noFill/>
          <a:ln w="9525">
            <a:noFill/>
            <a:miter lim="800000"/>
            <a:headEnd/>
            <a:tailEnd/>
          </a:ln>
        </p:spPr>
        <p:txBody>
          <a:bodyPr wrap="none" lIns="18032" tIns="35936" rIns="18032" bIns="107935" anchor="ctr">
            <a:spAutoFit/>
          </a:bodyPr>
          <a:lstStyle/>
          <a:p>
            <a:pPr algn="l">
              <a:spcBef>
                <a:spcPct val="0"/>
              </a:spcBef>
            </a:pPr>
            <a:endParaRPr lang="nl-NL" sz="2400">
              <a:latin typeface="Times New Roman" pitchFamily="18" charset="0"/>
            </a:endParaRPr>
          </a:p>
        </p:txBody>
      </p:sp>
      <p:graphicFrame>
        <p:nvGraphicFramePr>
          <p:cNvPr id="207877" name="Group 5"/>
          <p:cNvGraphicFramePr>
            <a:graphicFrameLocks noGrp="1"/>
          </p:cNvGraphicFramePr>
          <p:nvPr/>
        </p:nvGraphicFramePr>
        <p:xfrm>
          <a:off x="684213" y="2636838"/>
          <a:ext cx="7993062" cy="3268155"/>
        </p:xfrm>
        <a:graphic>
          <a:graphicData uri="http://schemas.openxmlformats.org/drawingml/2006/table">
            <a:tbl>
              <a:tblPr/>
              <a:tblGrid>
                <a:gridCol w="1641475"/>
                <a:gridCol w="2324100"/>
                <a:gridCol w="1549400"/>
                <a:gridCol w="2478087"/>
              </a:tblGrid>
              <a:tr h="723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100" b="0" i="0" u="none" strike="noStrike" cap="none" normalizeH="0" baseline="0" dirty="0" smtClean="0">
                        <a:ln>
                          <a:noFill/>
                        </a:ln>
                        <a:solidFill>
                          <a:schemeClr val="tx1"/>
                        </a:solidFill>
                        <a:effectLst/>
                        <a:latin typeface="Georgia" pitchFamily="18" charset="0"/>
                        <a:ea typeface="ＭＳ Ｐゴシック" pitchFamily="1" charset="-128"/>
                      </a:endParaRPr>
                    </a:p>
                  </a:txBody>
                  <a:tcPr marL="18034" marR="18034" marT="35941" marB="107950"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2"/>
                          </a:solidFill>
                          <a:effectLst/>
                          <a:latin typeface="Times New Roman" pitchFamily="18" charset="0"/>
                          <a:ea typeface="ＭＳ Ｐゴシック" pitchFamily="1" charset="-128"/>
                        </a:rPr>
                        <a:t>Satisfaction with manager (grade)</a:t>
                      </a:r>
                    </a:p>
                  </a:txBody>
                  <a:tcPr marL="18034" marR="18034" marT="35941" marB="107950"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2"/>
                          </a:solidFill>
                          <a:effectLst/>
                          <a:latin typeface="Times New Roman" pitchFamily="18" charset="0"/>
                          <a:ea typeface="ＭＳ Ｐゴシック" pitchFamily="1" charset="-128"/>
                        </a:rPr>
                        <a:t>Job satisfaction</a:t>
                      </a:r>
                    </a:p>
                  </a:txBody>
                  <a:tcPr marL="18034" marR="18034" marT="35941" marB="107950"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Perceived team effectiveness</a:t>
                      </a:r>
                      <a:r>
                        <a:rPr kumimoji="0" lang="en-US" sz="1900" b="0" i="1"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 </a:t>
                      </a:r>
                      <a:endParaRPr kumimoji="0" lang="en-US" sz="19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9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1"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Undifferentiated</a:t>
                      </a:r>
                      <a:endParaRPr kumimoji="0" lang="en-US" sz="17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5,6</a:t>
                      </a:r>
                      <a:endParaRPr kumimoji="0" lang="en-US"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3,5 </a:t>
                      </a:r>
                      <a:endPar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3,4</a:t>
                      </a:r>
                      <a:endParaRPr kumimoji="0" lang="fr-FR"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1" u="none" strike="noStrike" cap="none" normalizeH="0" baseline="0" dirty="0" err="1" smtClean="0">
                          <a:ln>
                            <a:noFill/>
                          </a:ln>
                          <a:solidFill>
                            <a:schemeClr val="bg2"/>
                          </a:solidFill>
                          <a:effectLst/>
                          <a:latin typeface="Times New Roman" pitchFamily="18" charset="0"/>
                          <a:ea typeface="ＭＳ Ｐゴシック" pitchFamily="1" charset="-128"/>
                          <a:cs typeface="Times New Roman" pitchFamily="18" charset="0"/>
                        </a:rPr>
                        <a:t>Feminine</a:t>
                      </a:r>
                      <a:endParaRPr kumimoji="0" lang="fr-FR" sz="17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7,1</a:t>
                      </a:r>
                      <a:endParaRPr kumimoji="0" lang="fr-FR"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3,7</a:t>
                      </a:r>
                      <a:endPar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3,5</a:t>
                      </a:r>
                      <a:endPar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a:noFill/>
                    </a:lnT>
                    <a:lnB>
                      <a:noFill/>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1"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Masculine</a:t>
                      </a:r>
                      <a:endParaRPr kumimoji="0" lang="fr-FR" sz="17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6,7</a:t>
                      </a:r>
                      <a:endParaRPr kumimoji="0" lang="fr-FR"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3,7</a:t>
                      </a:r>
                      <a:endParaRPr kumimoji="0" lang="fr-FR"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3,7</a:t>
                      </a:r>
                      <a:endParaRPr kumimoji="0" lang="fr-FR"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a:noFill/>
                    </a:lnT>
                    <a:lnB>
                      <a:noFill/>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1" u="none" strike="noStrike" cap="none" normalizeH="0" baseline="0" dirty="0" err="1" smtClean="0">
                          <a:ln>
                            <a:noFill/>
                          </a:ln>
                          <a:solidFill>
                            <a:schemeClr val="bg2"/>
                          </a:solidFill>
                          <a:effectLst/>
                          <a:latin typeface="Times New Roman" pitchFamily="18" charset="0"/>
                          <a:ea typeface="ＭＳ Ｐゴシック" pitchFamily="1" charset="-128"/>
                          <a:cs typeface="Times New Roman" pitchFamily="18" charset="0"/>
                        </a:rPr>
                        <a:t>Androgynous</a:t>
                      </a:r>
                      <a:endParaRPr kumimoji="0" lang="fr-FR" sz="1700" b="0"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7,8 </a:t>
                      </a:r>
                      <a:endParaRPr kumimoji="0" lang="fr-FR"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2"/>
                          </a:solidFill>
                          <a:effectLst/>
                          <a:latin typeface="Times New Roman" pitchFamily="18" charset="0"/>
                          <a:ea typeface="ＭＳ Ｐゴシック" pitchFamily="1" charset="-128"/>
                          <a:cs typeface="Times New Roman" pitchFamily="18" charset="0"/>
                        </a:rPr>
                        <a:t>4,0 </a:t>
                      </a:r>
                      <a:endParaRPr kumimoji="0" lang="en-US"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Times New Roman" pitchFamily="18" charset="0"/>
                          <a:ea typeface="ＭＳ Ｐゴシック" pitchFamily="1" charset="-128"/>
                          <a:cs typeface="Times New Roman" pitchFamily="18" charset="0"/>
                        </a:rPr>
                        <a:t>3,8</a:t>
                      </a:r>
                      <a:endParaRPr kumimoji="0" lang="en-US"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100" b="1" i="0" u="none" strike="noStrike" cap="none" normalizeH="0" baseline="0" dirty="0" smtClean="0">
                        <a:ln>
                          <a:noFill/>
                        </a:ln>
                        <a:solidFill>
                          <a:schemeClr val="tx1"/>
                        </a:solidFill>
                        <a:effectLst/>
                        <a:latin typeface="Times New Roman" pitchFamily="18" charset="0"/>
                        <a:ea typeface="ＭＳ Ｐゴシック" pitchFamily="1" charset="-128"/>
                      </a:endParaRPr>
                    </a:p>
                  </a:txBody>
                  <a:tcPr marL="18034" marR="18034" marT="35941" marB="107950"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100" b="1" i="0" u="none" strike="noStrike" cap="none" normalizeH="0" baseline="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100" b="1" i="0" u="none" strike="noStrike" cap="none" normalizeH="0" baseline="0" dirty="0" smtClean="0">
                        <a:ln>
                          <a:noFill/>
                        </a:ln>
                        <a:solidFill>
                          <a:schemeClr val="bg2"/>
                        </a:solidFill>
                        <a:effectLst/>
                        <a:latin typeface="Times New Roman" pitchFamily="18" charset="0"/>
                        <a:ea typeface="ＭＳ Ｐゴシック" pitchFamily="1" charset="-128"/>
                      </a:endParaRPr>
                    </a:p>
                  </a:txBody>
                  <a:tcPr marL="18034" marR="18034" marT="35941" marB="107950"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658" name="Rectangle 39"/>
          <p:cNvSpPr>
            <a:spLocks noChangeArrowheads="1"/>
          </p:cNvSpPr>
          <p:nvPr/>
        </p:nvSpPr>
        <p:spPr bwMode="gray">
          <a:xfrm>
            <a:off x="0" y="4211638"/>
            <a:ext cx="36513" cy="515937"/>
          </a:xfrm>
          <a:prstGeom prst="rect">
            <a:avLst/>
          </a:prstGeom>
          <a:noFill/>
          <a:ln w="9525">
            <a:noFill/>
            <a:miter lim="800000"/>
            <a:headEnd/>
            <a:tailEnd/>
          </a:ln>
        </p:spPr>
        <p:txBody>
          <a:bodyPr wrap="none" lIns="18032" tIns="35936" rIns="18032" bIns="107935" anchor="ctr">
            <a:spAutoFit/>
          </a:bodyPr>
          <a:lstStyle/>
          <a:p>
            <a:pPr algn="l">
              <a:spcBef>
                <a:spcPct val="0"/>
              </a:spcBef>
            </a:pPr>
            <a:endParaRPr lang="nl-NL"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blinds(horizontal)">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7877"/>
                                        </p:tgtEl>
                                        <p:attrNameLst>
                                          <p:attrName>style.visibility</p:attrName>
                                        </p:attrNameLst>
                                      </p:cBhvr>
                                      <p:to>
                                        <p:strVal val="visible"/>
                                      </p:to>
                                    </p:set>
                                    <p:animEffect transition="in" filter="blinds(horizontal)">
                                      <p:cBhvr>
                                        <p:cTn id="12" dur="500"/>
                                        <p:tgtEl>
                                          <p:spTgt spid="2078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7875">
                                            <p:txEl>
                                              <p:pRg st="9" end="9"/>
                                            </p:txEl>
                                          </p:spTgt>
                                        </p:tgtEl>
                                        <p:attrNameLst>
                                          <p:attrName>style.visibility</p:attrName>
                                        </p:attrNameLst>
                                      </p:cBhvr>
                                      <p:to>
                                        <p:strVal val="visible"/>
                                      </p:to>
                                    </p:set>
                                    <p:animEffect transition="in" filter="blinds(horizontal)">
                                      <p:cBhvr>
                                        <p:cTn id="17" dur="500"/>
                                        <p:tgtEl>
                                          <p:spTgt spid="2078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836712"/>
            <a:ext cx="6408712" cy="657225"/>
          </a:xfrm>
        </p:spPr>
        <p:txBody>
          <a:bodyPr/>
          <a:lstStyle/>
          <a:p>
            <a:r>
              <a:rPr lang="nl-NL" dirty="0" err="1" smtClean="0">
                <a:solidFill>
                  <a:schemeClr val="bg2"/>
                </a:solidFill>
              </a:rPr>
              <a:t>Results</a:t>
            </a:r>
            <a:r>
              <a:rPr lang="nl-NL" dirty="0" smtClean="0">
                <a:solidFill>
                  <a:schemeClr val="bg2"/>
                </a:solidFill>
              </a:rPr>
              <a:t> 2010: </a:t>
            </a:r>
            <a:r>
              <a:rPr lang="nl-NL" dirty="0" err="1" smtClean="0">
                <a:solidFill>
                  <a:schemeClr val="bg2"/>
                </a:solidFill>
              </a:rPr>
              <a:t>same</a:t>
            </a:r>
            <a:r>
              <a:rPr lang="nl-NL" dirty="0" smtClean="0">
                <a:solidFill>
                  <a:schemeClr val="bg2"/>
                </a:solidFill>
              </a:rPr>
              <a:t> </a:t>
            </a:r>
            <a:r>
              <a:rPr lang="nl-NL" dirty="0" err="1" smtClean="0">
                <a:solidFill>
                  <a:schemeClr val="bg2"/>
                </a:solidFill>
              </a:rPr>
              <a:t>direction</a:t>
            </a:r>
            <a:endParaRPr lang="nl-NL" dirty="0">
              <a:solidFill>
                <a:schemeClr val="bg2"/>
              </a:solidFill>
            </a:endParaRPr>
          </a:p>
        </p:txBody>
      </p:sp>
      <p:sp>
        <p:nvSpPr>
          <p:cNvPr id="3" name="Tijdelijke aanduiding voor inhoud 2"/>
          <p:cNvSpPr>
            <a:spLocks noGrp="1"/>
          </p:cNvSpPr>
          <p:nvPr>
            <p:ph idx="1"/>
          </p:nvPr>
        </p:nvSpPr>
        <p:spPr>
          <a:xfrm>
            <a:off x="251520" y="1412776"/>
            <a:ext cx="7934325" cy="3887787"/>
          </a:xfrm>
        </p:spPr>
        <p:txBody>
          <a:bodyPr/>
          <a:lstStyle/>
          <a:p>
            <a:r>
              <a:rPr lang="nl-NL" dirty="0" err="1" smtClean="0">
                <a:solidFill>
                  <a:schemeClr val="bg2"/>
                </a:solidFill>
              </a:rPr>
              <a:t>Again</a:t>
            </a:r>
            <a:r>
              <a:rPr lang="nl-NL" dirty="0" smtClean="0">
                <a:solidFill>
                  <a:schemeClr val="bg2"/>
                </a:solidFill>
                <a:latin typeface="+mn-lt"/>
                <a:ea typeface="+mn-ea"/>
                <a:cs typeface="+mn-cs"/>
              </a:rPr>
              <a:t>, employees are </a:t>
            </a:r>
            <a:r>
              <a:rPr lang="nl-NL" dirty="0" err="1" smtClean="0">
                <a:solidFill>
                  <a:schemeClr val="bg2"/>
                </a:solidFill>
                <a:latin typeface="+mn-lt"/>
                <a:ea typeface="+mn-ea"/>
                <a:cs typeface="+mn-cs"/>
              </a:rPr>
              <a:t>not</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specifically</a:t>
            </a:r>
            <a:r>
              <a:rPr lang="nl-NL" dirty="0" smtClean="0">
                <a:solidFill>
                  <a:schemeClr val="bg2"/>
                </a:solidFill>
                <a:latin typeface="+mn-lt"/>
                <a:ea typeface="+mn-ea"/>
                <a:cs typeface="+mn-cs"/>
              </a:rPr>
              <a:t> happy </a:t>
            </a:r>
            <a:r>
              <a:rPr lang="nl-NL" dirty="0" err="1" smtClean="0">
                <a:solidFill>
                  <a:schemeClr val="bg2"/>
                </a:solidFill>
                <a:latin typeface="+mn-lt"/>
                <a:ea typeface="+mn-ea"/>
                <a:cs typeface="+mn-cs"/>
              </a:rPr>
              <a:t>with</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masculine</a:t>
            </a:r>
            <a:r>
              <a:rPr lang="nl-NL" dirty="0" smtClean="0">
                <a:solidFill>
                  <a:schemeClr val="bg2"/>
                </a:solidFill>
                <a:latin typeface="+mn-lt"/>
                <a:ea typeface="+mn-ea"/>
                <a:cs typeface="+mn-cs"/>
              </a:rPr>
              <a:t> leaders. </a:t>
            </a:r>
          </a:p>
          <a:p>
            <a:r>
              <a:rPr lang="nl-NL" dirty="0" err="1" smtClean="0">
                <a:solidFill>
                  <a:schemeClr val="bg2"/>
                </a:solidFill>
              </a:rPr>
              <a:t>People</a:t>
            </a:r>
            <a:r>
              <a:rPr lang="nl-NL" dirty="0" smtClean="0">
                <a:solidFill>
                  <a:schemeClr val="bg2"/>
                </a:solidFill>
              </a:rPr>
              <a:t> </a:t>
            </a:r>
            <a:r>
              <a:rPr lang="nl-NL" dirty="0" err="1" smtClean="0">
                <a:solidFill>
                  <a:schemeClr val="bg2"/>
                </a:solidFill>
              </a:rPr>
              <a:t>still</a:t>
            </a:r>
            <a:r>
              <a:rPr lang="nl-NL" dirty="0" smtClean="0">
                <a:solidFill>
                  <a:schemeClr val="bg2"/>
                </a:solidFill>
              </a:rPr>
              <a:t> </a:t>
            </a:r>
            <a:r>
              <a:rPr lang="nl-NL" dirty="0" err="1" smtClean="0">
                <a:solidFill>
                  <a:schemeClr val="bg2"/>
                </a:solidFill>
              </a:rPr>
              <a:t>prefer</a:t>
            </a:r>
            <a:r>
              <a:rPr lang="nl-NL" dirty="0" smtClean="0">
                <a:solidFill>
                  <a:schemeClr val="bg2"/>
                </a:solidFill>
              </a:rPr>
              <a:t> leaders </a:t>
            </a:r>
            <a:r>
              <a:rPr lang="nl-NL" dirty="0" err="1" smtClean="0">
                <a:solidFill>
                  <a:schemeClr val="bg2"/>
                </a:solidFill>
              </a:rPr>
              <a:t>that</a:t>
            </a:r>
            <a:r>
              <a:rPr lang="nl-NL" dirty="0" smtClean="0">
                <a:solidFill>
                  <a:schemeClr val="bg2"/>
                </a:solidFill>
              </a:rPr>
              <a:t> combine </a:t>
            </a:r>
            <a:r>
              <a:rPr lang="nl-NL" dirty="0" err="1" smtClean="0">
                <a:solidFill>
                  <a:schemeClr val="bg2"/>
                </a:solidFill>
              </a:rPr>
              <a:t>both</a:t>
            </a:r>
            <a:r>
              <a:rPr lang="nl-NL" dirty="0" smtClean="0">
                <a:solidFill>
                  <a:schemeClr val="bg2"/>
                </a:solidFill>
              </a:rPr>
              <a:t> </a:t>
            </a:r>
            <a:r>
              <a:rPr lang="nl-NL" dirty="0" err="1" smtClean="0">
                <a:solidFill>
                  <a:schemeClr val="bg2"/>
                </a:solidFill>
              </a:rPr>
              <a:t>feminine</a:t>
            </a:r>
            <a:r>
              <a:rPr lang="nl-NL" dirty="0" smtClean="0">
                <a:solidFill>
                  <a:schemeClr val="bg2"/>
                </a:solidFill>
              </a:rPr>
              <a:t> and </a:t>
            </a:r>
            <a:r>
              <a:rPr lang="nl-NL" dirty="0" err="1" smtClean="0">
                <a:solidFill>
                  <a:schemeClr val="bg2"/>
                </a:solidFill>
              </a:rPr>
              <a:t>masculine</a:t>
            </a:r>
            <a:r>
              <a:rPr lang="nl-NL" dirty="0" smtClean="0">
                <a:solidFill>
                  <a:schemeClr val="bg2"/>
                </a:solidFill>
              </a:rPr>
              <a:t> </a:t>
            </a:r>
            <a:r>
              <a:rPr lang="nl-NL" dirty="0" err="1" smtClean="0">
                <a:solidFill>
                  <a:schemeClr val="bg2"/>
                </a:solidFill>
              </a:rPr>
              <a:t>characteristics</a:t>
            </a:r>
            <a:r>
              <a:rPr lang="nl-NL" dirty="0" smtClean="0">
                <a:solidFill>
                  <a:schemeClr val="bg2"/>
                </a:solidFill>
              </a:rPr>
              <a:t>.</a:t>
            </a:r>
          </a:p>
          <a:p>
            <a:endParaRPr lang="nl-NL" dirty="0"/>
          </a:p>
        </p:txBody>
      </p:sp>
      <p:sp>
        <p:nvSpPr>
          <p:cNvPr id="5" name="Tijdelijke aanduiding voor dianummer 4"/>
          <p:cNvSpPr>
            <a:spLocks noGrp="1"/>
          </p:cNvSpPr>
          <p:nvPr>
            <p:ph type="sldNum" sz="quarter" idx="11"/>
          </p:nvPr>
        </p:nvSpPr>
        <p:spPr/>
        <p:txBody>
          <a:bodyPr/>
          <a:lstStyle/>
          <a:p>
            <a:pPr>
              <a:defRPr/>
            </a:pPr>
            <a:r>
              <a:rPr lang="en-US" smtClean="0"/>
              <a:t> | </a:t>
            </a:r>
            <a:fld id="{1D351CE0-4C28-468F-9BE8-86B0A7BC2CBA}" type="slidenum">
              <a:rPr lang="en-US" smtClean="0"/>
              <a:pPr>
                <a:defRPr/>
              </a:pPr>
              <a:t>13</a:t>
            </a:fld>
            <a:endParaRPr lang="en-US"/>
          </a:p>
        </p:txBody>
      </p:sp>
      <p:pic>
        <p:nvPicPr>
          <p:cNvPr id="6" name="Afbeelding 5" descr="Tevredenheid_over_leidinggevende.jpg"/>
          <p:cNvPicPr>
            <a:picLocks noChangeAspect="1"/>
          </p:cNvPicPr>
          <p:nvPr/>
        </p:nvPicPr>
        <p:blipFill>
          <a:blip r:embed="rId2" cstate="print"/>
          <a:stretch>
            <a:fillRect/>
          </a:stretch>
        </p:blipFill>
        <p:spPr>
          <a:xfrm>
            <a:off x="1619672" y="2996952"/>
            <a:ext cx="5595722"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836712"/>
            <a:ext cx="7934325" cy="657225"/>
          </a:xfrm>
        </p:spPr>
        <p:txBody>
          <a:bodyPr/>
          <a:lstStyle/>
          <a:p>
            <a:r>
              <a:rPr lang="nl-NL" dirty="0" err="1" smtClean="0">
                <a:solidFill>
                  <a:schemeClr val="bg2"/>
                </a:solidFill>
              </a:rPr>
              <a:t>Conclusions</a:t>
            </a:r>
            <a:r>
              <a:rPr lang="nl-NL" dirty="0" smtClean="0">
                <a:solidFill>
                  <a:schemeClr val="bg2"/>
                </a:solidFill>
              </a:rPr>
              <a:t>: </a:t>
            </a:r>
            <a:r>
              <a:rPr lang="nl-NL" dirty="0" err="1" smtClean="0">
                <a:solidFill>
                  <a:schemeClr val="bg2"/>
                </a:solidFill>
              </a:rPr>
              <a:t>differences</a:t>
            </a:r>
            <a:r>
              <a:rPr lang="nl-NL" dirty="0" smtClean="0">
                <a:solidFill>
                  <a:schemeClr val="bg2"/>
                </a:solidFill>
              </a:rPr>
              <a:t> in </a:t>
            </a:r>
            <a:r>
              <a:rPr lang="nl-NL" dirty="0" err="1" smtClean="0">
                <a:solidFill>
                  <a:schemeClr val="bg2"/>
                </a:solidFill>
              </a:rPr>
              <a:t>leadership</a:t>
            </a:r>
            <a:r>
              <a:rPr lang="nl-NL" dirty="0" smtClean="0">
                <a:solidFill>
                  <a:schemeClr val="bg2"/>
                </a:solidFill>
              </a:rPr>
              <a:t>?</a:t>
            </a:r>
            <a:endParaRPr lang="nl-NL" dirty="0">
              <a:solidFill>
                <a:schemeClr val="bg2"/>
              </a:solidFill>
            </a:endParaRPr>
          </a:p>
        </p:txBody>
      </p:sp>
      <p:sp>
        <p:nvSpPr>
          <p:cNvPr id="3" name="Tijdelijke aanduiding voor inhoud 2"/>
          <p:cNvSpPr>
            <a:spLocks noGrp="1"/>
          </p:cNvSpPr>
          <p:nvPr>
            <p:ph idx="1"/>
          </p:nvPr>
        </p:nvSpPr>
        <p:spPr>
          <a:xfrm>
            <a:off x="179512" y="1484784"/>
            <a:ext cx="8568952" cy="3887787"/>
          </a:xfrm>
        </p:spPr>
        <p:txBody>
          <a:bodyPr/>
          <a:lstStyle/>
          <a:p>
            <a:r>
              <a:rPr lang="nl-NL" dirty="0" err="1" smtClean="0">
                <a:solidFill>
                  <a:schemeClr val="bg2"/>
                </a:solidFill>
              </a:rPr>
              <a:t>Although</a:t>
            </a:r>
            <a:r>
              <a:rPr lang="nl-NL" dirty="0" smtClean="0">
                <a:solidFill>
                  <a:schemeClr val="bg2"/>
                </a:solidFill>
              </a:rPr>
              <a:t> </a:t>
            </a:r>
            <a:r>
              <a:rPr lang="nl-NL" dirty="0" err="1" smtClean="0">
                <a:solidFill>
                  <a:schemeClr val="bg2"/>
                </a:solidFill>
              </a:rPr>
              <a:t>differences</a:t>
            </a:r>
            <a:r>
              <a:rPr lang="nl-NL" dirty="0" smtClean="0">
                <a:solidFill>
                  <a:schemeClr val="bg2"/>
                </a:solidFill>
              </a:rPr>
              <a:t> are </a:t>
            </a:r>
            <a:r>
              <a:rPr lang="nl-NL" dirty="0" err="1" smtClean="0">
                <a:solidFill>
                  <a:schemeClr val="bg2"/>
                </a:solidFill>
              </a:rPr>
              <a:t>small</a:t>
            </a:r>
            <a:r>
              <a:rPr lang="nl-NL" dirty="0" smtClean="0">
                <a:solidFill>
                  <a:schemeClr val="bg2"/>
                </a:solidFill>
              </a:rPr>
              <a:t>, </a:t>
            </a:r>
            <a:r>
              <a:rPr lang="nl-NL" dirty="0" err="1" smtClean="0">
                <a:solidFill>
                  <a:schemeClr val="bg2"/>
                </a:solidFill>
              </a:rPr>
              <a:t>results</a:t>
            </a:r>
            <a:r>
              <a:rPr lang="nl-NL" dirty="0" smtClean="0">
                <a:solidFill>
                  <a:schemeClr val="bg2"/>
                </a:solidFill>
              </a:rPr>
              <a:t> do point </a:t>
            </a:r>
            <a:r>
              <a:rPr lang="nl-NL" dirty="0" err="1" smtClean="0">
                <a:solidFill>
                  <a:schemeClr val="bg2"/>
                </a:solidFill>
              </a:rPr>
              <a:t>into</a:t>
            </a:r>
            <a:r>
              <a:rPr lang="nl-NL" dirty="0" smtClean="0">
                <a:solidFill>
                  <a:schemeClr val="bg2"/>
                </a:solidFill>
              </a:rPr>
              <a:t> the </a:t>
            </a:r>
            <a:r>
              <a:rPr lang="nl-NL" dirty="0" err="1" smtClean="0">
                <a:solidFill>
                  <a:schemeClr val="bg2"/>
                </a:solidFill>
              </a:rPr>
              <a:t>direction</a:t>
            </a:r>
            <a:r>
              <a:rPr lang="nl-NL" dirty="0" smtClean="0">
                <a:solidFill>
                  <a:schemeClr val="bg2"/>
                </a:solidFill>
              </a:rPr>
              <a:t> </a:t>
            </a:r>
            <a:r>
              <a:rPr lang="nl-NL" dirty="0" err="1" smtClean="0">
                <a:solidFill>
                  <a:schemeClr val="bg2"/>
                </a:solidFill>
              </a:rPr>
              <a:t>that</a:t>
            </a:r>
            <a:r>
              <a:rPr lang="nl-NL" dirty="0" smtClean="0">
                <a:solidFill>
                  <a:schemeClr val="bg2"/>
                </a:solidFill>
              </a:rPr>
              <a:t> </a:t>
            </a:r>
            <a:r>
              <a:rPr lang="nl-NL" dirty="0" err="1" smtClean="0">
                <a:solidFill>
                  <a:schemeClr val="bg2"/>
                </a:solidFill>
              </a:rPr>
              <a:t>females</a:t>
            </a:r>
            <a:r>
              <a:rPr lang="nl-NL" dirty="0" smtClean="0">
                <a:solidFill>
                  <a:schemeClr val="bg2"/>
                </a:solidFill>
              </a:rPr>
              <a:t> show </a:t>
            </a:r>
            <a:r>
              <a:rPr lang="nl-NL" dirty="0" err="1" smtClean="0">
                <a:solidFill>
                  <a:schemeClr val="bg2"/>
                </a:solidFill>
              </a:rPr>
              <a:t>somewhat</a:t>
            </a:r>
            <a:r>
              <a:rPr lang="nl-NL" dirty="0" smtClean="0">
                <a:solidFill>
                  <a:schemeClr val="bg2"/>
                </a:solidFill>
              </a:rPr>
              <a:t> different leader </a:t>
            </a:r>
            <a:r>
              <a:rPr lang="nl-NL" dirty="0" err="1" smtClean="0">
                <a:solidFill>
                  <a:schemeClr val="bg2"/>
                </a:solidFill>
              </a:rPr>
              <a:t>behaviors</a:t>
            </a:r>
            <a:r>
              <a:rPr lang="nl-NL" dirty="0" smtClean="0">
                <a:solidFill>
                  <a:schemeClr val="bg2"/>
                </a:solidFill>
              </a:rPr>
              <a:t> </a:t>
            </a:r>
            <a:r>
              <a:rPr lang="nl-NL" dirty="0" err="1" smtClean="0">
                <a:solidFill>
                  <a:schemeClr val="bg2"/>
                </a:solidFill>
              </a:rPr>
              <a:t>than</a:t>
            </a:r>
            <a:r>
              <a:rPr lang="nl-NL" dirty="0" smtClean="0">
                <a:solidFill>
                  <a:schemeClr val="bg2"/>
                </a:solidFill>
              </a:rPr>
              <a:t> men</a:t>
            </a:r>
          </a:p>
          <a:p>
            <a:r>
              <a:rPr lang="nl-NL" dirty="0" smtClean="0">
                <a:solidFill>
                  <a:schemeClr val="bg2"/>
                </a:solidFill>
              </a:rPr>
              <a:t>Be </a:t>
            </a:r>
            <a:r>
              <a:rPr lang="nl-NL" dirty="0" err="1" smtClean="0">
                <a:solidFill>
                  <a:schemeClr val="bg2"/>
                </a:solidFill>
              </a:rPr>
              <a:t>aware</a:t>
            </a:r>
            <a:r>
              <a:rPr lang="nl-NL" dirty="0" smtClean="0">
                <a:solidFill>
                  <a:schemeClr val="bg2"/>
                </a:solidFill>
              </a:rPr>
              <a:t>: </a:t>
            </a:r>
            <a:r>
              <a:rPr lang="nl-NL" dirty="0" err="1" smtClean="0">
                <a:solidFill>
                  <a:schemeClr val="bg2"/>
                </a:solidFill>
              </a:rPr>
              <a:t>this</a:t>
            </a:r>
            <a:r>
              <a:rPr lang="nl-NL" dirty="0" smtClean="0">
                <a:solidFill>
                  <a:schemeClr val="bg2"/>
                </a:solidFill>
              </a:rPr>
              <a:t> does NOT </a:t>
            </a:r>
            <a:r>
              <a:rPr lang="nl-NL" dirty="0" err="1" smtClean="0">
                <a:solidFill>
                  <a:schemeClr val="bg2"/>
                </a:solidFill>
              </a:rPr>
              <a:t>imply</a:t>
            </a:r>
            <a:r>
              <a:rPr lang="nl-NL" dirty="0" smtClean="0">
                <a:solidFill>
                  <a:schemeClr val="bg2"/>
                </a:solidFill>
              </a:rPr>
              <a:t> in </a:t>
            </a:r>
            <a:r>
              <a:rPr lang="nl-NL" dirty="0" err="1" smtClean="0">
                <a:solidFill>
                  <a:schemeClr val="bg2"/>
                </a:solidFill>
              </a:rPr>
              <a:t>anyway</a:t>
            </a:r>
            <a:r>
              <a:rPr lang="nl-NL" dirty="0" smtClean="0">
                <a:solidFill>
                  <a:schemeClr val="bg2"/>
                </a:solidFill>
              </a:rPr>
              <a:t> a ‘nature’ </a:t>
            </a:r>
            <a:r>
              <a:rPr lang="nl-NL" dirty="0" err="1" smtClean="0">
                <a:solidFill>
                  <a:schemeClr val="bg2"/>
                </a:solidFill>
              </a:rPr>
              <a:t>difference</a:t>
            </a:r>
            <a:r>
              <a:rPr lang="nl-NL" dirty="0" smtClean="0">
                <a:solidFill>
                  <a:schemeClr val="bg2"/>
                </a:solidFill>
              </a:rPr>
              <a:t> </a:t>
            </a:r>
          </a:p>
          <a:p>
            <a:endParaRPr lang="nl-NL" dirty="0" smtClean="0">
              <a:solidFill>
                <a:schemeClr val="bg2"/>
              </a:solidFill>
            </a:endParaRPr>
          </a:p>
          <a:p>
            <a:r>
              <a:rPr lang="nl-NL" dirty="0" smtClean="0">
                <a:solidFill>
                  <a:schemeClr val="bg2"/>
                </a:solidFill>
              </a:rPr>
              <a:t>These </a:t>
            </a:r>
            <a:r>
              <a:rPr lang="nl-NL" dirty="0" err="1" smtClean="0">
                <a:solidFill>
                  <a:schemeClr val="bg2"/>
                </a:solidFill>
              </a:rPr>
              <a:t>behaviors</a:t>
            </a:r>
            <a:r>
              <a:rPr lang="nl-NL" dirty="0" smtClean="0">
                <a:solidFill>
                  <a:schemeClr val="bg2"/>
                </a:solidFill>
              </a:rPr>
              <a:t> are </a:t>
            </a:r>
            <a:r>
              <a:rPr lang="nl-NL" dirty="0" err="1" smtClean="0">
                <a:solidFill>
                  <a:schemeClr val="bg2"/>
                </a:solidFill>
              </a:rPr>
              <a:t>also</a:t>
            </a:r>
            <a:r>
              <a:rPr lang="nl-NL" dirty="0" smtClean="0">
                <a:solidFill>
                  <a:schemeClr val="bg2"/>
                </a:solidFill>
              </a:rPr>
              <a:t> </a:t>
            </a:r>
            <a:r>
              <a:rPr lang="nl-NL" dirty="0" err="1" smtClean="0">
                <a:solidFill>
                  <a:schemeClr val="bg2"/>
                </a:solidFill>
              </a:rPr>
              <a:t>strongly</a:t>
            </a:r>
            <a:r>
              <a:rPr lang="nl-NL" dirty="0" smtClean="0">
                <a:solidFill>
                  <a:schemeClr val="bg2"/>
                </a:solidFill>
              </a:rPr>
              <a:t> </a:t>
            </a:r>
            <a:r>
              <a:rPr lang="nl-NL" dirty="0" err="1" smtClean="0">
                <a:solidFill>
                  <a:schemeClr val="bg2"/>
                </a:solidFill>
              </a:rPr>
              <a:t>related</a:t>
            </a:r>
            <a:r>
              <a:rPr lang="nl-NL" dirty="0" smtClean="0">
                <a:solidFill>
                  <a:schemeClr val="bg2"/>
                </a:solidFill>
              </a:rPr>
              <a:t> to </a:t>
            </a:r>
            <a:r>
              <a:rPr lang="nl-NL" dirty="0" err="1" smtClean="0">
                <a:solidFill>
                  <a:schemeClr val="bg2"/>
                </a:solidFill>
              </a:rPr>
              <a:t>effectiveness</a:t>
            </a:r>
            <a:endParaRPr lang="nl-NL" dirty="0" smtClean="0">
              <a:solidFill>
                <a:schemeClr val="bg2"/>
              </a:solidFill>
            </a:endParaRPr>
          </a:p>
          <a:p>
            <a:r>
              <a:rPr lang="nl-NL" dirty="0" err="1" smtClean="0">
                <a:solidFill>
                  <a:schemeClr val="bg2"/>
                </a:solidFill>
              </a:rPr>
              <a:t>So</a:t>
            </a:r>
            <a:r>
              <a:rPr lang="nl-NL" dirty="0" smtClean="0">
                <a:solidFill>
                  <a:schemeClr val="bg2"/>
                </a:solidFill>
              </a:rPr>
              <a:t>… </a:t>
            </a:r>
            <a:r>
              <a:rPr lang="nl-NL" dirty="0" err="1" smtClean="0">
                <a:solidFill>
                  <a:schemeClr val="bg2"/>
                </a:solidFill>
              </a:rPr>
              <a:t>why</a:t>
            </a:r>
            <a:r>
              <a:rPr lang="nl-NL" dirty="0" smtClean="0">
                <a:solidFill>
                  <a:schemeClr val="bg2"/>
                </a:solidFill>
              </a:rPr>
              <a:t> are </a:t>
            </a:r>
            <a:r>
              <a:rPr lang="nl-NL" dirty="0" err="1" smtClean="0">
                <a:solidFill>
                  <a:schemeClr val="bg2"/>
                </a:solidFill>
              </a:rPr>
              <a:t>there</a:t>
            </a:r>
            <a:r>
              <a:rPr lang="nl-NL" dirty="0" smtClean="0">
                <a:solidFill>
                  <a:schemeClr val="bg2"/>
                </a:solidFill>
              </a:rPr>
              <a:t> </a:t>
            </a:r>
            <a:r>
              <a:rPr lang="nl-NL" dirty="0" err="1" smtClean="0">
                <a:solidFill>
                  <a:schemeClr val="bg2"/>
                </a:solidFill>
              </a:rPr>
              <a:t>then</a:t>
            </a:r>
            <a:r>
              <a:rPr lang="nl-NL" dirty="0" smtClean="0">
                <a:solidFill>
                  <a:schemeClr val="bg2"/>
                </a:solidFill>
              </a:rPr>
              <a:t> </a:t>
            </a:r>
            <a:r>
              <a:rPr lang="nl-NL" dirty="0" err="1" smtClean="0">
                <a:solidFill>
                  <a:schemeClr val="bg2"/>
                </a:solidFill>
              </a:rPr>
              <a:t>still</a:t>
            </a:r>
            <a:r>
              <a:rPr lang="nl-NL" dirty="0" smtClean="0">
                <a:solidFill>
                  <a:schemeClr val="bg2"/>
                </a:solidFill>
              </a:rPr>
              <a:t> </a:t>
            </a:r>
            <a:r>
              <a:rPr lang="nl-NL" dirty="0" err="1" smtClean="0">
                <a:solidFill>
                  <a:schemeClr val="bg2"/>
                </a:solidFill>
              </a:rPr>
              <a:t>so</a:t>
            </a:r>
            <a:r>
              <a:rPr lang="nl-NL" dirty="0" smtClean="0">
                <a:solidFill>
                  <a:schemeClr val="bg2"/>
                </a:solidFill>
              </a:rPr>
              <a:t> </a:t>
            </a:r>
            <a:r>
              <a:rPr lang="nl-NL" dirty="0" err="1" smtClean="0">
                <a:solidFill>
                  <a:schemeClr val="bg2"/>
                </a:solidFill>
              </a:rPr>
              <a:t>little</a:t>
            </a:r>
            <a:r>
              <a:rPr lang="nl-NL" dirty="0" smtClean="0">
                <a:solidFill>
                  <a:schemeClr val="bg2"/>
                </a:solidFill>
              </a:rPr>
              <a:t> </a:t>
            </a:r>
            <a:r>
              <a:rPr lang="nl-NL" dirty="0" err="1" smtClean="0">
                <a:solidFill>
                  <a:schemeClr val="bg2"/>
                </a:solidFill>
              </a:rPr>
              <a:t>female</a:t>
            </a:r>
            <a:r>
              <a:rPr lang="nl-NL" dirty="0" smtClean="0">
                <a:solidFill>
                  <a:schemeClr val="bg2"/>
                </a:solidFill>
              </a:rPr>
              <a:t> leaders?</a:t>
            </a:r>
          </a:p>
          <a:p>
            <a:endParaRPr lang="nl-NL" dirty="0" smtClean="0">
              <a:solidFill>
                <a:schemeClr val="bg2"/>
              </a:solidFill>
            </a:endParaRPr>
          </a:p>
          <a:p>
            <a:r>
              <a:rPr lang="nl-NL" dirty="0" err="1" smtClean="0">
                <a:solidFill>
                  <a:schemeClr val="bg2"/>
                </a:solidFill>
              </a:rPr>
              <a:t>Two</a:t>
            </a:r>
            <a:r>
              <a:rPr lang="nl-NL" dirty="0" smtClean="0">
                <a:solidFill>
                  <a:schemeClr val="bg2"/>
                </a:solidFill>
              </a:rPr>
              <a:t> </a:t>
            </a:r>
            <a:r>
              <a:rPr lang="nl-NL" dirty="0" err="1" smtClean="0">
                <a:solidFill>
                  <a:schemeClr val="bg2"/>
                </a:solidFill>
              </a:rPr>
              <a:t>often</a:t>
            </a:r>
            <a:r>
              <a:rPr lang="nl-NL" dirty="0" smtClean="0">
                <a:solidFill>
                  <a:schemeClr val="bg2"/>
                </a:solidFill>
              </a:rPr>
              <a:t> </a:t>
            </a:r>
            <a:r>
              <a:rPr lang="nl-NL" dirty="0" err="1" smtClean="0">
                <a:solidFill>
                  <a:schemeClr val="bg2"/>
                </a:solidFill>
              </a:rPr>
              <a:t>heard</a:t>
            </a:r>
            <a:r>
              <a:rPr lang="nl-NL" dirty="0" smtClean="0">
                <a:solidFill>
                  <a:schemeClr val="bg2"/>
                </a:solidFill>
              </a:rPr>
              <a:t> </a:t>
            </a:r>
            <a:r>
              <a:rPr lang="nl-NL" dirty="0" err="1" smtClean="0">
                <a:solidFill>
                  <a:schemeClr val="bg2"/>
                </a:solidFill>
              </a:rPr>
              <a:t>explanations</a:t>
            </a:r>
            <a:r>
              <a:rPr lang="nl-NL" dirty="0" smtClean="0">
                <a:solidFill>
                  <a:schemeClr val="bg2"/>
                </a:solidFill>
              </a:rPr>
              <a:t> </a:t>
            </a:r>
            <a:r>
              <a:rPr lang="nl-NL" dirty="0" err="1" smtClean="0">
                <a:solidFill>
                  <a:schemeClr val="bg2"/>
                </a:solidFill>
              </a:rPr>
              <a:t>were</a:t>
            </a:r>
            <a:r>
              <a:rPr lang="nl-NL" dirty="0" smtClean="0">
                <a:solidFill>
                  <a:schemeClr val="bg2"/>
                </a:solidFill>
              </a:rPr>
              <a:t> </a:t>
            </a:r>
            <a:r>
              <a:rPr lang="nl-NL" dirty="0" err="1" smtClean="0">
                <a:solidFill>
                  <a:schemeClr val="bg2"/>
                </a:solidFill>
              </a:rPr>
              <a:t>also</a:t>
            </a:r>
            <a:r>
              <a:rPr lang="nl-NL" dirty="0" smtClean="0">
                <a:solidFill>
                  <a:schemeClr val="bg2"/>
                </a:solidFill>
              </a:rPr>
              <a:t> </a:t>
            </a:r>
            <a:r>
              <a:rPr lang="nl-NL" dirty="0" err="1" smtClean="0">
                <a:solidFill>
                  <a:schemeClr val="bg2"/>
                </a:solidFill>
              </a:rPr>
              <a:t>studied</a:t>
            </a:r>
            <a:r>
              <a:rPr lang="nl-NL" dirty="0" smtClean="0">
                <a:solidFill>
                  <a:schemeClr val="bg2"/>
                </a:solidFill>
              </a:rPr>
              <a:t> in the 2005 </a:t>
            </a:r>
            <a:r>
              <a:rPr lang="nl-NL" dirty="0" err="1" smtClean="0">
                <a:solidFill>
                  <a:schemeClr val="bg2"/>
                </a:solidFill>
              </a:rPr>
              <a:t>Intermediair-study</a:t>
            </a:r>
            <a:r>
              <a:rPr lang="nl-NL" dirty="0" smtClean="0">
                <a:solidFill>
                  <a:schemeClr val="bg2"/>
                </a:solidFill>
              </a:rPr>
              <a:t>:</a:t>
            </a:r>
            <a:endParaRPr lang="nl-NL" dirty="0">
              <a:solidFill>
                <a:schemeClr val="bg2"/>
              </a:solidFill>
            </a:endParaRPr>
          </a:p>
        </p:txBody>
      </p:sp>
      <p:sp>
        <p:nvSpPr>
          <p:cNvPr id="5" name="Tijdelijke aanduiding voor dianummer 4"/>
          <p:cNvSpPr>
            <a:spLocks noGrp="1"/>
          </p:cNvSpPr>
          <p:nvPr>
            <p:ph type="sldNum" sz="quarter" idx="11"/>
          </p:nvPr>
        </p:nvSpPr>
        <p:spPr/>
        <p:txBody>
          <a:bodyPr/>
          <a:lstStyle/>
          <a:p>
            <a:pPr>
              <a:defRPr/>
            </a:pPr>
            <a:r>
              <a:rPr lang="en-US" smtClean="0"/>
              <a:t> | </a:t>
            </a:r>
            <a:fld id="{1D351CE0-4C28-468F-9BE8-86B0A7BC2CBA}"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nummer 4"/>
          <p:cNvSpPr>
            <a:spLocks noGrp="1"/>
          </p:cNvSpPr>
          <p:nvPr>
            <p:ph type="sldNum" sz="quarter" idx="11"/>
          </p:nvPr>
        </p:nvSpPr>
        <p:spPr>
          <a:noFill/>
        </p:spPr>
        <p:txBody>
          <a:bodyPr lIns="91428" tIns="45714" rIns="91428" bIns="45714"/>
          <a:lstStyle/>
          <a:p>
            <a:r>
              <a:rPr lang="en-US" smtClean="0"/>
              <a:t> | </a:t>
            </a:r>
            <a:fld id="{02C5CCD6-EEFA-462E-8998-BAF3D28C17A5}" type="slidenum">
              <a:rPr lang="en-US" smtClean="0"/>
              <a:pPr/>
              <a:t>15</a:t>
            </a:fld>
            <a:endParaRPr lang="en-US" smtClean="0"/>
          </a:p>
        </p:txBody>
      </p:sp>
      <p:sp>
        <p:nvSpPr>
          <p:cNvPr id="25603" name="Rectangle 2"/>
          <p:cNvSpPr>
            <a:spLocks noGrp="1" noChangeArrowheads="1"/>
          </p:cNvSpPr>
          <p:nvPr>
            <p:ph type="title"/>
          </p:nvPr>
        </p:nvSpPr>
        <p:spPr>
          <a:xfrm>
            <a:off x="395288" y="908050"/>
            <a:ext cx="7934325" cy="657225"/>
          </a:xfrm>
        </p:spPr>
        <p:txBody>
          <a:bodyPr/>
          <a:lstStyle/>
          <a:p>
            <a:pPr eaLnBrk="1" hangingPunct="1"/>
            <a:r>
              <a:rPr lang="en-US" dirty="0" smtClean="0">
                <a:solidFill>
                  <a:schemeClr val="bg2"/>
                </a:solidFill>
              </a:rPr>
              <a:t>Results 2005:</a:t>
            </a:r>
          </a:p>
        </p:txBody>
      </p:sp>
      <p:sp>
        <p:nvSpPr>
          <p:cNvPr id="26628" name="Rectangle 3"/>
          <p:cNvSpPr>
            <a:spLocks noGrp="1" noChangeArrowheads="1"/>
          </p:cNvSpPr>
          <p:nvPr>
            <p:ph type="body" idx="1"/>
          </p:nvPr>
        </p:nvSpPr>
        <p:spPr>
          <a:xfrm>
            <a:off x="468313" y="1484313"/>
            <a:ext cx="7934325" cy="3887787"/>
          </a:xfrm>
        </p:spPr>
        <p:txBody>
          <a:bodyPr/>
          <a:lstStyle/>
          <a:p>
            <a:pPr marL="474663" indent="-474663" eaLnBrk="1" hangingPunct="1">
              <a:buFontTx/>
              <a:buAutoNum type="arabicPeriod"/>
            </a:pPr>
            <a:r>
              <a:rPr lang="nl-NL" dirty="0" smtClean="0">
                <a:solidFill>
                  <a:schemeClr val="bg2"/>
                </a:solidFill>
              </a:rPr>
              <a:t>‘</a:t>
            </a:r>
            <a:r>
              <a:rPr lang="nl-NL" dirty="0" err="1" smtClean="0">
                <a:solidFill>
                  <a:schemeClr val="bg2"/>
                </a:solidFill>
              </a:rPr>
              <a:t>Women</a:t>
            </a:r>
            <a:r>
              <a:rPr lang="nl-NL" dirty="0" smtClean="0">
                <a:solidFill>
                  <a:schemeClr val="bg2"/>
                </a:solidFill>
              </a:rPr>
              <a:t> are </a:t>
            </a:r>
            <a:r>
              <a:rPr lang="nl-NL" dirty="0" err="1" smtClean="0">
                <a:solidFill>
                  <a:schemeClr val="bg2"/>
                </a:solidFill>
              </a:rPr>
              <a:t>less</a:t>
            </a:r>
            <a:r>
              <a:rPr lang="nl-NL" dirty="0" smtClean="0">
                <a:solidFill>
                  <a:schemeClr val="bg2"/>
                </a:solidFill>
              </a:rPr>
              <a:t> </a:t>
            </a:r>
            <a:r>
              <a:rPr lang="nl-NL" dirty="0" err="1" smtClean="0">
                <a:solidFill>
                  <a:schemeClr val="bg2"/>
                </a:solidFill>
              </a:rPr>
              <a:t>ambitious</a:t>
            </a:r>
            <a:r>
              <a:rPr lang="nl-NL" dirty="0" smtClean="0">
                <a:solidFill>
                  <a:schemeClr val="bg2"/>
                </a:solidFill>
              </a:rPr>
              <a:t>’, </a:t>
            </a:r>
            <a:r>
              <a:rPr lang="nl-NL" dirty="0" err="1" smtClean="0">
                <a:solidFill>
                  <a:schemeClr val="bg2"/>
                </a:solidFill>
              </a:rPr>
              <a:t>but</a:t>
            </a:r>
            <a:r>
              <a:rPr lang="nl-NL" dirty="0" smtClean="0">
                <a:solidFill>
                  <a:schemeClr val="bg2"/>
                </a:solidFill>
              </a:rPr>
              <a:t> </a:t>
            </a:r>
            <a:r>
              <a:rPr lang="nl-NL" dirty="0" err="1" smtClean="0">
                <a:solidFill>
                  <a:schemeClr val="bg2"/>
                </a:solidFill>
              </a:rPr>
              <a:t>results</a:t>
            </a:r>
            <a:r>
              <a:rPr lang="nl-NL" dirty="0" smtClean="0">
                <a:solidFill>
                  <a:schemeClr val="bg2"/>
                </a:solidFill>
              </a:rPr>
              <a:t> show:</a:t>
            </a:r>
          </a:p>
          <a:p>
            <a:pPr marL="931863" lvl="1" indent="-474663" eaLnBrk="1" hangingPunct="1">
              <a:buFontTx/>
              <a:buAutoNum type="alphaLcParenR"/>
            </a:pPr>
            <a:r>
              <a:rPr lang="nl-NL" dirty="0" smtClean="0">
                <a:solidFill>
                  <a:schemeClr val="bg2"/>
                </a:solidFill>
              </a:rPr>
              <a:t>No </a:t>
            </a:r>
            <a:r>
              <a:rPr lang="nl-NL" dirty="0" err="1" smtClean="0">
                <a:solidFill>
                  <a:schemeClr val="bg2"/>
                </a:solidFill>
              </a:rPr>
              <a:t>differences</a:t>
            </a:r>
            <a:r>
              <a:rPr lang="nl-NL" dirty="0" smtClean="0">
                <a:solidFill>
                  <a:schemeClr val="bg2"/>
                </a:solidFill>
              </a:rPr>
              <a:t> in </a:t>
            </a:r>
            <a:r>
              <a:rPr lang="nl-NL" dirty="0" err="1" smtClean="0">
                <a:solidFill>
                  <a:schemeClr val="bg2"/>
                </a:solidFill>
              </a:rPr>
              <a:t>ambitions</a:t>
            </a:r>
            <a:r>
              <a:rPr lang="nl-NL" dirty="0" smtClean="0">
                <a:solidFill>
                  <a:schemeClr val="bg2"/>
                </a:solidFill>
              </a:rPr>
              <a:t> </a:t>
            </a:r>
            <a:r>
              <a:rPr lang="nl-NL" dirty="0" err="1" smtClean="0">
                <a:solidFill>
                  <a:schemeClr val="bg2"/>
                </a:solidFill>
              </a:rPr>
              <a:t>between</a:t>
            </a:r>
            <a:r>
              <a:rPr lang="nl-NL" dirty="0" smtClean="0">
                <a:solidFill>
                  <a:schemeClr val="bg2"/>
                </a:solidFill>
              </a:rPr>
              <a:t> </a:t>
            </a:r>
            <a:r>
              <a:rPr lang="nl-NL" dirty="0" err="1" smtClean="0">
                <a:solidFill>
                  <a:schemeClr val="bg2"/>
                </a:solidFill>
              </a:rPr>
              <a:t>highly-educated</a:t>
            </a:r>
            <a:r>
              <a:rPr lang="nl-NL" dirty="0" smtClean="0">
                <a:solidFill>
                  <a:schemeClr val="bg2"/>
                </a:solidFill>
              </a:rPr>
              <a:t> men and </a:t>
            </a:r>
            <a:r>
              <a:rPr lang="nl-NL" dirty="0" err="1" smtClean="0">
                <a:solidFill>
                  <a:schemeClr val="bg2"/>
                </a:solidFill>
              </a:rPr>
              <a:t>women</a:t>
            </a:r>
            <a:endParaRPr lang="nl-NL" dirty="0" smtClean="0">
              <a:solidFill>
                <a:schemeClr val="bg2"/>
              </a:solidFill>
            </a:endParaRPr>
          </a:p>
          <a:p>
            <a:pPr marL="931863" lvl="1" indent="-474663" eaLnBrk="1" hangingPunct="1">
              <a:buFontTx/>
              <a:buAutoNum type="alphaLcParenR"/>
            </a:pPr>
            <a:r>
              <a:rPr lang="en-US" dirty="0" smtClean="0">
                <a:solidFill>
                  <a:schemeClr val="bg2"/>
                </a:solidFill>
              </a:rPr>
              <a:t>Participating female managers even indicate that they consider their private life less </a:t>
            </a:r>
            <a:r>
              <a:rPr lang="en-US" dirty="0" err="1" smtClean="0">
                <a:solidFill>
                  <a:schemeClr val="bg2"/>
                </a:solidFill>
              </a:rPr>
              <a:t>inportant</a:t>
            </a:r>
            <a:r>
              <a:rPr lang="en-US" dirty="0" smtClean="0">
                <a:solidFill>
                  <a:schemeClr val="bg2"/>
                </a:solidFill>
              </a:rPr>
              <a:t> </a:t>
            </a:r>
            <a:r>
              <a:rPr lang="en-US" dirty="0" err="1" smtClean="0">
                <a:solidFill>
                  <a:schemeClr val="bg2"/>
                </a:solidFill>
              </a:rPr>
              <a:t>tham</a:t>
            </a:r>
            <a:r>
              <a:rPr lang="en-US" dirty="0" smtClean="0">
                <a:solidFill>
                  <a:schemeClr val="bg2"/>
                </a:solidFill>
              </a:rPr>
              <a:t> male managers</a:t>
            </a:r>
            <a:br>
              <a:rPr lang="en-US" dirty="0" smtClean="0">
                <a:solidFill>
                  <a:schemeClr val="bg2"/>
                </a:solidFill>
              </a:rPr>
            </a:br>
            <a:endParaRPr lang="en-US" dirty="0" smtClean="0">
              <a:solidFill>
                <a:schemeClr val="bg2"/>
              </a:solidFill>
            </a:endParaRPr>
          </a:p>
          <a:p>
            <a:pPr marL="474663" indent="-474663" eaLnBrk="1" hangingPunct="1">
              <a:buFontTx/>
              <a:buAutoNum type="arabicPeriod"/>
            </a:pPr>
            <a:r>
              <a:rPr lang="nl-NL" dirty="0" smtClean="0">
                <a:solidFill>
                  <a:schemeClr val="bg2"/>
                </a:solidFill>
              </a:rPr>
              <a:t>‘</a:t>
            </a:r>
            <a:r>
              <a:rPr lang="nl-NL" dirty="0" err="1" smtClean="0">
                <a:solidFill>
                  <a:schemeClr val="bg2"/>
                </a:solidFill>
              </a:rPr>
              <a:t>Women</a:t>
            </a:r>
            <a:r>
              <a:rPr lang="nl-NL" dirty="0" smtClean="0">
                <a:solidFill>
                  <a:schemeClr val="bg2"/>
                </a:solidFill>
              </a:rPr>
              <a:t> are </a:t>
            </a:r>
            <a:r>
              <a:rPr lang="nl-NL" dirty="0" err="1" smtClean="0">
                <a:solidFill>
                  <a:schemeClr val="bg2"/>
                </a:solidFill>
              </a:rPr>
              <a:t>less</a:t>
            </a:r>
            <a:r>
              <a:rPr lang="nl-NL" dirty="0" smtClean="0">
                <a:solidFill>
                  <a:schemeClr val="bg2"/>
                </a:solidFill>
              </a:rPr>
              <a:t> </a:t>
            </a:r>
            <a:r>
              <a:rPr lang="nl-NL" dirty="0" err="1" smtClean="0">
                <a:solidFill>
                  <a:schemeClr val="bg2"/>
                </a:solidFill>
              </a:rPr>
              <a:t>self-confident</a:t>
            </a:r>
            <a:r>
              <a:rPr lang="nl-NL" dirty="0" smtClean="0">
                <a:solidFill>
                  <a:schemeClr val="bg2"/>
                </a:solidFill>
              </a:rPr>
              <a:t>’, </a:t>
            </a:r>
            <a:r>
              <a:rPr lang="nl-NL" dirty="0" err="1" smtClean="0">
                <a:solidFill>
                  <a:schemeClr val="bg2"/>
                </a:solidFill>
              </a:rPr>
              <a:t>but</a:t>
            </a:r>
            <a:r>
              <a:rPr lang="nl-NL" dirty="0" smtClean="0">
                <a:solidFill>
                  <a:schemeClr val="bg2"/>
                </a:solidFill>
              </a:rPr>
              <a:t> </a:t>
            </a:r>
            <a:r>
              <a:rPr lang="nl-NL" dirty="0" err="1" smtClean="0">
                <a:solidFill>
                  <a:schemeClr val="bg2"/>
                </a:solidFill>
              </a:rPr>
              <a:t>results</a:t>
            </a:r>
            <a:r>
              <a:rPr lang="nl-NL" dirty="0" smtClean="0">
                <a:solidFill>
                  <a:schemeClr val="bg2"/>
                </a:solidFill>
              </a:rPr>
              <a:t> show:</a:t>
            </a:r>
          </a:p>
          <a:p>
            <a:pPr marL="931863" lvl="1" indent="-474663" eaLnBrk="1" hangingPunct="1">
              <a:buFontTx/>
              <a:buAutoNum type="alphaLcParenR"/>
            </a:pPr>
            <a:r>
              <a:rPr lang="nl-NL" dirty="0" smtClean="0">
                <a:solidFill>
                  <a:schemeClr val="bg2"/>
                </a:solidFill>
              </a:rPr>
              <a:t>No </a:t>
            </a:r>
            <a:r>
              <a:rPr lang="nl-NL" dirty="0" err="1" smtClean="0">
                <a:solidFill>
                  <a:schemeClr val="bg2"/>
                </a:solidFill>
              </a:rPr>
              <a:t>differences</a:t>
            </a:r>
            <a:r>
              <a:rPr lang="nl-NL" dirty="0" smtClean="0">
                <a:solidFill>
                  <a:schemeClr val="bg2"/>
                </a:solidFill>
              </a:rPr>
              <a:t> in </a:t>
            </a:r>
            <a:r>
              <a:rPr lang="nl-NL" dirty="0" err="1" smtClean="0">
                <a:solidFill>
                  <a:schemeClr val="bg2"/>
                </a:solidFill>
              </a:rPr>
              <a:t>self-confidence</a:t>
            </a:r>
            <a:r>
              <a:rPr lang="nl-NL" dirty="0" smtClean="0">
                <a:solidFill>
                  <a:schemeClr val="bg2"/>
                </a:solidFill>
              </a:rPr>
              <a:t> </a:t>
            </a:r>
            <a:r>
              <a:rPr lang="nl-NL" dirty="0" err="1" smtClean="0">
                <a:solidFill>
                  <a:schemeClr val="bg2"/>
                </a:solidFill>
              </a:rPr>
              <a:t>between</a:t>
            </a:r>
            <a:r>
              <a:rPr lang="nl-NL" dirty="0" smtClean="0">
                <a:solidFill>
                  <a:schemeClr val="bg2"/>
                </a:solidFill>
              </a:rPr>
              <a:t> </a:t>
            </a:r>
            <a:r>
              <a:rPr lang="nl-NL" dirty="0" err="1" smtClean="0">
                <a:solidFill>
                  <a:schemeClr val="bg2"/>
                </a:solidFill>
              </a:rPr>
              <a:t>highly-educated</a:t>
            </a:r>
            <a:r>
              <a:rPr lang="nl-NL" dirty="0" smtClean="0">
                <a:solidFill>
                  <a:schemeClr val="bg2"/>
                </a:solidFill>
              </a:rPr>
              <a:t> men and </a:t>
            </a:r>
            <a:r>
              <a:rPr lang="nl-NL" dirty="0" err="1" smtClean="0">
                <a:solidFill>
                  <a:schemeClr val="bg2"/>
                </a:solidFill>
              </a:rPr>
              <a:t>women</a:t>
            </a:r>
            <a:r>
              <a:rPr lang="nl-NL" dirty="0" smtClean="0">
                <a:solidFill>
                  <a:schemeClr val="bg2"/>
                </a:solidFill>
              </a:rPr>
              <a:t> </a:t>
            </a:r>
          </a:p>
          <a:p>
            <a:pPr marL="474663" indent="-474663" eaLnBrk="1" hangingPunct="1"/>
            <a:r>
              <a:rPr lang="nl-NL" dirty="0" err="1" smtClean="0">
                <a:solidFill>
                  <a:schemeClr val="bg2"/>
                </a:solidFill>
              </a:rPr>
              <a:t>So</a:t>
            </a:r>
            <a:r>
              <a:rPr lang="nl-NL" dirty="0" smtClean="0">
                <a:solidFill>
                  <a:schemeClr val="bg2"/>
                </a:solidFill>
              </a:rPr>
              <a:t> </a:t>
            </a:r>
            <a:r>
              <a:rPr lang="nl-NL" dirty="0" err="1" smtClean="0">
                <a:solidFill>
                  <a:schemeClr val="bg2"/>
                </a:solidFill>
              </a:rPr>
              <a:t>again</a:t>
            </a:r>
            <a:r>
              <a:rPr lang="nl-NL" dirty="0" smtClean="0">
                <a:solidFill>
                  <a:schemeClr val="bg2"/>
                </a:solidFill>
              </a:rPr>
              <a:t>… </a:t>
            </a:r>
            <a:r>
              <a:rPr lang="nl-NL" dirty="0" err="1" smtClean="0">
                <a:solidFill>
                  <a:schemeClr val="bg2"/>
                </a:solidFill>
              </a:rPr>
              <a:t>why</a:t>
            </a:r>
            <a:r>
              <a:rPr lang="nl-NL" dirty="0" smtClean="0">
                <a:solidFill>
                  <a:schemeClr val="bg2"/>
                </a:solidFill>
              </a:rPr>
              <a:t> </a:t>
            </a:r>
            <a:r>
              <a:rPr lang="nl-NL" dirty="0" err="1" smtClean="0">
                <a:solidFill>
                  <a:schemeClr val="bg2"/>
                </a:solidFill>
              </a:rPr>
              <a:t>then</a:t>
            </a:r>
            <a:r>
              <a:rPr lang="nl-NL" dirty="0" smtClean="0">
                <a:solidFill>
                  <a:schemeClr val="bg2"/>
                </a:solidFill>
              </a:rPr>
              <a:t> </a:t>
            </a:r>
            <a:r>
              <a:rPr lang="nl-NL" dirty="0" err="1" smtClean="0">
                <a:solidFill>
                  <a:schemeClr val="bg2"/>
                </a:solidFill>
              </a:rPr>
              <a:t>so</a:t>
            </a:r>
            <a:r>
              <a:rPr lang="nl-NL" dirty="0" smtClean="0">
                <a:solidFill>
                  <a:schemeClr val="bg2"/>
                </a:solidFill>
              </a:rPr>
              <a:t> </a:t>
            </a:r>
            <a:r>
              <a:rPr lang="nl-NL" dirty="0" err="1" smtClean="0">
                <a:solidFill>
                  <a:schemeClr val="bg2"/>
                </a:solidFill>
              </a:rPr>
              <a:t>little</a:t>
            </a:r>
            <a:r>
              <a:rPr lang="nl-NL" dirty="0" smtClean="0">
                <a:solidFill>
                  <a:schemeClr val="bg2"/>
                </a:solidFill>
              </a:rPr>
              <a:t> </a:t>
            </a:r>
            <a:r>
              <a:rPr lang="nl-NL" dirty="0" err="1" smtClean="0">
                <a:solidFill>
                  <a:schemeClr val="bg2"/>
                </a:solidFill>
              </a:rPr>
              <a:t>female</a:t>
            </a:r>
            <a:r>
              <a:rPr lang="nl-NL" dirty="0" smtClean="0">
                <a:solidFill>
                  <a:schemeClr val="bg2"/>
                </a:solidFill>
              </a:rPr>
              <a:t> managers?</a:t>
            </a:r>
          </a:p>
          <a:p>
            <a:pPr marL="474663" indent="-474663" eaLnBrk="1" hangingPunct="1">
              <a:buFontTx/>
              <a:buChar char="•"/>
            </a:pPr>
            <a:endParaRPr lang="en-US"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 calcmode="lin" valueType="num">
                                      <p:cBhvr additive="base">
                                        <p:cTn id="13"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 calcmode="lin" valueType="num">
                                      <p:cBhvr additive="base">
                                        <p:cTn id="17"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628">
                                            <p:txEl>
                                              <p:pRg st="3" end="3"/>
                                            </p:txEl>
                                          </p:spTgt>
                                        </p:tgtEl>
                                        <p:attrNameLst>
                                          <p:attrName>style.visibility</p:attrName>
                                        </p:attrNameLst>
                                      </p:cBhvr>
                                      <p:to>
                                        <p:strVal val="visible"/>
                                      </p:to>
                                    </p:set>
                                    <p:anim calcmode="lin" valueType="num">
                                      <p:cBhvr additive="base">
                                        <p:cTn id="23" dur="5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628">
                                            <p:txEl>
                                              <p:pRg st="4" end="4"/>
                                            </p:txEl>
                                          </p:spTgt>
                                        </p:tgtEl>
                                        <p:attrNameLst>
                                          <p:attrName>style.visibility</p:attrName>
                                        </p:attrNameLst>
                                      </p:cBhvr>
                                      <p:to>
                                        <p:strVal val="visible"/>
                                      </p:to>
                                    </p:set>
                                    <p:anim calcmode="lin" valueType="num">
                                      <p:cBhvr additive="base">
                                        <p:cTn id="29" dur="5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628">
                                            <p:txEl>
                                              <p:pRg st="5" end="5"/>
                                            </p:txEl>
                                          </p:spTgt>
                                        </p:tgtEl>
                                        <p:attrNameLst>
                                          <p:attrName>style.visibility</p:attrName>
                                        </p:attrNameLst>
                                      </p:cBhvr>
                                      <p:to>
                                        <p:strVal val="visible"/>
                                      </p:to>
                                    </p:set>
                                    <p:anim calcmode="lin" valueType="num">
                                      <p:cBhvr additive="base">
                                        <p:cTn id="35" dur="500" fill="hold"/>
                                        <p:tgtEl>
                                          <p:spTgt spid="2662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2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nummer 4"/>
          <p:cNvSpPr>
            <a:spLocks noGrp="1"/>
          </p:cNvSpPr>
          <p:nvPr>
            <p:ph type="sldNum" sz="quarter" idx="11"/>
          </p:nvPr>
        </p:nvSpPr>
        <p:spPr>
          <a:noFill/>
        </p:spPr>
        <p:txBody>
          <a:bodyPr lIns="91428" tIns="45714" rIns="91428" bIns="45714"/>
          <a:lstStyle/>
          <a:p>
            <a:r>
              <a:rPr lang="en-US" smtClean="0"/>
              <a:t> | </a:t>
            </a:r>
            <a:fld id="{E5254BF8-CB9E-4E3A-8175-A85AABC89D88}" type="slidenum">
              <a:rPr lang="en-US" smtClean="0"/>
              <a:pPr/>
              <a:t>16</a:t>
            </a:fld>
            <a:endParaRPr lang="en-US" smtClean="0"/>
          </a:p>
        </p:txBody>
      </p:sp>
      <p:sp>
        <p:nvSpPr>
          <p:cNvPr id="15363" name="Rectangle 3"/>
          <p:cNvSpPr>
            <a:spLocks noGrp="1" noChangeArrowheads="1"/>
          </p:cNvSpPr>
          <p:nvPr>
            <p:ph type="body" idx="1"/>
          </p:nvPr>
        </p:nvSpPr>
        <p:spPr>
          <a:xfrm>
            <a:off x="468313" y="2276475"/>
            <a:ext cx="7934325" cy="3887788"/>
          </a:xfrm>
        </p:spPr>
        <p:txBody>
          <a:bodyPr/>
          <a:lstStyle/>
          <a:p>
            <a:pPr marL="474663" indent="-474663" algn="ctr" eaLnBrk="1" hangingPunct="1">
              <a:buNone/>
            </a:pPr>
            <a:r>
              <a:rPr lang="nl-NL" sz="4800" dirty="0" smtClean="0">
                <a:solidFill>
                  <a:schemeClr val="bg2"/>
                </a:solidFill>
              </a:rPr>
              <a:t>	2. </a:t>
            </a:r>
            <a:r>
              <a:rPr lang="nl-NL" sz="4800" dirty="0" err="1" smtClean="0">
                <a:solidFill>
                  <a:schemeClr val="bg2"/>
                </a:solidFill>
              </a:rPr>
              <a:t>What</a:t>
            </a:r>
            <a:r>
              <a:rPr lang="nl-NL" sz="4800" dirty="0" smtClean="0">
                <a:solidFill>
                  <a:schemeClr val="bg2"/>
                </a:solidFill>
              </a:rPr>
              <a:t> kind of </a:t>
            </a:r>
            <a:r>
              <a:rPr lang="nl-NL" sz="4800" dirty="0" err="1" smtClean="0">
                <a:solidFill>
                  <a:schemeClr val="bg2"/>
                </a:solidFill>
              </a:rPr>
              <a:t>ideal</a:t>
            </a:r>
            <a:r>
              <a:rPr lang="nl-NL" sz="4800" dirty="0" smtClean="0">
                <a:solidFill>
                  <a:schemeClr val="bg2"/>
                </a:solidFill>
              </a:rPr>
              <a:t> leaders do ‘we’ look </a:t>
            </a:r>
            <a:r>
              <a:rPr lang="nl-NL" sz="4800" dirty="0" err="1" smtClean="0">
                <a:solidFill>
                  <a:schemeClr val="bg2"/>
                </a:solidFill>
              </a:rPr>
              <a:t>for</a:t>
            </a:r>
            <a:r>
              <a:rPr lang="nl-NL" sz="4800" dirty="0" smtClean="0">
                <a:solidFill>
                  <a:schemeClr val="bg2"/>
                </a:solidFill>
              </a:rPr>
              <a:t>?</a:t>
            </a:r>
          </a:p>
          <a:p>
            <a:pPr marL="474663" indent="-474663" eaLnBrk="1" hangingPunct="1"/>
            <a:endParaRPr lang="en-US" sz="4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4"/>
          <p:cNvSpPr>
            <a:spLocks noGrp="1"/>
          </p:cNvSpPr>
          <p:nvPr>
            <p:ph type="sldNum" sz="quarter" idx="11"/>
          </p:nvPr>
        </p:nvSpPr>
        <p:spPr>
          <a:noFill/>
        </p:spPr>
        <p:txBody>
          <a:bodyPr lIns="91428" tIns="45714" rIns="91428" bIns="45714"/>
          <a:lstStyle/>
          <a:p>
            <a:r>
              <a:rPr lang="en-US" smtClean="0"/>
              <a:t> | </a:t>
            </a:r>
            <a:fld id="{3B34412A-500D-4D70-BB70-1B0FF5BE2644}" type="slidenum">
              <a:rPr lang="en-US" smtClean="0"/>
              <a:pPr/>
              <a:t>17</a:t>
            </a:fld>
            <a:endParaRPr lang="en-US" smtClean="0"/>
          </a:p>
        </p:txBody>
      </p:sp>
      <p:sp>
        <p:nvSpPr>
          <p:cNvPr id="27651" name="Rectangle 2"/>
          <p:cNvSpPr>
            <a:spLocks noGrp="1" noChangeArrowheads="1"/>
          </p:cNvSpPr>
          <p:nvPr>
            <p:ph type="title"/>
          </p:nvPr>
        </p:nvSpPr>
        <p:spPr>
          <a:xfrm>
            <a:off x="179388" y="827088"/>
            <a:ext cx="7934325" cy="657225"/>
          </a:xfrm>
        </p:spPr>
        <p:txBody>
          <a:bodyPr/>
          <a:lstStyle/>
          <a:p>
            <a:pPr eaLnBrk="1" hangingPunct="1"/>
            <a:r>
              <a:rPr lang="nl-NL" dirty="0" err="1" smtClean="0">
                <a:solidFill>
                  <a:schemeClr val="bg2"/>
                </a:solidFill>
              </a:rPr>
              <a:t>What</a:t>
            </a:r>
            <a:r>
              <a:rPr lang="nl-NL" dirty="0" smtClean="0">
                <a:solidFill>
                  <a:schemeClr val="bg2"/>
                </a:solidFill>
              </a:rPr>
              <a:t> is </a:t>
            </a:r>
            <a:r>
              <a:rPr lang="nl-NL" dirty="0" err="1" smtClean="0">
                <a:solidFill>
                  <a:schemeClr val="bg2"/>
                </a:solidFill>
              </a:rPr>
              <a:t>this</a:t>
            </a:r>
            <a:r>
              <a:rPr lang="nl-NL" dirty="0" smtClean="0">
                <a:solidFill>
                  <a:schemeClr val="bg2"/>
                </a:solidFill>
              </a:rPr>
              <a:t>? </a:t>
            </a:r>
          </a:p>
        </p:txBody>
      </p:sp>
      <p:pic>
        <p:nvPicPr>
          <p:cNvPr id="27652" name="Picture 3" descr="stereotype fransman"/>
          <p:cNvPicPr>
            <a:picLocks noGrp="1" noChangeAspect="1" noChangeArrowheads="1"/>
          </p:cNvPicPr>
          <p:nvPr>
            <p:ph idx="1"/>
          </p:nvPr>
        </p:nvPicPr>
        <p:blipFill>
          <a:blip r:embed="rId3" cstate="print"/>
          <a:srcRect/>
          <a:stretch>
            <a:fillRect/>
          </a:stretch>
        </p:blipFill>
        <p:spPr>
          <a:xfrm>
            <a:off x="1259632" y="1498600"/>
            <a:ext cx="6408738" cy="5359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nummer 4"/>
          <p:cNvSpPr>
            <a:spLocks noGrp="1"/>
          </p:cNvSpPr>
          <p:nvPr>
            <p:ph type="sldNum" sz="quarter" idx="11"/>
          </p:nvPr>
        </p:nvSpPr>
        <p:spPr>
          <a:noFill/>
        </p:spPr>
        <p:txBody>
          <a:bodyPr lIns="91428" tIns="45714" rIns="91428" bIns="45714"/>
          <a:lstStyle/>
          <a:p>
            <a:r>
              <a:rPr lang="en-US" smtClean="0"/>
              <a:t> | </a:t>
            </a:r>
            <a:fld id="{CC95BF7D-4106-44AB-AAE8-215A2F43842A}" type="slidenum">
              <a:rPr lang="en-US" smtClean="0"/>
              <a:pPr/>
              <a:t>18</a:t>
            </a:fld>
            <a:endParaRPr lang="en-US" smtClean="0"/>
          </a:p>
        </p:txBody>
      </p:sp>
      <p:pic>
        <p:nvPicPr>
          <p:cNvPr id="28675" name="Picture 2" descr="stereotype bibliothecaris"/>
          <p:cNvPicPr>
            <a:picLocks noGrp="1" noChangeAspect="1" noChangeArrowheads="1"/>
          </p:cNvPicPr>
          <p:nvPr>
            <p:ph idx="1"/>
          </p:nvPr>
        </p:nvPicPr>
        <p:blipFill>
          <a:blip r:embed="rId3" cstate="print"/>
          <a:srcRect/>
          <a:stretch>
            <a:fillRect/>
          </a:stretch>
        </p:blipFill>
        <p:spPr>
          <a:xfrm>
            <a:off x="3786188" y="142875"/>
            <a:ext cx="3554412" cy="63357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76872"/>
            <a:ext cx="7934325" cy="2248594"/>
          </a:xfrm>
        </p:spPr>
        <p:txBody>
          <a:bodyPr/>
          <a:lstStyle/>
          <a:p>
            <a:pPr algn="ctr"/>
            <a:r>
              <a:rPr lang="nl-NL" sz="4400" dirty="0" smtClean="0">
                <a:solidFill>
                  <a:schemeClr val="bg2"/>
                </a:solidFill>
              </a:rPr>
              <a:t>And </a:t>
            </a:r>
            <a:r>
              <a:rPr lang="nl-NL" sz="4400" dirty="0" err="1" smtClean="0">
                <a:solidFill>
                  <a:schemeClr val="bg2"/>
                </a:solidFill>
              </a:rPr>
              <a:t>how</a:t>
            </a:r>
            <a:r>
              <a:rPr lang="nl-NL" sz="4400" dirty="0" smtClean="0">
                <a:solidFill>
                  <a:schemeClr val="bg2"/>
                </a:solidFill>
              </a:rPr>
              <a:t> does the stereotype of the </a:t>
            </a:r>
            <a:r>
              <a:rPr lang="nl-NL" sz="4400" dirty="0" err="1" smtClean="0">
                <a:solidFill>
                  <a:schemeClr val="bg2"/>
                </a:solidFill>
              </a:rPr>
              <a:t>ideal</a:t>
            </a:r>
            <a:r>
              <a:rPr lang="nl-NL" sz="4400" dirty="0" smtClean="0">
                <a:solidFill>
                  <a:schemeClr val="bg2"/>
                </a:solidFill>
              </a:rPr>
              <a:t> leader look </a:t>
            </a:r>
            <a:r>
              <a:rPr lang="nl-NL" sz="4400" dirty="0" err="1" smtClean="0">
                <a:solidFill>
                  <a:schemeClr val="bg2"/>
                </a:solidFill>
              </a:rPr>
              <a:t>like</a:t>
            </a:r>
            <a:r>
              <a:rPr lang="nl-NL" sz="4400" dirty="0" smtClean="0">
                <a:solidFill>
                  <a:schemeClr val="bg2"/>
                </a:solidFill>
              </a:rPr>
              <a:t>?</a:t>
            </a:r>
            <a:endParaRPr lang="nl-NL" sz="4400" dirty="0">
              <a:solidFill>
                <a:schemeClr val="bg2"/>
              </a:solidFill>
            </a:endParaRPr>
          </a:p>
        </p:txBody>
      </p:sp>
      <p:sp>
        <p:nvSpPr>
          <p:cNvPr id="5" name="Tijdelijke aanduiding voor dianummer 4"/>
          <p:cNvSpPr>
            <a:spLocks noGrp="1"/>
          </p:cNvSpPr>
          <p:nvPr>
            <p:ph type="sldNum" sz="quarter" idx="11"/>
          </p:nvPr>
        </p:nvSpPr>
        <p:spPr/>
        <p:txBody>
          <a:bodyPr/>
          <a:lstStyle/>
          <a:p>
            <a:pPr>
              <a:defRPr/>
            </a:pPr>
            <a:r>
              <a:rPr lang="en-US" smtClean="0"/>
              <a:t> | </a:t>
            </a:r>
            <a:fld id="{1D351CE0-4C28-468F-9BE8-86B0A7BC2CB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57188" y="842963"/>
            <a:ext cx="7934325" cy="657225"/>
          </a:xfrm>
        </p:spPr>
        <p:txBody>
          <a:bodyPr/>
          <a:lstStyle/>
          <a:p>
            <a:pPr eaLnBrk="1" hangingPunct="1"/>
            <a:r>
              <a:rPr lang="nl-NL" smtClean="0">
                <a:solidFill>
                  <a:schemeClr val="bg2"/>
                </a:solidFill>
              </a:rPr>
              <a:t>Washington Post, ‘On Leadership’</a:t>
            </a:r>
          </a:p>
        </p:txBody>
      </p:sp>
      <p:sp>
        <p:nvSpPr>
          <p:cNvPr id="8195" name="Tijdelijke aanduiding voor inhoud 2"/>
          <p:cNvSpPr>
            <a:spLocks noGrp="1"/>
          </p:cNvSpPr>
          <p:nvPr>
            <p:ph idx="1"/>
          </p:nvPr>
        </p:nvSpPr>
        <p:spPr>
          <a:xfrm>
            <a:off x="500063" y="1714500"/>
            <a:ext cx="8015287" cy="4525963"/>
          </a:xfrm>
        </p:spPr>
        <p:txBody>
          <a:bodyPr/>
          <a:lstStyle/>
          <a:p>
            <a:pPr marL="0" indent="0" eaLnBrk="1" hangingPunct="1">
              <a:buFontTx/>
              <a:buNone/>
            </a:pPr>
            <a:r>
              <a:rPr lang="en-US" sz="3900" i="1" smtClean="0">
                <a:solidFill>
                  <a:schemeClr val="bg2"/>
                </a:solidFill>
                <a:latin typeface="Times New Roman" pitchFamily="18" charset="0"/>
                <a:cs typeface="Times New Roman" pitchFamily="18" charset="0"/>
              </a:rPr>
              <a:t>Leadership is one of those magic things that's hard to define but pretty easy to identify when you see it. And in recent years, it seems to have been in short supply. </a:t>
            </a:r>
          </a:p>
          <a:p>
            <a:pPr marL="0" indent="0" eaLnBrk="1" hangingPunct="1"/>
            <a:endParaRPr lang="en-US" smtClean="0"/>
          </a:p>
          <a:p>
            <a:pPr marL="0" indent="0" eaLnBrk="1" hangingPunct="1"/>
            <a:endParaRPr lang="en-US" smtClean="0"/>
          </a:p>
          <a:p>
            <a:pPr marL="0" indent="0" eaLnBrk="1" hangingPunct="1"/>
            <a:r>
              <a:rPr lang="en-US" smtClean="0"/>
              <a:t>				</a:t>
            </a:r>
            <a:r>
              <a:rPr lang="en-US" smtClean="0">
                <a:solidFill>
                  <a:schemeClr val="bg2"/>
                </a:solidFill>
                <a:latin typeface="Times New Roman" pitchFamily="18" charset="0"/>
                <a:cs typeface="Times New Roman" pitchFamily="18" charset="0"/>
              </a:rPr>
              <a:t>Bradlee and Pearlstein, dec. 2008</a:t>
            </a:r>
            <a:endParaRPr lang="nl-NL" smtClean="0">
              <a:solidFill>
                <a:schemeClr val="bg2"/>
              </a:solidFill>
              <a:latin typeface="Times New Roman" pitchFamily="18" charset="0"/>
              <a:cs typeface="Times New Roman" pitchFamily="18" charset="0"/>
            </a:endParaRPr>
          </a:p>
        </p:txBody>
      </p:sp>
      <p:sp>
        <p:nvSpPr>
          <p:cNvPr id="8196" name="Tijdelijke aanduiding voor dianummer 3"/>
          <p:cNvSpPr>
            <a:spLocks noGrp="1"/>
          </p:cNvSpPr>
          <p:nvPr>
            <p:ph type="sldNum" sz="quarter" idx="11"/>
          </p:nvPr>
        </p:nvSpPr>
        <p:spPr>
          <a:xfrm>
            <a:off x="6589713" y="1009650"/>
            <a:ext cx="1905000" cy="261938"/>
          </a:xfrm>
          <a:noFill/>
        </p:spPr>
        <p:txBody>
          <a:bodyPr/>
          <a:lstStyle/>
          <a:p>
            <a:pPr algn="r" defTabSz="906463"/>
            <a:fld id="{2AFC0E79-50F9-4765-ADE7-B7C0D537129C}" type="slidenum">
              <a:rPr lang="nl-NL" smtClean="0"/>
              <a:pPr algn="r" defTabSz="906463"/>
              <a:t>2</a:t>
            </a:fld>
            <a:endParaRPr lang="nl-N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nummer 4"/>
          <p:cNvSpPr>
            <a:spLocks noGrp="1"/>
          </p:cNvSpPr>
          <p:nvPr>
            <p:ph type="sldNum" sz="quarter" idx="11"/>
          </p:nvPr>
        </p:nvSpPr>
        <p:spPr>
          <a:noFill/>
        </p:spPr>
        <p:txBody>
          <a:bodyPr lIns="91428" tIns="45714" rIns="91428" bIns="45714"/>
          <a:lstStyle/>
          <a:p>
            <a:r>
              <a:rPr lang="en-US" smtClean="0"/>
              <a:t> | </a:t>
            </a:r>
            <a:fld id="{73E559D2-7F1C-4E90-9C02-B0358CB2580F}" type="slidenum">
              <a:rPr lang="en-US" smtClean="0"/>
              <a:pPr/>
              <a:t>20</a:t>
            </a:fld>
            <a:endParaRPr lang="en-US" smtClean="0"/>
          </a:p>
        </p:txBody>
      </p:sp>
      <p:sp>
        <p:nvSpPr>
          <p:cNvPr id="29699" name="Rectangle 2"/>
          <p:cNvSpPr>
            <a:spLocks noGrp="1" noChangeArrowheads="1"/>
          </p:cNvSpPr>
          <p:nvPr>
            <p:ph type="title"/>
          </p:nvPr>
        </p:nvSpPr>
        <p:spPr>
          <a:xfrm>
            <a:off x="179388" y="765175"/>
            <a:ext cx="7934325" cy="657225"/>
          </a:xfrm>
        </p:spPr>
        <p:txBody>
          <a:bodyPr/>
          <a:lstStyle/>
          <a:p>
            <a:pPr eaLnBrk="1" hangingPunct="1"/>
            <a:r>
              <a:rPr lang="nl-NL" smtClean="0">
                <a:solidFill>
                  <a:schemeClr val="bg2"/>
                </a:solidFill>
              </a:rPr>
              <a:t>The ideal leader…</a:t>
            </a:r>
          </a:p>
        </p:txBody>
      </p:sp>
      <p:pic>
        <p:nvPicPr>
          <p:cNvPr id="29701" name="Picture 4" descr="cheney2"/>
          <p:cNvPicPr>
            <a:picLocks noChangeAspect="1" noChangeArrowheads="1"/>
          </p:cNvPicPr>
          <p:nvPr/>
        </p:nvPicPr>
        <p:blipFill>
          <a:blip r:embed="rId2" cstate="print"/>
          <a:srcRect/>
          <a:stretch>
            <a:fillRect/>
          </a:stretch>
        </p:blipFill>
        <p:spPr bwMode="auto">
          <a:xfrm>
            <a:off x="1619250" y="1208088"/>
            <a:ext cx="6408738"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nummer 4"/>
          <p:cNvSpPr>
            <a:spLocks noGrp="1"/>
          </p:cNvSpPr>
          <p:nvPr>
            <p:ph type="sldNum" sz="quarter" idx="11"/>
          </p:nvPr>
        </p:nvSpPr>
        <p:spPr>
          <a:noFill/>
        </p:spPr>
        <p:txBody>
          <a:bodyPr lIns="91428" tIns="45714" rIns="91428" bIns="45714"/>
          <a:lstStyle/>
          <a:p>
            <a:r>
              <a:rPr lang="en-US" smtClean="0"/>
              <a:t> | </a:t>
            </a:r>
            <a:fld id="{0A8B29E2-61F7-4CD3-BDB4-04896C7F2033}" type="slidenum">
              <a:rPr lang="en-US" smtClean="0"/>
              <a:pPr/>
              <a:t>21</a:t>
            </a:fld>
            <a:endParaRPr lang="en-US" smtClean="0"/>
          </a:p>
        </p:txBody>
      </p:sp>
      <p:pic>
        <p:nvPicPr>
          <p:cNvPr id="30723" name="Picture 2" descr="Timmer"/>
          <p:cNvPicPr>
            <a:picLocks noChangeAspect="1" noChangeArrowheads="1"/>
          </p:cNvPicPr>
          <p:nvPr/>
        </p:nvPicPr>
        <p:blipFill>
          <a:blip r:embed="rId2" cstate="print"/>
          <a:srcRect/>
          <a:stretch>
            <a:fillRect/>
          </a:stretch>
        </p:blipFill>
        <p:spPr bwMode="auto">
          <a:xfrm>
            <a:off x="1835150" y="1341438"/>
            <a:ext cx="5400675" cy="5221287"/>
          </a:xfrm>
          <a:prstGeom prst="rect">
            <a:avLst/>
          </a:prstGeom>
          <a:noFill/>
          <a:ln w="9525">
            <a:noFill/>
            <a:miter lim="800000"/>
            <a:headEnd/>
            <a:tailEnd/>
          </a:ln>
        </p:spPr>
      </p:pic>
      <p:sp>
        <p:nvSpPr>
          <p:cNvPr id="30724" name="Rectangle 3"/>
          <p:cNvSpPr>
            <a:spLocks noGrp="1" noChangeArrowheads="1"/>
          </p:cNvSpPr>
          <p:nvPr>
            <p:ph type="title"/>
          </p:nvPr>
        </p:nvSpPr>
        <p:spPr bwMode="gray">
          <a:xfrm>
            <a:off x="395288" y="692150"/>
            <a:ext cx="7934325" cy="657225"/>
          </a:xfrm>
          <a:noFill/>
        </p:spPr>
        <p:txBody>
          <a:bodyPr anchor="ctr" anchorCtr="1"/>
          <a:lstStyle/>
          <a:p>
            <a:pPr eaLnBrk="1" hangingPunct="1"/>
            <a:r>
              <a:rPr lang="nl-NL" smtClean="0">
                <a:solidFill>
                  <a:schemeClr val="bg2"/>
                </a:solidFill>
              </a:rPr>
              <a:t>…is still masculine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p:oleObj spid="_x0000_s2050" name="Document" r:id="rId3" imgW="6096851" imgH="3734321" progId="Word.Document.8">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type="title"/>
          </p:nvPr>
        </p:nvSpPr>
        <p:spPr bwMode="gray">
          <a:xfrm>
            <a:off x="418851" y="755551"/>
            <a:ext cx="8329613" cy="657225"/>
          </a:xfrm>
          <a:noFill/>
        </p:spPr>
        <p:txBody>
          <a:bodyPr anchor="ctr" anchorCtr="1"/>
          <a:lstStyle/>
          <a:p>
            <a:pPr eaLnBrk="1" hangingPunct="1"/>
            <a:r>
              <a:rPr lang="nl-NL" dirty="0" err="1" smtClean="0">
                <a:solidFill>
                  <a:schemeClr val="bg2"/>
                </a:solidFill>
              </a:rPr>
              <a:t>This</a:t>
            </a:r>
            <a:r>
              <a:rPr lang="nl-NL" dirty="0" smtClean="0">
                <a:solidFill>
                  <a:schemeClr val="bg2"/>
                </a:solidFill>
              </a:rPr>
              <a:t> </a:t>
            </a:r>
            <a:r>
              <a:rPr lang="nl-NL" dirty="0" err="1" smtClean="0">
                <a:solidFill>
                  <a:schemeClr val="bg2"/>
                </a:solidFill>
              </a:rPr>
              <a:t>creates</a:t>
            </a:r>
            <a:r>
              <a:rPr lang="nl-NL" dirty="0" smtClean="0">
                <a:solidFill>
                  <a:schemeClr val="bg2"/>
                </a:solidFill>
              </a:rPr>
              <a:t> a ‘double bind’ </a:t>
            </a:r>
            <a:r>
              <a:rPr lang="nl-NL" dirty="0" err="1" smtClean="0">
                <a:solidFill>
                  <a:schemeClr val="bg2"/>
                </a:solidFill>
              </a:rPr>
              <a:t>for</a:t>
            </a:r>
            <a:r>
              <a:rPr lang="nl-NL" dirty="0" smtClean="0">
                <a:solidFill>
                  <a:schemeClr val="bg2"/>
                </a:solidFill>
              </a:rPr>
              <a:t> </a:t>
            </a:r>
            <a:r>
              <a:rPr lang="nl-NL" dirty="0" err="1" smtClean="0">
                <a:solidFill>
                  <a:schemeClr val="bg2"/>
                </a:solidFill>
              </a:rPr>
              <a:t>female</a:t>
            </a:r>
            <a:r>
              <a:rPr lang="nl-NL" dirty="0" smtClean="0">
                <a:solidFill>
                  <a:schemeClr val="bg2"/>
                </a:solidFill>
              </a:rPr>
              <a:t> leaders</a:t>
            </a:r>
          </a:p>
        </p:txBody>
      </p:sp>
      <p:sp>
        <p:nvSpPr>
          <p:cNvPr id="5" name="Rectangle 3"/>
          <p:cNvSpPr txBox="1">
            <a:spLocks noChangeArrowheads="1"/>
          </p:cNvSpPr>
          <p:nvPr/>
        </p:nvSpPr>
        <p:spPr bwMode="auto">
          <a:xfrm>
            <a:off x="323528" y="1412776"/>
            <a:ext cx="7934325" cy="3887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74663" marR="0" lvl="0" indent="-474663" algn="l" defTabSz="914400" rtl="0" eaLnBrk="1" fontAlgn="base" latinLnBrk="0" hangingPunct="1">
              <a:lnSpc>
                <a:spcPct val="100000"/>
              </a:lnSpc>
              <a:spcBef>
                <a:spcPct val="20000"/>
              </a:spcBef>
              <a:spcAft>
                <a:spcPct val="0"/>
              </a:spcAft>
              <a:buClrTx/>
              <a:buSzTx/>
              <a:buFontTx/>
              <a:buAutoNum type="arabicPeriod"/>
              <a:tabLst/>
              <a:defRPr/>
            </a:pPr>
            <a:r>
              <a:rPr kumimoji="0" lang="nl-NL" sz="2200" b="0" i="0" u="none" strike="noStrike" kern="0" cap="none" spc="0" normalizeH="0" baseline="0" noProof="0" dirty="0" smtClean="0">
                <a:ln>
                  <a:noFill/>
                </a:ln>
                <a:solidFill>
                  <a:schemeClr val="bg2"/>
                </a:solidFill>
                <a:effectLst/>
                <a:uLnTx/>
                <a:uFillTx/>
                <a:latin typeface="+mn-lt"/>
                <a:ea typeface="+mn-ea"/>
                <a:cs typeface="+mn-cs"/>
              </a:rPr>
              <a:t>The </a:t>
            </a:r>
            <a:r>
              <a:rPr kumimoji="0" lang="nl-NL" sz="2200" b="0" i="0" u="none" strike="noStrike" kern="0" cap="none" spc="0" normalizeH="0" baseline="0" noProof="0" dirty="0" err="1" smtClean="0">
                <a:ln>
                  <a:noFill/>
                </a:ln>
                <a:solidFill>
                  <a:schemeClr val="bg2"/>
                </a:solidFill>
                <a:effectLst/>
                <a:uLnTx/>
                <a:uFillTx/>
                <a:latin typeface="+mn-lt"/>
                <a:ea typeface="+mn-ea"/>
                <a:cs typeface="+mn-cs"/>
              </a:rPr>
              <a:t>stereotypical</a:t>
            </a:r>
            <a:r>
              <a:rPr kumimoji="0" lang="nl-NL" sz="2200" b="0" i="0" u="none" strike="noStrike" kern="0" cap="none" spc="0" normalizeH="0" noProof="0" dirty="0" smtClean="0">
                <a:ln>
                  <a:noFill/>
                </a:ln>
                <a:solidFill>
                  <a:schemeClr val="bg2"/>
                </a:solidFill>
                <a:effectLst/>
                <a:uLnTx/>
                <a:uFillTx/>
                <a:latin typeface="+mn-lt"/>
                <a:ea typeface="+mn-ea"/>
                <a:cs typeface="+mn-cs"/>
              </a:rPr>
              <a:t> </a:t>
            </a:r>
            <a:r>
              <a:rPr kumimoji="0" lang="nl-NL" sz="2200" b="0" i="0" u="none" strike="noStrike" kern="0" cap="none" spc="0" normalizeH="0" baseline="0" noProof="0" dirty="0" err="1" smtClean="0">
                <a:ln>
                  <a:noFill/>
                </a:ln>
                <a:solidFill>
                  <a:schemeClr val="bg2"/>
                </a:solidFill>
                <a:effectLst/>
                <a:uLnTx/>
                <a:uFillTx/>
                <a:latin typeface="+mn-lt"/>
                <a:ea typeface="+mn-ea"/>
                <a:cs typeface="+mn-cs"/>
              </a:rPr>
              <a:t>idea</a:t>
            </a:r>
            <a:r>
              <a:rPr lang="nl-NL" sz="2200" b="0" kern="0" dirty="0" smtClean="0">
                <a:solidFill>
                  <a:schemeClr val="bg2"/>
                </a:solidFill>
                <a:latin typeface="+mn-lt"/>
                <a:ea typeface="+mn-ea"/>
              </a:rPr>
              <a:t>l </a:t>
            </a:r>
            <a:r>
              <a:rPr lang="nl-NL" sz="2200" b="0" i="1" kern="0" dirty="0" smtClean="0">
                <a:solidFill>
                  <a:schemeClr val="bg2"/>
                </a:solidFill>
                <a:latin typeface="+mn-lt"/>
                <a:ea typeface="+mn-ea"/>
              </a:rPr>
              <a:t>leader</a:t>
            </a:r>
            <a:r>
              <a:rPr lang="nl-NL" sz="2200" b="0" kern="0" dirty="0" smtClean="0">
                <a:solidFill>
                  <a:schemeClr val="bg2"/>
                </a:solidFill>
                <a:latin typeface="+mn-lt"/>
                <a:ea typeface="+mn-ea"/>
              </a:rPr>
              <a:t> is </a:t>
            </a:r>
            <a:r>
              <a:rPr lang="nl-NL" sz="2200" b="0" kern="0" dirty="0" err="1" smtClean="0">
                <a:solidFill>
                  <a:schemeClr val="bg2"/>
                </a:solidFill>
                <a:latin typeface="+mn-lt"/>
                <a:ea typeface="+mn-ea"/>
              </a:rPr>
              <a:t>masculine</a:t>
            </a:r>
            <a:endParaRPr lang="nl-NL" sz="2200" b="0" kern="0" dirty="0" smtClean="0">
              <a:solidFill>
                <a:schemeClr val="bg2"/>
              </a:solidFill>
              <a:latin typeface="+mn-lt"/>
              <a:ea typeface="+mn-ea"/>
            </a:endParaRPr>
          </a:p>
          <a:p>
            <a:pPr marL="474663" marR="0" lvl="0" indent="-474663" algn="l" defTabSz="914400" rtl="0" eaLnBrk="1" fontAlgn="base" latinLnBrk="0" hangingPunct="1">
              <a:lnSpc>
                <a:spcPct val="100000"/>
              </a:lnSpc>
              <a:spcBef>
                <a:spcPct val="20000"/>
              </a:spcBef>
              <a:spcAft>
                <a:spcPct val="0"/>
              </a:spcAft>
              <a:buClrTx/>
              <a:buSzTx/>
              <a:buFontTx/>
              <a:buAutoNum type="arabicPeriod"/>
              <a:tabLst/>
              <a:defRPr/>
            </a:pPr>
            <a:r>
              <a:rPr kumimoji="0" lang="en-US" sz="2200" b="0" i="0" u="none" strike="noStrike" kern="0" cap="none" spc="0" normalizeH="0" baseline="0" noProof="0" dirty="0" smtClean="0">
                <a:ln>
                  <a:noFill/>
                </a:ln>
                <a:solidFill>
                  <a:schemeClr val="bg2"/>
                </a:solidFill>
                <a:effectLst/>
                <a:uLnTx/>
                <a:uFillTx/>
                <a:latin typeface="+mn-lt"/>
                <a:ea typeface="+mn-ea"/>
              </a:rPr>
              <a:t>The stereotypical ideal </a:t>
            </a:r>
            <a:r>
              <a:rPr kumimoji="0" lang="en-US" sz="2200" b="0" i="1" u="none" strike="noStrike" kern="0" cap="none" spc="0" normalizeH="0" baseline="0" noProof="0" dirty="0" smtClean="0">
                <a:ln>
                  <a:noFill/>
                </a:ln>
                <a:solidFill>
                  <a:schemeClr val="bg2"/>
                </a:solidFill>
                <a:effectLst/>
                <a:uLnTx/>
                <a:uFillTx/>
                <a:latin typeface="+mn-lt"/>
                <a:ea typeface="+mn-ea"/>
              </a:rPr>
              <a:t>woman</a:t>
            </a:r>
            <a:r>
              <a:rPr kumimoji="0" lang="en-US" sz="2200" b="0" i="0" u="none" strike="noStrike" kern="0" cap="none" spc="0" normalizeH="0" baseline="0" noProof="0" dirty="0" smtClean="0">
                <a:ln>
                  <a:noFill/>
                </a:ln>
                <a:solidFill>
                  <a:schemeClr val="bg2"/>
                </a:solidFill>
                <a:effectLst/>
                <a:uLnTx/>
                <a:uFillTx/>
                <a:latin typeface="+mn-lt"/>
                <a:ea typeface="+mn-ea"/>
              </a:rPr>
              <a:t> is feminine</a:t>
            </a:r>
          </a:p>
          <a:p>
            <a:pPr marL="474663" marR="0" lvl="0" indent="-474663" algn="l" defTabSz="914400" rtl="0" eaLnBrk="1" fontAlgn="base" latinLnBrk="0" hangingPunct="1">
              <a:lnSpc>
                <a:spcPct val="100000"/>
              </a:lnSpc>
              <a:spcBef>
                <a:spcPct val="20000"/>
              </a:spcBef>
              <a:spcAft>
                <a:spcPct val="0"/>
              </a:spcAft>
              <a:buClrTx/>
              <a:buSzTx/>
              <a:tabLst/>
              <a:defRPr/>
            </a:pPr>
            <a:r>
              <a:rPr lang="en-US" sz="2200" b="0" kern="0" dirty="0" smtClean="0">
                <a:solidFill>
                  <a:schemeClr val="bg2"/>
                </a:solidFill>
                <a:latin typeface="+mn-lt"/>
                <a:ea typeface="+mn-ea"/>
              </a:rPr>
              <a:t>SO:</a:t>
            </a:r>
          </a:p>
          <a:p>
            <a:pPr marL="474663" marR="0" lvl="0" indent="-474663" algn="l" defTabSz="914400" rtl="0" eaLnBrk="1" fontAlgn="base" latinLnBrk="0" hangingPunct="1">
              <a:lnSpc>
                <a:spcPct val="100000"/>
              </a:lnSpc>
              <a:spcBef>
                <a:spcPct val="20000"/>
              </a:spcBef>
              <a:spcAft>
                <a:spcPct val="0"/>
              </a:spcAft>
              <a:buClrTx/>
              <a:buSzTx/>
              <a:tabLst/>
              <a:defRPr/>
            </a:pPr>
            <a:r>
              <a:rPr kumimoji="0" lang="en-US" sz="2200" b="0" i="0" u="none" strike="noStrike" kern="0" cap="none" spc="0" normalizeH="0" baseline="0" noProof="0" dirty="0" smtClean="0">
                <a:ln>
                  <a:noFill/>
                </a:ln>
                <a:solidFill>
                  <a:schemeClr val="bg2"/>
                </a:solidFill>
                <a:effectLst/>
                <a:uLnTx/>
                <a:uFillTx/>
                <a:latin typeface="+mn-lt"/>
                <a:ea typeface="+mn-ea"/>
              </a:rPr>
              <a:t>	Being</a:t>
            </a:r>
            <a:r>
              <a:rPr kumimoji="0" lang="en-US" sz="2200" b="0" i="0" u="none" strike="noStrike" kern="0" cap="none" spc="0" normalizeH="0" noProof="0" dirty="0" smtClean="0">
                <a:ln>
                  <a:noFill/>
                </a:ln>
                <a:solidFill>
                  <a:schemeClr val="bg2"/>
                </a:solidFill>
                <a:effectLst/>
                <a:uLnTx/>
                <a:uFillTx/>
                <a:latin typeface="+mn-lt"/>
                <a:ea typeface="+mn-ea"/>
              </a:rPr>
              <a:t> a female leader always creates a problem: you are either seen as a ‘good’ leader, but a ‘bad’ (hard, tough) woman</a:t>
            </a:r>
          </a:p>
          <a:p>
            <a:pPr marL="474663" marR="0" lvl="0" indent="-474663" algn="l" defTabSz="914400" rtl="0" eaLnBrk="1" fontAlgn="base" latinLnBrk="0" hangingPunct="1">
              <a:lnSpc>
                <a:spcPct val="100000"/>
              </a:lnSpc>
              <a:spcBef>
                <a:spcPct val="20000"/>
              </a:spcBef>
              <a:spcAft>
                <a:spcPct val="0"/>
              </a:spcAft>
              <a:buClrTx/>
              <a:buSzTx/>
              <a:tabLst/>
              <a:defRPr/>
            </a:pPr>
            <a:r>
              <a:rPr kumimoji="0" lang="en-US" sz="2200" b="0" i="0" u="none" strike="noStrike" kern="0" cap="none" spc="0" normalizeH="0" noProof="0" dirty="0" smtClean="0">
                <a:ln>
                  <a:noFill/>
                </a:ln>
                <a:solidFill>
                  <a:schemeClr val="bg2"/>
                </a:solidFill>
                <a:effectLst/>
                <a:uLnTx/>
                <a:uFillTx/>
                <a:latin typeface="+mn-lt"/>
                <a:ea typeface="+mn-ea"/>
              </a:rPr>
              <a:t>OR  </a:t>
            </a:r>
            <a:r>
              <a:rPr kumimoji="0" lang="en-US" sz="2200" b="0" i="0" u="none" strike="noStrike" kern="0" cap="none" spc="0" normalizeH="0" baseline="0" noProof="0" dirty="0" smtClean="0">
                <a:ln>
                  <a:noFill/>
                </a:ln>
                <a:solidFill>
                  <a:schemeClr val="bg2"/>
                </a:solidFill>
                <a:effectLst/>
                <a:uLnTx/>
                <a:uFillTx/>
                <a:latin typeface="+mn-lt"/>
                <a:ea typeface="+mn-ea"/>
              </a:rPr>
              <a:t/>
            </a:r>
            <a:br>
              <a:rPr kumimoji="0" lang="en-US" sz="2200" b="0" i="0" u="none" strike="noStrike" kern="0" cap="none" spc="0" normalizeH="0" baseline="0" noProof="0" dirty="0" smtClean="0">
                <a:ln>
                  <a:noFill/>
                </a:ln>
                <a:solidFill>
                  <a:schemeClr val="bg2"/>
                </a:solidFill>
                <a:effectLst/>
                <a:uLnTx/>
                <a:uFillTx/>
                <a:latin typeface="+mn-lt"/>
                <a:ea typeface="+mn-ea"/>
              </a:rPr>
            </a:br>
            <a:r>
              <a:rPr kumimoji="0" lang="en-US" sz="2200" b="0" i="0" u="none" strike="noStrike" kern="0" cap="none" spc="0" normalizeH="0" baseline="0" noProof="0" dirty="0" smtClean="0">
                <a:ln>
                  <a:noFill/>
                </a:ln>
                <a:solidFill>
                  <a:schemeClr val="bg2"/>
                </a:solidFill>
                <a:effectLst/>
                <a:uLnTx/>
                <a:uFillTx/>
                <a:latin typeface="+mn-lt"/>
                <a:ea typeface="+mn-ea"/>
              </a:rPr>
              <a:t>you are seen as a ‘good’  (warm, nurturing)</a:t>
            </a:r>
            <a:r>
              <a:rPr kumimoji="0" lang="en-US" sz="2200" b="0" i="0" u="none" strike="noStrike" kern="0" cap="none" spc="0" normalizeH="0" noProof="0" dirty="0" smtClean="0">
                <a:ln>
                  <a:noFill/>
                </a:ln>
                <a:solidFill>
                  <a:schemeClr val="bg2"/>
                </a:solidFill>
                <a:effectLst/>
                <a:uLnTx/>
                <a:uFillTx/>
                <a:latin typeface="+mn-lt"/>
                <a:ea typeface="+mn-ea"/>
              </a:rPr>
              <a:t> </a:t>
            </a:r>
            <a:br>
              <a:rPr kumimoji="0" lang="en-US" sz="2200" b="0" i="0" u="none" strike="noStrike" kern="0" cap="none" spc="0" normalizeH="0" noProof="0" dirty="0" smtClean="0">
                <a:ln>
                  <a:noFill/>
                </a:ln>
                <a:solidFill>
                  <a:schemeClr val="bg2"/>
                </a:solidFill>
                <a:effectLst/>
                <a:uLnTx/>
                <a:uFillTx/>
                <a:latin typeface="+mn-lt"/>
                <a:ea typeface="+mn-ea"/>
              </a:rPr>
            </a:br>
            <a:r>
              <a:rPr kumimoji="0" lang="en-US" sz="2200" b="0" i="0" u="none" strike="noStrike" kern="0" cap="none" spc="0" normalizeH="0" baseline="0" noProof="0" dirty="0" smtClean="0">
                <a:ln>
                  <a:noFill/>
                </a:ln>
                <a:solidFill>
                  <a:schemeClr val="bg2"/>
                </a:solidFill>
                <a:effectLst/>
                <a:uLnTx/>
                <a:uFillTx/>
                <a:latin typeface="+mn-lt"/>
                <a:ea typeface="+mn-ea"/>
              </a:rPr>
              <a:t>woman, but a bad leader</a:t>
            </a:r>
          </a:p>
          <a:p>
            <a:pPr marL="474663" marR="0" lvl="0" indent="-474663" algn="l" defTabSz="914400" rtl="0" eaLnBrk="1" fontAlgn="base" latinLnBrk="0" hangingPunct="1">
              <a:lnSpc>
                <a:spcPct val="100000"/>
              </a:lnSpc>
              <a:spcBef>
                <a:spcPct val="20000"/>
              </a:spcBef>
              <a:spcAft>
                <a:spcPct val="0"/>
              </a:spcAft>
              <a:buClrTx/>
              <a:buSzTx/>
              <a:tabLst/>
              <a:defRPr/>
            </a:pPr>
            <a:endParaRPr kumimoji="0" lang="en-US" sz="2200" b="0" i="0" u="none" strike="noStrike" kern="0" cap="none" spc="0" normalizeH="0" baseline="0" noProof="0" dirty="0" smtClean="0">
              <a:ln>
                <a:noFill/>
              </a:ln>
              <a:solidFill>
                <a:schemeClr val="bg2"/>
              </a:solidFill>
              <a:effectLst/>
              <a:uLnTx/>
              <a:uFillTx/>
              <a:latin typeface="+mn-lt"/>
              <a:ea typeface="+mn-ea"/>
            </a:endParaRPr>
          </a:p>
          <a:p>
            <a:pPr marL="474663" marR="0" lvl="0" indent="-474663" algn="l" defTabSz="914400" rtl="0" eaLnBrk="1" fontAlgn="base" latinLnBrk="0" hangingPunct="1">
              <a:lnSpc>
                <a:spcPct val="100000"/>
              </a:lnSpc>
              <a:spcBef>
                <a:spcPct val="20000"/>
              </a:spcBef>
              <a:spcAft>
                <a:spcPct val="0"/>
              </a:spcAft>
              <a:buClrTx/>
              <a:buSzTx/>
              <a:tabLst/>
              <a:defRPr/>
            </a:pPr>
            <a:r>
              <a:rPr lang="en-US" sz="2200" b="0" kern="0" dirty="0" smtClean="0">
                <a:solidFill>
                  <a:schemeClr val="bg2"/>
                </a:solidFill>
                <a:latin typeface="+mn-lt"/>
                <a:ea typeface="+mn-ea"/>
                <a:cs typeface="+mn-cs"/>
              </a:rPr>
              <a:t>So, in the past at least, female leaders had to chose </a:t>
            </a:r>
          </a:p>
          <a:p>
            <a:pPr marL="474663" marR="0" lvl="0" indent="-474663" algn="l" defTabSz="914400" rtl="0" eaLnBrk="1" fontAlgn="base" latinLnBrk="0" hangingPunct="1">
              <a:lnSpc>
                <a:spcPct val="100000"/>
              </a:lnSpc>
              <a:spcBef>
                <a:spcPct val="20000"/>
              </a:spcBef>
              <a:spcAft>
                <a:spcPct val="0"/>
              </a:spcAft>
              <a:buClrTx/>
              <a:buSzTx/>
              <a:tabLst/>
              <a:defRPr/>
            </a:pPr>
            <a:r>
              <a:rPr lang="en-US" sz="2200" b="0" kern="0" dirty="0" smtClean="0">
                <a:solidFill>
                  <a:schemeClr val="bg2"/>
                </a:solidFill>
                <a:latin typeface="+mn-lt"/>
                <a:ea typeface="+mn-ea"/>
                <a:cs typeface="+mn-cs"/>
              </a:rPr>
              <a:t>the first option in order to be successful… </a:t>
            </a:r>
            <a:endParaRPr kumimoji="0" lang="en-US" sz="22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6" name="Afbeelding 5" descr="thatcher.bmp"/>
          <p:cNvPicPr>
            <a:picLocks noChangeAspect="1"/>
          </p:cNvPicPr>
          <p:nvPr/>
        </p:nvPicPr>
        <p:blipFill>
          <a:blip r:embed="rId2" cstate="print"/>
          <a:stretch>
            <a:fillRect/>
          </a:stretch>
        </p:blipFill>
        <p:spPr>
          <a:xfrm>
            <a:off x="6594018" y="3645024"/>
            <a:ext cx="2549982" cy="3212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deale_Leider_01.jpg"/>
          <p:cNvPicPr>
            <a:picLocks noGrp="1" noChangeAspect="1"/>
          </p:cNvPicPr>
          <p:nvPr>
            <p:ph idx="1"/>
          </p:nvPr>
        </p:nvPicPr>
        <p:blipFill>
          <a:blip r:embed="rId2" cstate="print"/>
          <a:stretch>
            <a:fillRect/>
          </a:stretch>
        </p:blipFill>
        <p:spPr>
          <a:xfrm>
            <a:off x="1907704" y="1916832"/>
            <a:ext cx="4608512" cy="4608512"/>
          </a:xfrm>
        </p:spPr>
      </p:pic>
      <p:sp>
        <p:nvSpPr>
          <p:cNvPr id="7" name="Rectangle 2"/>
          <p:cNvSpPr txBox="1">
            <a:spLocks noChangeArrowheads="1"/>
          </p:cNvSpPr>
          <p:nvPr/>
        </p:nvSpPr>
        <p:spPr bwMode="auto">
          <a:xfrm>
            <a:off x="539552" y="980728"/>
            <a:ext cx="8604448" cy="657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spcBef>
                <a:spcPct val="0"/>
              </a:spcBef>
            </a:pPr>
            <a:r>
              <a:rPr kumimoji="0" lang="en-US" sz="2800" b="1" i="0" u="none" strike="noStrike" kern="0" cap="none" spc="0" normalizeH="0" baseline="0" noProof="0" dirty="0" smtClean="0">
                <a:ln>
                  <a:noFill/>
                </a:ln>
                <a:solidFill>
                  <a:schemeClr val="bg2"/>
                </a:solidFill>
                <a:effectLst/>
                <a:uLnTx/>
                <a:uFillTx/>
                <a:latin typeface="+mj-lt"/>
                <a:ea typeface="+mj-ea"/>
                <a:cs typeface="+mj-cs"/>
              </a:rPr>
              <a:t>And after</a:t>
            </a:r>
            <a:r>
              <a:rPr kumimoji="0" lang="en-US" sz="2800" b="1" i="0" u="none" strike="noStrike" kern="0" cap="none" spc="0" normalizeH="0" noProof="0" dirty="0" smtClean="0">
                <a:ln>
                  <a:noFill/>
                </a:ln>
                <a:solidFill>
                  <a:schemeClr val="bg2"/>
                </a:solidFill>
                <a:effectLst/>
                <a:uLnTx/>
                <a:uFillTx/>
                <a:latin typeface="+mj-lt"/>
                <a:ea typeface="+mj-ea"/>
                <a:cs typeface="+mj-cs"/>
              </a:rPr>
              <a:t> the financial crisis? </a:t>
            </a:r>
          </a:p>
          <a:p>
            <a:pPr lvl="0" algn="l">
              <a:spcBef>
                <a:spcPct val="0"/>
              </a:spcBef>
            </a:pPr>
            <a:r>
              <a:rPr kumimoji="0" lang="en-US" sz="2800" b="1" i="0" u="none" strike="noStrike" kern="0" cap="none" spc="0" normalizeH="0" noProof="0" dirty="0" smtClean="0">
                <a:ln>
                  <a:noFill/>
                </a:ln>
                <a:solidFill>
                  <a:schemeClr val="bg2"/>
                </a:solidFill>
                <a:effectLst/>
                <a:uLnTx/>
                <a:uFillTx/>
                <a:latin typeface="+mj-lt"/>
                <a:ea typeface="+mj-ea"/>
                <a:cs typeface="+mj-cs"/>
              </a:rPr>
              <a:t>The ideal leader </a:t>
            </a:r>
            <a:r>
              <a:rPr lang="nl-NL" sz="2800" dirty="0" smtClean="0">
                <a:solidFill>
                  <a:schemeClr val="bg2"/>
                </a:solidFill>
              </a:rPr>
              <a:t>in 2010 is indeed …</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08720"/>
            <a:ext cx="7934325" cy="657225"/>
          </a:xfrm>
        </p:spPr>
        <p:txBody>
          <a:bodyPr/>
          <a:lstStyle/>
          <a:p>
            <a:r>
              <a:rPr lang="nl-NL" dirty="0" err="1" smtClean="0">
                <a:solidFill>
                  <a:schemeClr val="bg2"/>
                </a:solidFill>
              </a:rPr>
              <a:t>Results</a:t>
            </a:r>
            <a:r>
              <a:rPr lang="nl-NL" dirty="0" smtClean="0">
                <a:solidFill>
                  <a:schemeClr val="bg2"/>
                </a:solidFill>
              </a:rPr>
              <a:t> Dutch studies in 2005 and 2010</a:t>
            </a:r>
            <a:endParaRPr lang="nl-NL" dirty="0">
              <a:solidFill>
                <a:schemeClr val="bg2"/>
              </a:solidFill>
            </a:endParaRPr>
          </a:p>
        </p:txBody>
      </p:sp>
      <p:sp>
        <p:nvSpPr>
          <p:cNvPr id="3" name="Tijdelijke aanduiding voor inhoud 2"/>
          <p:cNvSpPr>
            <a:spLocks noGrp="1"/>
          </p:cNvSpPr>
          <p:nvPr>
            <p:ph idx="1"/>
          </p:nvPr>
        </p:nvSpPr>
        <p:spPr>
          <a:xfrm>
            <a:off x="251520" y="1340768"/>
            <a:ext cx="8496944" cy="3887787"/>
          </a:xfrm>
        </p:spPr>
        <p:txBody>
          <a:bodyPr/>
          <a:lstStyle/>
          <a:p>
            <a:r>
              <a:rPr lang="nl-NL" dirty="0" err="1" smtClean="0">
                <a:solidFill>
                  <a:schemeClr val="bg2"/>
                </a:solidFill>
                <a:latin typeface="+mn-lt"/>
                <a:ea typeface="+mn-ea"/>
                <a:cs typeface="+mn-cs"/>
              </a:rPr>
              <a:t>Respondents</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my</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ideal</a:t>
            </a:r>
            <a:r>
              <a:rPr lang="nl-NL" dirty="0" smtClean="0">
                <a:solidFill>
                  <a:schemeClr val="bg2"/>
                </a:solidFill>
                <a:latin typeface="+mn-lt"/>
                <a:ea typeface="+mn-ea"/>
                <a:cs typeface="+mn-cs"/>
              </a:rPr>
              <a:t> leader is </a:t>
            </a:r>
            <a:r>
              <a:rPr lang="nl-NL" dirty="0" err="1" smtClean="0">
                <a:solidFill>
                  <a:schemeClr val="bg2"/>
                </a:solidFill>
                <a:latin typeface="+mn-lt"/>
                <a:ea typeface="+mn-ea"/>
                <a:cs typeface="+mn-cs"/>
              </a:rPr>
              <a:t>masculine</a:t>
            </a:r>
            <a:endParaRPr lang="nl-NL" dirty="0" smtClean="0">
              <a:solidFill>
                <a:schemeClr val="bg2"/>
              </a:solidFill>
              <a:latin typeface="+mn-lt"/>
              <a:ea typeface="+mn-ea"/>
              <a:cs typeface="+mn-cs"/>
            </a:endParaRPr>
          </a:p>
          <a:p>
            <a:r>
              <a:rPr lang="nl-NL" dirty="0" smtClean="0">
                <a:solidFill>
                  <a:schemeClr val="bg2"/>
                </a:solidFill>
                <a:latin typeface="+mn-lt"/>
                <a:ea typeface="+mn-ea"/>
                <a:cs typeface="+mn-cs"/>
              </a:rPr>
              <a:t>2010 </a:t>
            </a:r>
            <a:r>
              <a:rPr lang="nl-NL" dirty="0" err="1" smtClean="0">
                <a:solidFill>
                  <a:schemeClr val="bg2"/>
                </a:solidFill>
                <a:latin typeface="+mn-lt"/>
                <a:ea typeface="+mn-ea"/>
                <a:cs typeface="+mn-cs"/>
              </a:rPr>
              <a:t>with</a:t>
            </a:r>
            <a:r>
              <a:rPr lang="nl-NL" dirty="0" smtClean="0">
                <a:solidFill>
                  <a:schemeClr val="bg2"/>
                </a:solidFill>
                <a:latin typeface="+mn-lt"/>
                <a:ea typeface="+mn-ea"/>
                <a:cs typeface="+mn-cs"/>
              </a:rPr>
              <a:t> crisis </a:t>
            </a:r>
            <a:r>
              <a:rPr lang="nl-NL" dirty="0" err="1" smtClean="0">
                <a:solidFill>
                  <a:schemeClr val="bg2"/>
                </a:solidFill>
                <a:latin typeface="+mn-lt"/>
                <a:ea typeface="+mn-ea"/>
                <a:cs typeface="+mn-cs"/>
              </a:rPr>
              <a:t>salient</a:t>
            </a:r>
            <a:r>
              <a:rPr lang="nl-NL" dirty="0" smtClean="0">
                <a:solidFill>
                  <a:schemeClr val="bg2"/>
                </a:solidFill>
                <a:latin typeface="+mn-lt"/>
                <a:ea typeface="+mn-ea"/>
                <a:cs typeface="+mn-cs"/>
              </a:rPr>
              <a:t>: the </a:t>
            </a:r>
            <a:r>
              <a:rPr lang="nl-NL" dirty="0" err="1" smtClean="0">
                <a:solidFill>
                  <a:schemeClr val="bg2"/>
                </a:solidFill>
                <a:latin typeface="+mn-lt"/>
                <a:ea typeface="+mn-ea"/>
                <a:cs typeface="+mn-cs"/>
              </a:rPr>
              <a:t>ideal</a:t>
            </a:r>
            <a:r>
              <a:rPr lang="nl-NL" dirty="0" smtClean="0">
                <a:solidFill>
                  <a:schemeClr val="bg2"/>
                </a:solidFill>
                <a:latin typeface="+mn-lt"/>
                <a:ea typeface="+mn-ea"/>
                <a:cs typeface="+mn-cs"/>
              </a:rPr>
              <a:t> leader is </a:t>
            </a:r>
            <a:r>
              <a:rPr lang="nl-NL" dirty="0" err="1" smtClean="0">
                <a:solidFill>
                  <a:schemeClr val="bg2"/>
                </a:solidFill>
                <a:latin typeface="+mn-lt"/>
                <a:ea typeface="+mn-ea"/>
                <a:cs typeface="+mn-cs"/>
              </a:rPr>
              <a:t>masculine</a:t>
            </a:r>
            <a:r>
              <a:rPr lang="nl-NL" dirty="0" smtClean="0">
                <a:solidFill>
                  <a:schemeClr val="bg2"/>
                </a:solidFill>
                <a:latin typeface="+mn-lt"/>
                <a:ea typeface="+mn-ea"/>
                <a:cs typeface="+mn-cs"/>
              </a:rPr>
              <a:t>, and </a:t>
            </a:r>
            <a:r>
              <a:rPr lang="nl-NL" dirty="0" err="1" smtClean="0">
                <a:solidFill>
                  <a:schemeClr val="bg2"/>
                </a:solidFill>
                <a:latin typeface="+mn-lt"/>
                <a:ea typeface="+mn-ea"/>
                <a:cs typeface="+mn-cs"/>
              </a:rPr>
              <a:t>particularly</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less</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feminine</a:t>
            </a:r>
            <a:r>
              <a:rPr lang="nl-NL" dirty="0" smtClean="0">
                <a:solidFill>
                  <a:schemeClr val="bg2"/>
                </a:solidFill>
              </a:rPr>
              <a:t>!</a:t>
            </a:r>
            <a:endParaRPr lang="nl-NL" dirty="0" smtClean="0">
              <a:solidFill>
                <a:schemeClr val="bg2"/>
              </a:solidFill>
              <a:latin typeface="+mn-lt"/>
              <a:ea typeface="+mn-ea"/>
              <a:cs typeface="+mn-cs"/>
            </a:endParaRPr>
          </a:p>
          <a:p>
            <a:r>
              <a:rPr lang="nl-NL" dirty="0" smtClean="0">
                <a:solidFill>
                  <a:schemeClr val="bg2"/>
                </a:solidFill>
                <a:latin typeface="+mn-lt"/>
                <a:ea typeface="+mn-ea"/>
                <a:cs typeface="+mn-cs"/>
              </a:rPr>
              <a:t>And </a:t>
            </a:r>
            <a:r>
              <a:rPr lang="nl-NL" dirty="0" err="1" smtClean="0">
                <a:solidFill>
                  <a:schemeClr val="bg2"/>
                </a:solidFill>
                <a:latin typeface="+mn-lt"/>
                <a:ea typeface="+mn-ea"/>
                <a:cs typeface="+mn-cs"/>
              </a:rPr>
              <a:t>be</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aware</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especially</a:t>
            </a:r>
            <a:r>
              <a:rPr lang="nl-NL" dirty="0" smtClean="0">
                <a:solidFill>
                  <a:schemeClr val="bg2"/>
                </a:solidFill>
                <a:latin typeface="+mn-lt"/>
                <a:ea typeface="+mn-ea"/>
                <a:cs typeface="+mn-cs"/>
              </a:rPr>
              <a:t> male managers have these </a:t>
            </a:r>
            <a:r>
              <a:rPr lang="nl-NL" dirty="0" err="1" smtClean="0">
                <a:solidFill>
                  <a:schemeClr val="bg2"/>
                </a:solidFill>
                <a:latin typeface="+mn-lt"/>
                <a:ea typeface="+mn-ea"/>
                <a:cs typeface="+mn-cs"/>
              </a:rPr>
              <a:t>strong</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assumptions</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about</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ideal</a:t>
            </a:r>
            <a:r>
              <a:rPr lang="nl-NL" dirty="0" smtClean="0">
                <a:solidFill>
                  <a:schemeClr val="bg2"/>
                </a:solidFill>
                <a:latin typeface="+mn-lt"/>
                <a:ea typeface="+mn-ea"/>
                <a:cs typeface="+mn-cs"/>
              </a:rPr>
              <a:t> </a:t>
            </a:r>
            <a:r>
              <a:rPr lang="nl-NL" dirty="0" err="1" smtClean="0">
                <a:solidFill>
                  <a:schemeClr val="bg2"/>
                </a:solidFill>
                <a:latin typeface="+mn-lt"/>
                <a:ea typeface="+mn-ea"/>
                <a:cs typeface="+mn-cs"/>
              </a:rPr>
              <a:t>leadership</a:t>
            </a:r>
            <a:r>
              <a:rPr lang="nl-NL" dirty="0" smtClean="0">
                <a:solidFill>
                  <a:schemeClr val="bg2"/>
                </a:solidFill>
                <a:latin typeface="+mn-lt"/>
                <a:ea typeface="+mn-ea"/>
                <a:cs typeface="+mn-cs"/>
              </a:rPr>
              <a:t>…</a:t>
            </a:r>
            <a:endParaRPr lang="nl-NL" dirty="0">
              <a:solidFill>
                <a:schemeClr val="bg2"/>
              </a:solidFill>
              <a:latin typeface="+mn-lt"/>
              <a:ea typeface="+mn-ea"/>
              <a:cs typeface="+mn-cs"/>
            </a:endParaRPr>
          </a:p>
          <a:p>
            <a:endParaRPr lang="nl-NL"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0" y="796413"/>
            <a:ext cx="9144000" cy="606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340768"/>
            <a:ext cx="8964488" cy="3887787"/>
          </a:xfrm>
        </p:spPr>
        <p:txBody>
          <a:bodyPr/>
          <a:lstStyle/>
          <a:p>
            <a:r>
              <a:rPr lang="nl-NL" sz="2400" dirty="0" smtClean="0">
                <a:solidFill>
                  <a:schemeClr val="bg2"/>
                </a:solidFill>
                <a:latin typeface="+mn-lt"/>
                <a:ea typeface="+mn-ea"/>
                <a:cs typeface="+mn-cs"/>
              </a:rPr>
              <a:t>Stereotypes are </a:t>
            </a:r>
            <a:r>
              <a:rPr lang="nl-NL" sz="2400" dirty="0" err="1" smtClean="0">
                <a:solidFill>
                  <a:schemeClr val="bg2"/>
                </a:solidFill>
                <a:latin typeface="+mn-lt"/>
                <a:ea typeface="+mn-ea"/>
                <a:cs typeface="+mn-cs"/>
              </a:rPr>
              <a:t>quite</a:t>
            </a:r>
            <a:r>
              <a:rPr lang="nl-NL" sz="2400" dirty="0" smtClean="0">
                <a:solidFill>
                  <a:schemeClr val="bg2"/>
                </a:solidFill>
                <a:latin typeface="+mn-lt"/>
                <a:ea typeface="+mn-ea"/>
                <a:cs typeface="+mn-cs"/>
              </a:rPr>
              <a:t> persistent, </a:t>
            </a:r>
            <a:r>
              <a:rPr lang="nl-NL" sz="2400" dirty="0" err="1" smtClean="0">
                <a:solidFill>
                  <a:schemeClr val="bg2"/>
                </a:solidFill>
                <a:latin typeface="+mn-lt"/>
                <a:ea typeface="+mn-ea"/>
                <a:cs typeface="+mn-cs"/>
              </a:rPr>
              <a:t>among</a:t>
            </a:r>
            <a:r>
              <a:rPr lang="nl-NL" sz="2400" dirty="0" smtClean="0">
                <a:solidFill>
                  <a:schemeClr val="bg2"/>
                </a:solidFill>
                <a:latin typeface="+mn-lt"/>
                <a:ea typeface="+mn-ea"/>
                <a:cs typeface="+mn-cs"/>
              </a:rPr>
              <a:t> </a:t>
            </a:r>
            <a:r>
              <a:rPr lang="nl-NL" sz="2400" dirty="0" err="1" smtClean="0">
                <a:solidFill>
                  <a:schemeClr val="bg2"/>
                </a:solidFill>
                <a:latin typeface="+mn-lt"/>
                <a:ea typeface="+mn-ea"/>
                <a:cs typeface="+mn-cs"/>
              </a:rPr>
              <a:t>males</a:t>
            </a:r>
            <a:r>
              <a:rPr lang="nl-NL" sz="2400" dirty="0" smtClean="0">
                <a:solidFill>
                  <a:schemeClr val="bg2"/>
                </a:solidFill>
                <a:latin typeface="+mn-lt"/>
                <a:ea typeface="+mn-ea"/>
                <a:cs typeface="+mn-cs"/>
              </a:rPr>
              <a:t> and </a:t>
            </a:r>
            <a:r>
              <a:rPr lang="nl-NL" sz="2400" dirty="0" err="1" smtClean="0">
                <a:solidFill>
                  <a:schemeClr val="bg2"/>
                </a:solidFill>
                <a:latin typeface="+mn-lt"/>
                <a:ea typeface="+mn-ea"/>
                <a:cs typeface="+mn-cs"/>
              </a:rPr>
              <a:t>females</a:t>
            </a:r>
            <a:endParaRPr lang="nl-NL" sz="2400" dirty="0" smtClean="0">
              <a:solidFill>
                <a:schemeClr val="bg2"/>
              </a:solidFill>
              <a:latin typeface="+mn-lt"/>
              <a:ea typeface="+mn-ea"/>
              <a:cs typeface="+mn-cs"/>
            </a:endParaRPr>
          </a:p>
          <a:p>
            <a:r>
              <a:rPr lang="nl-NL" sz="2400" dirty="0" smtClean="0">
                <a:solidFill>
                  <a:schemeClr val="bg2"/>
                </a:solidFill>
                <a:latin typeface="+mn-lt"/>
                <a:ea typeface="+mn-ea"/>
                <a:cs typeface="+mn-cs"/>
              </a:rPr>
              <a:t>The </a:t>
            </a:r>
            <a:r>
              <a:rPr lang="nl-NL" sz="2400" dirty="0" err="1" smtClean="0">
                <a:solidFill>
                  <a:schemeClr val="bg2"/>
                </a:solidFill>
                <a:latin typeface="+mn-lt"/>
                <a:ea typeface="+mn-ea"/>
                <a:cs typeface="+mn-cs"/>
              </a:rPr>
              <a:t>financial</a:t>
            </a:r>
            <a:r>
              <a:rPr lang="nl-NL" sz="2400" dirty="0" smtClean="0">
                <a:solidFill>
                  <a:schemeClr val="bg2"/>
                </a:solidFill>
                <a:latin typeface="+mn-lt"/>
                <a:ea typeface="+mn-ea"/>
                <a:cs typeface="+mn-cs"/>
              </a:rPr>
              <a:t> crisis </a:t>
            </a:r>
            <a:r>
              <a:rPr lang="nl-NL" sz="2400" dirty="0" err="1" smtClean="0">
                <a:solidFill>
                  <a:schemeClr val="bg2"/>
                </a:solidFill>
                <a:latin typeface="+mn-lt"/>
                <a:ea typeface="+mn-ea"/>
                <a:cs typeface="+mn-cs"/>
              </a:rPr>
              <a:t>seems</a:t>
            </a:r>
            <a:r>
              <a:rPr lang="nl-NL" sz="2400" dirty="0" smtClean="0">
                <a:solidFill>
                  <a:schemeClr val="bg2"/>
                </a:solidFill>
                <a:latin typeface="+mn-lt"/>
                <a:ea typeface="+mn-ea"/>
                <a:cs typeface="+mn-cs"/>
              </a:rPr>
              <a:t> to </a:t>
            </a:r>
            <a:r>
              <a:rPr lang="nl-NL" sz="2400" dirty="0" err="1" smtClean="0">
                <a:solidFill>
                  <a:schemeClr val="bg2"/>
                </a:solidFill>
                <a:latin typeface="+mn-lt"/>
                <a:ea typeface="+mn-ea"/>
                <a:cs typeface="+mn-cs"/>
              </a:rPr>
              <a:t>strengthe</a:t>
            </a:r>
            <a:r>
              <a:rPr lang="nl-NL" sz="2400" dirty="0" err="1" smtClean="0">
                <a:solidFill>
                  <a:schemeClr val="bg2"/>
                </a:solidFill>
              </a:rPr>
              <a:t>n</a:t>
            </a:r>
            <a:r>
              <a:rPr lang="nl-NL" sz="2400" dirty="0" smtClean="0">
                <a:solidFill>
                  <a:schemeClr val="bg2"/>
                </a:solidFill>
              </a:rPr>
              <a:t> the </a:t>
            </a:r>
            <a:r>
              <a:rPr lang="nl-NL" sz="2400" dirty="0" err="1" smtClean="0">
                <a:solidFill>
                  <a:schemeClr val="bg2"/>
                </a:solidFill>
              </a:rPr>
              <a:t>need</a:t>
            </a:r>
            <a:r>
              <a:rPr lang="nl-NL" sz="2400" dirty="0" smtClean="0">
                <a:solidFill>
                  <a:schemeClr val="bg2"/>
                </a:solidFill>
              </a:rPr>
              <a:t> </a:t>
            </a:r>
            <a:r>
              <a:rPr lang="nl-NL" sz="2400" dirty="0" err="1" smtClean="0">
                <a:solidFill>
                  <a:schemeClr val="bg2"/>
                </a:solidFill>
              </a:rPr>
              <a:t>for</a:t>
            </a:r>
            <a:r>
              <a:rPr lang="nl-NL" sz="2400" dirty="0" smtClean="0">
                <a:solidFill>
                  <a:schemeClr val="bg2"/>
                </a:solidFill>
              </a:rPr>
              <a:t> </a:t>
            </a:r>
            <a:r>
              <a:rPr lang="nl-NL" sz="2400" dirty="0" err="1" smtClean="0">
                <a:solidFill>
                  <a:schemeClr val="bg2"/>
                </a:solidFill>
              </a:rPr>
              <a:t>leadership</a:t>
            </a:r>
            <a:r>
              <a:rPr lang="nl-NL" sz="2400" dirty="0" smtClean="0">
                <a:solidFill>
                  <a:schemeClr val="bg2"/>
                </a:solidFill>
              </a:rPr>
              <a:t> </a:t>
            </a:r>
            <a:r>
              <a:rPr lang="nl-NL" sz="2400" dirty="0" err="1" smtClean="0">
                <a:solidFill>
                  <a:schemeClr val="bg2"/>
                </a:solidFill>
              </a:rPr>
              <a:t>that</a:t>
            </a:r>
            <a:r>
              <a:rPr lang="nl-NL" sz="2400" dirty="0" smtClean="0">
                <a:solidFill>
                  <a:schemeClr val="bg2"/>
                </a:solidFill>
              </a:rPr>
              <a:t> was at the root of </a:t>
            </a:r>
            <a:r>
              <a:rPr lang="en-US" sz="2400" dirty="0" smtClean="0">
                <a:solidFill>
                  <a:schemeClr val="bg2"/>
                </a:solidFill>
              </a:rPr>
              <a:t>this</a:t>
            </a:r>
            <a:r>
              <a:rPr lang="nl-NL" sz="2400" dirty="0" smtClean="0">
                <a:solidFill>
                  <a:schemeClr val="bg2"/>
                </a:solidFill>
              </a:rPr>
              <a:t> crisis…</a:t>
            </a:r>
          </a:p>
          <a:p>
            <a:r>
              <a:rPr lang="nl-NL" sz="2400" dirty="0" err="1" smtClean="0">
                <a:solidFill>
                  <a:schemeClr val="bg2"/>
                </a:solidFill>
              </a:rPr>
              <a:t>There</a:t>
            </a:r>
            <a:r>
              <a:rPr lang="nl-NL" sz="2400" dirty="0" smtClean="0">
                <a:solidFill>
                  <a:schemeClr val="bg2"/>
                </a:solidFill>
              </a:rPr>
              <a:t> is a </a:t>
            </a:r>
            <a:r>
              <a:rPr lang="nl-NL" sz="2400" dirty="0" err="1" smtClean="0">
                <a:solidFill>
                  <a:schemeClr val="bg2"/>
                </a:solidFill>
              </a:rPr>
              <a:t>strong</a:t>
            </a:r>
            <a:r>
              <a:rPr lang="nl-NL" sz="2400" dirty="0" smtClean="0">
                <a:solidFill>
                  <a:schemeClr val="bg2"/>
                </a:solidFill>
              </a:rPr>
              <a:t> gap </a:t>
            </a:r>
            <a:r>
              <a:rPr lang="nl-NL" sz="2400" dirty="0" err="1" smtClean="0">
                <a:solidFill>
                  <a:schemeClr val="bg2"/>
                </a:solidFill>
              </a:rPr>
              <a:t>between</a:t>
            </a:r>
            <a:r>
              <a:rPr lang="nl-NL" sz="2400" dirty="0" smtClean="0">
                <a:solidFill>
                  <a:schemeClr val="bg2"/>
                </a:solidFill>
              </a:rPr>
              <a:t>:</a:t>
            </a:r>
          </a:p>
          <a:p>
            <a:pPr lvl="1"/>
            <a:r>
              <a:rPr lang="nl-NL" sz="2400" dirty="0" err="1" smtClean="0">
                <a:solidFill>
                  <a:schemeClr val="bg2"/>
                </a:solidFill>
              </a:rPr>
              <a:t>actual</a:t>
            </a:r>
            <a:r>
              <a:rPr lang="nl-NL" sz="2400" dirty="0" smtClean="0">
                <a:solidFill>
                  <a:schemeClr val="bg2"/>
                </a:solidFill>
              </a:rPr>
              <a:t> </a:t>
            </a:r>
            <a:r>
              <a:rPr lang="nl-NL" sz="2400" dirty="0" err="1" smtClean="0">
                <a:solidFill>
                  <a:schemeClr val="bg2"/>
                </a:solidFill>
              </a:rPr>
              <a:t>experiences</a:t>
            </a:r>
            <a:r>
              <a:rPr lang="nl-NL" sz="2400" dirty="0" smtClean="0">
                <a:solidFill>
                  <a:schemeClr val="bg2"/>
                </a:solidFill>
              </a:rPr>
              <a:t> of </a:t>
            </a:r>
            <a:r>
              <a:rPr lang="nl-NL" sz="2400" dirty="0" err="1" smtClean="0">
                <a:solidFill>
                  <a:schemeClr val="bg2"/>
                </a:solidFill>
              </a:rPr>
              <a:t>people</a:t>
            </a:r>
            <a:r>
              <a:rPr lang="nl-NL" sz="2400" dirty="0" smtClean="0">
                <a:solidFill>
                  <a:schemeClr val="bg2"/>
                </a:solidFill>
              </a:rPr>
              <a:t> </a:t>
            </a:r>
            <a:r>
              <a:rPr lang="nl-NL" sz="2400" dirty="0" err="1" smtClean="0">
                <a:solidFill>
                  <a:schemeClr val="bg2"/>
                </a:solidFill>
              </a:rPr>
              <a:t>when</a:t>
            </a:r>
            <a:r>
              <a:rPr lang="nl-NL" sz="2400" dirty="0" smtClean="0">
                <a:solidFill>
                  <a:schemeClr val="bg2"/>
                </a:solidFill>
              </a:rPr>
              <a:t> </a:t>
            </a:r>
            <a:r>
              <a:rPr lang="nl-NL" sz="2400" dirty="0" err="1" smtClean="0">
                <a:solidFill>
                  <a:schemeClr val="bg2"/>
                </a:solidFill>
              </a:rPr>
              <a:t>assessing</a:t>
            </a:r>
            <a:r>
              <a:rPr lang="nl-NL" sz="2400" dirty="0" smtClean="0">
                <a:solidFill>
                  <a:schemeClr val="bg2"/>
                </a:solidFill>
              </a:rPr>
              <a:t>/rating </a:t>
            </a:r>
            <a:r>
              <a:rPr lang="nl-NL" sz="2400" dirty="0" err="1" smtClean="0">
                <a:solidFill>
                  <a:schemeClr val="bg2"/>
                </a:solidFill>
              </a:rPr>
              <a:t>their</a:t>
            </a:r>
            <a:r>
              <a:rPr lang="nl-NL" sz="2400" dirty="0" smtClean="0">
                <a:solidFill>
                  <a:schemeClr val="bg2"/>
                </a:solidFill>
              </a:rPr>
              <a:t> </a:t>
            </a:r>
            <a:r>
              <a:rPr lang="nl-NL" sz="2400" dirty="0" err="1" smtClean="0">
                <a:solidFill>
                  <a:schemeClr val="bg2"/>
                </a:solidFill>
              </a:rPr>
              <a:t>own</a:t>
            </a:r>
            <a:r>
              <a:rPr lang="nl-NL" sz="2400" dirty="0" smtClean="0">
                <a:solidFill>
                  <a:schemeClr val="bg2"/>
                </a:solidFill>
              </a:rPr>
              <a:t> leader, and</a:t>
            </a:r>
          </a:p>
          <a:p>
            <a:pPr lvl="1"/>
            <a:r>
              <a:rPr lang="nl-NL" sz="2400" dirty="0" err="1" smtClean="0">
                <a:solidFill>
                  <a:schemeClr val="bg2"/>
                </a:solidFill>
              </a:rPr>
              <a:t>Their</a:t>
            </a:r>
            <a:r>
              <a:rPr lang="nl-NL" sz="2400" dirty="0" smtClean="0">
                <a:solidFill>
                  <a:schemeClr val="bg2"/>
                </a:solidFill>
              </a:rPr>
              <a:t> </a:t>
            </a:r>
            <a:r>
              <a:rPr lang="nl-NL" sz="2400" dirty="0" err="1" smtClean="0">
                <a:solidFill>
                  <a:schemeClr val="bg2"/>
                </a:solidFill>
              </a:rPr>
              <a:t>description</a:t>
            </a:r>
            <a:r>
              <a:rPr lang="nl-NL" sz="2400" dirty="0" smtClean="0">
                <a:solidFill>
                  <a:schemeClr val="bg2"/>
                </a:solidFill>
              </a:rPr>
              <a:t> of </a:t>
            </a:r>
            <a:r>
              <a:rPr lang="nl-NL" sz="2400" dirty="0" err="1" smtClean="0">
                <a:solidFill>
                  <a:schemeClr val="bg2"/>
                </a:solidFill>
              </a:rPr>
              <a:t>an</a:t>
            </a:r>
            <a:r>
              <a:rPr lang="nl-NL" sz="2400" dirty="0" smtClean="0">
                <a:solidFill>
                  <a:schemeClr val="bg2"/>
                </a:solidFill>
              </a:rPr>
              <a:t> </a:t>
            </a:r>
            <a:r>
              <a:rPr lang="nl-NL" sz="2400" dirty="0" err="1" smtClean="0">
                <a:solidFill>
                  <a:schemeClr val="bg2"/>
                </a:solidFill>
              </a:rPr>
              <a:t>ideal</a:t>
            </a:r>
            <a:r>
              <a:rPr lang="nl-NL" sz="2400" dirty="0" smtClean="0">
                <a:solidFill>
                  <a:schemeClr val="bg2"/>
                </a:solidFill>
              </a:rPr>
              <a:t> leader</a:t>
            </a:r>
          </a:p>
          <a:p>
            <a:endParaRPr lang="nl-NL" sz="2400" dirty="0" smtClean="0">
              <a:solidFill>
                <a:schemeClr val="bg2"/>
              </a:solidFill>
            </a:endParaRPr>
          </a:p>
          <a:p>
            <a:r>
              <a:rPr lang="nl-NL" sz="2400" dirty="0" err="1" smtClean="0">
                <a:solidFill>
                  <a:schemeClr val="bg2"/>
                </a:solidFill>
              </a:rPr>
              <a:t>There</a:t>
            </a:r>
            <a:r>
              <a:rPr lang="nl-NL" sz="2400" dirty="0" smtClean="0">
                <a:solidFill>
                  <a:schemeClr val="bg2"/>
                </a:solidFill>
              </a:rPr>
              <a:t> is hope </a:t>
            </a:r>
            <a:r>
              <a:rPr lang="nl-NL" sz="2400" dirty="0" err="1" smtClean="0">
                <a:solidFill>
                  <a:schemeClr val="bg2"/>
                </a:solidFill>
              </a:rPr>
              <a:t>for</a:t>
            </a:r>
            <a:r>
              <a:rPr lang="nl-NL" sz="2400" dirty="0" smtClean="0">
                <a:solidFill>
                  <a:schemeClr val="bg2"/>
                </a:solidFill>
              </a:rPr>
              <a:t> </a:t>
            </a:r>
            <a:r>
              <a:rPr lang="nl-NL" sz="2400" dirty="0" err="1" smtClean="0">
                <a:solidFill>
                  <a:schemeClr val="bg2"/>
                </a:solidFill>
              </a:rPr>
              <a:t>academia</a:t>
            </a:r>
            <a:r>
              <a:rPr lang="nl-NL" sz="2400" dirty="0" smtClean="0">
                <a:solidFill>
                  <a:schemeClr val="bg2"/>
                </a:solidFill>
              </a:rPr>
              <a:t>: a </a:t>
            </a:r>
            <a:r>
              <a:rPr lang="nl-NL" sz="2400" dirty="0" err="1" smtClean="0">
                <a:solidFill>
                  <a:schemeClr val="bg2"/>
                </a:solidFill>
              </a:rPr>
              <a:t>meta-study</a:t>
            </a:r>
            <a:r>
              <a:rPr lang="nl-NL" sz="2400" dirty="0" smtClean="0">
                <a:solidFill>
                  <a:schemeClr val="bg2"/>
                </a:solidFill>
              </a:rPr>
              <a:t> of </a:t>
            </a:r>
            <a:r>
              <a:rPr lang="nl-NL" sz="2400" dirty="0" err="1" smtClean="0">
                <a:solidFill>
                  <a:schemeClr val="bg2"/>
                </a:solidFill>
              </a:rPr>
              <a:t>Koenig</a:t>
            </a:r>
            <a:r>
              <a:rPr lang="nl-NL" sz="2400" dirty="0" smtClean="0">
                <a:solidFill>
                  <a:schemeClr val="bg2"/>
                </a:solidFill>
              </a:rPr>
              <a:t> et al (2011): in </a:t>
            </a:r>
            <a:r>
              <a:rPr lang="nl-NL" sz="2400" dirty="0" err="1" smtClean="0">
                <a:solidFill>
                  <a:schemeClr val="bg2"/>
                </a:solidFill>
              </a:rPr>
              <a:t>ediucational</a:t>
            </a:r>
            <a:r>
              <a:rPr lang="nl-NL" sz="2400" dirty="0" smtClean="0">
                <a:solidFill>
                  <a:schemeClr val="bg2"/>
                </a:solidFill>
              </a:rPr>
              <a:t> </a:t>
            </a:r>
            <a:r>
              <a:rPr lang="nl-NL" sz="2400" dirty="0" err="1" smtClean="0">
                <a:solidFill>
                  <a:schemeClr val="bg2"/>
                </a:solidFill>
              </a:rPr>
              <a:t>organizations</a:t>
            </a:r>
            <a:r>
              <a:rPr lang="nl-NL" sz="2400" dirty="0" smtClean="0">
                <a:solidFill>
                  <a:schemeClr val="bg2"/>
                </a:solidFill>
              </a:rPr>
              <a:t>, stereotypes of leaders are LESS </a:t>
            </a:r>
            <a:r>
              <a:rPr lang="nl-NL" sz="2400" dirty="0" err="1" smtClean="0">
                <a:solidFill>
                  <a:schemeClr val="bg2"/>
                </a:solidFill>
              </a:rPr>
              <a:t>masculine</a:t>
            </a:r>
            <a:r>
              <a:rPr lang="nl-NL" sz="2400" dirty="0" smtClean="0">
                <a:solidFill>
                  <a:schemeClr val="bg2"/>
                </a:solidFill>
              </a:rPr>
              <a:t> </a:t>
            </a:r>
          </a:p>
          <a:p>
            <a:r>
              <a:rPr lang="nl-NL" sz="2400" dirty="0" err="1" smtClean="0">
                <a:solidFill>
                  <a:schemeClr val="bg2"/>
                </a:solidFill>
              </a:rPr>
              <a:t>But</a:t>
            </a:r>
            <a:r>
              <a:rPr lang="nl-NL" sz="2400" dirty="0" smtClean="0">
                <a:solidFill>
                  <a:schemeClr val="bg2"/>
                </a:solidFill>
              </a:rPr>
              <a:t> </a:t>
            </a:r>
            <a:r>
              <a:rPr lang="nl-NL" sz="2400" dirty="0" err="1" smtClean="0">
                <a:solidFill>
                  <a:schemeClr val="bg2"/>
                </a:solidFill>
              </a:rPr>
              <a:t>there</a:t>
            </a:r>
            <a:r>
              <a:rPr lang="nl-NL" sz="2400" dirty="0" smtClean="0">
                <a:solidFill>
                  <a:schemeClr val="bg2"/>
                </a:solidFill>
              </a:rPr>
              <a:t> is </a:t>
            </a:r>
            <a:r>
              <a:rPr lang="nl-NL" sz="2400" dirty="0" err="1" smtClean="0">
                <a:solidFill>
                  <a:schemeClr val="bg2"/>
                </a:solidFill>
              </a:rPr>
              <a:t>also</a:t>
            </a:r>
            <a:r>
              <a:rPr lang="nl-NL" sz="2400" dirty="0" smtClean="0">
                <a:solidFill>
                  <a:schemeClr val="bg2"/>
                </a:solidFill>
              </a:rPr>
              <a:t> a </a:t>
            </a:r>
            <a:r>
              <a:rPr lang="nl-NL" sz="2400" dirty="0" err="1" smtClean="0">
                <a:solidFill>
                  <a:schemeClr val="bg2"/>
                </a:solidFill>
              </a:rPr>
              <a:t>downer</a:t>
            </a:r>
            <a:r>
              <a:rPr lang="nl-NL" sz="2400" dirty="0" smtClean="0">
                <a:solidFill>
                  <a:schemeClr val="bg2"/>
                </a:solidFill>
              </a:rPr>
              <a:t> in </a:t>
            </a:r>
            <a:r>
              <a:rPr lang="nl-NL" sz="2400" dirty="0" err="1" smtClean="0">
                <a:solidFill>
                  <a:schemeClr val="bg2"/>
                </a:solidFill>
              </a:rPr>
              <a:t>academia</a:t>
            </a:r>
            <a:r>
              <a:rPr lang="nl-NL" sz="2400" dirty="0" smtClean="0">
                <a:solidFill>
                  <a:schemeClr val="bg2"/>
                </a:solidFill>
              </a:rPr>
              <a:t>…</a:t>
            </a:r>
          </a:p>
          <a:p>
            <a:pPr lvl="1"/>
            <a:endParaRPr lang="nl-NL" sz="2400" dirty="0" smtClean="0">
              <a:solidFill>
                <a:schemeClr val="bg2"/>
              </a:solidFill>
            </a:endParaRPr>
          </a:p>
          <a:p>
            <a:pPr>
              <a:buNone/>
            </a:pPr>
            <a:endParaRPr lang="nl-NL" sz="4000" dirty="0">
              <a:solidFill>
                <a:schemeClr val="bg2"/>
              </a:solidFill>
            </a:endParaRPr>
          </a:p>
        </p:txBody>
      </p:sp>
      <p:sp>
        <p:nvSpPr>
          <p:cNvPr id="5" name="Tijdelijke aanduiding voor dianummer 4"/>
          <p:cNvSpPr>
            <a:spLocks noGrp="1"/>
          </p:cNvSpPr>
          <p:nvPr>
            <p:ph type="sldNum" sz="quarter" idx="11"/>
          </p:nvPr>
        </p:nvSpPr>
        <p:spPr/>
        <p:txBody>
          <a:bodyPr/>
          <a:lstStyle/>
          <a:p>
            <a:r>
              <a:rPr lang="en-US" smtClean="0"/>
              <a:t> | </a:t>
            </a:r>
            <a:fld id="{FB03B605-CD0C-4C2B-99E5-17E20BDC6621}" type="slidenum">
              <a:rPr lang="en-US" smtClean="0"/>
              <a:pPr/>
              <a:t>27</a:t>
            </a:fld>
            <a:endParaRPr lang="en-US"/>
          </a:p>
        </p:txBody>
      </p:sp>
      <p:sp>
        <p:nvSpPr>
          <p:cNvPr id="7" name="Rectangle 2"/>
          <p:cNvSpPr txBox="1">
            <a:spLocks noChangeArrowheads="1"/>
          </p:cNvSpPr>
          <p:nvPr/>
        </p:nvSpPr>
        <p:spPr bwMode="auto">
          <a:xfrm>
            <a:off x="179512" y="836712"/>
            <a:ext cx="8604448" cy="657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a:spcBef>
                <a:spcPct val="0"/>
              </a:spcBef>
            </a:pPr>
            <a:r>
              <a:rPr kumimoji="0" lang="en-US" sz="2800" b="1" i="0" u="none" strike="noStrike" kern="0" cap="none" spc="0" normalizeH="0" baseline="0" noProof="0" dirty="0" smtClean="0">
                <a:ln>
                  <a:noFill/>
                </a:ln>
                <a:solidFill>
                  <a:schemeClr val="bg2"/>
                </a:solidFill>
                <a:effectLst/>
                <a:uLnTx/>
                <a:uFillTx/>
                <a:latin typeface="+mj-lt"/>
                <a:ea typeface="+mj-ea"/>
                <a:cs typeface="+mj-cs"/>
              </a:rPr>
              <a:t>Conclusions</a:t>
            </a:r>
            <a:r>
              <a:rPr kumimoji="0" lang="en-US" sz="2800" b="1" i="0" u="none" strike="noStrike" kern="0" cap="none" spc="0" normalizeH="0" noProof="0" dirty="0" smtClean="0">
                <a:ln>
                  <a:noFill/>
                </a:ln>
                <a:solidFill>
                  <a:schemeClr val="bg2"/>
                </a:solidFill>
                <a:effectLst/>
                <a:uLnTx/>
                <a:uFillTx/>
                <a:latin typeface="+mj-lt"/>
                <a:ea typeface="+mj-ea"/>
                <a:cs typeface="+mj-cs"/>
              </a:rPr>
              <a:t> on ideal leaders ‘we’ look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64704"/>
            <a:ext cx="8712968" cy="657225"/>
          </a:xfrm>
        </p:spPr>
        <p:txBody>
          <a:bodyPr/>
          <a:lstStyle/>
          <a:p>
            <a:r>
              <a:rPr lang="nl-NL" dirty="0" smtClean="0">
                <a:solidFill>
                  <a:schemeClr val="bg2"/>
                </a:solidFill>
              </a:rPr>
              <a:t>Stereotypes in </a:t>
            </a:r>
            <a:r>
              <a:rPr lang="nl-NL" dirty="0" err="1" smtClean="0">
                <a:solidFill>
                  <a:schemeClr val="bg2"/>
                </a:solidFill>
              </a:rPr>
              <a:t>recommendation</a:t>
            </a:r>
            <a:r>
              <a:rPr lang="nl-NL" dirty="0" smtClean="0">
                <a:solidFill>
                  <a:schemeClr val="bg2"/>
                </a:solidFill>
              </a:rPr>
              <a:t> letters </a:t>
            </a:r>
            <a:r>
              <a:rPr lang="nl-NL" sz="1100" dirty="0" smtClean="0">
                <a:solidFill>
                  <a:schemeClr val="bg2"/>
                </a:solidFill>
              </a:rPr>
              <a:t>(Madera et al, 2009)</a:t>
            </a:r>
            <a:endParaRPr lang="nl-NL" sz="1100" dirty="0">
              <a:solidFill>
                <a:schemeClr val="bg2"/>
              </a:solidFill>
            </a:endParaRPr>
          </a:p>
        </p:txBody>
      </p:sp>
      <p:sp>
        <p:nvSpPr>
          <p:cNvPr id="3" name="Tijdelijke aanduiding voor inhoud 2"/>
          <p:cNvSpPr>
            <a:spLocks noGrp="1"/>
          </p:cNvSpPr>
          <p:nvPr>
            <p:ph idx="1"/>
          </p:nvPr>
        </p:nvSpPr>
        <p:spPr>
          <a:xfrm>
            <a:off x="251520" y="1412776"/>
            <a:ext cx="8568952" cy="3887787"/>
          </a:xfrm>
        </p:spPr>
        <p:txBody>
          <a:bodyPr/>
          <a:lstStyle/>
          <a:p>
            <a:r>
              <a:rPr lang="en-US" sz="2200" dirty="0" smtClean="0">
                <a:solidFill>
                  <a:schemeClr val="bg2"/>
                </a:solidFill>
              </a:rPr>
              <a:t>Study on differences in masculine (</a:t>
            </a:r>
            <a:r>
              <a:rPr lang="en-US" sz="2200" dirty="0" err="1" smtClean="0">
                <a:solidFill>
                  <a:schemeClr val="bg2"/>
                </a:solidFill>
              </a:rPr>
              <a:t>agentic</a:t>
            </a:r>
            <a:r>
              <a:rPr lang="en-US" sz="2200" dirty="0" smtClean="0">
                <a:solidFill>
                  <a:schemeClr val="bg2"/>
                </a:solidFill>
              </a:rPr>
              <a:t>) and feminine (communal) characteristics in letters of recommendation, for men and </a:t>
            </a:r>
            <a:r>
              <a:rPr lang="en-US" sz="2200" dirty="0" smtClean="0">
                <a:solidFill>
                  <a:schemeClr val="bg2"/>
                </a:solidFill>
              </a:rPr>
              <a:t>women, applying </a:t>
            </a:r>
            <a:r>
              <a:rPr lang="en-US" sz="2200" dirty="0" smtClean="0">
                <a:solidFill>
                  <a:schemeClr val="bg2"/>
                </a:solidFill>
              </a:rPr>
              <a:t>for academic positions</a:t>
            </a:r>
          </a:p>
          <a:p>
            <a:r>
              <a:rPr lang="en-US" sz="2200" dirty="0" smtClean="0">
                <a:solidFill>
                  <a:schemeClr val="bg2"/>
                </a:solidFill>
              </a:rPr>
              <a:t>Results:</a:t>
            </a:r>
          </a:p>
          <a:p>
            <a:pPr lvl="1"/>
            <a:r>
              <a:rPr lang="en-US" sz="2200" dirty="0" smtClean="0">
                <a:solidFill>
                  <a:schemeClr val="bg2"/>
                </a:solidFill>
              </a:rPr>
              <a:t>women were described as more feminine/communal and less masculine/</a:t>
            </a:r>
            <a:r>
              <a:rPr lang="en-US" sz="2200" dirty="0" err="1" smtClean="0">
                <a:solidFill>
                  <a:schemeClr val="bg2"/>
                </a:solidFill>
              </a:rPr>
              <a:t>agentic</a:t>
            </a:r>
            <a:r>
              <a:rPr lang="en-US" sz="2200" dirty="0" smtClean="0">
                <a:solidFill>
                  <a:schemeClr val="bg2"/>
                </a:solidFill>
              </a:rPr>
              <a:t> than men</a:t>
            </a:r>
          </a:p>
          <a:p>
            <a:pPr lvl="1"/>
            <a:r>
              <a:rPr lang="en-US" sz="2200" dirty="0" smtClean="0">
                <a:solidFill>
                  <a:schemeClr val="bg2"/>
                </a:solidFill>
              </a:rPr>
              <a:t>communal characteristics have a negative relationship with hiring decisions in academia that are based on letters of recommendation</a:t>
            </a:r>
          </a:p>
          <a:p>
            <a:r>
              <a:rPr lang="en-US" sz="2200" dirty="0" smtClean="0">
                <a:solidFill>
                  <a:schemeClr val="bg2"/>
                </a:solidFill>
              </a:rPr>
              <a:t>And it is known that letters of recommendation continue to be heavily weighted and commonly used selection tools, particularly in academia</a:t>
            </a:r>
            <a:endParaRPr lang="nl-NL" sz="22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7488832" cy="657225"/>
          </a:xfrm>
        </p:spPr>
        <p:txBody>
          <a:bodyPr/>
          <a:lstStyle/>
          <a:p>
            <a:r>
              <a:rPr lang="nl-NL" dirty="0" smtClean="0">
                <a:solidFill>
                  <a:schemeClr val="bg2"/>
                </a:solidFill>
              </a:rPr>
              <a:t>And </a:t>
            </a:r>
            <a:r>
              <a:rPr lang="nl-NL" dirty="0" err="1" smtClean="0">
                <a:solidFill>
                  <a:schemeClr val="bg2"/>
                </a:solidFill>
              </a:rPr>
              <a:t>current</a:t>
            </a:r>
            <a:r>
              <a:rPr lang="nl-NL" dirty="0" smtClean="0">
                <a:solidFill>
                  <a:schemeClr val="bg2"/>
                </a:solidFill>
              </a:rPr>
              <a:t> </a:t>
            </a:r>
            <a:r>
              <a:rPr lang="nl-NL" dirty="0" err="1" smtClean="0">
                <a:solidFill>
                  <a:schemeClr val="bg2"/>
                </a:solidFill>
              </a:rPr>
              <a:t>times</a:t>
            </a:r>
            <a:r>
              <a:rPr lang="nl-NL" dirty="0" smtClean="0">
                <a:solidFill>
                  <a:schemeClr val="bg2"/>
                </a:solidFill>
              </a:rPr>
              <a:t> of crisis </a:t>
            </a:r>
            <a:r>
              <a:rPr lang="nl-NL" dirty="0" err="1" smtClean="0">
                <a:solidFill>
                  <a:schemeClr val="bg2"/>
                </a:solidFill>
              </a:rPr>
              <a:t>amplify</a:t>
            </a:r>
            <a:r>
              <a:rPr lang="nl-NL" dirty="0" smtClean="0">
                <a:solidFill>
                  <a:schemeClr val="bg2"/>
                </a:solidFill>
              </a:rPr>
              <a:t> </a:t>
            </a:r>
            <a:r>
              <a:rPr lang="nl-NL" dirty="0" err="1" smtClean="0">
                <a:solidFill>
                  <a:schemeClr val="bg2"/>
                </a:solidFill>
              </a:rPr>
              <a:t>this</a:t>
            </a:r>
            <a:r>
              <a:rPr lang="nl-NL" dirty="0" smtClean="0">
                <a:solidFill>
                  <a:schemeClr val="bg2"/>
                </a:solidFill>
              </a:rPr>
              <a:t>…</a:t>
            </a:r>
            <a:endParaRPr lang="nl-NL" dirty="0">
              <a:solidFill>
                <a:schemeClr val="bg2"/>
              </a:solidFill>
            </a:endParaRPr>
          </a:p>
        </p:txBody>
      </p:sp>
      <p:sp>
        <p:nvSpPr>
          <p:cNvPr id="3" name="Tijdelijke aanduiding voor inhoud 2"/>
          <p:cNvSpPr>
            <a:spLocks noGrp="1"/>
          </p:cNvSpPr>
          <p:nvPr>
            <p:ph idx="1"/>
          </p:nvPr>
        </p:nvSpPr>
        <p:spPr>
          <a:xfrm>
            <a:off x="467544" y="1700808"/>
            <a:ext cx="7934325" cy="3887787"/>
          </a:xfrm>
        </p:spPr>
        <p:txBody>
          <a:bodyPr/>
          <a:lstStyle/>
          <a:p>
            <a:r>
              <a:rPr lang="nl-NL" sz="2800" dirty="0" smtClean="0">
                <a:solidFill>
                  <a:schemeClr val="bg2"/>
                </a:solidFill>
              </a:rPr>
              <a:t>Henriette </a:t>
            </a:r>
            <a:r>
              <a:rPr lang="nl-NL" sz="2800" dirty="0" err="1" smtClean="0">
                <a:solidFill>
                  <a:schemeClr val="bg2"/>
                </a:solidFill>
              </a:rPr>
              <a:t>Harman</a:t>
            </a:r>
            <a:r>
              <a:rPr lang="nl-NL" sz="2800" dirty="0" smtClean="0">
                <a:solidFill>
                  <a:schemeClr val="bg2"/>
                </a:solidFill>
              </a:rPr>
              <a:t> (Leader House of </a:t>
            </a:r>
            <a:r>
              <a:rPr lang="nl-NL" sz="2800" dirty="0" err="1" smtClean="0">
                <a:solidFill>
                  <a:schemeClr val="bg2"/>
                </a:solidFill>
              </a:rPr>
              <a:t>Commons</a:t>
            </a:r>
            <a:r>
              <a:rPr lang="nl-NL" sz="2800" dirty="0" smtClean="0">
                <a:solidFill>
                  <a:schemeClr val="bg2"/>
                </a:solidFill>
              </a:rPr>
              <a:t>, UK) </a:t>
            </a:r>
            <a:r>
              <a:rPr lang="nl-NL" sz="2800" dirty="0" err="1" smtClean="0">
                <a:solidFill>
                  <a:schemeClr val="bg2"/>
                </a:solidFill>
              </a:rPr>
              <a:t>states</a:t>
            </a:r>
            <a:r>
              <a:rPr lang="nl-NL" sz="2800" dirty="0" smtClean="0">
                <a:solidFill>
                  <a:schemeClr val="bg2"/>
                </a:solidFill>
              </a:rPr>
              <a:t> </a:t>
            </a:r>
            <a:r>
              <a:rPr lang="nl-NL" sz="2800" dirty="0" err="1" smtClean="0">
                <a:solidFill>
                  <a:schemeClr val="bg2"/>
                </a:solidFill>
              </a:rPr>
              <a:t>that</a:t>
            </a:r>
            <a:r>
              <a:rPr lang="nl-NL" sz="2800" dirty="0" smtClean="0">
                <a:solidFill>
                  <a:schemeClr val="bg2"/>
                </a:solidFill>
              </a:rPr>
              <a:t> </a:t>
            </a:r>
            <a:r>
              <a:rPr lang="nl-NL" sz="2800" dirty="0" err="1" smtClean="0">
                <a:solidFill>
                  <a:schemeClr val="bg2"/>
                </a:solidFill>
              </a:rPr>
              <a:t>there</a:t>
            </a:r>
            <a:r>
              <a:rPr lang="nl-NL" sz="2800" dirty="0" smtClean="0">
                <a:solidFill>
                  <a:schemeClr val="bg2"/>
                </a:solidFill>
              </a:rPr>
              <a:t> are more and more Boards </a:t>
            </a:r>
            <a:r>
              <a:rPr lang="nl-NL" sz="2800" dirty="0" err="1" smtClean="0">
                <a:solidFill>
                  <a:schemeClr val="bg2"/>
                </a:solidFill>
              </a:rPr>
              <a:t>that</a:t>
            </a:r>
            <a:r>
              <a:rPr lang="nl-NL" sz="2800" dirty="0" smtClean="0">
                <a:solidFill>
                  <a:schemeClr val="bg2"/>
                </a:solidFill>
              </a:rPr>
              <a:t> are </a:t>
            </a:r>
            <a:r>
              <a:rPr lang="nl-NL" sz="2800" dirty="0" err="1" smtClean="0">
                <a:solidFill>
                  <a:schemeClr val="bg2"/>
                </a:solidFill>
              </a:rPr>
              <a:t>becoming</a:t>
            </a:r>
            <a:r>
              <a:rPr lang="nl-NL" sz="2800" dirty="0" smtClean="0">
                <a:solidFill>
                  <a:schemeClr val="bg2"/>
                </a:solidFill>
              </a:rPr>
              <a:t> ‘</a:t>
            </a:r>
            <a:r>
              <a:rPr lang="nl-NL" sz="2800" dirty="0" err="1" smtClean="0">
                <a:solidFill>
                  <a:schemeClr val="bg2"/>
                </a:solidFill>
              </a:rPr>
              <a:t>men-only</a:t>
            </a:r>
            <a:r>
              <a:rPr lang="nl-NL" sz="2800" dirty="0" smtClean="0">
                <a:solidFill>
                  <a:schemeClr val="bg2"/>
                </a:solidFill>
              </a:rPr>
              <a:t>’. Argument: </a:t>
            </a:r>
          </a:p>
          <a:p>
            <a:pPr>
              <a:buNone/>
            </a:pPr>
            <a:r>
              <a:rPr lang="nl-NL" dirty="0" smtClean="0">
                <a:solidFill>
                  <a:schemeClr val="bg2"/>
                </a:solidFill>
              </a:rPr>
              <a:t/>
            </a:r>
            <a:br>
              <a:rPr lang="nl-NL" dirty="0" smtClean="0">
                <a:solidFill>
                  <a:schemeClr val="bg2"/>
                </a:solidFill>
              </a:rPr>
            </a:br>
            <a:r>
              <a:rPr lang="nl-NL" sz="3200" i="1" dirty="0" smtClean="0">
                <a:solidFill>
                  <a:schemeClr val="bg2"/>
                </a:solidFill>
              </a:rPr>
              <a:t>‘</a:t>
            </a:r>
            <a:r>
              <a:rPr lang="en-US" sz="3200" i="1" dirty="0" smtClean="0">
                <a:solidFill>
                  <a:schemeClr val="bg2"/>
                </a:solidFill>
                <a:latin typeface="+mn-lt"/>
                <a:ea typeface="+mn-ea"/>
                <a:cs typeface="+mn-cs"/>
              </a:rPr>
              <a:t>because the economy is in difficulty we should put equality on the backburner. It is a luxury we cannot afford right now</a:t>
            </a:r>
            <a:r>
              <a:rPr lang="en-US" sz="3200" dirty="0" smtClean="0">
                <a:solidFill>
                  <a:schemeClr val="bg2"/>
                </a:solidFill>
              </a:rPr>
              <a:t>’</a:t>
            </a:r>
            <a:r>
              <a:rPr lang="nl-NL" dirty="0" smtClean="0">
                <a:solidFill>
                  <a:schemeClr val="bg2"/>
                </a:solidFill>
              </a:rPr>
              <a:t> </a:t>
            </a:r>
            <a:r>
              <a:rPr lang="nl-NL" sz="1200" dirty="0" smtClean="0">
                <a:solidFill>
                  <a:schemeClr val="bg2"/>
                </a:solidFill>
              </a:rPr>
              <a:t>(</a:t>
            </a:r>
            <a:r>
              <a:rPr lang="nl-NL" sz="1200" dirty="0" err="1" smtClean="0">
                <a:solidFill>
                  <a:schemeClr val="bg2"/>
                </a:solidFill>
              </a:rPr>
              <a:t>Sealy</a:t>
            </a:r>
            <a:r>
              <a:rPr lang="nl-NL" sz="1200" dirty="0" smtClean="0">
                <a:solidFill>
                  <a:schemeClr val="bg2"/>
                </a:solidFill>
              </a:rPr>
              <a:t>, </a:t>
            </a:r>
            <a:r>
              <a:rPr lang="nl-NL" sz="1200" dirty="0" err="1" smtClean="0">
                <a:solidFill>
                  <a:schemeClr val="bg2"/>
                </a:solidFill>
              </a:rPr>
              <a:t>Vinnicombe</a:t>
            </a:r>
            <a:r>
              <a:rPr lang="nl-NL" sz="1200" dirty="0" smtClean="0">
                <a:solidFill>
                  <a:schemeClr val="bg2"/>
                </a:solidFill>
              </a:rPr>
              <a:t> &amp; Dolder, 2009). </a:t>
            </a:r>
          </a:p>
          <a:p>
            <a:endParaRPr lang="nl-NL" dirty="0">
              <a:solidFill>
                <a:schemeClr val="bg2"/>
              </a:solidFill>
            </a:endParaRPr>
          </a:p>
        </p:txBody>
      </p:sp>
      <p:sp>
        <p:nvSpPr>
          <p:cNvPr id="5" name="Tijdelijke aanduiding voor dianummer 4"/>
          <p:cNvSpPr>
            <a:spLocks noGrp="1"/>
          </p:cNvSpPr>
          <p:nvPr>
            <p:ph type="sldNum" sz="quarter" idx="11"/>
          </p:nvPr>
        </p:nvSpPr>
        <p:spPr/>
        <p:txBody>
          <a:bodyPr/>
          <a:lstStyle/>
          <a:p>
            <a:pPr>
              <a:defRPr/>
            </a:pPr>
            <a:r>
              <a:rPr lang="en-US" smtClean="0"/>
              <a:t> | </a:t>
            </a:r>
            <a:fld id="{F183FEBE-9F92-48B3-9E9D-F972A603BE1D}"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nummer 4"/>
          <p:cNvSpPr>
            <a:spLocks noGrp="1"/>
          </p:cNvSpPr>
          <p:nvPr>
            <p:ph type="sldNum" sz="quarter" idx="11"/>
          </p:nvPr>
        </p:nvSpPr>
        <p:spPr>
          <a:noFill/>
        </p:spPr>
        <p:txBody>
          <a:bodyPr lIns="91428" tIns="45714" rIns="91428" bIns="45714"/>
          <a:lstStyle/>
          <a:p>
            <a:r>
              <a:rPr lang="en-US" smtClean="0"/>
              <a:t> | </a:t>
            </a:r>
            <a:fld id="{16FB2005-C878-48CF-9AD8-431D9E5BC71A}" type="slidenum">
              <a:rPr lang="en-US" smtClean="0"/>
              <a:pPr/>
              <a:t>3</a:t>
            </a:fld>
            <a:endParaRPr lang="en-US" smtClean="0"/>
          </a:p>
        </p:txBody>
      </p:sp>
      <p:sp>
        <p:nvSpPr>
          <p:cNvPr id="21507" name="Rectangle 2"/>
          <p:cNvSpPr>
            <a:spLocks noGrp="1" noChangeArrowheads="1"/>
          </p:cNvSpPr>
          <p:nvPr>
            <p:ph type="title"/>
          </p:nvPr>
        </p:nvSpPr>
        <p:spPr>
          <a:xfrm>
            <a:off x="179388" y="908050"/>
            <a:ext cx="7821612" cy="657225"/>
          </a:xfrm>
        </p:spPr>
        <p:txBody>
          <a:bodyPr/>
          <a:lstStyle/>
          <a:p>
            <a:pPr algn="ctr" eaLnBrk="1" hangingPunct="1"/>
            <a:r>
              <a:rPr lang="en-US" sz="2800" smtClean="0">
                <a:solidFill>
                  <a:schemeClr val="bg2"/>
                </a:solidFill>
              </a:rPr>
              <a:t>Would we be in this mess today </a:t>
            </a:r>
            <a:br>
              <a:rPr lang="en-US" sz="2800" smtClean="0">
                <a:solidFill>
                  <a:schemeClr val="bg2"/>
                </a:solidFill>
              </a:rPr>
            </a:br>
            <a:r>
              <a:rPr lang="en-US" sz="2800" smtClean="0">
                <a:solidFill>
                  <a:schemeClr val="bg2"/>
                </a:solidFill>
              </a:rPr>
              <a:t>if it had been Lehman Sisters?</a:t>
            </a:r>
            <a:r>
              <a:rPr lang="en-US" sz="2800" smtClean="0"/>
              <a:t> </a:t>
            </a:r>
          </a:p>
        </p:txBody>
      </p:sp>
      <p:sp>
        <p:nvSpPr>
          <p:cNvPr id="21508" name="Rectangle 3"/>
          <p:cNvSpPr>
            <a:spLocks noGrp="1" noChangeArrowheads="1"/>
          </p:cNvSpPr>
          <p:nvPr>
            <p:ph type="body" idx="1"/>
          </p:nvPr>
        </p:nvSpPr>
        <p:spPr/>
        <p:txBody>
          <a:bodyPr/>
          <a:lstStyle/>
          <a:p>
            <a:pPr eaLnBrk="1" hangingPunct="1"/>
            <a:endParaRPr lang="nl-NL" smtClean="0"/>
          </a:p>
        </p:txBody>
      </p:sp>
      <p:pic>
        <p:nvPicPr>
          <p:cNvPr id="21509" name="Picture 4" descr="wide-lehman-bros-bldg-cp-55"/>
          <p:cNvPicPr>
            <a:picLocks noChangeAspect="1" noChangeArrowheads="1"/>
          </p:cNvPicPr>
          <p:nvPr/>
        </p:nvPicPr>
        <p:blipFill>
          <a:blip r:embed="rId2" cstate="print"/>
          <a:srcRect/>
          <a:stretch>
            <a:fillRect/>
          </a:stretch>
        </p:blipFill>
        <p:spPr bwMode="auto">
          <a:xfrm>
            <a:off x="971550" y="1989138"/>
            <a:ext cx="7777163"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nummer 4"/>
          <p:cNvSpPr>
            <a:spLocks noGrp="1"/>
          </p:cNvSpPr>
          <p:nvPr>
            <p:ph type="sldNum" sz="quarter" idx="11"/>
          </p:nvPr>
        </p:nvSpPr>
        <p:spPr>
          <a:noFill/>
        </p:spPr>
        <p:txBody>
          <a:bodyPr lIns="91428" tIns="45714" rIns="91428" bIns="45714"/>
          <a:lstStyle/>
          <a:p>
            <a:r>
              <a:rPr lang="en-US" smtClean="0"/>
              <a:t> | </a:t>
            </a:r>
            <a:fld id="{5CF3A212-6B5F-43DB-A3F7-21639A6F2453}" type="slidenum">
              <a:rPr lang="en-US" smtClean="0"/>
              <a:pPr/>
              <a:t>30</a:t>
            </a:fld>
            <a:endParaRPr lang="en-US" smtClean="0"/>
          </a:p>
        </p:txBody>
      </p:sp>
      <p:sp>
        <p:nvSpPr>
          <p:cNvPr id="32771" name="Rectangle 2"/>
          <p:cNvSpPr>
            <a:spLocks noGrp="1" noChangeArrowheads="1"/>
          </p:cNvSpPr>
          <p:nvPr>
            <p:ph type="body" idx="1"/>
          </p:nvPr>
        </p:nvSpPr>
        <p:spPr>
          <a:xfrm>
            <a:off x="395536" y="2276475"/>
            <a:ext cx="8352927" cy="3887788"/>
          </a:xfrm>
        </p:spPr>
        <p:txBody>
          <a:bodyPr/>
          <a:lstStyle/>
          <a:p>
            <a:pPr marL="474663" indent="-474663" algn="ctr" eaLnBrk="1" hangingPunct="1">
              <a:buFontTx/>
              <a:buNone/>
            </a:pPr>
            <a:r>
              <a:rPr lang="nl-NL" sz="4800" dirty="0" smtClean="0">
                <a:solidFill>
                  <a:schemeClr val="bg2"/>
                </a:solidFill>
              </a:rPr>
              <a:t>3. </a:t>
            </a:r>
            <a:r>
              <a:rPr lang="nl-NL" sz="4800" dirty="0" err="1" smtClean="0">
                <a:solidFill>
                  <a:schemeClr val="bg2"/>
                </a:solidFill>
              </a:rPr>
              <a:t>So</a:t>
            </a:r>
            <a:r>
              <a:rPr lang="nl-NL" sz="4800" dirty="0" smtClean="0">
                <a:solidFill>
                  <a:schemeClr val="bg2"/>
                </a:solidFill>
              </a:rPr>
              <a:t> </a:t>
            </a:r>
            <a:r>
              <a:rPr lang="nl-NL" sz="4800" dirty="0" err="1" smtClean="0">
                <a:solidFill>
                  <a:schemeClr val="bg2"/>
                </a:solidFill>
              </a:rPr>
              <a:t>confronting</a:t>
            </a:r>
            <a:r>
              <a:rPr lang="nl-NL" sz="4800" dirty="0" smtClean="0">
                <a:solidFill>
                  <a:schemeClr val="bg2"/>
                </a:solidFill>
              </a:rPr>
              <a:t> 1 and 2:</a:t>
            </a:r>
          </a:p>
          <a:p>
            <a:pPr marL="474663" indent="-474663" algn="ctr" eaLnBrk="1" hangingPunct="1">
              <a:buFontTx/>
              <a:buNone/>
            </a:pPr>
            <a:r>
              <a:rPr lang="nl-NL" sz="4800" dirty="0" smtClean="0">
                <a:solidFill>
                  <a:schemeClr val="bg2"/>
                </a:solidFill>
              </a:rPr>
              <a:t>…</a:t>
            </a:r>
            <a:r>
              <a:rPr lang="nl-NL" sz="4800" dirty="0" err="1" smtClean="0">
                <a:solidFill>
                  <a:schemeClr val="bg2"/>
                </a:solidFill>
              </a:rPr>
              <a:t>What</a:t>
            </a:r>
            <a:r>
              <a:rPr lang="nl-NL" sz="4800" dirty="0" smtClean="0">
                <a:solidFill>
                  <a:schemeClr val="bg2"/>
                </a:solidFill>
              </a:rPr>
              <a:t> </a:t>
            </a:r>
            <a:r>
              <a:rPr lang="nl-NL" sz="4800" dirty="0" err="1" smtClean="0">
                <a:solidFill>
                  <a:schemeClr val="bg2"/>
                </a:solidFill>
              </a:rPr>
              <a:t>can</a:t>
            </a:r>
            <a:r>
              <a:rPr lang="nl-NL" sz="4800" dirty="0" smtClean="0">
                <a:solidFill>
                  <a:schemeClr val="bg2"/>
                </a:solidFill>
              </a:rPr>
              <a:t> </a:t>
            </a:r>
            <a:r>
              <a:rPr lang="nl-NL" sz="4800" dirty="0" err="1" smtClean="0">
                <a:solidFill>
                  <a:schemeClr val="bg2"/>
                </a:solidFill>
              </a:rPr>
              <a:t>be</a:t>
            </a:r>
            <a:r>
              <a:rPr lang="nl-NL" sz="4800" dirty="0" smtClean="0">
                <a:solidFill>
                  <a:schemeClr val="bg2"/>
                </a:solidFill>
              </a:rPr>
              <a:t> </a:t>
            </a:r>
            <a:r>
              <a:rPr lang="nl-NL" sz="4800" dirty="0" err="1" smtClean="0">
                <a:solidFill>
                  <a:schemeClr val="bg2"/>
                </a:solidFill>
              </a:rPr>
              <a:t>done</a:t>
            </a:r>
            <a:r>
              <a:rPr lang="nl-NL" sz="4800" dirty="0" smtClean="0">
                <a:solidFill>
                  <a:schemeClr val="bg2"/>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95288" y="836613"/>
            <a:ext cx="7934325" cy="657225"/>
          </a:xfrm>
        </p:spPr>
        <p:txBody>
          <a:bodyPr/>
          <a:lstStyle/>
          <a:p>
            <a:r>
              <a:rPr lang="nl-NL" dirty="0" err="1" smtClean="0">
                <a:solidFill>
                  <a:schemeClr val="bg2"/>
                </a:solidFill>
              </a:rPr>
              <a:t>Let’s</a:t>
            </a:r>
            <a:r>
              <a:rPr lang="nl-NL" dirty="0" smtClean="0">
                <a:solidFill>
                  <a:schemeClr val="bg2"/>
                </a:solidFill>
              </a:rPr>
              <a:t> </a:t>
            </a:r>
            <a:r>
              <a:rPr lang="nl-NL" dirty="0" err="1" smtClean="0">
                <a:solidFill>
                  <a:schemeClr val="bg2"/>
                </a:solidFill>
              </a:rPr>
              <a:t>be</a:t>
            </a:r>
            <a:r>
              <a:rPr lang="nl-NL" dirty="0" smtClean="0">
                <a:solidFill>
                  <a:schemeClr val="bg2"/>
                </a:solidFill>
              </a:rPr>
              <a:t> </a:t>
            </a:r>
            <a:r>
              <a:rPr lang="nl-NL" dirty="0" err="1" smtClean="0">
                <a:solidFill>
                  <a:schemeClr val="bg2"/>
                </a:solidFill>
              </a:rPr>
              <a:t>realistic</a:t>
            </a:r>
            <a:r>
              <a:rPr lang="nl-NL" dirty="0" smtClean="0">
                <a:solidFill>
                  <a:schemeClr val="bg2"/>
                </a:solidFill>
              </a:rPr>
              <a:t>: </a:t>
            </a:r>
            <a:r>
              <a:rPr lang="nl-NL" dirty="0" err="1" smtClean="0">
                <a:solidFill>
                  <a:schemeClr val="bg2"/>
                </a:solidFill>
              </a:rPr>
              <a:t>it</a:t>
            </a:r>
            <a:r>
              <a:rPr lang="nl-NL" dirty="0" smtClean="0">
                <a:solidFill>
                  <a:schemeClr val="bg2"/>
                </a:solidFill>
              </a:rPr>
              <a:t> is </a:t>
            </a:r>
            <a:r>
              <a:rPr lang="nl-NL" dirty="0" err="1" smtClean="0">
                <a:solidFill>
                  <a:schemeClr val="bg2"/>
                </a:solidFill>
              </a:rPr>
              <a:t>difficult</a:t>
            </a:r>
            <a:r>
              <a:rPr lang="nl-NL" dirty="0" smtClean="0">
                <a:solidFill>
                  <a:schemeClr val="bg2"/>
                </a:solidFill>
              </a:rPr>
              <a:t> to </a:t>
            </a:r>
            <a:r>
              <a:rPr lang="nl-NL" dirty="0" err="1" smtClean="0">
                <a:solidFill>
                  <a:schemeClr val="bg2"/>
                </a:solidFill>
              </a:rPr>
              <a:t>change</a:t>
            </a:r>
            <a:r>
              <a:rPr lang="nl-NL" dirty="0" smtClean="0">
                <a:solidFill>
                  <a:schemeClr val="bg2"/>
                </a:solidFill>
              </a:rPr>
              <a:t>!</a:t>
            </a:r>
            <a:endParaRPr lang="en-US" dirty="0" smtClean="0">
              <a:solidFill>
                <a:schemeClr val="bg2"/>
              </a:solidFill>
            </a:endParaRPr>
          </a:p>
        </p:txBody>
      </p:sp>
      <p:sp>
        <p:nvSpPr>
          <p:cNvPr id="36866" name="Rectangle 3"/>
          <p:cNvSpPr>
            <a:spLocks noGrp="1" noChangeArrowheads="1"/>
          </p:cNvSpPr>
          <p:nvPr>
            <p:ph type="body" idx="1"/>
          </p:nvPr>
        </p:nvSpPr>
        <p:spPr/>
        <p:txBody>
          <a:bodyPr/>
          <a:lstStyle/>
          <a:p>
            <a:r>
              <a:rPr lang="nl-NL" smtClean="0">
                <a:hlinkClick r:id="rId2"/>
              </a:rPr>
              <a:t>http://www.youtube.com/watch?feature=player_detailpage&amp;v=FSIkjNaICsg</a:t>
            </a:r>
            <a:endParaRPr lang="nl-NL" smtClean="0"/>
          </a:p>
          <a:p>
            <a:endParaRPr lang="nl-NL"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7934325" cy="657225"/>
          </a:xfrm>
        </p:spPr>
        <p:txBody>
          <a:bodyPr/>
          <a:lstStyle/>
          <a:p>
            <a:r>
              <a:rPr lang="nl-NL" dirty="0" err="1" smtClean="0">
                <a:solidFill>
                  <a:schemeClr val="bg2"/>
                </a:solidFill>
              </a:rPr>
              <a:t>So</a:t>
            </a:r>
            <a:r>
              <a:rPr lang="nl-NL" dirty="0" smtClean="0">
                <a:solidFill>
                  <a:schemeClr val="bg2"/>
                </a:solidFill>
              </a:rPr>
              <a:t> </a:t>
            </a:r>
            <a:r>
              <a:rPr lang="nl-NL" dirty="0" err="1" smtClean="0">
                <a:solidFill>
                  <a:schemeClr val="bg2"/>
                </a:solidFill>
              </a:rPr>
              <a:t>just</a:t>
            </a:r>
            <a:r>
              <a:rPr lang="nl-NL" dirty="0" smtClean="0">
                <a:solidFill>
                  <a:schemeClr val="bg2"/>
                </a:solidFill>
              </a:rPr>
              <a:t> ‘</a:t>
            </a:r>
            <a:r>
              <a:rPr lang="nl-NL" dirty="0" err="1" smtClean="0">
                <a:solidFill>
                  <a:schemeClr val="bg2"/>
                </a:solidFill>
              </a:rPr>
              <a:t>wait</a:t>
            </a:r>
            <a:r>
              <a:rPr lang="nl-NL" dirty="0" smtClean="0">
                <a:solidFill>
                  <a:schemeClr val="bg2"/>
                </a:solidFill>
              </a:rPr>
              <a:t> and </a:t>
            </a:r>
            <a:r>
              <a:rPr lang="nl-NL" dirty="0" err="1" smtClean="0">
                <a:solidFill>
                  <a:schemeClr val="bg2"/>
                </a:solidFill>
              </a:rPr>
              <a:t>see</a:t>
            </a:r>
            <a:r>
              <a:rPr lang="nl-NL" dirty="0" smtClean="0">
                <a:solidFill>
                  <a:schemeClr val="bg2"/>
                </a:solidFill>
              </a:rPr>
              <a:t>’ is </a:t>
            </a:r>
            <a:r>
              <a:rPr lang="nl-NL" dirty="0" err="1" smtClean="0">
                <a:solidFill>
                  <a:schemeClr val="bg2"/>
                </a:solidFill>
              </a:rPr>
              <a:t>not</a:t>
            </a:r>
            <a:r>
              <a:rPr lang="nl-NL" dirty="0" smtClean="0">
                <a:solidFill>
                  <a:schemeClr val="bg2"/>
                </a:solidFill>
              </a:rPr>
              <a:t> </a:t>
            </a:r>
            <a:r>
              <a:rPr lang="nl-NL" dirty="0" err="1" smtClean="0">
                <a:solidFill>
                  <a:schemeClr val="bg2"/>
                </a:solidFill>
              </a:rPr>
              <a:t>an</a:t>
            </a:r>
            <a:r>
              <a:rPr lang="nl-NL" dirty="0" smtClean="0">
                <a:solidFill>
                  <a:schemeClr val="bg2"/>
                </a:solidFill>
              </a:rPr>
              <a:t> </a:t>
            </a:r>
            <a:r>
              <a:rPr lang="nl-NL" dirty="0" err="1" smtClean="0">
                <a:solidFill>
                  <a:schemeClr val="bg2"/>
                </a:solidFill>
              </a:rPr>
              <a:t>option</a:t>
            </a:r>
            <a:endParaRPr lang="nl-NL" dirty="0">
              <a:solidFill>
                <a:schemeClr val="bg2"/>
              </a:solidFill>
            </a:endParaRPr>
          </a:p>
        </p:txBody>
      </p:sp>
      <p:sp>
        <p:nvSpPr>
          <p:cNvPr id="3" name="Tijdelijke aanduiding voor inhoud 2"/>
          <p:cNvSpPr>
            <a:spLocks noGrp="1"/>
          </p:cNvSpPr>
          <p:nvPr>
            <p:ph idx="1"/>
          </p:nvPr>
        </p:nvSpPr>
        <p:spPr>
          <a:xfrm>
            <a:off x="251520" y="1484784"/>
            <a:ext cx="8640960" cy="3887787"/>
          </a:xfrm>
        </p:spPr>
        <p:txBody>
          <a:bodyPr/>
          <a:lstStyle/>
          <a:p>
            <a:r>
              <a:rPr lang="nl-NL" sz="2200" dirty="0" err="1" smtClean="0">
                <a:solidFill>
                  <a:schemeClr val="bg2"/>
                </a:solidFill>
              </a:rPr>
              <a:t>Dissertation</a:t>
            </a:r>
            <a:r>
              <a:rPr lang="nl-NL" sz="2200" dirty="0" smtClean="0">
                <a:solidFill>
                  <a:schemeClr val="bg2"/>
                </a:solidFill>
              </a:rPr>
              <a:t> of Marieke van den Brink (2010): </a:t>
            </a:r>
            <a:r>
              <a:rPr lang="en-US" sz="2200" i="1" dirty="0" smtClean="0">
                <a:solidFill>
                  <a:schemeClr val="bg2"/>
                </a:solidFill>
              </a:rPr>
              <a:t>Behind the Scenes of Science. Gender practices in the recruitment and selection of professors in the Netherlands. </a:t>
            </a:r>
            <a:r>
              <a:rPr lang="en-US" sz="2200" dirty="0" smtClean="0">
                <a:solidFill>
                  <a:schemeClr val="bg2"/>
                </a:solidFill>
              </a:rPr>
              <a:t>She advices:</a:t>
            </a:r>
          </a:p>
          <a:p>
            <a:pPr lvl="1"/>
            <a:r>
              <a:rPr lang="en-US" sz="2200" dirty="0" smtClean="0">
                <a:solidFill>
                  <a:schemeClr val="bg2"/>
                </a:solidFill>
              </a:rPr>
              <a:t>Be aware of the ‘similar-to-me’ effect and stereotypes</a:t>
            </a:r>
          </a:p>
          <a:p>
            <a:pPr lvl="1"/>
            <a:r>
              <a:rPr lang="en-US" sz="2200" dirty="0" smtClean="0">
                <a:solidFill>
                  <a:schemeClr val="bg2"/>
                </a:solidFill>
              </a:rPr>
              <a:t>Monitor and stimulate female talent</a:t>
            </a:r>
          </a:p>
          <a:p>
            <a:pPr lvl="1"/>
            <a:r>
              <a:rPr lang="en-US" sz="2200" dirty="0" err="1" smtClean="0">
                <a:solidFill>
                  <a:schemeClr val="bg2"/>
                </a:solidFill>
              </a:rPr>
              <a:t>Organise</a:t>
            </a:r>
            <a:r>
              <a:rPr lang="en-US" sz="2200" dirty="0" smtClean="0">
                <a:solidFill>
                  <a:schemeClr val="bg2"/>
                </a:solidFill>
              </a:rPr>
              <a:t> mentoring, networking and support</a:t>
            </a:r>
          </a:p>
          <a:p>
            <a:pPr lvl="1"/>
            <a:r>
              <a:rPr lang="en-US" sz="2200" dirty="0" smtClean="0">
                <a:solidFill>
                  <a:schemeClr val="bg2"/>
                </a:solidFill>
              </a:rPr>
              <a:t>Recruit in open procedures</a:t>
            </a:r>
          </a:p>
          <a:p>
            <a:pPr lvl="1"/>
            <a:r>
              <a:rPr lang="en-US" sz="2200" dirty="0" smtClean="0">
                <a:solidFill>
                  <a:schemeClr val="bg2"/>
                </a:solidFill>
              </a:rPr>
              <a:t>Have clear selection procedures and have a significant amount of females in the selection committee</a:t>
            </a:r>
          </a:p>
          <a:p>
            <a:pPr lvl="1"/>
            <a:r>
              <a:rPr lang="en-US" sz="2200" dirty="0" smtClean="0">
                <a:solidFill>
                  <a:schemeClr val="bg2"/>
                </a:solidFill>
              </a:rPr>
              <a:t>Comply or explain after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908720"/>
            <a:ext cx="8892480" cy="657225"/>
          </a:xfrm>
        </p:spPr>
        <p:txBody>
          <a:bodyPr/>
          <a:lstStyle/>
          <a:p>
            <a:r>
              <a:rPr lang="nl-NL" dirty="0" smtClean="0">
                <a:solidFill>
                  <a:schemeClr val="bg2"/>
                </a:solidFill>
              </a:rPr>
              <a:t>‘20 in 2020’ (LNVH): indeed, </a:t>
            </a:r>
            <a:r>
              <a:rPr lang="nl-NL" dirty="0" err="1" smtClean="0">
                <a:solidFill>
                  <a:schemeClr val="bg2"/>
                </a:solidFill>
              </a:rPr>
              <a:t>action</a:t>
            </a:r>
            <a:r>
              <a:rPr lang="nl-NL" dirty="0" smtClean="0">
                <a:solidFill>
                  <a:schemeClr val="bg2"/>
                </a:solidFill>
              </a:rPr>
              <a:t> is </a:t>
            </a:r>
            <a:r>
              <a:rPr lang="nl-NL" dirty="0" err="1" smtClean="0">
                <a:solidFill>
                  <a:schemeClr val="bg2"/>
                </a:solidFill>
              </a:rPr>
              <a:t>needed</a:t>
            </a:r>
            <a:endParaRPr lang="nl-NL" dirty="0">
              <a:solidFill>
                <a:schemeClr val="bg2"/>
              </a:solidFill>
            </a:endParaRPr>
          </a:p>
        </p:txBody>
      </p:sp>
      <p:sp>
        <p:nvSpPr>
          <p:cNvPr id="5" name="Tijdelijke aanduiding voor dianummer 4"/>
          <p:cNvSpPr>
            <a:spLocks noGrp="1"/>
          </p:cNvSpPr>
          <p:nvPr>
            <p:ph type="sldNum" sz="quarter" idx="11"/>
          </p:nvPr>
        </p:nvSpPr>
        <p:spPr/>
        <p:txBody>
          <a:bodyPr/>
          <a:lstStyle/>
          <a:p>
            <a:pPr>
              <a:defRPr/>
            </a:pPr>
            <a:r>
              <a:rPr lang="en-US" smtClean="0"/>
              <a:t> | </a:t>
            </a:r>
            <a:fld id="{1D351CE0-4C28-468F-9BE8-86B0A7BC2CBA}" type="slidenum">
              <a:rPr lang="en-US" smtClean="0"/>
              <a:pPr>
                <a:defRPr/>
              </a:pPr>
              <a:t>33</a:t>
            </a:fld>
            <a:endParaRPr lang="en-US"/>
          </a:p>
        </p:txBody>
      </p:sp>
      <p:pic>
        <p:nvPicPr>
          <p:cNvPr id="46082" name="Picture 2"/>
          <p:cNvPicPr>
            <a:picLocks noGrp="1" noChangeAspect="1" noChangeArrowheads="1"/>
          </p:cNvPicPr>
          <p:nvPr>
            <p:ph idx="1"/>
          </p:nvPr>
        </p:nvPicPr>
        <p:blipFill>
          <a:blip r:embed="rId2" cstate="print"/>
          <a:srcRect/>
          <a:stretch>
            <a:fillRect/>
          </a:stretch>
        </p:blipFill>
        <p:spPr bwMode="auto">
          <a:xfrm>
            <a:off x="467544" y="1586619"/>
            <a:ext cx="8136903" cy="4899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nummer 4"/>
          <p:cNvSpPr>
            <a:spLocks noGrp="1"/>
          </p:cNvSpPr>
          <p:nvPr>
            <p:ph type="sldNum" sz="quarter" idx="11"/>
          </p:nvPr>
        </p:nvSpPr>
        <p:spPr>
          <a:noFill/>
        </p:spPr>
        <p:txBody>
          <a:bodyPr lIns="91428" tIns="45714" rIns="91428" bIns="45714"/>
          <a:lstStyle/>
          <a:p>
            <a:r>
              <a:rPr lang="en-US" smtClean="0"/>
              <a:t> | </a:t>
            </a:r>
            <a:fld id="{5317DD52-2BA5-485F-B652-162363663ADB}" type="slidenum">
              <a:rPr lang="en-US" smtClean="0"/>
              <a:pPr/>
              <a:t>34</a:t>
            </a:fld>
            <a:endParaRPr lang="en-US" smtClean="0"/>
          </a:p>
        </p:txBody>
      </p:sp>
      <p:sp>
        <p:nvSpPr>
          <p:cNvPr id="31747" name="Rectangle 2"/>
          <p:cNvSpPr>
            <a:spLocks noGrp="1" noChangeArrowheads="1"/>
          </p:cNvSpPr>
          <p:nvPr>
            <p:ph type="title"/>
          </p:nvPr>
        </p:nvSpPr>
        <p:spPr>
          <a:xfrm>
            <a:off x="468313" y="836613"/>
            <a:ext cx="7934325" cy="657225"/>
          </a:xfrm>
        </p:spPr>
        <p:txBody>
          <a:bodyPr/>
          <a:lstStyle/>
          <a:p>
            <a:pPr eaLnBrk="1" hangingPunct="1"/>
            <a:r>
              <a:rPr lang="nl-NL" dirty="0" err="1" smtClean="0">
                <a:solidFill>
                  <a:schemeClr val="bg2"/>
                </a:solidFill>
              </a:rPr>
              <a:t>How</a:t>
            </a:r>
            <a:r>
              <a:rPr lang="nl-NL" dirty="0" smtClean="0">
                <a:solidFill>
                  <a:schemeClr val="bg2"/>
                </a:solidFill>
              </a:rPr>
              <a:t>? </a:t>
            </a:r>
            <a:r>
              <a:rPr lang="nl-NL" dirty="0" err="1" smtClean="0">
                <a:solidFill>
                  <a:schemeClr val="bg2"/>
                </a:solidFill>
              </a:rPr>
              <a:t>Some</a:t>
            </a:r>
            <a:r>
              <a:rPr lang="nl-NL" smtClean="0">
                <a:solidFill>
                  <a:schemeClr val="bg2"/>
                </a:solidFill>
              </a:rPr>
              <a:t> input </a:t>
            </a:r>
            <a:r>
              <a:rPr lang="nl-NL" dirty="0" err="1" smtClean="0">
                <a:solidFill>
                  <a:schemeClr val="bg2"/>
                </a:solidFill>
              </a:rPr>
              <a:t>for</a:t>
            </a:r>
            <a:r>
              <a:rPr lang="nl-NL" dirty="0" smtClean="0">
                <a:solidFill>
                  <a:schemeClr val="bg2"/>
                </a:solidFill>
              </a:rPr>
              <a:t> the </a:t>
            </a:r>
            <a:r>
              <a:rPr lang="nl-NL" dirty="0" err="1" smtClean="0">
                <a:solidFill>
                  <a:schemeClr val="bg2"/>
                </a:solidFill>
              </a:rPr>
              <a:t>discussion</a:t>
            </a:r>
            <a:r>
              <a:rPr lang="nl-NL" dirty="0" smtClean="0">
                <a:solidFill>
                  <a:schemeClr val="bg2"/>
                </a:solidFill>
              </a:rPr>
              <a:t> café</a:t>
            </a:r>
            <a:endParaRPr lang="en-US" dirty="0" smtClean="0">
              <a:solidFill>
                <a:schemeClr val="bg2"/>
              </a:solidFill>
            </a:endParaRPr>
          </a:p>
        </p:txBody>
      </p:sp>
      <p:sp>
        <p:nvSpPr>
          <p:cNvPr id="32772" name="Rectangle 3"/>
          <p:cNvSpPr>
            <a:spLocks noGrp="1" noChangeArrowheads="1"/>
          </p:cNvSpPr>
          <p:nvPr>
            <p:ph type="body" idx="1"/>
          </p:nvPr>
        </p:nvSpPr>
        <p:spPr>
          <a:xfrm>
            <a:off x="251520" y="1340768"/>
            <a:ext cx="8640960" cy="4392612"/>
          </a:xfrm>
        </p:spPr>
        <p:txBody>
          <a:bodyPr/>
          <a:lstStyle/>
          <a:p>
            <a:pPr marL="931863" lvl="1" indent="-474663" eaLnBrk="1" hangingPunct="1"/>
            <a:r>
              <a:rPr lang="nl-NL" dirty="0" smtClean="0">
                <a:solidFill>
                  <a:schemeClr val="bg2"/>
                </a:solidFill>
              </a:rPr>
              <a:t>Quota: </a:t>
            </a:r>
            <a:r>
              <a:rPr lang="nl-NL" dirty="0" err="1" smtClean="0">
                <a:solidFill>
                  <a:schemeClr val="bg2"/>
                </a:solidFill>
              </a:rPr>
              <a:t>pressure</a:t>
            </a:r>
            <a:r>
              <a:rPr lang="nl-NL" dirty="0" smtClean="0">
                <a:solidFill>
                  <a:schemeClr val="bg2"/>
                </a:solidFill>
              </a:rPr>
              <a:t> </a:t>
            </a:r>
            <a:r>
              <a:rPr lang="nl-NL" dirty="0" err="1" smtClean="0">
                <a:solidFill>
                  <a:schemeClr val="bg2"/>
                </a:solidFill>
              </a:rPr>
              <a:t>from</a:t>
            </a:r>
            <a:r>
              <a:rPr lang="nl-NL" dirty="0" smtClean="0">
                <a:solidFill>
                  <a:schemeClr val="bg2"/>
                </a:solidFill>
              </a:rPr>
              <a:t> </a:t>
            </a:r>
            <a:r>
              <a:rPr lang="nl-NL" dirty="0" err="1" smtClean="0">
                <a:solidFill>
                  <a:schemeClr val="bg2"/>
                </a:solidFill>
              </a:rPr>
              <a:t>outside</a:t>
            </a:r>
            <a:r>
              <a:rPr lang="nl-NL" dirty="0" smtClean="0">
                <a:solidFill>
                  <a:schemeClr val="bg2"/>
                </a:solidFill>
              </a:rPr>
              <a:t> (</a:t>
            </a:r>
            <a:r>
              <a:rPr lang="nl-NL" dirty="0" err="1" smtClean="0">
                <a:solidFill>
                  <a:schemeClr val="bg2"/>
                </a:solidFill>
              </a:rPr>
              <a:t>Neelie</a:t>
            </a:r>
            <a:r>
              <a:rPr lang="nl-NL" dirty="0" smtClean="0">
                <a:solidFill>
                  <a:schemeClr val="bg2"/>
                </a:solidFill>
              </a:rPr>
              <a:t> Kroes: “I </a:t>
            </a:r>
            <a:r>
              <a:rPr lang="nl-NL" dirty="0" err="1" smtClean="0">
                <a:solidFill>
                  <a:schemeClr val="bg2"/>
                </a:solidFill>
              </a:rPr>
              <a:t>am</a:t>
            </a:r>
            <a:r>
              <a:rPr lang="nl-NL" dirty="0" smtClean="0">
                <a:solidFill>
                  <a:schemeClr val="bg2"/>
                </a:solidFill>
              </a:rPr>
              <a:t> </a:t>
            </a:r>
            <a:r>
              <a:rPr lang="nl-NL" dirty="0" err="1" smtClean="0">
                <a:solidFill>
                  <a:schemeClr val="bg2"/>
                </a:solidFill>
              </a:rPr>
              <a:t>proud</a:t>
            </a:r>
            <a:r>
              <a:rPr lang="nl-NL" dirty="0" smtClean="0">
                <a:solidFill>
                  <a:schemeClr val="bg2"/>
                </a:solidFill>
              </a:rPr>
              <a:t> to </a:t>
            </a:r>
            <a:r>
              <a:rPr lang="nl-NL" dirty="0" err="1" smtClean="0">
                <a:solidFill>
                  <a:schemeClr val="bg2"/>
                </a:solidFill>
              </a:rPr>
              <a:t>be</a:t>
            </a:r>
            <a:r>
              <a:rPr lang="nl-NL" dirty="0" smtClean="0">
                <a:solidFill>
                  <a:schemeClr val="bg2"/>
                </a:solidFill>
              </a:rPr>
              <a:t> </a:t>
            </a:r>
            <a:r>
              <a:rPr lang="nl-NL" dirty="0" err="1" smtClean="0">
                <a:solidFill>
                  <a:schemeClr val="bg2"/>
                </a:solidFill>
              </a:rPr>
              <a:t>quota’ed</a:t>
            </a:r>
            <a:r>
              <a:rPr lang="nl-NL" dirty="0" smtClean="0">
                <a:solidFill>
                  <a:schemeClr val="bg2"/>
                </a:solidFill>
              </a:rPr>
              <a:t>”)</a:t>
            </a:r>
          </a:p>
          <a:p>
            <a:pPr marL="931863" lvl="1" indent="-474663" eaLnBrk="1" hangingPunct="1"/>
            <a:r>
              <a:rPr lang="nl-NL" dirty="0" smtClean="0">
                <a:solidFill>
                  <a:schemeClr val="bg2"/>
                </a:solidFill>
              </a:rPr>
              <a:t>Special programmes </a:t>
            </a:r>
            <a:r>
              <a:rPr lang="nl-NL" dirty="0" err="1" smtClean="0">
                <a:solidFill>
                  <a:schemeClr val="bg2"/>
                </a:solidFill>
              </a:rPr>
              <a:t>for</a:t>
            </a:r>
            <a:r>
              <a:rPr lang="nl-NL" dirty="0" smtClean="0">
                <a:solidFill>
                  <a:schemeClr val="bg2"/>
                </a:solidFill>
              </a:rPr>
              <a:t> </a:t>
            </a:r>
            <a:r>
              <a:rPr lang="nl-NL" dirty="0" err="1" smtClean="0">
                <a:solidFill>
                  <a:schemeClr val="bg2"/>
                </a:solidFill>
              </a:rPr>
              <a:t>females</a:t>
            </a:r>
            <a:r>
              <a:rPr lang="nl-NL" dirty="0" smtClean="0">
                <a:solidFill>
                  <a:schemeClr val="bg2"/>
                </a:solidFill>
              </a:rPr>
              <a:t>, </a:t>
            </a:r>
            <a:r>
              <a:rPr lang="nl-NL" dirty="0" err="1" smtClean="0">
                <a:solidFill>
                  <a:schemeClr val="bg2"/>
                </a:solidFill>
              </a:rPr>
              <a:t>such</a:t>
            </a:r>
            <a:r>
              <a:rPr lang="nl-NL" dirty="0" smtClean="0">
                <a:solidFill>
                  <a:schemeClr val="bg2"/>
                </a:solidFill>
              </a:rPr>
              <a:t> as at RUG: Rosalind Franklin </a:t>
            </a:r>
            <a:r>
              <a:rPr lang="nl-NL" dirty="0" err="1" smtClean="0">
                <a:solidFill>
                  <a:schemeClr val="bg2"/>
                </a:solidFill>
              </a:rPr>
              <a:t>programme</a:t>
            </a:r>
            <a:endParaRPr lang="nl-NL" dirty="0" smtClean="0">
              <a:solidFill>
                <a:schemeClr val="bg2"/>
              </a:solidFill>
            </a:endParaRPr>
          </a:p>
          <a:p>
            <a:r>
              <a:rPr lang="en-US" sz="1600" b="1" dirty="0" smtClean="0">
                <a:solidFill>
                  <a:schemeClr val="bg2"/>
                </a:solidFill>
              </a:rPr>
              <a:t>The Rosalind Franklin Fellowship </a:t>
            </a:r>
            <a:r>
              <a:rPr lang="en-US" sz="1600" b="1" dirty="0" err="1" smtClean="0">
                <a:solidFill>
                  <a:schemeClr val="bg2"/>
                </a:solidFill>
              </a:rPr>
              <a:t>Programme</a:t>
            </a:r>
            <a:r>
              <a:rPr lang="en-US" sz="1600" b="1" dirty="0" smtClean="0">
                <a:solidFill>
                  <a:schemeClr val="bg2"/>
                </a:solidFill>
              </a:rPr>
              <a:t> offers a career path that will eventually lead to a professorship. </a:t>
            </a:r>
            <a:r>
              <a:rPr lang="en-US" sz="1600" dirty="0" smtClean="0">
                <a:solidFill>
                  <a:schemeClr val="bg2"/>
                </a:solidFill>
              </a:rPr>
              <a:t>The Rosalind Franklin Fellowship </a:t>
            </a:r>
            <a:r>
              <a:rPr lang="en-US" sz="1600" dirty="0" err="1" smtClean="0">
                <a:solidFill>
                  <a:schemeClr val="bg2"/>
                </a:solidFill>
              </a:rPr>
              <a:t>Programme</a:t>
            </a:r>
            <a:r>
              <a:rPr lang="en-US" sz="1600" dirty="0" smtClean="0">
                <a:solidFill>
                  <a:schemeClr val="bg2"/>
                </a:solidFill>
              </a:rPr>
              <a:t> is an initiative of the University of Groningen that opens the way to professorships for talented female academics. At the start of their research, the Fellows immediately receive a budget to cover the costs of a PhD position and related facilities. If the </a:t>
            </a:r>
            <a:r>
              <a:rPr lang="en-US" sz="1600" dirty="0" err="1" smtClean="0">
                <a:solidFill>
                  <a:schemeClr val="bg2"/>
                </a:solidFill>
              </a:rPr>
              <a:t>programme</a:t>
            </a:r>
            <a:r>
              <a:rPr lang="en-US" sz="1600" dirty="0" smtClean="0">
                <a:solidFill>
                  <a:schemeClr val="bg2"/>
                </a:solidFill>
              </a:rPr>
              <a:t> is completed successfully, the Fellow will be appointed an Associate Professor within five years. After another period of five years, she will be appointed a Full Professor. </a:t>
            </a:r>
          </a:p>
          <a:p>
            <a:r>
              <a:rPr lang="en-US" sz="1600" dirty="0" smtClean="0">
                <a:solidFill>
                  <a:schemeClr val="bg2"/>
                </a:solidFill>
              </a:rPr>
              <a:t>The University’s requirements for participation in the Rosalind Franklin Fellowship </a:t>
            </a:r>
            <a:r>
              <a:rPr lang="en-US" sz="1600" dirty="0" err="1" smtClean="0">
                <a:solidFill>
                  <a:schemeClr val="bg2"/>
                </a:solidFill>
              </a:rPr>
              <a:t>Programme</a:t>
            </a:r>
            <a:r>
              <a:rPr lang="en-US" sz="1600" dirty="0" smtClean="0">
                <a:solidFill>
                  <a:schemeClr val="bg2"/>
                </a:solidFill>
              </a:rPr>
              <a:t> are accordingly high. The </a:t>
            </a:r>
            <a:r>
              <a:rPr lang="en-US" sz="1600" dirty="0" err="1" smtClean="0">
                <a:solidFill>
                  <a:schemeClr val="bg2"/>
                </a:solidFill>
              </a:rPr>
              <a:t>programme</a:t>
            </a:r>
            <a:r>
              <a:rPr lang="en-US" sz="1600" dirty="0" smtClean="0">
                <a:solidFill>
                  <a:schemeClr val="bg2"/>
                </a:solidFill>
              </a:rPr>
              <a:t> searches for young female academics who are internationally considered exceptionally talented in their field of study. They must already have published research in top academic journals and have successfully raised external funding. </a:t>
            </a:r>
          </a:p>
          <a:p>
            <a:r>
              <a:rPr lang="en-US" sz="1600" dirty="0" smtClean="0">
                <a:solidFill>
                  <a:schemeClr val="bg2"/>
                </a:solidFill>
              </a:rPr>
              <a:t>All three rounds have turned out to be very successful. Nearly all of the first twenty Fellows have in the meantime been appointed as Associate Professors.</a:t>
            </a:r>
          </a:p>
          <a:p>
            <a:pPr marL="931863" lvl="1" indent="-474663" eaLnBrk="1" hangingPunct="1"/>
            <a:endParaRPr lang="nl-NL" dirty="0" smtClean="0">
              <a:solidFill>
                <a:schemeClr val="bg2"/>
              </a:solidFill>
            </a:endParaRPr>
          </a:p>
          <a:p>
            <a:pPr marL="931863" lvl="1" indent="-474663" eaLnBrk="1" hangingPunct="1"/>
            <a:endParaRPr lang="nl-NL" dirty="0" smtClean="0">
              <a:solidFill>
                <a:schemeClr val="bg2"/>
              </a:solidFill>
            </a:endParaRPr>
          </a:p>
          <a:p>
            <a:pPr marL="931863" lvl="1" indent="-474663" eaLnBrk="1" hangingPunct="1"/>
            <a:endParaRPr lang="en-US"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xEl>
                                              <p:pRg st="1" end="1"/>
                                            </p:txEl>
                                          </p:spTgt>
                                        </p:tgtEl>
                                        <p:attrNameLst>
                                          <p:attrName>style.visibility</p:attrName>
                                        </p:attrNameLst>
                                      </p:cBhvr>
                                      <p:to>
                                        <p:strVal val="visible"/>
                                      </p:to>
                                    </p:set>
                                    <p:anim calcmode="lin" valueType="num">
                                      <p:cBhvr additive="base">
                                        <p:cTn id="13" dur="500" fill="hold"/>
                                        <p:tgtEl>
                                          <p:spTgt spid="32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anim calcmode="lin" valueType="num">
                                      <p:cBhvr additive="base">
                                        <p:cTn id="19" dur="5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2">
                                            <p:txEl>
                                              <p:pRg st="3" end="3"/>
                                            </p:txEl>
                                          </p:spTgt>
                                        </p:tgtEl>
                                        <p:attrNameLst>
                                          <p:attrName>style.visibility</p:attrName>
                                        </p:attrNameLst>
                                      </p:cBhvr>
                                      <p:to>
                                        <p:strVal val="visible"/>
                                      </p:to>
                                    </p:set>
                                    <p:anim calcmode="lin" valueType="num">
                                      <p:cBhvr additive="base">
                                        <p:cTn id="25" dur="5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2">
                                            <p:txEl>
                                              <p:pRg st="4" end="4"/>
                                            </p:txEl>
                                          </p:spTgt>
                                        </p:tgtEl>
                                        <p:attrNameLst>
                                          <p:attrName>style.visibility</p:attrName>
                                        </p:attrNameLst>
                                      </p:cBhvr>
                                      <p:to>
                                        <p:strVal val="visible"/>
                                      </p:to>
                                    </p:set>
                                    <p:anim calcmode="lin" valueType="num">
                                      <p:cBhvr additive="base">
                                        <p:cTn id="31"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nummer 5"/>
          <p:cNvSpPr>
            <a:spLocks noGrp="1"/>
          </p:cNvSpPr>
          <p:nvPr>
            <p:ph type="sldNum" sz="quarter" idx="11"/>
          </p:nvPr>
        </p:nvSpPr>
        <p:spPr>
          <a:noFill/>
        </p:spPr>
        <p:txBody>
          <a:bodyPr lIns="91428" tIns="45714" rIns="91428" bIns="45714"/>
          <a:lstStyle/>
          <a:p>
            <a:r>
              <a:rPr lang="en-US" smtClean="0"/>
              <a:t> | </a:t>
            </a:r>
            <a:fld id="{3E8260E4-AF2D-408D-ABE9-A16563242613}" type="slidenum">
              <a:rPr lang="en-US" smtClean="0"/>
              <a:pPr/>
              <a:t>4</a:t>
            </a:fld>
            <a:endParaRPr lang="en-US" smtClean="0"/>
          </a:p>
        </p:txBody>
      </p:sp>
      <p:sp>
        <p:nvSpPr>
          <p:cNvPr id="10243" name="Rectangle 2"/>
          <p:cNvSpPr>
            <a:spLocks noGrp="1" noChangeArrowheads="1"/>
          </p:cNvSpPr>
          <p:nvPr>
            <p:ph type="title"/>
          </p:nvPr>
        </p:nvSpPr>
        <p:spPr>
          <a:xfrm>
            <a:off x="539552" y="836712"/>
            <a:ext cx="6532563" cy="657225"/>
          </a:xfrm>
        </p:spPr>
        <p:txBody>
          <a:bodyPr/>
          <a:lstStyle/>
          <a:p>
            <a:pPr eaLnBrk="1" hangingPunct="1"/>
            <a:r>
              <a:rPr lang="en-US" sz="3600" dirty="0" smtClean="0">
                <a:solidFill>
                  <a:schemeClr val="bg2"/>
                </a:solidFill>
              </a:rPr>
              <a:t>Content</a:t>
            </a:r>
          </a:p>
        </p:txBody>
      </p:sp>
      <p:sp>
        <p:nvSpPr>
          <p:cNvPr id="10244" name="Rectangle 3"/>
          <p:cNvSpPr>
            <a:spLocks noGrp="1" noChangeArrowheads="1"/>
          </p:cNvSpPr>
          <p:nvPr>
            <p:ph type="body" sz="half" idx="1"/>
          </p:nvPr>
        </p:nvSpPr>
        <p:spPr>
          <a:xfrm>
            <a:off x="467544" y="1556792"/>
            <a:ext cx="8208838" cy="3887787"/>
          </a:xfrm>
        </p:spPr>
        <p:txBody>
          <a:bodyPr/>
          <a:lstStyle/>
          <a:p>
            <a:pPr marL="398463" indent="-398463" eaLnBrk="1" hangingPunct="1">
              <a:buFontTx/>
              <a:buAutoNum type="arabicPeriod"/>
            </a:pPr>
            <a:r>
              <a:rPr lang="nl-NL" dirty="0" smtClean="0">
                <a:solidFill>
                  <a:schemeClr val="bg2"/>
                </a:solidFill>
              </a:rPr>
              <a:t>Is </a:t>
            </a:r>
            <a:r>
              <a:rPr lang="nl-NL" dirty="0" err="1" smtClean="0">
                <a:solidFill>
                  <a:schemeClr val="bg2"/>
                </a:solidFill>
              </a:rPr>
              <a:t>there</a:t>
            </a:r>
            <a:r>
              <a:rPr lang="nl-NL" dirty="0" smtClean="0">
                <a:solidFill>
                  <a:schemeClr val="bg2"/>
                </a:solidFill>
              </a:rPr>
              <a:t> a </a:t>
            </a:r>
            <a:r>
              <a:rPr lang="nl-NL" dirty="0" err="1" smtClean="0">
                <a:solidFill>
                  <a:schemeClr val="bg2"/>
                </a:solidFill>
              </a:rPr>
              <a:t>difference</a:t>
            </a:r>
            <a:r>
              <a:rPr lang="nl-NL" dirty="0" smtClean="0">
                <a:solidFill>
                  <a:schemeClr val="bg2"/>
                </a:solidFill>
              </a:rPr>
              <a:t> </a:t>
            </a:r>
            <a:r>
              <a:rPr lang="nl-NL" dirty="0" err="1" smtClean="0">
                <a:solidFill>
                  <a:schemeClr val="bg2"/>
                </a:solidFill>
              </a:rPr>
              <a:t>between</a:t>
            </a:r>
            <a:r>
              <a:rPr lang="nl-NL" dirty="0" smtClean="0">
                <a:solidFill>
                  <a:schemeClr val="bg2"/>
                </a:solidFill>
              </a:rPr>
              <a:t> male and </a:t>
            </a:r>
            <a:r>
              <a:rPr lang="nl-NL" dirty="0" err="1" smtClean="0">
                <a:solidFill>
                  <a:schemeClr val="bg2"/>
                </a:solidFill>
              </a:rPr>
              <a:t>female</a:t>
            </a:r>
            <a:r>
              <a:rPr lang="nl-NL" dirty="0" smtClean="0">
                <a:solidFill>
                  <a:schemeClr val="bg2"/>
                </a:solidFill>
              </a:rPr>
              <a:t> leaders?</a:t>
            </a:r>
          </a:p>
          <a:p>
            <a:pPr marL="398463" indent="-398463" eaLnBrk="1" hangingPunct="1">
              <a:buFontTx/>
              <a:buAutoNum type="arabicPeriod"/>
            </a:pPr>
            <a:r>
              <a:rPr lang="nl-NL" dirty="0" err="1" smtClean="0">
                <a:solidFill>
                  <a:schemeClr val="bg2"/>
                </a:solidFill>
              </a:rPr>
              <a:t>What</a:t>
            </a:r>
            <a:r>
              <a:rPr lang="nl-NL" dirty="0" smtClean="0">
                <a:solidFill>
                  <a:schemeClr val="bg2"/>
                </a:solidFill>
              </a:rPr>
              <a:t> kind of </a:t>
            </a:r>
            <a:r>
              <a:rPr lang="nl-NL" dirty="0" err="1" smtClean="0">
                <a:solidFill>
                  <a:schemeClr val="bg2"/>
                </a:solidFill>
              </a:rPr>
              <a:t>ideal</a:t>
            </a:r>
            <a:r>
              <a:rPr lang="nl-NL" dirty="0" smtClean="0">
                <a:solidFill>
                  <a:schemeClr val="bg2"/>
                </a:solidFill>
              </a:rPr>
              <a:t> leaders do ‘we’ look </a:t>
            </a:r>
            <a:r>
              <a:rPr lang="nl-NL" dirty="0" err="1" smtClean="0">
                <a:solidFill>
                  <a:schemeClr val="bg2"/>
                </a:solidFill>
              </a:rPr>
              <a:t>for</a:t>
            </a:r>
            <a:r>
              <a:rPr lang="nl-NL" dirty="0" smtClean="0">
                <a:solidFill>
                  <a:schemeClr val="bg2"/>
                </a:solidFill>
              </a:rPr>
              <a:t>?</a:t>
            </a:r>
          </a:p>
          <a:p>
            <a:pPr marL="398463" indent="-398463" eaLnBrk="1" hangingPunct="1">
              <a:buFontTx/>
              <a:buAutoNum type="arabicPeriod"/>
            </a:pPr>
            <a:r>
              <a:rPr lang="nl-NL" dirty="0" err="1" smtClean="0">
                <a:solidFill>
                  <a:schemeClr val="bg2"/>
                </a:solidFill>
              </a:rPr>
              <a:t>Confronting</a:t>
            </a:r>
            <a:r>
              <a:rPr lang="nl-NL" dirty="0" smtClean="0">
                <a:solidFill>
                  <a:schemeClr val="bg2"/>
                </a:solidFill>
              </a:rPr>
              <a:t> 1 and 2 -&gt; </a:t>
            </a:r>
            <a:r>
              <a:rPr lang="nl-NL" dirty="0" err="1" smtClean="0">
                <a:solidFill>
                  <a:schemeClr val="bg2"/>
                </a:solidFill>
              </a:rPr>
              <a:t>What</a:t>
            </a:r>
            <a:r>
              <a:rPr lang="nl-NL" dirty="0" smtClean="0">
                <a:solidFill>
                  <a:schemeClr val="bg2"/>
                </a:solidFill>
              </a:rPr>
              <a:t> </a:t>
            </a:r>
            <a:r>
              <a:rPr lang="nl-NL" dirty="0" err="1" smtClean="0">
                <a:solidFill>
                  <a:schemeClr val="bg2"/>
                </a:solidFill>
              </a:rPr>
              <a:t>can</a:t>
            </a:r>
            <a:r>
              <a:rPr lang="nl-NL" dirty="0" smtClean="0">
                <a:solidFill>
                  <a:schemeClr val="bg2"/>
                </a:solidFill>
              </a:rPr>
              <a:t> </a:t>
            </a:r>
            <a:r>
              <a:rPr lang="nl-NL" dirty="0" err="1" smtClean="0">
                <a:solidFill>
                  <a:schemeClr val="bg2"/>
                </a:solidFill>
              </a:rPr>
              <a:t>be</a:t>
            </a:r>
            <a:r>
              <a:rPr lang="nl-NL" dirty="0" smtClean="0">
                <a:solidFill>
                  <a:schemeClr val="bg2"/>
                </a:solidFill>
              </a:rPr>
              <a:t> </a:t>
            </a:r>
            <a:r>
              <a:rPr lang="nl-NL" dirty="0" err="1" smtClean="0">
                <a:solidFill>
                  <a:schemeClr val="bg2"/>
                </a:solidFill>
              </a:rPr>
              <a:t>done</a:t>
            </a:r>
            <a:r>
              <a:rPr lang="nl-NL" dirty="0" smtClean="0">
                <a:solidFill>
                  <a:schemeClr val="bg2"/>
                </a:solidFill>
              </a:rPr>
              <a:t>?</a:t>
            </a:r>
          </a:p>
          <a:p>
            <a:pPr marL="398463" indent="-398463" eaLnBrk="1" hangingPunct="1"/>
            <a:endParaRPr lang="nl-NL" sz="2100" dirty="0" smtClean="0"/>
          </a:p>
          <a:p>
            <a:pPr marL="398463" indent="-398463" eaLnBrk="1" hangingPunct="1"/>
            <a:endParaRPr lang="en-US" sz="21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nummer 2"/>
          <p:cNvSpPr>
            <a:spLocks noGrp="1"/>
          </p:cNvSpPr>
          <p:nvPr>
            <p:ph type="sldNum" sz="quarter" idx="11"/>
          </p:nvPr>
        </p:nvSpPr>
        <p:spPr>
          <a:noFill/>
        </p:spPr>
        <p:txBody>
          <a:bodyPr lIns="91428" tIns="45714" rIns="91428" bIns="45714"/>
          <a:lstStyle/>
          <a:p>
            <a:r>
              <a:rPr lang="en-US" smtClean="0"/>
              <a:t> | </a:t>
            </a:r>
            <a:fld id="{4700ED75-E81F-49E2-95CC-29854F223EDC}" type="slidenum">
              <a:rPr lang="en-US" smtClean="0"/>
              <a:pPr/>
              <a:t>5</a:t>
            </a:fld>
            <a:endParaRPr lang="en-US" smtClean="0"/>
          </a:p>
        </p:txBody>
      </p:sp>
      <p:sp>
        <p:nvSpPr>
          <p:cNvPr id="12291" name="Rectangle 2"/>
          <p:cNvSpPr>
            <a:spLocks noGrp="1" noChangeArrowheads="1"/>
          </p:cNvSpPr>
          <p:nvPr>
            <p:ph type="title" idx="4294967295"/>
          </p:nvPr>
        </p:nvSpPr>
        <p:spPr>
          <a:xfrm>
            <a:off x="468313" y="836613"/>
            <a:ext cx="6961187" cy="657225"/>
          </a:xfrm>
        </p:spPr>
        <p:txBody>
          <a:bodyPr/>
          <a:lstStyle/>
          <a:p>
            <a:pPr eaLnBrk="1" hangingPunct="1"/>
            <a:r>
              <a:rPr lang="nl-NL" smtClean="0">
                <a:solidFill>
                  <a:schemeClr val="bg2"/>
                </a:solidFill>
              </a:rPr>
              <a:t>What is leadership?</a:t>
            </a:r>
          </a:p>
        </p:txBody>
      </p:sp>
      <p:sp>
        <p:nvSpPr>
          <p:cNvPr id="126979" name="Rectangle 3"/>
          <p:cNvSpPr>
            <a:spLocks noGrp="1" noChangeArrowheads="1"/>
          </p:cNvSpPr>
          <p:nvPr>
            <p:ph type="body" idx="4294967295"/>
          </p:nvPr>
        </p:nvSpPr>
        <p:spPr>
          <a:xfrm>
            <a:off x="539750" y="1484313"/>
            <a:ext cx="7934325" cy="3887787"/>
          </a:xfrm>
        </p:spPr>
        <p:txBody>
          <a:bodyPr lIns="26011" tIns="45337" rIns="26011" bIns="45337"/>
          <a:lstStyle/>
          <a:p>
            <a:pPr defTabSz="1254125" eaLnBrk="1" hangingPunct="1"/>
            <a:r>
              <a:rPr lang="nl-NL" sz="2800" dirty="0" err="1" smtClean="0">
                <a:solidFill>
                  <a:schemeClr val="bg2"/>
                </a:solidFill>
              </a:rPr>
              <a:t>Leadership</a:t>
            </a:r>
            <a:r>
              <a:rPr lang="nl-NL" sz="2800" dirty="0" smtClean="0">
                <a:solidFill>
                  <a:schemeClr val="bg2"/>
                </a:solidFill>
              </a:rPr>
              <a:t> </a:t>
            </a:r>
            <a:r>
              <a:rPr lang="nl-NL" sz="2800" dirty="0" err="1" smtClean="0">
                <a:solidFill>
                  <a:schemeClr val="bg2"/>
                </a:solidFill>
              </a:rPr>
              <a:t>involves</a:t>
            </a:r>
            <a:r>
              <a:rPr lang="nl-NL" sz="2800" dirty="0" smtClean="0">
                <a:solidFill>
                  <a:schemeClr val="bg2"/>
                </a:solidFill>
              </a:rPr>
              <a:t> a </a:t>
            </a:r>
            <a:r>
              <a:rPr lang="nl-NL" sz="2800" dirty="0" err="1" smtClean="0">
                <a:solidFill>
                  <a:schemeClr val="bg2"/>
                </a:solidFill>
              </a:rPr>
              <a:t>process</a:t>
            </a:r>
            <a:r>
              <a:rPr lang="nl-NL" sz="2800" dirty="0" smtClean="0">
                <a:solidFill>
                  <a:schemeClr val="bg2"/>
                </a:solidFill>
              </a:rPr>
              <a:t> </a:t>
            </a:r>
            <a:r>
              <a:rPr lang="nl-NL" sz="2800" dirty="0" err="1" smtClean="0">
                <a:solidFill>
                  <a:schemeClr val="bg2"/>
                </a:solidFill>
              </a:rPr>
              <a:t>whereby</a:t>
            </a:r>
            <a:r>
              <a:rPr lang="nl-NL" sz="2800" dirty="0" smtClean="0">
                <a:solidFill>
                  <a:schemeClr val="bg2"/>
                </a:solidFill>
              </a:rPr>
              <a:t> </a:t>
            </a:r>
            <a:r>
              <a:rPr lang="nl-NL" sz="2800" dirty="0" err="1" smtClean="0">
                <a:solidFill>
                  <a:schemeClr val="bg2"/>
                </a:solidFill>
              </a:rPr>
              <a:t>intentional</a:t>
            </a:r>
            <a:r>
              <a:rPr lang="nl-NL" sz="2800" dirty="0" smtClean="0">
                <a:solidFill>
                  <a:schemeClr val="bg2"/>
                </a:solidFill>
              </a:rPr>
              <a:t> </a:t>
            </a:r>
            <a:r>
              <a:rPr lang="nl-NL" sz="2800" dirty="0" err="1" smtClean="0">
                <a:solidFill>
                  <a:schemeClr val="bg2"/>
                </a:solidFill>
              </a:rPr>
              <a:t>influence</a:t>
            </a:r>
            <a:r>
              <a:rPr lang="nl-NL" sz="2800" dirty="0" smtClean="0">
                <a:solidFill>
                  <a:schemeClr val="bg2"/>
                </a:solidFill>
              </a:rPr>
              <a:t> is </a:t>
            </a:r>
            <a:r>
              <a:rPr lang="nl-NL" sz="2800" dirty="0" err="1" smtClean="0">
                <a:solidFill>
                  <a:schemeClr val="bg2"/>
                </a:solidFill>
              </a:rPr>
              <a:t>exerted</a:t>
            </a:r>
            <a:r>
              <a:rPr lang="nl-NL" sz="2800" dirty="0" smtClean="0">
                <a:solidFill>
                  <a:schemeClr val="bg2"/>
                </a:solidFill>
              </a:rPr>
              <a:t> </a:t>
            </a:r>
            <a:r>
              <a:rPr lang="nl-NL" sz="2800" dirty="0" err="1" smtClean="0">
                <a:solidFill>
                  <a:schemeClr val="bg2"/>
                </a:solidFill>
              </a:rPr>
              <a:t>by</a:t>
            </a:r>
            <a:r>
              <a:rPr lang="nl-NL" sz="2800" dirty="0" smtClean="0">
                <a:solidFill>
                  <a:schemeClr val="bg2"/>
                </a:solidFill>
              </a:rPr>
              <a:t> </a:t>
            </a:r>
            <a:r>
              <a:rPr lang="nl-NL" sz="2800" dirty="0" err="1" smtClean="0">
                <a:solidFill>
                  <a:schemeClr val="bg2"/>
                </a:solidFill>
              </a:rPr>
              <a:t>one</a:t>
            </a:r>
            <a:r>
              <a:rPr lang="nl-NL" sz="2800" dirty="0" smtClean="0">
                <a:solidFill>
                  <a:schemeClr val="bg2"/>
                </a:solidFill>
              </a:rPr>
              <a:t> </a:t>
            </a:r>
            <a:r>
              <a:rPr lang="nl-NL" sz="2800" dirty="0" err="1" smtClean="0">
                <a:solidFill>
                  <a:schemeClr val="bg2"/>
                </a:solidFill>
              </a:rPr>
              <a:t>person</a:t>
            </a:r>
            <a:r>
              <a:rPr lang="nl-NL" sz="2800" dirty="0" smtClean="0">
                <a:solidFill>
                  <a:schemeClr val="bg2"/>
                </a:solidFill>
              </a:rPr>
              <a:t> over </a:t>
            </a:r>
            <a:r>
              <a:rPr lang="nl-NL" sz="2800" dirty="0" err="1" smtClean="0">
                <a:solidFill>
                  <a:schemeClr val="bg2"/>
                </a:solidFill>
              </a:rPr>
              <a:t>other</a:t>
            </a:r>
            <a:r>
              <a:rPr lang="nl-NL" sz="2800" dirty="0" smtClean="0">
                <a:solidFill>
                  <a:schemeClr val="bg2"/>
                </a:solidFill>
              </a:rPr>
              <a:t> </a:t>
            </a:r>
            <a:r>
              <a:rPr lang="nl-NL" sz="2800" dirty="0" err="1" smtClean="0">
                <a:solidFill>
                  <a:schemeClr val="bg2"/>
                </a:solidFill>
              </a:rPr>
              <a:t>people</a:t>
            </a:r>
            <a:r>
              <a:rPr lang="nl-NL" sz="2800" dirty="0" smtClean="0">
                <a:solidFill>
                  <a:schemeClr val="bg2"/>
                </a:solidFill>
              </a:rPr>
              <a:t> to </a:t>
            </a:r>
            <a:r>
              <a:rPr lang="nl-NL" sz="2800" dirty="0" err="1" smtClean="0">
                <a:solidFill>
                  <a:schemeClr val="bg2"/>
                </a:solidFill>
              </a:rPr>
              <a:t>guide</a:t>
            </a:r>
            <a:r>
              <a:rPr lang="nl-NL" sz="2800" dirty="0" smtClean="0">
                <a:solidFill>
                  <a:schemeClr val="bg2"/>
                </a:solidFill>
              </a:rPr>
              <a:t>, </a:t>
            </a:r>
            <a:r>
              <a:rPr lang="nl-NL" sz="2800" dirty="0" err="1" smtClean="0">
                <a:solidFill>
                  <a:schemeClr val="bg2"/>
                </a:solidFill>
              </a:rPr>
              <a:t>structure</a:t>
            </a:r>
            <a:r>
              <a:rPr lang="nl-NL" sz="2800" dirty="0" smtClean="0">
                <a:solidFill>
                  <a:schemeClr val="bg2"/>
                </a:solidFill>
              </a:rPr>
              <a:t>, and </a:t>
            </a:r>
            <a:r>
              <a:rPr lang="nl-NL" sz="2800" dirty="0" err="1" smtClean="0">
                <a:solidFill>
                  <a:schemeClr val="bg2"/>
                </a:solidFill>
              </a:rPr>
              <a:t>facilitate</a:t>
            </a:r>
            <a:r>
              <a:rPr lang="nl-NL" sz="2800" dirty="0" smtClean="0">
                <a:solidFill>
                  <a:schemeClr val="bg2"/>
                </a:solidFill>
              </a:rPr>
              <a:t> </a:t>
            </a:r>
            <a:r>
              <a:rPr lang="nl-NL" sz="2800" dirty="0" err="1" smtClean="0">
                <a:solidFill>
                  <a:schemeClr val="bg2"/>
                </a:solidFill>
              </a:rPr>
              <a:t>activities</a:t>
            </a:r>
            <a:r>
              <a:rPr lang="nl-NL" sz="2800" dirty="0" smtClean="0">
                <a:solidFill>
                  <a:schemeClr val="bg2"/>
                </a:solidFill>
              </a:rPr>
              <a:t> and </a:t>
            </a:r>
            <a:r>
              <a:rPr lang="nl-NL" sz="2800" dirty="0" err="1" smtClean="0">
                <a:solidFill>
                  <a:schemeClr val="bg2"/>
                </a:solidFill>
              </a:rPr>
              <a:t>relationships</a:t>
            </a:r>
            <a:r>
              <a:rPr lang="nl-NL" sz="2800" dirty="0" smtClean="0">
                <a:solidFill>
                  <a:schemeClr val="bg2"/>
                </a:solidFill>
              </a:rPr>
              <a:t> in a </a:t>
            </a:r>
            <a:r>
              <a:rPr lang="nl-NL" sz="2800" dirty="0" err="1" smtClean="0">
                <a:solidFill>
                  <a:schemeClr val="bg2"/>
                </a:solidFill>
              </a:rPr>
              <a:t>group</a:t>
            </a:r>
            <a:r>
              <a:rPr lang="nl-NL" sz="2800" dirty="0" smtClean="0">
                <a:solidFill>
                  <a:schemeClr val="bg2"/>
                </a:solidFill>
              </a:rPr>
              <a:t> </a:t>
            </a:r>
            <a:r>
              <a:rPr lang="nl-NL" sz="2800" dirty="0" err="1" smtClean="0">
                <a:solidFill>
                  <a:schemeClr val="bg2"/>
                </a:solidFill>
              </a:rPr>
              <a:t>or</a:t>
            </a:r>
            <a:r>
              <a:rPr lang="nl-NL" sz="2800" dirty="0" smtClean="0">
                <a:solidFill>
                  <a:schemeClr val="bg2"/>
                </a:solidFill>
              </a:rPr>
              <a:t> </a:t>
            </a:r>
            <a:r>
              <a:rPr lang="nl-NL" sz="2800" dirty="0" err="1" smtClean="0">
                <a:solidFill>
                  <a:schemeClr val="bg2"/>
                </a:solidFill>
              </a:rPr>
              <a:t>organization</a:t>
            </a:r>
            <a:r>
              <a:rPr lang="nl-NL" sz="2800" dirty="0" smtClean="0">
                <a:solidFill>
                  <a:schemeClr val="bg2"/>
                </a:solidFill>
              </a:rPr>
              <a:t> (</a:t>
            </a:r>
            <a:r>
              <a:rPr lang="nl-NL" sz="2800" dirty="0" err="1" smtClean="0">
                <a:solidFill>
                  <a:schemeClr val="bg2"/>
                </a:solidFill>
              </a:rPr>
              <a:t>Yukl</a:t>
            </a:r>
            <a:r>
              <a:rPr lang="nl-NL" sz="2800" dirty="0" smtClean="0">
                <a:solidFill>
                  <a:schemeClr val="bg2"/>
                </a:solidFill>
              </a:rPr>
              <a:t>, 2006). </a:t>
            </a:r>
          </a:p>
          <a:p>
            <a:pPr defTabSz="1254125" eaLnBrk="1" hangingPunct="1"/>
            <a:r>
              <a:rPr lang="nl-NL" sz="2800" dirty="0" err="1" smtClean="0">
                <a:solidFill>
                  <a:schemeClr val="bg2"/>
                </a:solidFill>
              </a:rPr>
              <a:t>This</a:t>
            </a:r>
            <a:r>
              <a:rPr lang="nl-NL" sz="2800" dirty="0" smtClean="0">
                <a:solidFill>
                  <a:schemeClr val="bg2"/>
                </a:solidFill>
              </a:rPr>
              <a:t> </a:t>
            </a:r>
            <a:r>
              <a:rPr lang="nl-NL" sz="2800" dirty="0" err="1" smtClean="0">
                <a:solidFill>
                  <a:schemeClr val="bg2"/>
                </a:solidFill>
              </a:rPr>
              <a:t>can</a:t>
            </a:r>
            <a:r>
              <a:rPr lang="nl-NL" sz="2800" dirty="0" smtClean="0">
                <a:solidFill>
                  <a:schemeClr val="bg2"/>
                </a:solidFill>
              </a:rPr>
              <a:t> </a:t>
            </a:r>
            <a:r>
              <a:rPr lang="nl-NL" sz="2800" dirty="0" err="1" smtClean="0">
                <a:solidFill>
                  <a:schemeClr val="bg2"/>
                </a:solidFill>
              </a:rPr>
              <a:t>be</a:t>
            </a:r>
            <a:r>
              <a:rPr lang="nl-NL" sz="2800" dirty="0" smtClean="0">
                <a:solidFill>
                  <a:schemeClr val="bg2"/>
                </a:solidFill>
              </a:rPr>
              <a:t> </a:t>
            </a:r>
            <a:r>
              <a:rPr lang="nl-NL" sz="2800" dirty="0" err="1" smtClean="0">
                <a:solidFill>
                  <a:schemeClr val="bg2"/>
                </a:solidFill>
              </a:rPr>
              <a:t>done</a:t>
            </a:r>
            <a:r>
              <a:rPr lang="nl-NL" sz="2800" dirty="0" smtClean="0">
                <a:solidFill>
                  <a:schemeClr val="bg2"/>
                </a:solidFill>
              </a:rPr>
              <a:t> </a:t>
            </a:r>
            <a:r>
              <a:rPr lang="nl-NL" sz="2800" dirty="0" err="1" smtClean="0">
                <a:solidFill>
                  <a:schemeClr val="bg2"/>
                </a:solidFill>
              </a:rPr>
              <a:t>by</a:t>
            </a:r>
            <a:r>
              <a:rPr lang="nl-NL" sz="2800" dirty="0" smtClean="0">
                <a:solidFill>
                  <a:schemeClr val="bg2"/>
                </a:solidFill>
              </a:rPr>
              <a:t> </a:t>
            </a:r>
            <a:r>
              <a:rPr lang="nl-NL" sz="2800" dirty="0" err="1" smtClean="0">
                <a:solidFill>
                  <a:schemeClr val="bg2"/>
                </a:solidFill>
              </a:rPr>
              <a:t>leadership</a:t>
            </a:r>
            <a:r>
              <a:rPr lang="nl-NL" sz="2800" dirty="0" smtClean="0">
                <a:solidFill>
                  <a:schemeClr val="bg2"/>
                </a:solidFill>
              </a:rPr>
              <a:t> </a:t>
            </a:r>
            <a:r>
              <a:rPr lang="nl-NL" sz="2800" dirty="0" err="1" smtClean="0">
                <a:solidFill>
                  <a:schemeClr val="bg2"/>
                </a:solidFill>
              </a:rPr>
              <a:t>styles</a:t>
            </a:r>
            <a:r>
              <a:rPr lang="nl-NL" sz="2800" dirty="0" smtClean="0">
                <a:solidFill>
                  <a:schemeClr val="bg2"/>
                </a:solidFill>
              </a:rPr>
              <a:t>/</a:t>
            </a:r>
            <a:r>
              <a:rPr lang="nl-NL" sz="2800" dirty="0" err="1" smtClean="0">
                <a:solidFill>
                  <a:schemeClr val="bg2"/>
                </a:solidFill>
              </a:rPr>
              <a:t>behaviors</a:t>
            </a:r>
            <a:r>
              <a:rPr lang="nl-NL" sz="2800" dirty="0" smtClean="0">
                <a:solidFill>
                  <a:schemeClr val="bg2"/>
                </a:solidFill>
              </a:rPr>
              <a:t>, </a:t>
            </a:r>
            <a:r>
              <a:rPr lang="nl-NL" sz="2800" dirty="0" err="1" smtClean="0">
                <a:solidFill>
                  <a:schemeClr val="bg2"/>
                </a:solidFill>
              </a:rPr>
              <a:t>traits</a:t>
            </a:r>
            <a:r>
              <a:rPr lang="nl-NL" sz="2800" dirty="0" smtClean="0">
                <a:solidFill>
                  <a:schemeClr val="bg2"/>
                </a:solidFill>
              </a:rPr>
              <a:t>, </a:t>
            </a:r>
            <a:r>
              <a:rPr lang="nl-NL" sz="2800" dirty="0" err="1" smtClean="0">
                <a:solidFill>
                  <a:schemeClr val="bg2"/>
                </a:solidFill>
              </a:rPr>
              <a:t>motives</a:t>
            </a:r>
            <a:r>
              <a:rPr lang="nl-NL" sz="2800" dirty="0" smtClean="0">
                <a:solidFill>
                  <a:schemeClr val="bg2"/>
                </a:solidFill>
              </a:rPr>
              <a:t>, </a:t>
            </a:r>
            <a:r>
              <a:rPr lang="nl-NL" sz="2800" dirty="0" err="1" smtClean="0">
                <a:solidFill>
                  <a:schemeClr val="bg2"/>
                </a:solidFill>
              </a:rPr>
              <a:t>activities</a:t>
            </a:r>
            <a:r>
              <a:rPr lang="nl-NL" sz="2800" dirty="0" smtClean="0">
                <a:solidFill>
                  <a:schemeClr val="bg2"/>
                </a:solidFill>
              </a:rPr>
              <a:t>, etc. </a:t>
            </a:r>
          </a:p>
          <a:p>
            <a:pPr defTabSz="1254125" eaLnBrk="1" hangingPunct="1"/>
            <a:r>
              <a:rPr lang="nl-NL" sz="2800" dirty="0" err="1" smtClean="0">
                <a:solidFill>
                  <a:schemeClr val="bg2"/>
                </a:solidFill>
              </a:rPr>
              <a:t>Today</a:t>
            </a:r>
            <a:r>
              <a:rPr lang="nl-NL" sz="2800" dirty="0" smtClean="0">
                <a:solidFill>
                  <a:schemeClr val="bg2"/>
                </a:solidFill>
              </a:rPr>
              <a:t>, we focus </a:t>
            </a:r>
            <a:r>
              <a:rPr lang="nl-NL" sz="2800" dirty="0" err="1" smtClean="0">
                <a:solidFill>
                  <a:schemeClr val="bg2"/>
                </a:solidFill>
              </a:rPr>
              <a:t>on</a:t>
            </a:r>
            <a:r>
              <a:rPr lang="nl-NL" sz="2800" dirty="0" smtClean="0">
                <a:solidFill>
                  <a:schemeClr val="bg2"/>
                </a:solidFill>
              </a:rPr>
              <a:t> </a:t>
            </a:r>
            <a:r>
              <a:rPr lang="nl-NL" sz="2800" dirty="0" err="1" smtClean="0">
                <a:solidFill>
                  <a:schemeClr val="bg2"/>
                </a:solidFill>
              </a:rPr>
              <a:t>styles</a:t>
            </a:r>
            <a:r>
              <a:rPr lang="nl-NL" sz="2800" dirty="0" smtClean="0">
                <a:solidFill>
                  <a:schemeClr val="bg2"/>
                </a:solidFill>
              </a:rPr>
              <a:t> of leaders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2"/>
          <p:cNvSpPr>
            <a:spLocks noGrp="1"/>
          </p:cNvSpPr>
          <p:nvPr>
            <p:ph type="sldNum" sz="quarter" idx="11"/>
          </p:nvPr>
        </p:nvSpPr>
        <p:spPr>
          <a:noFill/>
        </p:spPr>
        <p:txBody>
          <a:bodyPr lIns="91428" tIns="45714" rIns="91428" bIns="45714"/>
          <a:lstStyle/>
          <a:p>
            <a:r>
              <a:rPr lang="en-US" smtClean="0"/>
              <a:t> | </a:t>
            </a:r>
            <a:fld id="{AB54E5DB-3012-4256-A5C2-D5289530A544}" type="slidenum">
              <a:rPr lang="en-US" smtClean="0"/>
              <a:pPr/>
              <a:t>6</a:t>
            </a:fld>
            <a:endParaRPr lang="en-US" smtClean="0"/>
          </a:p>
        </p:txBody>
      </p:sp>
      <p:sp>
        <p:nvSpPr>
          <p:cNvPr id="13315" name="Rectangle 2"/>
          <p:cNvSpPr>
            <a:spLocks noGrp="1" noChangeArrowheads="1"/>
          </p:cNvSpPr>
          <p:nvPr>
            <p:ph type="title" idx="4294967295"/>
          </p:nvPr>
        </p:nvSpPr>
        <p:spPr>
          <a:xfrm>
            <a:off x="323850" y="836613"/>
            <a:ext cx="7934325" cy="657225"/>
          </a:xfrm>
        </p:spPr>
        <p:txBody>
          <a:bodyPr/>
          <a:lstStyle/>
          <a:p>
            <a:pPr eaLnBrk="1" hangingPunct="1"/>
            <a:r>
              <a:rPr lang="nl-NL" smtClean="0">
                <a:solidFill>
                  <a:schemeClr val="bg2"/>
                </a:solidFill>
              </a:rPr>
              <a:t>The romance of leadership</a:t>
            </a:r>
          </a:p>
        </p:txBody>
      </p:sp>
      <p:sp>
        <p:nvSpPr>
          <p:cNvPr id="139267" name="Rectangle 3"/>
          <p:cNvSpPr>
            <a:spLocks noGrp="1" noChangeArrowheads="1"/>
          </p:cNvSpPr>
          <p:nvPr>
            <p:ph type="body" idx="4294967295"/>
          </p:nvPr>
        </p:nvSpPr>
        <p:spPr>
          <a:xfrm>
            <a:off x="539750" y="1412875"/>
            <a:ext cx="7934325" cy="3887788"/>
          </a:xfrm>
        </p:spPr>
        <p:txBody>
          <a:bodyPr lIns="26011" tIns="45337" rIns="26011" bIns="45337"/>
          <a:lstStyle/>
          <a:p>
            <a:pPr defTabSz="1254125" eaLnBrk="1" hangingPunct="1"/>
            <a:r>
              <a:rPr lang="nl-NL" smtClean="0">
                <a:solidFill>
                  <a:schemeClr val="bg2"/>
                </a:solidFill>
              </a:rPr>
              <a:t>James Meindl: “… we may have developed highly romanticized, heroic views of leadership.”</a:t>
            </a:r>
          </a:p>
          <a:p>
            <a:pPr defTabSz="1254125" eaLnBrk="1" hangingPunct="1"/>
            <a:endParaRPr lang="nl-NL" smtClean="0">
              <a:solidFill>
                <a:schemeClr val="bg2"/>
              </a:solidFill>
            </a:endParaRPr>
          </a:p>
          <a:p>
            <a:pPr defTabSz="1254125" eaLnBrk="1" hangingPunct="1"/>
            <a:r>
              <a:rPr lang="nl-NL" smtClean="0">
                <a:solidFill>
                  <a:schemeClr val="bg2"/>
                </a:solidFill>
              </a:rPr>
              <a:t>So…	</a:t>
            </a:r>
          </a:p>
          <a:p>
            <a:pPr defTabSz="1254125" eaLnBrk="1" hangingPunct="1"/>
            <a:endParaRPr lang="nl-NL" smtClean="0">
              <a:solidFill>
                <a:schemeClr val="bg2"/>
              </a:solidFill>
            </a:endParaRPr>
          </a:p>
          <a:p>
            <a:pPr defTabSz="1254125" eaLnBrk="1" hangingPunct="1"/>
            <a:r>
              <a:rPr lang="nl-NL" smtClean="0">
                <a:solidFill>
                  <a:schemeClr val="bg2"/>
                </a:solidFill>
              </a:rPr>
              <a:t>If performance of an organization is either very good or very bad, it is all because of leadership.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xEl>
                                              <p:pRg st="2" end="2"/>
                                            </p:txEl>
                                          </p:spTgt>
                                        </p:tgtEl>
                                        <p:attrNameLst>
                                          <p:attrName>style.visibility</p:attrName>
                                        </p:attrNameLst>
                                      </p:cBhvr>
                                      <p:to>
                                        <p:strVal val="visible"/>
                                      </p:to>
                                    </p:set>
                                    <p:anim calcmode="lin" valueType="num">
                                      <p:cBhvr additive="base">
                                        <p:cTn id="13"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9267">
                                            <p:txEl>
                                              <p:pRg st="4" end="4"/>
                                            </p:txEl>
                                          </p:spTgt>
                                        </p:tgtEl>
                                        <p:attrNameLst>
                                          <p:attrName>style.visibility</p:attrName>
                                        </p:attrNameLst>
                                      </p:cBhvr>
                                      <p:to>
                                        <p:strVal val="visible"/>
                                      </p:to>
                                    </p:set>
                                    <p:anim calcmode="lin" valueType="num">
                                      <p:cBhvr additive="base">
                                        <p:cTn id="17" dur="5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nummer 4"/>
          <p:cNvSpPr>
            <a:spLocks noGrp="1"/>
          </p:cNvSpPr>
          <p:nvPr>
            <p:ph type="sldNum" sz="quarter" idx="11"/>
          </p:nvPr>
        </p:nvSpPr>
        <p:spPr>
          <a:noFill/>
        </p:spPr>
        <p:txBody>
          <a:bodyPr lIns="91428" tIns="45714" rIns="91428" bIns="45714"/>
          <a:lstStyle/>
          <a:p>
            <a:r>
              <a:rPr lang="en-US" smtClean="0"/>
              <a:t> | </a:t>
            </a:r>
            <a:fld id="{E5254BF8-CB9E-4E3A-8175-A85AABC89D88}" type="slidenum">
              <a:rPr lang="en-US" smtClean="0"/>
              <a:pPr/>
              <a:t>7</a:t>
            </a:fld>
            <a:endParaRPr lang="en-US" smtClean="0"/>
          </a:p>
        </p:txBody>
      </p:sp>
      <p:sp>
        <p:nvSpPr>
          <p:cNvPr id="15363" name="Rectangle 3"/>
          <p:cNvSpPr>
            <a:spLocks noGrp="1" noChangeArrowheads="1"/>
          </p:cNvSpPr>
          <p:nvPr>
            <p:ph type="body" idx="1"/>
          </p:nvPr>
        </p:nvSpPr>
        <p:spPr>
          <a:xfrm>
            <a:off x="468313" y="2276475"/>
            <a:ext cx="7934325" cy="3887788"/>
          </a:xfrm>
        </p:spPr>
        <p:txBody>
          <a:bodyPr/>
          <a:lstStyle/>
          <a:p>
            <a:pPr marL="474663" indent="-474663" algn="ctr" eaLnBrk="1" hangingPunct="1">
              <a:buNone/>
            </a:pPr>
            <a:r>
              <a:rPr lang="nl-NL" sz="4800" dirty="0" smtClean="0">
                <a:solidFill>
                  <a:schemeClr val="bg2"/>
                </a:solidFill>
              </a:rPr>
              <a:t>	1. Is </a:t>
            </a:r>
            <a:r>
              <a:rPr lang="nl-NL" sz="4800" dirty="0" err="1" smtClean="0">
                <a:solidFill>
                  <a:schemeClr val="bg2"/>
                </a:solidFill>
              </a:rPr>
              <a:t>there</a:t>
            </a:r>
            <a:r>
              <a:rPr lang="nl-NL" sz="4800" dirty="0" smtClean="0">
                <a:solidFill>
                  <a:schemeClr val="bg2"/>
                </a:solidFill>
              </a:rPr>
              <a:t> a </a:t>
            </a:r>
            <a:r>
              <a:rPr lang="nl-NL" sz="4800" dirty="0" err="1" smtClean="0">
                <a:solidFill>
                  <a:schemeClr val="bg2"/>
                </a:solidFill>
              </a:rPr>
              <a:t>difference</a:t>
            </a:r>
            <a:r>
              <a:rPr lang="nl-NL" sz="4800" dirty="0" smtClean="0">
                <a:solidFill>
                  <a:schemeClr val="bg2"/>
                </a:solidFill>
              </a:rPr>
              <a:t> </a:t>
            </a:r>
            <a:r>
              <a:rPr lang="nl-NL" sz="4800" dirty="0" err="1" smtClean="0">
                <a:solidFill>
                  <a:schemeClr val="bg2"/>
                </a:solidFill>
              </a:rPr>
              <a:t>between</a:t>
            </a:r>
            <a:r>
              <a:rPr lang="nl-NL" sz="4800" dirty="0" smtClean="0">
                <a:solidFill>
                  <a:schemeClr val="bg2"/>
                </a:solidFill>
              </a:rPr>
              <a:t> male and </a:t>
            </a:r>
            <a:r>
              <a:rPr lang="nl-NL" sz="4800" dirty="0" err="1" smtClean="0">
                <a:solidFill>
                  <a:schemeClr val="bg2"/>
                </a:solidFill>
              </a:rPr>
              <a:t>female</a:t>
            </a:r>
            <a:r>
              <a:rPr lang="nl-NL" sz="4800" dirty="0" smtClean="0">
                <a:solidFill>
                  <a:schemeClr val="bg2"/>
                </a:solidFill>
              </a:rPr>
              <a:t> leaders?</a:t>
            </a:r>
          </a:p>
          <a:p>
            <a:pPr marL="474663" indent="-474663" eaLnBrk="1" hangingPunct="1"/>
            <a:endParaRPr lang="en-US" sz="4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nummer 4"/>
          <p:cNvSpPr>
            <a:spLocks noGrp="1"/>
          </p:cNvSpPr>
          <p:nvPr>
            <p:ph type="sldNum" sz="quarter" idx="11"/>
          </p:nvPr>
        </p:nvSpPr>
        <p:spPr>
          <a:noFill/>
        </p:spPr>
        <p:txBody>
          <a:bodyPr lIns="91428" tIns="45714" rIns="91428" bIns="45714"/>
          <a:lstStyle/>
          <a:p>
            <a:r>
              <a:rPr lang="en-US" smtClean="0"/>
              <a:t> | </a:t>
            </a:r>
            <a:fld id="{29CFF85B-F1F3-4626-A928-F3F61A62BD7F}" type="slidenum">
              <a:rPr lang="en-US" smtClean="0"/>
              <a:pPr/>
              <a:t>8</a:t>
            </a:fld>
            <a:endParaRPr lang="en-US" smtClean="0"/>
          </a:p>
        </p:txBody>
      </p:sp>
      <p:sp>
        <p:nvSpPr>
          <p:cNvPr id="23555" name="Rectangle 2"/>
          <p:cNvSpPr>
            <a:spLocks noGrp="1" noChangeArrowheads="1"/>
          </p:cNvSpPr>
          <p:nvPr>
            <p:ph type="title"/>
          </p:nvPr>
        </p:nvSpPr>
        <p:spPr>
          <a:xfrm>
            <a:off x="250825" y="836613"/>
            <a:ext cx="7934325" cy="657225"/>
          </a:xfrm>
        </p:spPr>
        <p:txBody>
          <a:bodyPr/>
          <a:lstStyle/>
          <a:p>
            <a:pPr eaLnBrk="1" hangingPunct="1"/>
            <a:r>
              <a:rPr lang="nl-NL" dirty="0" smtClean="0">
                <a:solidFill>
                  <a:schemeClr val="bg2"/>
                </a:solidFill>
              </a:rPr>
              <a:t>The </a:t>
            </a:r>
            <a:r>
              <a:rPr lang="nl-NL" dirty="0" err="1" smtClean="0">
                <a:solidFill>
                  <a:schemeClr val="bg2"/>
                </a:solidFill>
              </a:rPr>
              <a:t>feminine</a:t>
            </a:r>
            <a:r>
              <a:rPr lang="nl-NL" dirty="0" smtClean="0">
                <a:solidFill>
                  <a:schemeClr val="bg2"/>
                </a:solidFill>
              </a:rPr>
              <a:t> </a:t>
            </a:r>
            <a:r>
              <a:rPr lang="nl-NL" dirty="0" err="1" smtClean="0">
                <a:solidFill>
                  <a:schemeClr val="bg2"/>
                </a:solidFill>
              </a:rPr>
              <a:t>advantage</a:t>
            </a:r>
            <a:r>
              <a:rPr lang="nl-NL" dirty="0" smtClean="0">
                <a:solidFill>
                  <a:schemeClr val="bg2"/>
                </a:solidFill>
              </a:rPr>
              <a:t> (Gary </a:t>
            </a:r>
            <a:r>
              <a:rPr lang="nl-NL" dirty="0" err="1" smtClean="0">
                <a:solidFill>
                  <a:schemeClr val="bg2"/>
                </a:solidFill>
              </a:rPr>
              <a:t>Yukl</a:t>
            </a:r>
            <a:r>
              <a:rPr lang="nl-NL" dirty="0" smtClean="0">
                <a:solidFill>
                  <a:schemeClr val="bg2"/>
                </a:solidFill>
              </a:rPr>
              <a:t>)</a:t>
            </a:r>
          </a:p>
        </p:txBody>
      </p:sp>
      <p:pic>
        <p:nvPicPr>
          <p:cNvPr id="23556" name="Picture 3" descr="angela"/>
          <p:cNvPicPr>
            <a:picLocks noChangeAspect="1" noChangeArrowheads="1"/>
          </p:cNvPicPr>
          <p:nvPr/>
        </p:nvPicPr>
        <p:blipFill>
          <a:blip r:embed="rId2" cstate="print"/>
          <a:srcRect/>
          <a:stretch>
            <a:fillRect/>
          </a:stretch>
        </p:blipFill>
        <p:spPr bwMode="auto">
          <a:xfrm>
            <a:off x="611188" y="1412875"/>
            <a:ext cx="4248150" cy="2522538"/>
          </a:xfrm>
          <a:prstGeom prst="rect">
            <a:avLst/>
          </a:prstGeom>
          <a:noFill/>
          <a:ln w="9525">
            <a:noFill/>
            <a:miter lim="800000"/>
            <a:headEnd/>
            <a:tailEnd/>
          </a:ln>
        </p:spPr>
      </p:pic>
      <p:pic>
        <p:nvPicPr>
          <p:cNvPr id="23557" name="Picture 5" descr="hr_clinton"/>
          <p:cNvPicPr>
            <a:picLocks noGrp="1" noChangeAspect="1" noChangeArrowheads="1"/>
          </p:cNvPicPr>
          <p:nvPr>
            <p:ph type="body" idx="1"/>
          </p:nvPr>
        </p:nvPicPr>
        <p:blipFill>
          <a:blip r:embed="rId3" cstate="print"/>
          <a:srcRect/>
          <a:stretch>
            <a:fillRect/>
          </a:stretch>
        </p:blipFill>
        <p:spPr>
          <a:xfrm>
            <a:off x="1258888" y="4005263"/>
            <a:ext cx="3887787" cy="2549525"/>
          </a:xfrm>
          <a:noFill/>
        </p:spPr>
      </p:pic>
      <p:pic>
        <p:nvPicPr>
          <p:cNvPr id="7" name="Afbeelding 6" descr="christine lagarde.jpg"/>
          <p:cNvPicPr>
            <a:picLocks noChangeAspect="1"/>
          </p:cNvPicPr>
          <p:nvPr/>
        </p:nvPicPr>
        <p:blipFill>
          <a:blip r:embed="rId4" cstate="print"/>
          <a:stretch>
            <a:fillRect/>
          </a:stretch>
        </p:blipFill>
        <p:spPr>
          <a:xfrm>
            <a:off x="5652120" y="1556792"/>
            <a:ext cx="2743200" cy="43525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892480" cy="657225"/>
          </a:xfrm>
        </p:spPr>
        <p:txBody>
          <a:bodyPr/>
          <a:lstStyle/>
          <a:p>
            <a:r>
              <a:rPr lang="nl-NL" dirty="0" smtClean="0">
                <a:solidFill>
                  <a:schemeClr val="bg2"/>
                </a:solidFill>
              </a:rPr>
              <a:t>Do </a:t>
            </a:r>
            <a:r>
              <a:rPr lang="nl-NL" dirty="0" err="1" smtClean="0">
                <a:solidFill>
                  <a:schemeClr val="bg2"/>
                </a:solidFill>
              </a:rPr>
              <a:t>women</a:t>
            </a:r>
            <a:r>
              <a:rPr lang="nl-NL" dirty="0" smtClean="0">
                <a:solidFill>
                  <a:schemeClr val="bg2"/>
                </a:solidFill>
              </a:rPr>
              <a:t> and men indeed </a:t>
            </a:r>
            <a:r>
              <a:rPr lang="nl-NL" dirty="0" err="1" smtClean="0">
                <a:solidFill>
                  <a:schemeClr val="bg2"/>
                </a:solidFill>
              </a:rPr>
              <a:t>differ</a:t>
            </a:r>
            <a:r>
              <a:rPr lang="nl-NL" dirty="0" smtClean="0">
                <a:solidFill>
                  <a:schemeClr val="bg2"/>
                </a:solidFill>
              </a:rPr>
              <a:t> in </a:t>
            </a:r>
            <a:r>
              <a:rPr lang="nl-NL" dirty="0" err="1" smtClean="0">
                <a:solidFill>
                  <a:schemeClr val="bg2"/>
                </a:solidFill>
              </a:rPr>
              <a:t>leadership</a:t>
            </a:r>
            <a:r>
              <a:rPr lang="nl-NL" dirty="0" smtClean="0">
                <a:solidFill>
                  <a:schemeClr val="bg2"/>
                </a:solidFill>
              </a:rPr>
              <a:t>? </a:t>
            </a:r>
            <a:endParaRPr lang="nl-NL" dirty="0">
              <a:solidFill>
                <a:schemeClr val="bg2"/>
              </a:solidFill>
            </a:endParaRPr>
          </a:p>
        </p:txBody>
      </p:sp>
      <p:sp>
        <p:nvSpPr>
          <p:cNvPr id="3" name="Tijdelijke aanduiding voor inhoud 2"/>
          <p:cNvSpPr>
            <a:spLocks noGrp="1"/>
          </p:cNvSpPr>
          <p:nvPr>
            <p:ph idx="1"/>
          </p:nvPr>
        </p:nvSpPr>
        <p:spPr>
          <a:xfrm>
            <a:off x="179512" y="1340768"/>
            <a:ext cx="8784976" cy="3887787"/>
          </a:xfrm>
        </p:spPr>
        <p:txBody>
          <a:bodyPr/>
          <a:lstStyle/>
          <a:p>
            <a:r>
              <a:rPr lang="nl-NL" sz="2000" dirty="0" err="1" smtClean="0">
                <a:solidFill>
                  <a:schemeClr val="bg2"/>
                </a:solidFill>
              </a:rPr>
              <a:t>Meta-analysis</a:t>
            </a:r>
            <a:r>
              <a:rPr lang="nl-NL" sz="2000" dirty="0" smtClean="0">
                <a:solidFill>
                  <a:schemeClr val="bg2"/>
                </a:solidFill>
              </a:rPr>
              <a:t>, 45 studies</a:t>
            </a:r>
            <a:r>
              <a:rPr lang="nl-NL" dirty="0" smtClean="0">
                <a:solidFill>
                  <a:schemeClr val="bg2"/>
                </a:solidFill>
              </a:rPr>
              <a:t> </a:t>
            </a:r>
            <a:r>
              <a:rPr lang="nl-NL" sz="1400" dirty="0" smtClean="0">
                <a:solidFill>
                  <a:schemeClr val="bg2"/>
                </a:solidFill>
              </a:rPr>
              <a:t>(</a:t>
            </a:r>
            <a:r>
              <a:rPr lang="nl-NL" sz="1400" dirty="0" err="1" smtClean="0">
                <a:solidFill>
                  <a:schemeClr val="bg2"/>
                </a:solidFill>
              </a:rPr>
              <a:t>Eagly</a:t>
            </a:r>
            <a:r>
              <a:rPr lang="nl-NL" sz="1400" dirty="0" smtClean="0">
                <a:solidFill>
                  <a:schemeClr val="bg2"/>
                </a:solidFill>
              </a:rPr>
              <a:t>, </a:t>
            </a:r>
            <a:r>
              <a:rPr lang="nl-NL" sz="1400" dirty="0" err="1" smtClean="0">
                <a:solidFill>
                  <a:schemeClr val="bg2"/>
                </a:solidFill>
              </a:rPr>
              <a:t>Johannesen-Schmidt</a:t>
            </a:r>
            <a:r>
              <a:rPr lang="nl-NL" sz="1400" dirty="0" smtClean="0">
                <a:solidFill>
                  <a:schemeClr val="bg2"/>
                </a:solidFill>
              </a:rPr>
              <a:t> &amp; Van </a:t>
            </a:r>
            <a:r>
              <a:rPr lang="nl-NL" sz="1400" dirty="0" err="1" smtClean="0">
                <a:solidFill>
                  <a:schemeClr val="bg2"/>
                </a:solidFill>
              </a:rPr>
              <a:t>Engen</a:t>
            </a:r>
            <a:r>
              <a:rPr lang="nl-NL" sz="1400" dirty="0" smtClean="0">
                <a:solidFill>
                  <a:schemeClr val="bg2"/>
                </a:solidFill>
              </a:rPr>
              <a:t>, 2003)</a:t>
            </a:r>
            <a:endParaRPr lang="nl-NL" dirty="0" smtClean="0">
              <a:solidFill>
                <a:schemeClr val="bg2"/>
              </a:solidFill>
            </a:endParaRPr>
          </a:p>
          <a:p>
            <a:r>
              <a:rPr lang="nl-NL" sz="2000" dirty="0" err="1" smtClean="0">
                <a:solidFill>
                  <a:schemeClr val="bg2"/>
                </a:solidFill>
              </a:rPr>
              <a:t>Transformational</a:t>
            </a:r>
            <a:r>
              <a:rPr lang="nl-NL" sz="2000" dirty="0" smtClean="0">
                <a:solidFill>
                  <a:schemeClr val="bg2"/>
                </a:solidFill>
              </a:rPr>
              <a:t>, </a:t>
            </a:r>
            <a:r>
              <a:rPr lang="nl-NL" sz="2000" dirty="0" err="1" smtClean="0">
                <a:solidFill>
                  <a:schemeClr val="bg2"/>
                </a:solidFill>
              </a:rPr>
              <a:t>transactional</a:t>
            </a:r>
            <a:r>
              <a:rPr lang="nl-NL" sz="2000" dirty="0" smtClean="0">
                <a:solidFill>
                  <a:schemeClr val="bg2"/>
                </a:solidFill>
              </a:rPr>
              <a:t>, and </a:t>
            </a:r>
            <a:r>
              <a:rPr lang="nl-NL" sz="2000" dirty="0" err="1" smtClean="0">
                <a:solidFill>
                  <a:schemeClr val="bg2"/>
                </a:solidFill>
              </a:rPr>
              <a:t>laissez-faire</a:t>
            </a:r>
            <a:r>
              <a:rPr lang="nl-NL" sz="2000" dirty="0" smtClean="0">
                <a:solidFill>
                  <a:schemeClr val="bg2"/>
                </a:solidFill>
              </a:rPr>
              <a:t>:</a:t>
            </a:r>
          </a:p>
          <a:p>
            <a:pPr lvl="1"/>
            <a:r>
              <a:rPr lang="nl-NL" sz="2000" dirty="0" err="1" smtClean="0">
                <a:solidFill>
                  <a:schemeClr val="bg2"/>
                </a:solidFill>
              </a:rPr>
              <a:t>Transformational</a:t>
            </a:r>
            <a:r>
              <a:rPr lang="nl-NL" sz="2000" dirty="0" smtClean="0">
                <a:solidFill>
                  <a:schemeClr val="bg2"/>
                </a:solidFill>
              </a:rPr>
              <a:t> = </a:t>
            </a:r>
            <a:r>
              <a:rPr lang="nl-NL" sz="2000" dirty="0" err="1" smtClean="0">
                <a:solidFill>
                  <a:schemeClr val="bg2"/>
                </a:solidFill>
              </a:rPr>
              <a:t>inspiring</a:t>
            </a:r>
            <a:r>
              <a:rPr lang="nl-NL" sz="2000" dirty="0" smtClean="0">
                <a:solidFill>
                  <a:schemeClr val="bg2"/>
                </a:solidFill>
              </a:rPr>
              <a:t>, </a:t>
            </a:r>
            <a:r>
              <a:rPr lang="nl-NL" sz="2000" dirty="0" err="1" smtClean="0">
                <a:solidFill>
                  <a:schemeClr val="bg2"/>
                </a:solidFill>
              </a:rPr>
              <a:t>be</a:t>
            </a:r>
            <a:r>
              <a:rPr lang="nl-NL" sz="2000" dirty="0" smtClean="0">
                <a:solidFill>
                  <a:schemeClr val="bg2"/>
                </a:solidFill>
              </a:rPr>
              <a:t> a </a:t>
            </a:r>
            <a:r>
              <a:rPr lang="nl-NL" sz="2000" dirty="0" err="1" smtClean="0">
                <a:solidFill>
                  <a:schemeClr val="bg2"/>
                </a:solidFill>
              </a:rPr>
              <a:t>role</a:t>
            </a:r>
            <a:r>
              <a:rPr lang="nl-NL" sz="2000" dirty="0" smtClean="0">
                <a:solidFill>
                  <a:schemeClr val="bg2"/>
                </a:solidFill>
              </a:rPr>
              <a:t> model, state </a:t>
            </a:r>
            <a:r>
              <a:rPr lang="nl-NL" sz="2000" dirty="0" err="1" smtClean="0">
                <a:solidFill>
                  <a:schemeClr val="bg2"/>
                </a:solidFill>
              </a:rPr>
              <a:t>future</a:t>
            </a:r>
            <a:r>
              <a:rPr lang="nl-NL" sz="2000" dirty="0" smtClean="0">
                <a:solidFill>
                  <a:schemeClr val="bg2"/>
                </a:solidFill>
              </a:rPr>
              <a:t> goals, </a:t>
            </a:r>
            <a:r>
              <a:rPr lang="nl-NL" sz="2000" dirty="0" err="1" smtClean="0">
                <a:solidFill>
                  <a:schemeClr val="bg2"/>
                </a:solidFill>
              </a:rPr>
              <a:t>individualized</a:t>
            </a:r>
            <a:r>
              <a:rPr lang="nl-NL" sz="2000" dirty="0" smtClean="0">
                <a:solidFill>
                  <a:schemeClr val="bg2"/>
                </a:solidFill>
              </a:rPr>
              <a:t> </a:t>
            </a:r>
            <a:r>
              <a:rPr lang="nl-NL" sz="2000" dirty="0" err="1" smtClean="0">
                <a:solidFill>
                  <a:schemeClr val="bg2"/>
                </a:solidFill>
              </a:rPr>
              <a:t>consideration</a:t>
            </a:r>
            <a:r>
              <a:rPr lang="nl-NL" sz="2000" dirty="0" smtClean="0">
                <a:solidFill>
                  <a:schemeClr val="bg2"/>
                </a:solidFill>
              </a:rPr>
              <a:t> (mentor and </a:t>
            </a:r>
            <a:r>
              <a:rPr lang="nl-NL" sz="2000" dirty="0" err="1" smtClean="0">
                <a:solidFill>
                  <a:schemeClr val="bg2"/>
                </a:solidFill>
              </a:rPr>
              <a:t>empower</a:t>
            </a:r>
            <a:r>
              <a:rPr lang="nl-NL" sz="2000" dirty="0" smtClean="0">
                <a:solidFill>
                  <a:schemeClr val="bg2"/>
                </a:solidFill>
              </a:rPr>
              <a:t> </a:t>
            </a:r>
            <a:r>
              <a:rPr lang="nl-NL" sz="2000" dirty="0" err="1" smtClean="0">
                <a:solidFill>
                  <a:schemeClr val="bg2"/>
                </a:solidFill>
              </a:rPr>
              <a:t>followers</a:t>
            </a:r>
            <a:r>
              <a:rPr lang="nl-NL" sz="2000" dirty="0" smtClean="0">
                <a:solidFill>
                  <a:schemeClr val="bg2"/>
                </a:solidFill>
              </a:rPr>
              <a:t>)</a:t>
            </a:r>
          </a:p>
          <a:p>
            <a:pPr lvl="1"/>
            <a:r>
              <a:rPr lang="nl-NL" sz="2000" dirty="0" err="1" smtClean="0">
                <a:solidFill>
                  <a:schemeClr val="bg2"/>
                </a:solidFill>
              </a:rPr>
              <a:t>Transactional</a:t>
            </a:r>
            <a:r>
              <a:rPr lang="nl-NL" sz="2000" dirty="0" smtClean="0">
                <a:solidFill>
                  <a:schemeClr val="bg2"/>
                </a:solidFill>
              </a:rPr>
              <a:t> = </a:t>
            </a:r>
            <a:r>
              <a:rPr lang="nl-NL" sz="2000" dirty="0" err="1" smtClean="0">
                <a:solidFill>
                  <a:schemeClr val="bg2"/>
                </a:solidFill>
              </a:rPr>
              <a:t>appeal</a:t>
            </a:r>
            <a:r>
              <a:rPr lang="nl-NL" sz="2000" dirty="0" smtClean="0">
                <a:solidFill>
                  <a:schemeClr val="bg2"/>
                </a:solidFill>
              </a:rPr>
              <a:t> to </a:t>
            </a:r>
            <a:r>
              <a:rPr lang="nl-NL" sz="2000" dirty="0" err="1" smtClean="0">
                <a:solidFill>
                  <a:schemeClr val="bg2"/>
                </a:solidFill>
              </a:rPr>
              <a:t>self-interest</a:t>
            </a:r>
            <a:r>
              <a:rPr lang="nl-NL" sz="2000" dirty="0" smtClean="0">
                <a:solidFill>
                  <a:schemeClr val="bg2"/>
                </a:solidFill>
              </a:rPr>
              <a:t>, </a:t>
            </a:r>
            <a:r>
              <a:rPr lang="nl-NL" sz="2000" dirty="0" err="1" smtClean="0">
                <a:solidFill>
                  <a:schemeClr val="bg2"/>
                </a:solidFill>
              </a:rPr>
              <a:t>calrifying</a:t>
            </a:r>
            <a:r>
              <a:rPr lang="nl-NL" sz="2000" dirty="0" smtClean="0">
                <a:solidFill>
                  <a:schemeClr val="bg2"/>
                </a:solidFill>
              </a:rPr>
              <a:t> </a:t>
            </a:r>
            <a:r>
              <a:rPr lang="nl-NL" sz="2000" dirty="0" err="1" smtClean="0">
                <a:solidFill>
                  <a:schemeClr val="bg2"/>
                </a:solidFill>
              </a:rPr>
              <a:t>responsibilities</a:t>
            </a:r>
            <a:r>
              <a:rPr lang="nl-NL" sz="2000" dirty="0" smtClean="0">
                <a:solidFill>
                  <a:schemeClr val="bg2"/>
                </a:solidFill>
              </a:rPr>
              <a:t>, </a:t>
            </a:r>
            <a:r>
              <a:rPr lang="nl-NL" sz="2000" dirty="0" err="1" smtClean="0">
                <a:solidFill>
                  <a:schemeClr val="bg2"/>
                </a:solidFill>
              </a:rPr>
              <a:t>reward</a:t>
            </a:r>
            <a:r>
              <a:rPr lang="nl-NL" sz="2000" dirty="0" smtClean="0">
                <a:solidFill>
                  <a:schemeClr val="bg2"/>
                </a:solidFill>
              </a:rPr>
              <a:t> </a:t>
            </a:r>
            <a:r>
              <a:rPr lang="nl-NL" sz="2000" dirty="0" err="1" smtClean="0">
                <a:solidFill>
                  <a:schemeClr val="bg2"/>
                </a:solidFill>
              </a:rPr>
              <a:t>for</a:t>
            </a:r>
            <a:r>
              <a:rPr lang="nl-NL" sz="2000" dirty="0" smtClean="0">
                <a:solidFill>
                  <a:schemeClr val="bg2"/>
                </a:solidFill>
              </a:rPr>
              <a:t> performance</a:t>
            </a:r>
          </a:p>
          <a:p>
            <a:pPr lvl="1"/>
            <a:r>
              <a:rPr lang="nl-NL" sz="2000" dirty="0" err="1" smtClean="0">
                <a:solidFill>
                  <a:schemeClr val="bg2"/>
                </a:solidFill>
              </a:rPr>
              <a:t>Laissez-faire</a:t>
            </a:r>
            <a:r>
              <a:rPr lang="nl-NL" sz="2000" dirty="0" smtClean="0">
                <a:solidFill>
                  <a:schemeClr val="bg2"/>
                </a:solidFill>
              </a:rPr>
              <a:t> = </a:t>
            </a:r>
            <a:r>
              <a:rPr lang="nl-NL" sz="2000" dirty="0" err="1" smtClean="0">
                <a:solidFill>
                  <a:schemeClr val="bg2"/>
                </a:solidFill>
              </a:rPr>
              <a:t>non-leadership</a:t>
            </a:r>
            <a:r>
              <a:rPr lang="nl-NL" sz="2000" dirty="0" smtClean="0">
                <a:solidFill>
                  <a:schemeClr val="bg2"/>
                </a:solidFill>
              </a:rPr>
              <a:t> </a:t>
            </a:r>
          </a:p>
          <a:p>
            <a:r>
              <a:rPr lang="nl-NL" sz="2000" dirty="0" err="1" smtClean="0">
                <a:solidFill>
                  <a:schemeClr val="bg2"/>
                </a:solidFill>
              </a:rPr>
              <a:t>Results</a:t>
            </a:r>
            <a:r>
              <a:rPr lang="nl-NL" sz="2000" dirty="0" smtClean="0">
                <a:solidFill>
                  <a:schemeClr val="bg2"/>
                </a:solidFill>
              </a:rPr>
              <a:t>:</a:t>
            </a:r>
          </a:p>
          <a:p>
            <a:pPr lvl="1"/>
            <a:r>
              <a:rPr lang="nl-NL" sz="2000" dirty="0" err="1" smtClean="0">
                <a:solidFill>
                  <a:schemeClr val="bg2"/>
                </a:solidFill>
              </a:rPr>
              <a:t>Female</a:t>
            </a:r>
            <a:r>
              <a:rPr lang="nl-NL" sz="2000" dirty="0" smtClean="0">
                <a:solidFill>
                  <a:schemeClr val="bg2"/>
                </a:solidFill>
              </a:rPr>
              <a:t> leaders are more </a:t>
            </a:r>
            <a:r>
              <a:rPr lang="nl-NL" sz="2000" dirty="0" err="1" smtClean="0">
                <a:solidFill>
                  <a:schemeClr val="bg2"/>
                </a:solidFill>
              </a:rPr>
              <a:t>transformational</a:t>
            </a:r>
            <a:endParaRPr lang="nl-NL" sz="2000" dirty="0" smtClean="0">
              <a:solidFill>
                <a:schemeClr val="bg2"/>
              </a:solidFill>
            </a:endParaRPr>
          </a:p>
          <a:p>
            <a:pPr lvl="1"/>
            <a:r>
              <a:rPr lang="nl-NL" sz="2000" dirty="0" smtClean="0">
                <a:solidFill>
                  <a:schemeClr val="bg2"/>
                </a:solidFill>
              </a:rPr>
              <a:t>Male leaders show more </a:t>
            </a:r>
            <a:r>
              <a:rPr lang="nl-NL" sz="2000" dirty="0" err="1" smtClean="0">
                <a:solidFill>
                  <a:schemeClr val="bg2"/>
                </a:solidFill>
              </a:rPr>
              <a:t>laissez-faire</a:t>
            </a:r>
            <a:r>
              <a:rPr lang="nl-NL" sz="2000" dirty="0" smtClean="0">
                <a:solidFill>
                  <a:schemeClr val="bg2"/>
                </a:solidFill>
              </a:rPr>
              <a:t> </a:t>
            </a:r>
            <a:r>
              <a:rPr lang="nl-NL" sz="2000" dirty="0" err="1" smtClean="0">
                <a:solidFill>
                  <a:schemeClr val="bg2"/>
                </a:solidFill>
              </a:rPr>
              <a:t>leadership</a:t>
            </a:r>
            <a:endParaRPr lang="nl-NL" sz="2000" dirty="0" smtClean="0">
              <a:solidFill>
                <a:schemeClr val="bg2"/>
              </a:solidFill>
            </a:endParaRPr>
          </a:p>
          <a:p>
            <a:pPr lvl="1"/>
            <a:r>
              <a:rPr lang="nl-NL" sz="2000" dirty="0" err="1" smtClean="0">
                <a:solidFill>
                  <a:schemeClr val="bg2"/>
                </a:solidFill>
              </a:rPr>
              <a:t>Differences</a:t>
            </a:r>
            <a:r>
              <a:rPr lang="nl-NL" sz="2000" dirty="0" smtClean="0">
                <a:solidFill>
                  <a:schemeClr val="bg2"/>
                </a:solidFill>
              </a:rPr>
              <a:t> are </a:t>
            </a:r>
            <a:r>
              <a:rPr lang="nl-NL" sz="2000" dirty="0" err="1" smtClean="0">
                <a:solidFill>
                  <a:schemeClr val="bg2"/>
                </a:solidFill>
              </a:rPr>
              <a:t>small</a:t>
            </a:r>
            <a:endParaRPr lang="nl-NL" sz="2000" dirty="0" smtClean="0">
              <a:solidFill>
                <a:schemeClr val="bg2"/>
              </a:solidFill>
            </a:endParaRPr>
          </a:p>
          <a:p>
            <a:r>
              <a:rPr lang="nl-NL" sz="2000" dirty="0" err="1" smtClean="0">
                <a:solidFill>
                  <a:schemeClr val="bg2"/>
                </a:solidFill>
              </a:rPr>
              <a:t>Conclusion</a:t>
            </a:r>
            <a:r>
              <a:rPr lang="nl-NL" sz="2000" dirty="0" smtClean="0">
                <a:solidFill>
                  <a:schemeClr val="bg2"/>
                </a:solidFill>
              </a:rPr>
              <a:t> </a:t>
            </a:r>
            <a:r>
              <a:rPr lang="nl-NL" sz="2000" dirty="0" err="1" smtClean="0">
                <a:solidFill>
                  <a:schemeClr val="bg2"/>
                </a:solidFill>
              </a:rPr>
              <a:t>Eagly</a:t>
            </a:r>
            <a:r>
              <a:rPr lang="nl-NL" sz="2000" dirty="0" smtClean="0">
                <a:solidFill>
                  <a:schemeClr val="bg2"/>
                </a:solidFill>
              </a:rPr>
              <a:t> et al (2003): </a:t>
            </a:r>
            <a:r>
              <a:rPr lang="nl-NL" sz="2000" dirty="0" err="1" smtClean="0">
                <a:solidFill>
                  <a:schemeClr val="bg2"/>
                </a:solidFill>
              </a:rPr>
              <a:t>leadership</a:t>
            </a:r>
            <a:r>
              <a:rPr lang="nl-NL" sz="2000" dirty="0" smtClean="0">
                <a:solidFill>
                  <a:schemeClr val="bg2"/>
                </a:solidFill>
              </a:rPr>
              <a:t> </a:t>
            </a:r>
            <a:r>
              <a:rPr lang="nl-NL" sz="2000" dirty="0" err="1" smtClean="0">
                <a:solidFill>
                  <a:schemeClr val="bg2"/>
                </a:solidFill>
              </a:rPr>
              <a:t>styles</a:t>
            </a:r>
            <a:r>
              <a:rPr lang="nl-NL" sz="2000" dirty="0" smtClean="0">
                <a:solidFill>
                  <a:schemeClr val="bg2"/>
                </a:solidFill>
              </a:rPr>
              <a:t> </a:t>
            </a:r>
            <a:r>
              <a:rPr lang="nl-NL" sz="2000" dirty="0" err="1" smtClean="0">
                <a:solidFill>
                  <a:schemeClr val="bg2"/>
                </a:solidFill>
              </a:rPr>
              <a:t>on</a:t>
            </a:r>
            <a:r>
              <a:rPr lang="nl-NL" sz="2000" dirty="0" smtClean="0">
                <a:solidFill>
                  <a:schemeClr val="bg2"/>
                </a:solidFill>
              </a:rPr>
              <a:t> </a:t>
            </a:r>
            <a:r>
              <a:rPr lang="nl-NL" sz="2000" dirty="0" err="1" smtClean="0">
                <a:solidFill>
                  <a:schemeClr val="bg2"/>
                </a:solidFill>
              </a:rPr>
              <a:t>which</a:t>
            </a:r>
            <a:r>
              <a:rPr lang="nl-NL" sz="2000" dirty="0" smtClean="0">
                <a:solidFill>
                  <a:schemeClr val="bg2"/>
                </a:solidFill>
              </a:rPr>
              <a:t> </a:t>
            </a:r>
            <a:r>
              <a:rPr lang="nl-NL" sz="2000" dirty="0" err="1" smtClean="0">
                <a:solidFill>
                  <a:schemeClr val="bg2"/>
                </a:solidFill>
              </a:rPr>
              <a:t>women</a:t>
            </a:r>
            <a:r>
              <a:rPr lang="nl-NL" sz="2000" dirty="0" smtClean="0">
                <a:solidFill>
                  <a:schemeClr val="bg2"/>
                </a:solidFill>
              </a:rPr>
              <a:t> </a:t>
            </a:r>
            <a:r>
              <a:rPr lang="nl-NL" sz="2000" dirty="0" err="1" smtClean="0">
                <a:solidFill>
                  <a:schemeClr val="bg2"/>
                </a:solidFill>
              </a:rPr>
              <a:t>exceeded</a:t>
            </a:r>
            <a:r>
              <a:rPr lang="nl-NL" sz="2000" dirty="0" smtClean="0">
                <a:solidFill>
                  <a:schemeClr val="bg2"/>
                </a:solidFill>
              </a:rPr>
              <a:t> men </a:t>
            </a:r>
            <a:r>
              <a:rPr lang="nl-NL" sz="2000" dirty="0" err="1" smtClean="0">
                <a:solidFill>
                  <a:schemeClr val="bg2"/>
                </a:solidFill>
              </a:rPr>
              <a:t>relate</a:t>
            </a:r>
            <a:r>
              <a:rPr lang="nl-NL" sz="2000" dirty="0" smtClean="0">
                <a:solidFill>
                  <a:schemeClr val="bg2"/>
                </a:solidFill>
              </a:rPr>
              <a:t> </a:t>
            </a:r>
            <a:r>
              <a:rPr lang="nl-NL" sz="2000" dirty="0" err="1" smtClean="0">
                <a:solidFill>
                  <a:schemeClr val="bg2"/>
                </a:solidFill>
              </a:rPr>
              <a:t>positively</a:t>
            </a:r>
            <a:r>
              <a:rPr lang="nl-NL" sz="2000" dirty="0" smtClean="0">
                <a:solidFill>
                  <a:schemeClr val="bg2"/>
                </a:solidFill>
              </a:rPr>
              <a:t> to </a:t>
            </a:r>
            <a:r>
              <a:rPr lang="nl-NL" sz="2000" dirty="0" err="1" smtClean="0">
                <a:solidFill>
                  <a:schemeClr val="bg2"/>
                </a:solidFill>
              </a:rPr>
              <a:t>leader’s</a:t>
            </a:r>
            <a:r>
              <a:rPr lang="nl-NL" sz="2000" dirty="0" smtClean="0">
                <a:solidFill>
                  <a:schemeClr val="bg2"/>
                </a:solidFill>
              </a:rPr>
              <a:t> </a:t>
            </a:r>
            <a:r>
              <a:rPr lang="nl-NL" sz="2000" dirty="0" err="1" smtClean="0">
                <a:solidFill>
                  <a:schemeClr val="bg2"/>
                </a:solidFill>
              </a:rPr>
              <a:t>effectiveness</a:t>
            </a:r>
            <a:r>
              <a:rPr lang="nl-NL" sz="2000" dirty="0" smtClean="0">
                <a:solidFill>
                  <a:schemeClr val="bg2"/>
                </a:solidFill>
              </a:rPr>
              <a:t> </a:t>
            </a:r>
          </a:p>
          <a:p>
            <a:r>
              <a:rPr lang="nl-NL" sz="2000" dirty="0" err="1" smtClean="0">
                <a:solidFill>
                  <a:schemeClr val="bg2"/>
                </a:solidFill>
              </a:rPr>
              <a:t>So</a:t>
            </a:r>
            <a:r>
              <a:rPr lang="nl-NL" sz="2000" dirty="0" smtClean="0">
                <a:solidFill>
                  <a:schemeClr val="bg2"/>
                </a:solidFill>
              </a:rPr>
              <a:t>: </a:t>
            </a:r>
            <a:r>
              <a:rPr lang="nl-NL" sz="2000" dirty="0" err="1" smtClean="0">
                <a:solidFill>
                  <a:schemeClr val="bg2"/>
                </a:solidFill>
              </a:rPr>
              <a:t>Yukl</a:t>
            </a:r>
            <a:r>
              <a:rPr lang="nl-NL" sz="2000" dirty="0" smtClean="0">
                <a:solidFill>
                  <a:schemeClr val="bg2"/>
                </a:solidFill>
              </a:rPr>
              <a:t> is right??</a:t>
            </a:r>
            <a:endParaRPr lang="nl-NL" sz="20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G template basic NL">
  <a:themeElements>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fontScheme name="RUG template basic NL">
      <a:majorFont>
        <a:latin typeface="Georgia"/>
        <a:ea typeface="ＭＳ Ｐゴシック"/>
        <a:cs typeface=""/>
      </a:majorFont>
      <a:minorFont>
        <a:latin typeface="Georgi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500" b="1" i="0" u="none" strike="noStrike" cap="none" normalizeH="0" baseline="0" smtClean="0">
            <a:ln>
              <a:noFill/>
            </a:ln>
            <a:solidFill>
              <a:schemeClr val="tx1"/>
            </a:solidFill>
            <a:effectLst/>
            <a:latin typeface="Georgia" pitchFamily="18" charset="0"/>
            <a:ea typeface="ＭＳ Ｐゴシック" pitchFamily="1" charset="-128"/>
          </a:defRPr>
        </a:defPPr>
      </a:lstStyle>
    </a:spDef>
    <a:lnDef>
      <a:spPr bwMode="auto">
        <a:xfrm>
          <a:off x="0" y="0"/>
          <a:ext cx="1" cy="1"/>
        </a:xfrm>
        <a:custGeom>
          <a:avLst/>
          <a:gdLst/>
          <a:ahLst/>
          <a:cxnLst/>
          <a:rect l="0" t="0" r="0" b="0"/>
          <a:pathLst/>
        </a:custGeom>
        <a:solidFill>
          <a:schemeClr val="bg1"/>
        </a:solidFill>
        <a:ln w="635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500" b="1" i="0" u="none" strike="noStrike" cap="none" normalizeH="0" baseline="0" smtClean="0">
            <a:ln>
              <a:noFill/>
            </a:ln>
            <a:solidFill>
              <a:schemeClr val="tx1"/>
            </a:solidFill>
            <a:effectLst/>
            <a:latin typeface="Georgia" pitchFamily="18" charset="0"/>
            <a:ea typeface="ＭＳ Ｐゴシック" pitchFamily="1" charset="-128"/>
          </a:defRPr>
        </a:defPPr>
      </a:lstStyle>
    </a:lnDef>
  </a:objectDefaults>
  <a:extraClrSchemeLst>
    <a:extraClrScheme>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1692</Words>
  <Application>Microsoft Office PowerPoint</Application>
  <PresentationFormat>Diavoorstelling (4:3)</PresentationFormat>
  <Paragraphs>222</Paragraphs>
  <Slides>34</Slides>
  <Notes>5</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34</vt:i4>
      </vt:variant>
    </vt:vector>
  </HeadingPairs>
  <TitlesOfParts>
    <vt:vector size="36" baseType="lpstr">
      <vt:lpstr>RUG template basic NL</vt:lpstr>
      <vt:lpstr>Document</vt:lpstr>
      <vt:lpstr>The relationship between gender and leadership: threats and opportunities</vt:lpstr>
      <vt:lpstr>Washington Post, ‘On Leadership’</vt:lpstr>
      <vt:lpstr>Would we be in this mess today  if it had been Lehman Sisters? </vt:lpstr>
      <vt:lpstr>Content</vt:lpstr>
      <vt:lpstr>What is leadership?</vt:lpstr>
      <vt:lpstr>The romance of leadership</vt:lpstr>
      <vt:lpstr>Dia 7</vt:lpstr>
      <vt:lpstr>The feminine advantage (Gary Yukl)</vt:lpstr>
      <vt:lpstr>Do women and men indeed differ in leadership? </vt:lpstr>
      <vt:lpstr>Two dutch studies on observed leadership  </vt:lpstr>
      <vt:lpstr>Results Intermediair-study 2005</vt:lpstr>
      <vt:lpstr>Results 2005 (continued)</vt:lpstr>
      <vt:lpstr>Results 2010: same direction</vt:lpstr>
      <vt:lpstr>Conclusions: differences in leadership?</vt:lpstr>
      <vt:lpstr>Results 2005:</vt:lpstr>
      <vt:lpstr>Dia 16</vt:lpstr>
      <vt:lpstr>What is this? </vt:lpstr>
      <vt:lpstr>Dia 18</vt:lpstr>
      <vt:lpstr>And how does the stereotype of the ideal leader look like?</vt:lpstr>
      <vt:lpstr>The ideal leader…</vt:lpstr>
      <vt:lpstr>…is still masculine</vt:lpstr>
      <vt:lpstr>Dia 22</vt:lpstr>
      <vt:lpstr>This creates a ‘double bind’ for female leaders</vt:lpstr>
      <vt:lpstr>Dia 24</vt:lpstr>
      <vt:lpstr>Results Dutch studies in 2005 and 2010</vt:lpstr>
      <vt:lpstr>Dia 26</vt:lpstr>
      <vt:lpstr>Dia 27</vt:lpstr>
      <vt:lpstr>Stereotypes in recommendation letters (Madera et al, 2009)</vt:lpstr>
      <vt:lpstr>And current times of crisis amplify this…</vt:lpstr>
      <vt:lpstr>Dia 30</vt:lpstr>
      <vt:lpstr>Let’s be realistic: it is difficult to change!</vt:lpstr>
      <vt:lpstr>So just ‘wait and see’ is not an option</vt:lpstr>
      <vt:lpstr>‘20 in 2020’ (LNVH): indeed, action is needed</vt:lpstr>
      <vt:lpstr>How? Some input for the discussion café</vt:lpstr>
    </vt:vector>
  </TitlesOfParts>
  <Company>G2K designers / Orange Pepper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 - Template basic ENG</dc:title>
  <dc:creator>Snel</dc:creator>
  <cp:lastModifiedBy>Snel</cp:lastModifiedBy>
  <cp:revision>159</cp:revision>
  <dcterms:created xsi:type="dcterms:W3CDTF">2007-08-22T10:18:55Z</dcterms:created>
  <dcterms:modified xsi:type="dcterms:W3CDTF">2012-04-18T20:49:01Z</dcterms:modified>
</cp:coreProperties>
</file>