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74"/>
  </p:notesMasterIdLst>
  <p:handoutMasterIdLst>
    <p:handoutMasterId r:id="rId75"/>
  </p:handoutMasterIdLst>
  <p:sldIdLst>
    <p:sldId id="269" r:id="rId2"/>
    <p:sldId id="328" r:id="rId3"/>
    <p:sldId id="408" r:id="rId4"/>
    <p:sldId id="410" r:id="rId5"/>
    <p:sldId id="411" r:id="rId6"/>
    <p:sldId id="412" r:id="rId7"/>
    <p:sldId id="413" r:id="rId8"/>
    <p:sldId id="414" r:id="rId9"/>
    <p:sldId id="415" r:id="rId10"/>
    <p:sldId id="416" r:id="rId11"/>
    <p:sldId id="418" r:id="rId12"/>
    <p:sldId id="419" r:id="rId13"/>
    <p:sldId id="421" r:id="rId14"/>
    <p:sldId id="422" r:id="rId15"/>
    <p:sldId id="430" r:id="rId16"/>
    <p:sldId id="431" r:id="rId17"/>
    <p:sldId id="432" r:id="rId18"/>
    <p:sldId id="433" r:id="rId19"/>
    <p:sldId id="434" r:id="rId20"/>
    <p:sldId id="435" r:id="rId21"/>
    <p:sldId id="436" r:id="rId22"/>
    <p:sldId id="437" r:id="rId23"/>
    <p:sldId id="439" r:id="rId24"/>
    <p:sldId id="440" r:id="rId25"/>
    <p:sldId id="444" r:id="rId26"/>
    <p:sldId id="445" r:id="rId27"/>
    <p:sldId id="446" r:id="rId28"/>
    <p:sldId id="473" r:id="rId29"/>
    <p:sldId id="447" r:id="rId30"/>
    <p:sldId id="475" r:id="rId31"/>
    <p:sldId id="474" r:id="rId32"/>
    <p:sldId id="448" r:id="rId33"/>
    <p:sldId id="449" r:id="rId34"/>
    <p:sldId id="450" r:id="rId35"/>
    <p:sldId id="469" r:id="rId36"/>
    <p:sldId id="470" r:id="rId37"/>
    <p:sldId id="452" r:id="rId38"/>
    <p:sldId id="453" r:id="rId39"/>
    <p:sldId id="471" r:id="rId40"/>
    <p:sldId id="457" r:id="rId41"/>
    <p:sldId id="458" r:id="rId42"/>
    <p:sldId id="459" r:id="rId43"/>
    <p:sldId id="460" r:id="rId44"/>
    <p:sldId id="461" r:id="rId45"/>
    <p:sldId id="462" r:id="rId46"/>
    <p:sldId id="463" r:id="rId47"/>
    <p:sldId id="464" r:id="rId48"/>
    <p:sldId id="466" r:id="rId49"/>
    <p:sldId id="467" r:id="rId50"/>
    <p:sldId id="451" r:id="rId51"/>
    <p:sldId id="468" r:id="rId52"/>
    <p:sldId id="409" r:id="rId53"/>
    <p:sldId id="334" r:id="rId54"/>
    <p:sldId id="386" r:id="rId55"/>
    <p:sldId id="405" r:id="rId56"/>
    <p:sldId id="390" r:id="rId57"/>
    <p:sldId id="388" r:id="rId58"/>
    <p:sldId id="387" r:id="rId59"/>
    <p:sldId id="389" r:id="rId60"/>
    <p:sldId id="392" r:id="rId61"/>
    <p:sldId id="333" r:id="rId62"/>
    <p:sldId id="398" r:id="rId63"/>
    <p:sldId id="399" r:id="rId64"/>
    <p:sldId id="395" r:id="rId65"/>
    <p:sldId id="400" r:id="rId66"/>
    <p:sldId id="401" r:id="rId67"/>
    <p:sldId id="402" r:id="rId68"/>
    <p:sldId id="406" r:id="rId69"/>
    <p:sldId id="403" r:id="rId70"/>
    <p:sldId id="393" r:id="rId71"/>
    <p:sldId id="472" r:id="rId72"/>
    <p:sldId id="295" r:id="rId73"/>
  </p:sldIdLst>
  <p:sldSz cx="9144000" cy="6858000" type="screen4x3"/>
  <p:notesSz cx="6805613" cy="9939338"/>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9900"/>
    <a:srgbClr val="C1F2FF"/>
    <a:srgbClr val="ABEDFF"/>
    <a:srgbClr val="FF5050"/>
    <a:srgbClr val="99CCFF"/>
    <a:srgbClr val="00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65" autoAdjust="0"/>
    <p:restoredTop sz="94660"/>
  </p:normalViewPr>
  <p:slideViewPr>
    <p:cSldViewPr>
      <p:cViewPr>
        <p:scale>
          <a:sx n="100" d="100"/>
          <a:sy n="100" d="100"/>
        </p:scale>
        <p:origin x="-2052" y="-4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Mes\Userdata\Projecten\TwenteMilieu\BookChapter\ImprovementResults-DelftPresentati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StaticS</c:v>
          </c:tx>
          <c:marker>
            <c:symbol val="none"/>
          </c:marker>
          <c:xVal>
            <c:numRef>
              <c:f>'378c'!$B$132:$B$142</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'378c'!$C$132:$C$142</c:f>
              <c:numCache>
                <c:formatCode>0.0%</c:formatCode>
                <c:ptCount val="11"/>
                <c:pt idx="0">
                  <c:v>1.1310566646452231E-2</c:v>
                </c:pt>
                <c:pt idx="1">
                  <c:v>1.7054017720370376E-2</c:v>
                </c:pt>
                <c:pt idx="2">
                  <c:v>2.2029242867722253E-2</c:v>
                </c:pt>
                <c:pt idx="3">
                  <c:v>2.3236712488314906E-2</c:v>
                </c:pt>
                <c:pt idx="4">
                  <c:v>1.9490413148483647E-2</c:v>
                </c:pt>
                <c:pt idx="5">
                  <c:v>2.3E-2</c:v>
                </c:pt>
                <c:pt idx="6">
                  <c:v>2.6801207084472398E-2</c:v>
                </c:pt>
                <c:pt idx="7">
                  <c:v>1.6538351869318121E-2</c:v>
                </c:pt>
                <c:pt idx="8">
                  <c:v>2.2170823677486306E-2</c:v>
                </c:pt>
                <c:pt idx="9">
                  <c:v>1.2846747496195597E-2</c:v>
                </c:pt>
                <c:pt idx="10">
                  <c:v>2.5300488121496175E-3</c:v>
                </c:pt>
              </c:numCache>
            </c:numRef>
          </c:yVal>
          <c:smooth val="0"/>
        </c:ser>
        <c:ser>
          <c:idx val="1"/>
          <c:order val="1"/>
          <c:tx>
            <c:v>Dynamic</c:v>
          </c:tx>
          <c:marker>
            <c:symbol val="none"/>
          </c:marker>
          <c:xVal>
            <c:numRef>
              <c:f>'378c'!$B$132:$B$142</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'378c'!$D$132:$D$142</c:f>
              <c:numCache>
                <c:formatCode>0.0%</c:formatCode>
                <c:ptCount val="11"/>
                <c:pt idx="0">
                  <c:v>0.39335825381355111</c:v>
                </c:pt>
                <c:pt idx="1">
                  <c:v>0.24709244958177407</c:v>
                </c:pt>
                <c:pt idx="2">
                  <c:v>0.14456371369642598</c:v>
                </c:pt>
                <c:pt idx="3">
                  <c:v>0.109</c:v>
                </c:pt>
                <c:pt idx="4">
                  <c:v>0.112</c:v>
                </c:pt>
                <c:pt idx="5">
                  <c:v>9.6000000000000002E-2</c:v>
                </c:pt>
                <c:pt idx="6">
                  <c:v>0.11899999999999999</c:v>
                </c:pt>
                <c:pt idx="7">
                  <c:v>0.108</c:v>
                </c:pt>
                <c:pt idx="8">
                  <c:v>9.8183963721224427E-2</c:v>
                </c:pt>
                <c:pt idx="9">
                  <c:v>6.3834147717980821E-2</c:v>
                </c:pt>
                <c:pt idx="10">
                  <c:v>6.513863844462324E-2</c:v>
                </c:pt>
              </c:numCache>
            </c:numRef>
          </c:yVal>
          <c:smooth val="0"/>
        </c:ser>
        <c:ser>
          <c:idx val="2"/>
          <c:order val="2"/>
          <c:tx>
            <c:v>DynamicS</c:v>
          </c:tx>
          <c:spPr>
            <a:ln>
              <a:solidFill>
                <a:srgbClr val="00B0F0"/>
              </a:solidFill>
            </a:ln>
          </c:spPr>
          <c:marker>
            <c:symbol val="none"/>
          </c:marker>
          <c:xVal>
            <c:numRef>
              <c:f>'378c'!$B$132:$B$142</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'378c'!$E$132:$E$142</c:f>
              <c:numCache>
                <c:formatCode>0.0%</c:formatCode>
                <c:ptCount val="11"/>
                <c:pt idx="0">
                  <c:v>0.45000011862676093</c:v>
                </c:pt>
                <c:pt idx="1">
                  <c:v>0.30728122648601142</c:v>
                </c:pt>
                <c:pt idx="2">
                  <c:v>0.21322991097449651</c:v>
                </c:pt>
                <c:pt idx="3">
                  <c:v>0.17799999999999999</c:v>
                </c:pt>
                <c:pt idx="4">
                  <c:v>0.18512107400997635</c:v>
                </c:pt>
                <c:pt idx="5">
                  <c:v>0.14599999999999999</c:v>
                </c:pt>
                <c:pt idx="6">
                  <c:v>0.15390799650589498</c:v>
                </c:pt>
                <c:pt idx="7">
                  <c:v>0.14017811594704843</c:v>
                </c:pt>
                <c:pt idx="8">
                  <c:v>0.123</c:v>
                </c:pt>
                <c:pt idx="9">
                  <c:v>9.5000000000000001E-2</c:v>
                </c:pt>
                <c:pt idx="10">
                  <c:v>0.09</c:v>
                </c:pt>
              </c:numCache>
            </c:numRef>
          </c:yVal>
          <c:smooth val="0"/>
        </c:ser>
        <c:dLbls>
          <c:showLegendKey val="0"/>
          <c:showVal val="0"/>
          <c:showCatName val="0"/>
          <c:showSerName val="0"/>
          <c:showPercent val="0"/>
          <c:showBubbleSize val="0"/>
        </c:dLbls>
        <c:axId val="97374592"/>
        <c:axId val="97376512"/>
      </c:scatterChart>
      <c:valAx>
        <c:axId val="97374592"/>
        <c:scaling>
          <c:orientation val="minMax"/>
          <c:max val="1.5"/>
          <c:min val="0.5"/>
        </c:scaling>
        <c:delete val="0"/>
        <c:axPos val="b"/>
        <c:title>
          <c:tx>
            <c:rich>
              <a:bodyPr/>
              <a:lstStyle/>
              <a:p>
                <a:pPr>
                  <a:defRPr/>
                </a:pPr>
                <a:r>
                  <a:rPr lang="en-GB"/>
                  <a:t>Varying max</a:t>
                </a:r>
                <a:r>
                  <a:rPr lang="en-GB" baseline="0"/>
                  <a:t> emptyings per day</a:t>
                </a:r>
                <a:endParaRPr lang="en-GB"/>
              </a:p>
            </c:rich>
          </c:tx>
          <c:overlay val="0"/>
        </c:title>
        <c:numFmt formatCode="General" sourceLinked="1"/>
        <c:majorTickMark val="none"/>
        <c:minorTickMark val="none"/>
        <c:tickLblPos val="nextTo"/>
        <c:crossAx val="97376512"/>
        <c:crosses val="autoZero"/>
        <c:crossBetween val="midCat"/>
      </c:valAx>
      <c:valAx>
        <c:axId val="97376512"/>
        <c:scaling>
          <c:orientation val="minMax"/>
          <c:max val="0.4"/>
          <c:min val="0"/>
        </c:scaling>
        <c:delete val="0"/>
        <c:axPos val="l"/>
        <c:title>
          <c:tx>
            <c:rich>
              <a:bodyPr/>
              <a:lstStyle/>
              <a:p>
                <a:pPr>
                  <a:defRPr/>
                </a:pPr>
                <a:r>
                  <a:rPr lang="en-GB"/>
                  <a:t>Savings wrt Static</a:t>
                </a:r>
              </a:p>
            </c:rich>
          </c:tx>
          <c:overlay val="0"/>
        </c:title>
        <c:numFmt formatCode="0.0%" sourceLinked="1"/>
        <c:majorTickMark val="none"/>
        <c:minorTickMark val="none"/>
        <c:tickLblPos val="nextTo"/>
        <c:crossAx val="97374592"/>
        <c:crosses val="autoZero"/>
        <c:crossBetween val="midCat"/>
        <c:majorUnit val="0.1"/>
      </c:valAx>
    </c:plotArea>
    <c:legend>
      <c:legendPos val="t"/>
      <c:overlay val="1"/>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0498" tIns="45249" rIns="90498" bIns="45249" rtlCol="0"/>
          <a:lstStyle>
            <a:lvl1pPr algn="l">
              <a:defRPr sz="1200"/>
            </a:lvl1pPr>
          </a:lstStyle>
          <a:p>
            <a:pPr>
              <a:defRPr/>
            </a:pPr>
            <a:endParaRPr lang="en-GB"/>
          </a:p>
        </p:txBody>
      </p:sp>
      <p:sp>
        <p:nvSpPr>
          <p:cNvPr id="3" name="Date Placeholder 2"/>
          <p:cNvSpPr>
            <a:spLocks noGrp="1"/>
          </p:cNvSpPr>
          <p:nvPr>
            <p:ph type="dt" sz="quarter" idx="1"/>
          </p:nvPr>
        </p:nvSpPr>
        <p:spPr>
          <a:xfrm>
            <a:off x="3854450" y="0"/>
            <a:ext cx="2949575" cy="496888"/>
          </a:xfrm>
          <a:prstGeom prst="rect">
            <a:avLst/>
          </a:prstGeom>
        </p:spPr>
        <p:txBody>
          <a:bodyPr vert="horz" lIns="90498" tIns="45249" rIns="90498" bIns="45249" rtlCol="0"/>
          <a:lstStyle>
            <a:lvl1pPr algn="r">
              <a:defRPr sz="1200"/>
            </a:lvl1pPr>
          </a:lstStyle>
          <a:p>
            <a:pPr>
              <a:defRPr/>
            </a:pPr>
            <a:fld id="{B4D5393C-F00F-4987-95E0-C675F15B26AE}" type="datetimeFigureOut">
              <a:rPr lang="en-GB"/>
              <a:pPr>
                <a:defRPr/>
              </a:pPr>
              <a:t>11/11/2013</a:t>
            </a:fld>
            <a:endParaRPr lang="en-GB"/>
          </a:p>
        </p:txBody>
      </p:sp>
      <p:sp>
        <p:nvSpPr>
          <p:cNvPr id="4" name="Footer Placeholder 3"/>
          <p:cNvSpPr>
            <a:spLocks noGrp="1"/>
          </p:cNvSpPr>
          <p:nvPr>
            <p:ph type="ftr" sz="quarter" idx="2"/>
          </p:nvPr>
        </p:nvSpPr>
        <p:spPr>
          <a:xfrm>
            <a:off x="0" y="9440863"/>
            <a:ext cx="2949575" cy="496887"/>
          </a:xfrm>
          <a:prstGeom prst="rect">
            <a:avLst/>
          </a:prstGeom>
        </p:spPr>
        <p:txBody>
          <a:bodyPr vert="horz" lIns="90498" tIns="45249" rIns="90498" bIns="45249"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0498" tIns="45249" rIns="90498" bIns="45249" rtlCol="0" anchor="b"/>
          <a:lstStyle>
            <a:lvl1pPr algn="r">
              <a:defRPr sz="1200"/>
            </a:lvl1pPr>
          </a:lstStyle>
          <a:p>
            <a:pPr>
              <a:defRPr/>
            </a:pPr>
            <a:fld id="{EEF38273-87F1-4D2B-A8B7-2D0375D61DFA}" type="slidenum">
              <a:rPr lang="en-GB"/>
              <a:pPr>
                <a:defRPr/>
              </a:pPr>
              <a:t>‹#›</a:t>
            </a:fld>
            <a:endParaRPr lang="en-GB"/>
          </a:p>
        </p:txBody>
      </p:sp>
    </p:spTree>
    <p:extLst>
      <p:ext uri="{BB962C8B-B14F-4D97-AF65-F5344CB8AC3E}">
        <p14:creationId xmlns:p14="http://schemas.microsoft.com/office/powerpoint/2010/main" val="562000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98" tIns="45249" rIns="90498" bIns="45249" numCol="1" anchor="t" anchorCtr="0" compatLnSpc="1">
            <a:prstTxWarp prst="textNoShape">
              <a:avLst/>
            </a:prstTxWarp>
          </a:bodyPr>
          <a:lstStyle>
            <a:lvl1pPr>
              <a:defRPr sz="1200"/>
            </a:lvl1pPr>
          </a:lstStyle>
          <a:p>
            <a:pPr>
              <a:defRPr/>
            </a:pPr>
            <a:endParaRPr lang="nl-NL"/>
          </a:p>
        </p:txBody>
      </p:sp>
      <p:sp>
        <p:nvSpPr>
          <p:cNvPr id="3075" name="Rectangle 3"/>
          <p:cNvSpPr>
            <a:spLocks noGrp="1" noChangeArrowheads="1"/>
          </p:cNvSpPr>
          <p:nvPr>
            <p:ph type="dt" idx="1"/>
          </p:nvPr>
        </p:nvSpPr>
        <p:spPr bwMode="auto">
          <a:xfrm>
            <a:off x="385445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98" tIns="45249" rIns="90498" bIns="45249" numCol="1" anchor="t" anchorCtr="0" compatLnSpc="1">
            <a:prstTxWarp prst="textNoShape">
              <a:avLst/>
            </a:prstTxWarp>
          </a:bodyPr>
          <a:lstStyle>
            <a:lvl1pPr algn="r">
              <a:defRPr sz="1200"/>
            </a:lvl1pPr>
          </a:lstStyle>
          <a:p>
            <a:pPr>
              <a:defRPr/>
            </a:pPr>
            <a:endParaRPr lang="nl-NL"/>
          </a:p>
        </p:txBody>
      </p:sp>
      <p:sp>
        <p:nvSpPr>
          <p:cNvPr id="53252" name="Rectangle 4"/>
          <p:cNvSpPr>
            <a:spLocks noGrp="1" noRot="1" noChangeAspect="1" noChangeArrowheads="1" noTextEdit="1"/>
          </p:cNvSpPr>
          <p:nvPr>
            <p:ph type="sldImg" idx="2"/>
          </p:nvPr>
        </p:nvSpPr>
        <p:spPr bwMode="auto">
          <a:xfrm>
            <a:off x="915988" y="744538"/>
            <a:ext cx="4973637" cy="37290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1038" y="4721225"/>
            <a:ext cx="5443537"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98" tIns="45249" rIns="90498" bIns="45249"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3078" name="Rectangle 6"/>
          <p:cNvSpPr>
            <a:spLocks noGrp="1" noChangeArrowheads="1"/>
          </p:cNvSpPr>
          <p:nvPr>
            <p:ph type="ftr" sz="quarter" idx="4"/>
          </p:nvPr>
        </p:nvSpPr>
        <p:spPr bwMode="auto">
          <a:xfrm>
            <a:off x="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98" tIns="45249" rIns="90498" bIns="45249" numCol="1" anchor="b" anchorCtr="0" compatLnSpc="1">
            <a:prstTxWarp prst="textNoShape">
              <a:avLst/>
            </a:prstTxWarp>
          </a:bodyPr>
          <a:lstStyle>
            <a:lvl1pPr>
              <a:defRPr sz="1200"/>
            </a:lvl1pPr>
          </a:lstStyle>
          <a:p>
            <a:pPr>
              <a:defRPr/>
            </a:pPr>
            <a:endParaRPr lang="nl-NL"/>
          </a:p>
        </p:txBody>
      </p:sp>
      <p:sp>
        <p:nvSpPr>
          <p:cNvPr id="3079" name="Rectangle 7"/>
          <p:cNvSpPr>
            <a:spLocks noGrp="1" noChangeArrowheads="1"/>
          </p:cNvSpPr>
          <p:nvPr>
            <p:ph type="sldNum" sz="quarter" idx="5"/>
          </p:nvPr>
        </p:nvSpPr>
        <p:spPr bwMode="auto">
          <a:xfrm>
            <a:off x="385445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98" tIns="45249" rIns="90498" bIns="45249" numCol="1" anchor="b" anchorCtr="0" compatLnSpc="1">
            <a:prstTxWarp prst="textNoShape">
              <a:avLst/>
            </a:prstTxWarp>
          </a:bodyPr>
          <a:lstStyle>
            <a:lvl1pPr algn="r">
              <a:defRPr sz="1200"/>
            </a:lvl1pPr>
          </a:lstStyle>
          <a:p>
            <a:pPr>
              <a:defRPr/>
            </a:pPr>
            <a:fld id="{C4860707-4447-423D-B1B5-5432D4366916}" type="slidenum">
              <a:rPr lang="nl-NL"/>
              <a:pPr>
                <a:defRPr/>
              </a:pPr>
              <a:t>‹#›</a:t>
            </a:fld>
            <a:endParaRPr lang="nl-NL"/>
          </a:p>
        </p:txBody>
      </p:sp>
    </p:spTree>
    <p:extLst>
      <p:ext uri="{BB962C8B-B14F-4D97-AF65-F5344CB8AC3E}">
        <p14:creationId xmlns:p14="http://schemas.microsoft.com/office/powerpoint/2010/main" val="2812119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87C400-BAA7-4D86-BD10-32811FE557B3}" type="slidenum">
              <a:rPr lang="nl-NL" smtClean="0"/>
              <a:pPr eaLnBrk="1" hangingPunct="1"/>
              <a:t>2</a:t>
            </a:fld>
            <a:endParaRPr lang="nl-NL"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786961-C870-43ED-A678-9F404E09AD82}" type="slidenum">
              <a:rPr lang="nl-NL" altLang="nl-NL" smtClean="0"/>
              <a:pPr eaLnBrk="1" hangingPunct="1"/>
              <a:t>11</a:t>
            </a:fld>
            <a:endParaRPr lang="nl-NL" altLang="nl-NL"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4F0DD-BF5B-4C43-AD67-EBF3E01158DD}" type="slidenum">
              <a:rPr lang="nl-NL" altLang="nl-NL" smtClean="0"/>
              <a:pPr eaLnBrk="1" hangingPunct="1"/>
              <a:t>12</a:t>
            </a:fld>
            <a:endParaRPr lang="nl-NL" altLang="nl-NL"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BCB8EB-29D9-453B-B465-933FACCCFD41}" type="slidenum">
              <a:rPr lang="nl-NL" altLang="nl-NL" smtClean="0"/>
              <a:pPr eaLnBrk="1" hangingPunct="1"/>
              <a:t>13</a:t>
            </a:fld>
            <a:endParaRPr lang="nl-NL" altLang="nl-NL"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923237-89C0-49BC-8ADF-DD4DD373A10A}" type="slidenum">
              <a:rPr lang="nl-NL" altLang="nl-NL" smtClean="0"/>
              <a:pPr eaLnBrk="1" hangingPunct="1"/>
              <a:t>14</a:t>
            </a:fld>
            <a:endParaRPr lang="nl-NL" altLang="nl-NL"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247630-0D75-486B-B35D-7112CE898903}" type="slidenum">
              <a:rPr lang="nl-NL" altLang="nl-NL" smtClean="0"/>
              <a:pPr eaLnBrk="1" hangingPunct="1"/>
              <a:t>15</a:t>
            </a:fld>
            <a:endParaRPr lang="nl-NL" altLang="nl-NL"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0DF1DD-23DD-4EFA-8CC5-4EF8F473DF98}" type="slidenum">
              <a:rPr lang="nl-NL" altLang="nl-NL" smtClean="0"/>
              <a:pPr eaLnBrk="1" hangingPunct="1"/>
              <a:t>16</a:t>
            </a:fld>
            <a:endParaRPr lang="nl-NL" altLang="nl-NL"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094C41-3C36-447D-AC68-C4A2C7855323}" type="slidenum">
              <a:rPr lang="nl-NL" altLang="nl-NL" smtClean="0"/>
              <a:pPr eaLnBrk="1" hangingPunct="1"/>
              <a:t>17</a:t>
            </a:fld>
            <a:endParaRPr lang="nl-NL" altLang="nl-NL"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E1C4CF-3D5A-48F1-A34D-255401866994}" type="slidenum">
              <a:rPr lang="nl-NL" altLang="nl-NL" smtClean="0"/>
              <a:pPr eaLnBrk="1" hangingPunct="1"/>
              <a:t>18</a:t>
            </a:fld>
            <a:endParaRPr lang="nl-NL" altLang="nl-NL"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CEA998-4195-4565-843D-026C1DDB6478}" type="slidenum">
              <a:rPr lang="nl-NL" altLang="nl-NL" smtClean="0"/>
              <a:pPr eaLnBrk="1" hangingPunct="1"/>
              <a:t>19</a:t>
            </a:fld>
            <a:endParaRPr lang="nl-NL" altLang="nl-NL"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39426-7C94-4714-89E1-CD534B94E077}" type="slidenum">
              <a:rPr lang="nl-NL" altLang="nl-NL" smtClean="0"/>
              <a:pPr eaLnBrk="1" hangingPunct="1"/>
              <a:t>20</a:t>
            </a:fld>
            <a:endParaRPr lang="nl-NL" altLang="nl-NL"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6A055C-3CCC-4486-B8A1-467E713CA9BC}" type="slidenum">
              <a:rPr lang="nl-NL" smtClean="0"/>
              <a:pPr eaLnBrk="1" hangingPunct="1"/>
              <a:t>3</a:t>
            </a:fld>
            <a:endParaRPr lang="nl-NL"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DCCC4E-8F87-4AF7-985F-84451007316F}" type="slidenum">
              <a:rPr lang="nl-NL" altLang="nl-NL" smtClean="0"/>
              <a:pPr eaLnBrk="1" hangingPunct="1"/>
              <a:t>21</a:t>
            </a:fld>
            <a:endParaRPr lang="nl-NL" altLang="nl-NL"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45DB54-2DA5-4A6C-8B95-BA67CF0D0DF7}" type="slidenum">
              <a:rPr lang="nl-NL" altLang="nl-NL" smtClean="0"/>
              <a:pPr eaLnBrk="1" hangingPunct="1"/>
              <a:t>22</a:t>
            </a:fld>
            <a:endParaRPr lang="nl-NL" altLang="nl-NL"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E80856-98B5-43E3-9459-2240BD384536}" type="slidenum">
              <a:rPr lang="nl-NL" altLang="nl-NL" smtClean="0"/>
              <a:pPr eaLnBrk="1" hangingPunct="1"/>
              <a:t>23</a:t>
            </a:fld>
            <a:endParaRPr lang="nl-NL" altLang="nl-NL"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331811-4FFD-4632-A60D-CD8A9EDD66E4}" type="slidenum">
              <a:rPr lang="nl-NL" altLang="nl-NL" smtClean="0"/>
              <a:pPr eaLnBrk="1" hangingPunct="1"/>
              <a:t>26</a:t>
            </a:fld>
            <a:endParaRPr lang="nl-NL" altLang="nl-NL"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D0F137-AD60-4C9E-B159-5086569E4804}" type="slidenum">
              <a:rPr lang="nl-NL" altLang="nl-NL" smtClean="0"/>
              <a:pPr eaLnBrk="1" hangingPunct="1"/>
              <a:t>27</a:t>
            </a:fld>
            <a:endParaRPr lang="nl-NL" altLang="nl-NL"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D0F137-AD60-4C9E-B159-5086569E4804}" type="slidenum">
              <a:rPr lang="nl-NL" altLang="nl-NL" smtClean="0"/>
              <a:pPr eaLnBrk="1" hangingPunct="1"/>
              <a:t>28</a:t>
            </a:fld>
            <a:endParaRPr lang="nl-NL" altLang="nl-NL"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29</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30</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31</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6A055C-3CCC-4486-B8A1-467E713CA9BC}" type="slidenum">
              <a:rPr lang="nl-NL" smtClean="0"/>
              <a:pPr eaLnBrk="1" hangingPunct="1"/>
              <a:t>32</a:t>
            </a:fld>
            <a:endParaRPr lang="nl-NL"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0AA952-988D-46D7-987F-41FAAA1CD76C}" type="slidenum">
              <a:rPr lang="nl-NL" altLang="nl-NL" smtClean="0"/>
              <a:pPr eaLnBrk="1" hangingPunct="1"/>
              <a:t>4</a:t>
            </a:fld>
            <a:endParaRPr lang="nl-NL" altLang="nl-NL"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33</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34</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37</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38</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39</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4E06C7-0E4A-409C-AA98-069672B2CE5B}" type="slidenum">
              <a:rPr lang="nl-NL" altLang="nl-NL" smtClean="0"/>
              <a:pPr eaLnBrk="1" hangingPunct="1"/>
              <a:t>50</a:t>
            </a:fld>
            <a:endParaRPr lang="nl-NL" altLang="nl-N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6A055C-3CCC-4486-B8A1-467E713CA9BC}" type="slidenum">
              <a:rPr lang="nl-NL" smtClean="0"/>
              <a:pPr eaLnBrk="1" hangingPunct="1"/>
              <a:t>52</a:t>
            </a:fld>
            <a:endParaRPr lang="nl-NL"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6A055C-3CCC-4486-B8A1-467E713CA9BC}" type="slidenum">
              <a:rPr lang="nl-NL" smtClean="0"/>
              <a:pPr eaLnBrk="1" hangingPunct="1"/>
              <a:t>53</a:t>
            </a:fld>
            <a:endParaRPr lang="nl-NL"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072D1D-D472-4D49-AE08-7B74E77FBB5C}" type="slidenum">
              <a:rPr lang="nl-NL" smtClean="0"/>
              <a:pPr eaLnBrk="1" hangingPunct="1"/>
              <a:t>54</a:t>
            </a:fld>
            <a:endParaRPr lang="nl-NL"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072D1D-D472-4D49-AE08-7B74E77FBB5C}" type="slidenum">
              <a:rPr lang="nl-NL" smtClean="0"/>
              <a:pPr eaLnBrk="1" hangingPunct="1"/>
              <a:t>55</a:t>
            </a:fld>
            <a:endParaRPr lang="nl-NL"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236C5C-FF65-47D4-B944-844B230F554A}" type="slidenum">
              <a:rPr lang="nl-NL" altLang="nl-NL" smtClean="0"/>
              <a:pPr eaLnBrk="1" hangingPunct="1"/>
              <a:t>5</a:t>
            </a:fld>
            <a:endParaRPr lang="nl-NL" altLang="nl-NL"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072D1D-D472-4D49-AE08-7B74E77FBB5C}" type="slidenum">
              <a:rPr lang="nl-NL" smtClean="0"/>
              <a:pPr eaLnBrk="1" hangingPunct="1"/>
              <a:t>56</a:t>
            </a:fld>
            <a:endParaRPr lang="nl-NL"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7D82A8-A642-47C9-8AB9-774D7FB42647}" type="slidenum">
              <a:rPr lang="nl-NL" smtClean="0"/>
              <a:pPr eaLnBrk="1" hangingPunct="1"/>
              <a:t>57</a:t>
            </a:fld>
            <a:endParaRPr lang="nl-NL"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0D68B0-32C1-4E6F-8431-6B985A25F24D}" type="slidenum">
              <a:rPr lang="nl-NL" smtClean="0"/>
              <a:pPr eaLnBrk="1" hangingPunct="1"/>
              <a:t>58</a:t>
            </a:fld>
            <a:endParaRPr lang="nl-NL"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7DCBD6C-269A-4CFE-9B3D-9967F237FF21}" type="slidenum">
              <a:rPr lang="nl-NL" smtClean="0"/>
              <a:pPr eaLnBrk="1" hangingPunct="1"/>
              <a:t>59</a:t>
            </a:fld>
            <a:endParaRPr lang="nl-NL" smtClean="0"/>
          </a:p>
        </p:txBody>
      </p:sp>
      <p:sp>
        <p:nvSpPr>
          <p:cNvPr id="60419" name="Rectangle 2"/>
          <p:cNvSpPr>
            <a:spLocks noGrp="1" noRot="1" noChangeAspect="1" noChangeArrowheads="1" noTextEdit="1"/>
          </p:cNvSpPr>
          <p:nvPr>
            <p:ph type="sldImg"/>
          </p:nvPr>
        </p:nvSpPr>
        <p:spPr>
          <a:xfrm>
            <a:off x="920750" y="747713"/>
            <a:ext cx="4965700" cy="3724275"/>
          </a:xfrm>
          <a:ln/>
        </p:spPr>
      </p:sp>
      <p:sp>
        <p:nvSpPr>
          <p:cNvPr id="60420" name="Rectangle 3"/>
          <p:cNvSpPr>
            <a:spLocks noGrp="1" noChangeArrowheads="1"/>
          </p:cNvSpPr>
          <p:nvPr>
            <p:ph type="body" idx="1"/>
          </p:nvPr>
        </p:nvSpPr>
        <p:spPr>
          <a:xfrm>
            <a:off x="681038" y="4721225"/>
            <a:ext cx="5443537" cy="447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Telefoon, fax, email</a:t>
            </a:r>
          </a:p>
          <a:p>
            <a:pPr eaLnBrk="1" hangingPunct="1"/>
            <a:endParaRPr lang="en-US" smtClean="0"/>
          </a:p>
          <a:p>
            <a:pPr eaLnBrk="1" hangingPunct="1"/>
            <a:r>
              <a:rPr lang="en-US" smtClean="0"/>
              <a:t>Alle partijen communiceren dus onderling en dat leidt tot problemen</a:t>
            </a:r>
            <a:endParaRPr lang="nl-N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6DE2F3-1D96-43B6-BF53-D8BE719357EF}" type="slidenum">
              <a:rPr lang="nl-NL" smtClean="0"/>
              <a:pPr eaLnBrk="1" hangingPunct="1"/>
              <a:t>60</a:t>
            </a:fld>
            <a:endParaRPr lang="nl-NL" smtClean="0"/>
          </a:p>
        </p:txBody>
      </p:sp>
      <p:sp>
        <p:nvSpPr>
          <p:cNvPr id="27651" name="Rectangle 2"/>
          <p:cNvSpPr>
            <a:spLocks noGrp="1" noRot="1" noChangeAspect="1" noChangeArrowheads="1" noTextEdit="1"/>
          </p:cNvSpPr>
          <p:nvPr>
            <p:ph type="sldImg"/>
          </p:nvPr>
        </p:nvSpPr>
        <p:spPr>
          <a:xfrm>
            <a:off x="917575" y="746125"/>
            <a:ext cx="4972050" cy="3729038"/>
          </a:xfrm>
          <a:ln/>
        </p:spPr>
      </p:sp>
      <p:sp>
        <p:nvSpPr>
          <p:cNvPr id="27652" name="Rectangle 3"/>
          <p:cNvSpPr>
            <a:spLocks noGrp="1" noChangeArrowheads="1"/>
          </p:cNvSpPr>
          <p:nvPr>
            <p:ph type="body" idx="1"/>
          </p:nvPr>
        </p:nvSpPr>
        <p:spPr>
          <a:xfrm>
            <a:off x="680562" y="4722912"/>
            <a:ext cx="5444490" cy="44709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De nieuwe situatie is de Planning Apart Together situatie</a:t>
            </a:r>
          </a:p>
          <a:p>
            <a:pPr eaLnBrk="1" hangingPunct="1"/>
            <a:endParaRPr lang="en-US" smtClean="0">
              <a:latin typeface="Arial" charset="0"/>
            </a:endParaRPr>
          </a:p>
          <a:p>
            <a:pPr eaLnBrk="1" hangingPunct="1"/>
            <a:r>
              <a:rPr lang="en-US" smtClean="0">
                <a:latin typeface="Arial" charset="0"/>
              </a:rPr>
              <a:t>Zelfstandige bedrijven</a:t>
            </a:r>
          </a:p>
          <a:p>
            <a:pPr eaLnBrk="1" hangingPunct="1"/>
            <a:r>
              <a:rPr lang="en-US" smtClean="0">
                <a:latin typeface="Arial" charset="0"/>
              </a:rPr>
              <a:t>Elk bedrijf een agent</a:t>
            </a:r>
          </a:p>
          <a:p>
            <a:pPr eaLnBrk="1" hangingPunct="1"/>
            <a:r>
              <a:rPr lang="en-US" smtClean="0">
                <a:latin typeface="Arial" charset="0"/>
              </a:rPr>
              <a:t>Agents communiceren digitaal: effectievere communicatie, snelle besluitvorming</a:t>
            </a:r>
          </a:p>
          <a:p>
            <a:pPr eaLnBrk="1" hangingPunct="1"/>
            <a:endParaRPr lang="en-US" smtClean="0">
              <a:latin typeface="Arial" charset="0"/>
            </a:endParaRPr>
          </a:p>
          <a:p>
            <a:pPr eaLnBrk="1" hangingPunct="1"/>
            <a:r>
              <a:rPr lang="en-US" smtClean="0">
                <a:latin typeface="Arial" charset="0"/>
              </a:rPr>
              <a:t>Agent is een stukje software</a:t>
            </a:r>
          </a:p>
          <a:p>
            <a:pPr eaLnBrk="1" hangingPunct="1"/>
            <a:r>
              <a:rPr lang="en-US" smtClean="0">
                <a:latin typeface="Arial" charset="0"/>
              </a:rPr>
              <a:t>Idee is gelijk aan wat we kennen vna de verzekeringsagent en verzekeringsbedrijf</a:t>
            </a:r>
          </a:p>
          <a:p>
            <a:pPr eaLnBrk="1" hangingPunct="1"/>
            <a:endParaRPr lang="en-US" smtClean="0">
              <a:latin typeface="Arial" charset="0"/>
            </a:endParaRPr>
          </a:p>
          <a:p>
            <a:pPr eaLnBrk="1" hangingPunct="1"/>
            <a:r>
              <a:rPr lang="en-US" smtClean="0">
                <a:latin typeface="Arial" charset="0"/>
              </a:rPr>
              <a:t>Agent is bedrijfsspecifiek</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96825E-F5AD-46A1-91B8-A78C4A3956E7}" type="slidenum">
              <a:rPr lang="nl-NL" smtClean="0"/>
              <a:pPr eaLnBrk="1" hangingPunct="1"/>
              <a:t>61</a:t>
            </a:fld>
            <a:endParaRPr lang="nl-NL"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76BA54-5213-449C-AFA4-1836B41A91CD}" type="slidenum">
              <a:rPr lang="nl-NL" smtClean="0"/>
              <a:pPr eaLnBrk="1" hangingPunct="1"/>
              <a:t>62</a:t>
            </a:fld>
            <a:endParaRPr lang="nl-NL"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6ED2E8-B2FC-4EED-8D10-65A88B266275}" type="slidenum">
              <a:rPr lang="nl-NL" smtClean="0"/>
              <a:pPr eaLnBrk="1" hangingPunct="1"/>
              <a:t>63</a:t>
            </a:fld>
            <a:endParaRPr lang="nl-NL"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68A643-CA7E-42BA-84DA-3A13B9B683F1}" type="slidenum">
              <a:rPr lang="nl-NL" smtClean="0"/>
              <a:pPr eaLnBrk="1" hangingPunct="1"/>
              <a:t>67</a:t>
            </a:fld>
            <a:endParaRPr lang="nl-NL"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68A643-CA7E-42BA-84DA-3A13B9B683F1}" type="slidenum">
              <a:rPr lang="nl-NL" smtClean="0"/>
              <a:pPr eaLnBrk="1" hangingPunct="1"/>
              <a:t>68</a:t>
            </a:fld>
            <a:endParaRPr lang="nl-NL"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4A5245-A229-420C-9D46-6E02EBE4D418}" type="slidenum">
              <a:rPr lang="nl-NL" altLang="nl-NL" smtClean="0"/>
              <a:pPr eaLnBrk="1" hangingPunct="1"/>
              <a:t>6</a:t>
            </a:fld>
            <a:endParaRPr lang="nl-NL" altLang="nl-NL"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CE1992-7236-48B1-9A49-9AA80AF2E0DD}" type="slidenum">
              <a:rPr lang="nl-NL" smtClean="0"/>
              <a:pPr eaLnBrk="1" hangingPunct="1"/>
              <a:t>69</a:t>
            </a:fld>
            <a:endParaRPr lang="nl-NL"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0D68B0-32C1-4E6F-8431-6B985A25F24D}" type="slidenum">
              <a:rPr lang="nl-NL" smtClean="0"/>
              <a:pPr eaLnBrk="1" hangingPunct="1"/>
              <a:t>70</a:t>
            </a:fld>
            <a:endParaRPr lang="nl-NL"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1DBCAB-FF26-4996-92F7-03437A0314C4}" type="slidenum">
              <a:rPr lang="nl-NL" altLang="nl-NL" smtClean="0"/>
              <a:pPr eaLnBrk="1" hangingPunct="1"/>
              <a:t>7</a:t>
            </a:fld>
            <a:endParaRPr lang="nl-NL" altLang="nl-NL"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0EC359-EA73-4058-AA51-8B5C524FC3E3}" type="slidenum">
              <a:rPr lang="nl-NL" altLang="nl-NL" smtClean="0"/>
              <a:pPr eaLnBrk="1" hangingPunct="1"/>
              <a:t>8</a:t>
            </a:fld>
            <a:endParaRPr lang="nl-NL" altLang="nl-NL"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CE3200-781A-4479-B0F9-87F2E477E5E8}" type="slidenum">
              <a:rPr lang="nl-NL" altLang="nl-NL" smtClean="0"/>
              <a:pPr eaLnBrk="1" hangingPunct="1"/>
              <a:t>9</a:t>
            </a:fld>
            <a:endParaRPr lang="nl-NL" altLang="nl-NL"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288649-9D00-46C5-B128-72CAEA52BB38}" type="slidenum">
              <a:rPr lang="nl-NL" altLang="nl-NL" smtClean="0"/>
              <a:pPr eaLnBrk="1" hangingPunct="1"/>
              <a:t>10</a:t>
            </a:fld>
            <a:endParaRPr lang="nl-NL" altLang="nl-NL"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nl-NL"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100263" y="1644650"/>
            <a:ext cx="6786562" cy="1470025"/>
          </a:xfrm>
        </p:spPr>
        <p:txBody>
          <a:bodyPr lIns="91440"/>
          <a:lstStyle>
            <a:lvl1pPr>
              <a:lnSpc>
                <a:spcPts val="2500"/>
              </a:lnSpc>
              <a:defRPr>
                <a:solidFill>
                  <a:schemeClr val="bg1"/>
                </a:solidFill>
              </a:defRPr>
            </a:lvl1pPr>
          </a:lstStyle>
          <a:p>
            <a:pPr lvl="0"/>
            <a:r>
              <a:rPr lang="en-GB" noProof="0" smtClean="0"/>
              <a:t>RUIMTE VOOR DE TITEL, ARIAL NARROW BOLD </a:t>
            </a:r>
          </a:p>
        </p:txBody>
      </p:sp>
      <p:sp>
        <p:nvSpPr>
          <p:cNvPr id="51203" name="Rectangle 3"/>
          <p:cNvSpPr>
            <a:spLocks noGrp="1" noChangeArrowheads="1"/>
          </p:cNvSpPr>
          <p:nvPr>
            <p:ph type="subTitle" idx="1"/>
          </p:nvPr>
        </p:nvSpPr>
        <p:spPr>
          <a:xfrm>
            <a:off x="2098675" y="3035300"/>
            <a:ext cx="6788150" cy="1101725"/>
          </a:xfrm>
        </p:spPr>
        <p:txBody>
          <a:bodyPr lIns="91440"/>
          <a:lstStyle>
            <a:lvl1pPr marL="0" indent="0">
              <a:buFont typeface="Wingdings" pitchFamily="2" charset="2"/>
              <a:buNone/>
              <a:defRPr>
                <a:solidFill>
                  <a:schemeClr val="bg1"/>
                </a:solidFill>
                <a:latin typeface="Arial Narrow" pitchFamily="34" charset="0"/>
              </a:defRPr>
            </a:lvl1pPr>
          </a:lstStyle>
          <a:p>
            <a:pPr lvl="0"/>
            <a:r>
              <a:rPr lang="en-GB" noProof="0" smtClean="0"/>
              <a:t>RUIMTE VOOR DE SUBTITEL ARIAL NARROW C17/25</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l">
              <a:lnSpc>
                <a:spcPct val="100000"/>
              </a:lnSpc>
              <a:defRPr sz="1400"/>
            </a:lvl1pPr>
          </a:lstStyle>
          <a:p>
            <a:pPr>
              <a:defRPr/>
            </a:pPr>
            <a:endParaRPr lang="nl-NL"/>
          </a:p>
        </p:txBody>
      </p:sp>
      <p:sp>
        <p:nvSpPr>
          <p:cNvPr id="5" name="Rectangle 5"/>
          <p:cNvSpPr>
            <a:spLocks noGrp="1" noChangeArrowheads="1"/>
          </p:cNvSpPr>
          <p:nvPr>
            <p:ph type="ftr" sz="quarter" idx="11"/>
          </p:nvPr>
        </p:nvSpPr>
        <p:spPr>
          <a:xfrm>
            <a:off x="3124200" y="6245225"/>
            <a:ext cx="2895600" cy="476250"/>
          </a:xfrm>
        </p:spPr>
        <p:txBody>
          <a:bodyPr/>
          <a:lstStyle>
            <a:lvl1pPr algn="ctr">
              <a:lnSpc>
                <a:spcPct val="100000"/>
              </a:lnSpc>
              <a:spcBef>
                <a:spcPct val="0"/>
              </a:spcBef>
              <a:defRPr sz="1400"/>
            </a:lvl1pPr>
          </a:lstStyle>
          <a:p>
            <a:pPr>
              <a:defRPr/>
            </a:pPr>
            <a:r>
              <a:rPr lang="nl-NL" dirty="0" smtClean="0"/>
              <a:t>University of Maryland 2013</a:t>
            </a:r>
            <a:endParaRPr lang="nl-NL" dirty="0"/>
          </a:p>
        </p:txBody>
      </p:sp>
      <p:sp>
        <p:nvSpPr>
          <p:cNvPr id="6" name="Rectangle 6"/>
          <p:cNvSpPr>
            <a:spLocks noGrp="1" noChangeArrowheads="1"/>
          </p:cNvSpPr>
          <p:nvPr>
            <p:ph type="sldNum" sz="quarter" idx="12"/>
          </p:nvPr>
        </p:nvSpPr>
        <p:spPr>
          <a:xfrm>
            <a:off x="6553200" y="6245225"/>
            <a:ext cx="2133600" cy="476250"/>
          </a:xfrm>
        </p:spPr>
        <p:txBody>
          <a:bodyPr rIns="91440"/>
          <a:lstStyle>
            <a:lvl1pPr>
              <a:lnSpc>
                <a:spcPct val="100000"/>
              </a:lnSpc>
              <a:defRPr sz="1400"/>
            </a:lvl1pPr>
          </a:lstStyle>
          <a:p>
            <a:pPr>
              <a:defRPr/>
            </a:pPr>
            <a:fld id="{1046B4DA-ECD5-4632-8C95-977399B3A8D9}" type="slidenum">
              <a:rPr lang="nl-NL"/>
              <a:pPr>
                <a:defRPr/>
              </a:pPr>
              <a:t>‹#›</a:t>
            </a:fld>
            <a:endParaRPr lang="nl-NL"/>
          </a:p>
        </p:txBody>
      </p:sp>
    </p:spTree>
    <p:extLst>
      <p:ext uri="{BB962C8B-B14F-4D97-AF65-F5344CB8AC3E}">
        <p14:creationId xmlns:p14="http://schemas.microsoft.com/office/powerpoint/2010/main" val="346266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Footer Placeholder 4"/>
          <p:cNvSpPr>
            <a:spLocks noGrp="1"/>
          </p:cNvSpPr>
          <p:nvPr>
            <p:ph type="ftr" sz="quarter" idx="10"/>
          </p:nvPr>
        </p:nvSpPr>
        <p:spPr/>
        <p:txBody>
          <a:bodyPr/>
          <a:lstStyle>
            <a:lvl1pPr>
              <a:spcBef>
                <a:spcPct val="0"/>
              </a:spcBef>
              <a:defRPr/>
            </a:lvl1pPr>
          </a:lstStyle>
          <a:p>
            <a:pPr>
              <a:defRPr/>
            </a:pPr>
            <a:r>
              <a:rPr lang="en-GB" dirty="0" smtClean="0"/>
              <a:t>University of Maryland 2013</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88589661-4B60-49DE-BBC3-AC5B4293EF46}" type="slidenum">
              <a:rPr lang="en-GB" smtClean="0"/>
              <a:pPr>
                <a:defRPr/>
              </a:pPr>
              <a:t>‹#›</a:t>
            </a:fld>
            <a:r>
              <a:rPr lang="en-GB" dirty="0" smtClean="0"/>
              <a:t>/71</a:t>
            </a:r>
            <a:endParaRPr lang="en-GB" dirty="0"/>
          </a:p>
        </p:txBody>
      </p:sp>
    </p:spTree>
    <p:extLst>
      <p:ext uri="{BB962C8B-B14F-4D97-AF65-F5344CB8AC3E}">
        <p14:creationId xmlns:p14="http://schemas.microsoft.com/office/powerpoint/2010/main" val="388478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2125" y="363538"/>
            <a:ext cx="7121525" cy="688975"/>
          </a:xfrm>
        </p:spPr>
        <p:txBody>
          <a:bodyPr/>
          <a:lstStyle/>
          <a:p>
            <a:r>
              <a:rPr lang="en-US" smtClean="0"/>
              <a:t>Click to edit Master title style</a:t>
            </a:r>
            <a:endParaRPr lang="nl-NL"/>
          </a:p>
        </p:txBody>
      </p:sp>
      <p:sp>
        <p:nvSpPr>
          <p:cNvPr id="3" name="Text Placeholder 2"/>
          <p:cNvSpPr>
            <a:spLocks noGrp="1"/>
          </p:cNvSpPr>
          <p:nvPr>
            <p:ph type="body" sz="half" idx="1"/>
          </p:nvPr>
        </p:nvSpPr>
        <p:spPr>
          <a:xfrm>
            <a:off x="1763713" y="1341438"/>
            <a:ext cx="3482975"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5399088" y="1341438"/>
            <a:ext cx="3482975"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Footer Placeholder 5"/>
          <p:cNvSpPr>
            <a:spLocks noGrp="1"/>
          </p:cNvSpPr>
          <p:nvPr>
            <p:ph type="ftr" sz="quarter" idx="10"/>
          </p:nvPr>
        </p:nvSpPr>
        <p:spPr/>
        <p:txBody>
          <a:bodyPr/>
          <a:lstStyle>
            <a:lvl1pPr>
              <a:spcBef>
                <a:spcPct val="0"/>
              </a:spcBef>
              <a:defRPr/>
            </a:lvl1pPr>
          </a:lstStyle>
          <a:p>
            <a:pPr>
              <a:defRPr/>
            </a:pPr>
            <a:r>
              <a:rPr lang="en-GB" dirty="0" smtClean="0"/>
              <a:t>University of Maryland 2013</a:t>
            </a:r>
            <a:endParaRPr lang="en-US" dirty="0"/>
          </a:p>
        </p:txBody>
      </p:sp>
      <p:sp>
        <p:nvSpPr>
          <p:cNvPr id="6" name="Slide Number Placeholder 6"/>
          <p:cNvSpPr>
            <a:spLocks noGrp="1"/>
          </p:cNvSpPr>
          <p:nvPr>
            <p:ph type="sldNum" sz="quarter" idx="11"/>
          </p:nvPr>
        </p:nvSpPr>
        <p:spPr/>
        <p:txBody>
          <a:bodyPr/>
          <a:lstStyle>
            <a:lvl1pPr>
              <a:defRPr/>
            </a:lvl1pPr>
          </a:lstStyle>
          <a:p>
            <a:pPr>
              <a:defRPr/>
            </a:pPr>
            <a:fld id="{BDD69827-C7A1-4F5F-8BBD-CF6E9D4F67A8}" type="slidenum">
              <a:rPr lang="en-GB" smtClean="0"/>
              <a:pPr>
                <a:defRPr/>
              </a:pPr>
              <a:t>‹#›</a:t>
            </a:fld>
            <a:r>
              <a:rPr lang="en-GB" dirty="0" smtClean="0"/>
              <a:t>/71</a:t>
            </a:r>
            <a:endParaRPr lang="en-GB" dirty="0"/>
          </a:p>
        </p:txBody>
      </p:sp>
    </p:spTree>
    <p:extLst>
      <p:ext uri="{BB962C8B-B14F-4D97-AF65-F5344CB8AC3E}">
        <p14:creationId xmlns:p14="http://schemas.microsoft.com/office/powerpoint/2010/main" val="39435972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2125" y="363538"/>
            <a:ext cx="71215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en-GB" smtClean="0"/>
              <a:t>KLIK OM HET OPMAAKPROFIEL TE BEWERKEN</a:t>
            </a:r>
          </a:p>
        </p:txBody>
      </p:sp>
      <p:sp>
        <p:nvSpPr>
          <p:cNvPr id="1027" name="Rectangle 3"/>
          <p:cNvSpPr>
            <a:spLocks noGrp="1" noChangeArrowheads="1"/>
          </p:cNvSpPr>
          <p:nvPr>
            <p:ph type="body" idx="1"/>
          </p:nvPr>
        </p:nvSpPr>
        <p:spPr bwMode="auto">
          <a:xfrm>
            <a:off x="1763713" y="1341438"/>
            <a:ext cx="7118350"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GB" smtClean="0"/>
              <a:t>Klik om de opmaakprofielen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1028" name="Line 7"/>
          <p:cNvSpPr>
            <a:spLocks noChangeShapeType="1"/>
          </p:cNvSpPr>
          <p:nvPr/>
        </p:nvSpPr>
        <p:spPr bwMode="auto">
          <a:xfrm>
            <a:off x="1762125" y="1125538"/>
            <a:ext cx="7381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29" name="Picture 8" descr="UT_Logo_Black_E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Grp="1" noChangeArrowheads="1"/>
          </p:cNvSpPr>
          <p:nvPr>
            <p:ph type="ftr" sz="quarter" idx="3"/>
          </p:nvPr>
        </p:nvSpPr>
        <p:spPr bwMode="auto">
          <a:xfrm>
            <a:off x="3635375" y="6402388"/>
            <a:ext cx="47529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500"/>
              </a:lnSpc>
              <a:spcBef>
                <a:spcPct val="50000"/>
              </a:spcBef>
              <a:defRPr sz="1000">
                <a:solidFill>
                  <a:schemeClr val="tx1"/>
                </a:solidFill>
                <a:latin typeface="Arial" pitchFamily="34" charset="0"/>
                <a:cs typeface="Arial" pitchFamily="34" charset="0"/>
              </a:defRPr>
            </a:lvl1pPr>
          </a:lstStyle>
          <a:p>
            <a:pPr>
              <a:defRPr/>
            </a:pPr>
            <a:r>
              <a:rPr lang="en-GB" dirty="0" smtClean="0"/>
              <a:t>University of Maryland 2013</a:t>
            </a:r>
            <a:endParaRPr lang="en-US" dirty="0"/>
          </a:p>
        </p:txBody>
      </p:sp>
      <p:sp>
        <p:nvSpPr>
          <p:cNvPr id="8" name="Rectangle 6"/>
          <p:cNvSpPr>
            <a:spLocks noGrp="1" noChangeArrowheads="1"/>
          </p:cNvSpPr>
          <p:nvPr>
            <p:ph type="sldNum" sz="quarter" idx="4"/>
          </p:nvPr>
        </p:nvSpPr>
        <p:spPr bwMode="auto">
          <a:xfrm>
            <a:off x="8388350" y="6400800"/>
            <a:ext cx="495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lnSpc>
                <a:spcPts val="1500"/>
              </a:lnSpc>
              <a:defRPr sz="1000"/>
            </a:lvl1pPr>
          </a:lstStyle>
          <a:p>
            <a:pPr>
              <a:defRPr/>
            </a:pPr>
            <a:fld id="{52E09520-4186-48EE-AA5B-5DEAECE95CDD}" type="slidenum">
              <a:rPr lang="en-GB" smtClean="0"/>
              <a:pPr>
                <a:defRPr/>
              </a:pPr>
              <a:t>‹#›</a:t>
            </a:fld>
            <a:r>
              <a:rPr lang="en-GB" dirty="0" smtClean="0"/>
              <a:t>/71</a:t>
            </a:r>
            <a:endParaRPr lang="en-GB" dirty="0"/>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Lst>
  <p:hf hdr="0" dt="0"/>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fontAlgn="base">
        <a:spcBef>
          <a:spcPct val="0"/>
        </a:spcBef>
        <a:spcAft>
          <a:spcPct val="0"/>
        </a:spcAft>
        <a:defRPr sz="2500" b="1">
          <a:solidFill>
            <a:schemeClr val="tx2"/>
          </a:solidFill>
          <a:latin typeface="Arial Narrow" pitchFamily="34" charset="0"/>
        </a:defRPr>
      </a:lvl6pPr>
      <a:lvl7pPr marL="914400" algn="l" rtl="0" fontAlgn="base">
        <a:spcBef>
          <a:spcPct val="0"/>
        </a:spcBef>
        <a:spcAft>
          <a:spcPct val="0"/>
        </a:spcAft>
        <a:defRPr sz="2500" b="1">
          <a:solidFill>
            <a:schemeClr val="tx2"/>
          </a:solidFill>
          <a:latin typeface="Arial Narrow" pitchFamily="34" charset="0"/>
        </a:defRPr>
      </a:lvl7pPr>
      <a:lvl8pPr marL="1371600" algn="l" rtl="0" fontAlgn="base">
        <a:spcBef>
          <a:spcPct val="0"/>
        </a:spcBef>
        <a:spcAft>
          <a:spcPct val="0"/>
        </a:spcAft>
        <a:defRPr sz="2500" b="1">
          <a:solidFill>
            <a:schemeClr val="tx2"/>
          </a:solidFill>
          <a:latin typeface="Arial Narrow" pitchFamily="34" charset="0"/>
        </a:defRPr>
      </a:lvl8pPr>
      <a:lvl9pPr marL="1828800" algn="l" rtl="0" fontAlgn="base">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19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17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1600">
          <a:solidFill>
            <a:schemeClr val="tx1"/>
          </a:solidFill>
          <a:latin typeface="+mn-lt"/>
        </a:defRPr>
      </a:lvl5pPr>
      <a:lvl6pPr marL="18018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6pPr>
      <a:lvl7pPr marL="22590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7pPr>
      <a:lvl8pPr marL="27162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8pPr>
      <a:lvl9pPr marL="31734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oleObject" Target="../embeddings/oleObject1.bin"/><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7.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3.jpe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7.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3.jpe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3.jpeg"/><Relationship Id="rId7"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19.png"/><Relationship Id="rId9"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3" Type="http://schemas.openxmlformats.org/officeDocument/2006/relationships/image" Target="../media/image80.png"/><Relationship Id="rId7" Type="http://schemas.openxmlformats.org/officeDocument/2006/relationships/image" Target="../media/image105.png"/><Relationship Id="rId12"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6.emf"/><Relationship Id="rId7" Type="http://schemas.openxmlformats.org/officeDocument/2006/relationships/image" Target="../media/image120.emf"/><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emf"/><Relationship Id="rId4" Type="http://schemas.openxmlformats.org/officeDocument/2006/relationships/image" Target="../media/image117.emf"/></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2064" y="1609173"/>
            <a:ext cx="3300136" cy="5956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UT_Titel zwart_2_E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2249488" y="1412776"/>
            <a:ext cx="5491162" cy="1099102"/>
          </a:xfrm>
        </p:spPr>
        <p:txBody>
          <a:bodyPr/>
          <a:lstStyle/>
          <a:p>
            <a:pPr eaLnBrk="1" hangingPunct="1">
              <a:lnSpc>
                <a:spcPts val="3000"/>
              </a:lnSpc>
            </a:pPr>
            <a:r>
              <a:rPr lang="en-GB" sz="2800" dirty="0" smtClean="0"/>
              <a:t/>
            </a:r>
            <a:br>
              <a:rPr lang="en-GB" sz="2800" dirty="0" smtClean="0"/>
            </a:br>
            <a:r>
              <a:rPr lang="en-GB" sz="2700" dirty="0" smtClean="0"/>
              <a:t>Dynamic Routing of </a:t>
            </a:r>
            <a:r>
              <a:rPr lang="en-GB" sz="2700" dirty="0"/>
              <a:t>Police </a:t>
            </a:r>
            <a:r>
              <a:rPr lang="en-GB" sz="2700" dirty="0" smtClean="0"/>
              <a:t>Helicopters, Waste Trucks and </a:t>
            </a:r>
            <a:r>
              <a:rPr lang="en-GB" sz="2700" dirty="0"/>
              <a:t>Container </a:t>
            </a:r>
            <a:r>
              <a:rPr lang="en-GB" sz="2700" dirty="0" smtClean="0"/>
              <a:t>Vessels</a:t>
            </a:r>
            <a:endParaRPr lang="en-US" sz="2700" dirty="0" smtClean="0"/>
          </a:p>
        </p:txBody>
      </p:sp>
      <p:sp>
        <p:nvSpPr>
          <p:cNvPr id="5124" name="Rectangle 4"/>
          <p:cNvSpPr>
            <a:spLocks noGrp="1" noChangeArrowheads="1"/>
          </p:cNvSpPr>
          <p:nvPr>
            <p:ph type="subTitle" idx="1"/>
          </p:nvPr>
        </p:nvSpPr>
        <p:spPr>
          <a:xfrm>
            <a:off x="2247900" y="2996952"/>
            <a:ext cx="6788150" cy="2376710"/>
          </a:xfrm>
        </p:spPr>
        <p:txBody>
          <a:bodyPr/>
          <a:lstStyle/>
          <a:p>
            <a:pPr eaLnBrk="1" hangingPunct="1"/>
            <a:r>
              <a:rPr lang="en-US" sz="1700" b="1" dirty="0" smtClean="0"/>
              <a:t>Martijn Mes</a:t>
            </a:r>
            <a:r>
              <a:rPr lang="en-US" sz="1700" dirty="0" smtClean="0"/>
              <a:t/>
            </a:r>
            <a:br>
              <a:rPr lang="en-US" sz="1700" dirty="0" smtClean="0"/>
            </a:br>
            <a:r>
              <a:rPr lang="en-US" sz="1700" dirty="0" smtClean="0">
                <a:solidFill>
                  <a:srgbClr val="66CCFF"/>
                </a:solidFill>
              </a:rPr>
              <a:t>Department of Industrial Engineering and Business Information Systems</a:t>
            </a:r>
            <a:br>
              <a:rPr lang="en-US" sz="1700" dirty="0" smtClean="0">
                <a:solidFill>
                  <a:srgbClr val="66CCFF"/>
                </a:solidFill>
              </a:rPr>
            </a:br>
            <a:r>
              <a:rPr lang="en-US" sz="1700" dirty="0" smtClean="0">
                <a:solidFill>
                  <a:srgbClr val="66CCFF"/>
                </a:solidFill>
              </a:rPr>
              <a:t>University of Twente</a:t>
            </a:r>
            <a:br>
              <a:rPr lang="en-US" sz="1700" dirty="0" smtClean="0">
                <a:solidFill>
                  <a:srgbClr val="66CCFF"/>
                </a:solidFill>
              </a:rPr>
            </a:br>
            <a:r>
              <a:rPr lang="en-US" sz="1700" dirty="0" smtClean="0">
                <a:solidFill>
                  <a:srgbClr val="66CCFF"/>
                </a:solidFill>
              </a:rPr>
              <a:t>The Netherlands</a:t>
            </a:r>
          </a:p>
          <a:p>
            <a:pPr eaLnBrk="1" hangingPunct="1"/>
            <a:endParaRPr lang="en-US" sz="1700" dirty="0">
              <a:solidFill>
                <a:srgbClr val="66CCFF"/>
              </a:solidFill>
            </a:endParaRPr>
          </a:p>
          <a:p>
            <a:pPr eaLnBrk="1" hangingPunct="1"/>
            <a:r>
              <a:rPr lang="en-US" sz="1700" b="1" dirty="0" smtClean="0"/>
              <a:t>Joint work with:</a:t>
            </a:r>
            <a:r>
              <a:rPr lang="en-US" sz="1700" dirty="0" smtClean="0"/>
              <a:t> </a:t>
            </a:r>
            <a:r>
              <a:rPr lang="en-US" sz="1700" dirty="0" smtClean="0">
                <a:solidFill>
                  <a:srgbClr val="66CCFF"/>
                </a:solidFill>
              </a:rPr>
              <a:t>Albert Douma, Maria Iacob, Marco </a:t>
            </a:r>
            <a:r>
              <a:rPr lang="en-US" sz="1700" dirty="0" err="1" smtClean="0">
                <a:solidFill>
                  <a:srgbClr val="66CCFF"/>
                </a:solidFill>
              </a:rPr>
              <a:t>Schutten</a:t>
            </a:r>
            <a:r>
              <a:rPr lang="en-US" sz="1700" dirty="0">
                <a:solidFill>
                  <a:srgbClr val="66CCFF"/>
                </a:solidFill>
              </a:rPr>
              <a:t>, </a:t>
            </a:r>
            <a:r>
              <a:rPr lang="en-US" sz="1700" dirty="0" smtClean="0">
                <a:solidFill>
                  <a:srgbClr val="66CCFF"/>
                </a:solidFill>
              </a:rPr>
              <a:t/>
            </a:r>
            <a:br>
              <a:rPr lang="en-US" sz="1700" dirty="0" smtClean="0">
                <a:solidFill>
                  <a:srgbClr val="66CCFF"/>
                </a:solidFill>
              </a:rPr>
            </a:br>
            <a:r>
              <a:rPr lang="en-US" sz="1700" dirty="0" smtClean="0">
                <a:solidFill>
                  <a:srgbClr val="66CCFF"/>
                </a:solidFill>
              </a:rPr>
              <a:t>Arturo </a:t>
            </a:r>
            <a:r>
              <a:rPr lang="en-US" sz="1700" dirty="0">
                <a:solidFill>
                  <a:srgbClr val="66CCFF"/>
                </a:solidFill>
              </a:rPr>
              <a:t>Pérez </a:t>
            </a:r>
            <a:r>
              <a:rPr lang="en-US" sz="1700" dirty="0" smtClean="0">
                <a:solidFill>
                  <a:srgbClr val="66CCFF"/>
                </a:solidFill>
              </a:rPr>
              <a:t>Rivera, Rick van Urk, and Erwin Hans.</a:t>
            </a:r>
          </a:p>
        </p:txBody>
      </p:sp>
      <p:sp>
        <p:nvSpPr>
          <p:cNvPr id="5125" name="Text Box 6"/>
          <p:cNvSpPr txBox="1">
            <a:spLocks noChangeArrowheads="1"/>
          </p:cNvSpPr>
          <p:nvPr/>
        </p:nvSpPr>
        <p:spPr bwMode="auto">
          <a:xfrm>
            <a:off x="4135438" y="6227763"/>
            <a:ext cx="5005387"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en-US" sz="1700" dirty="0" smtClean="0">
                <a:solidFill>
                  <a:schemeClr val="bg1"/>
                </a:solidFill>
                <a:latin typeface="Arial Narrow" pitchFamily="34" charset="0"/>
              </a:rPr>
              <a:t>Friday, November 1, 2013</a:t>
            </a:r>
            <a:r>
              <a:rPr lang="en-US" sz="1700" dirty="0">
                <a:solidFill>
                  <a:schemeClr val="bg1"/>
                </a:solidFill>
                <a:latin typeface="Arial Narrow" pitchFamily="34" charset="0"/>
              </a:rPr>
              <a:t/>
            </a:r>
            <a:br>
              <a:rPr lang="en-US" sz="1700" dirty="0">
                <a:solidFill>
                  <a:schemeClr val="bg1"/>
                </a:solidFill>
                <a:latin typeface="Arial Narrow" pitchFamily="34" charset="0"/>
              </a:rPr>
            </a:br>
            <a:r>
              <a:rPr lang="en-GB" sz="1700" dirty="0" smtClean="0">
                <a:solidFill>
                  <a:schemeClr val="bg1"/>
                </a:solidFill>
                <a:latin typeface="Arial Narrow" pitchFamily="34" charset="0"/>
              </a:rPr>
              <a:t>University of Maryland, College Park, MD</a:t>
            </a:r>
            <a:endParaRPr lang="en-US" sz="1700" dirty="0">
              <a:solidFill>
                <a:schemeClr val="bg1"/>
              </a:solidFill>
              <a:latin typeface="Arial Narrow" pitchFamily="34"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nl-NL" smtClean="0"/>
              <a:t>USING THE UNDERGROUND CONTAINERS</a:t>
            </a:r>
          </a:p>
        </p:txBody>
      </p:sp>
      <p:sp>
        <p:nvSpPr>
          <p:cNvPr id="14339" name="Rectangle 3"/>
          <p:cNvSpPr>
            <a:spLocks noGrp="1" noChangeArrowheads="1"/>
          </p:cNvSpPr>
          <p:nvPr>
            <p:ph type="body" idx="1"/>
          </p:nvPr>
        </p:nvSpPr>
        <p:spPr>
          <a:xfrm>
            <a:off x="1763713" y="1341438"/>
            <a:ext cx="7380287" cy="4751387"/>
          </a:xfrm>
        </p:spPr>
        <p:txBody>
          <a:bodyPr/>
          <a:lstStyle/>
          <a:p>
            <a:pPr eaLnBrk="1" hangingPunct="1">
              <a:defRPr/>
            </a:pPr>
            <a:r>
              <a:rPr lang="en-US" sz="1800" dirty="0" smtClean="0"/>
              <a:t>Between 2009 and 2011, around 700 underground containers have been installed; expected to increase to 2000 containers.</a:t>
            </a:r>
          </a:p>
          <a:p>
            <a:pPr eaLnBrk="1" hangingPunct="1">
              <a:defRPr/>
            </a:pPr>
            <a:r>
              <a:rPr lang="en-US" sz="1800" dirty="0" smtClean="0"/>
              <a:t>Containers are equipped with a motion sensor: the number of lid openings are communicated to Twente Milieu.</a:t>
            </a:r>
          </a:p>
          <a:p>
            <a:pPr eaLnBrk="1" hangingPunct="1">
              <a:defRPr/>
            </a:pPr>
            <a:r>
              <a:rPr lang="en-US" sz="1800" dirty="0" smtClean="0"/>
              <a:t>There is a </a:t>
            </a:r>
            <a:r>
              <a:rPr lang="en-US" sz="1800" u="sng" dirty="0" smtClean="0">
                <a:solidFill>
                  <a:schemeClr val="accent6"/>
                </a:solidFill>
              </a:rPr>
              <a:t>static cyclic schedule</a:t>
            </a:r>
            <a:r>
              <a:rPr lang="en-US" sz="1800" dirty="0" smtClean="0">
                <a:solidFill>
                  <a:schemeClr val="accent6"/>
                </a:solidFill>
              </a:rPr>
              <a:t> </a:t>
            </a:r>
            <a:r>
              <a:rPr lang="en-US" sz="1800" dirty="0" smtClean="0"/>
              <a:t>that states which containers have to be emptied on what day. For example: container X has to be emptied every Tuesday and container Y has to be emptied on Friday once in the two weeks.</a:t>
            </a:r>
          </a:p>
          <a:p>
            <a:pPr eaLnBrk="1" hangingPunct="1">
              <a:defRPr/>
            </a:pPr>
            <a:r>
              <a:rPr lang="en-US" sz="1800" u="sng" dirty="0" smtClean="0">
                <a:solidFill>
                  <a:schemeClr val="accent6"/>
                </a:solidFill>
              </a:rPr>
              <a:t>Why not using this sensor information for the whole selection process?</a:t>
            </a:r>
          </a:p>
          <a:p>
            <a:pPr eaLnBrk="1" hangingPunct="1">
              <a:defRPr/>
            </a:pPr>
            <a:r>
              <a:rPr lang="en-US" sz="1800" dirty="0"/>
              <a:t>Dynamic planning methodology: each day, select the containers to be emptied based on their estimated fill levels (using sensor information). </a:t>
            </a:r>
          </a:p>
          <a:p>
            <a:pPr eaLnBrk="1" hangingPunct="1">
              <a:defRPr/>
            </a:pPr>
            <a:endParaRPr lang="en-US" sz="1800" u="sng" dirty="0" smtClean="0">
              <a:solidFill>
                <a:schemeClr val="accent6"/>
              </a:solidFill>
            </a:endParaRPr>
          </a:p>
        </p:txBody>
      </p:sp>
      <p:sp>
        <p:nvSpPr>
          <p:cNvPr id="14340"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14341"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2299AC-B64C-476E-9CBD-38C3F12582D8}" type="slidenum">
              <a:rPr lang="en-GB" altLang="nl-NL" smtClean="0"/>
              <a:pPr eaLnBrk="1" hangingPunct="1"/>
              <a:t>10</a:t>
            </a:fld>
            <a:r>
              <a:rPr lang="en-GB" altLang="nl-NL" dirty="0" smtClean="0"/>
              <a:t>/71</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25383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nl-NL" smtClean="0"/>
              <a:t>INVENTORY ROUTING PROBLEM</a:t>
            </a:r>
          </a:p>
        </p:txBody>
      </p:sp>
      <p:sp>
        <p:nvSpPr>
          <p:cNvPr id="16387" name="Rectangle 3"/>
          <p:cNvSpPr>
            <a:spLocks noGrp="1" noChangeArrowheads="1"/>
          </p:cNvSpPr>
          <p:nvPr>
            <p:ph type="body" idx="1"/>
          </p:nvPr>
        </p:nvSpPr>
        <p:spPr>
          <a:xfrm>
            <a:off x="1763713" y="1341438"/>
            <a:ext cx="7272337" cy="5040312"/>
          </a:xfrm>
        </p:spPr>
        <p:txBody>
          <a:bodyPr/>
          <a:lstStyle/>
          <a:p>
            <a:pPr eaLnBrk="1" hangingPunct="1"/>
            <a:r>
              <a:rPr lang="en-US" altLang="nl-NL" dirty="0" smtClean="0"/>
              <a:t>In the literature, our problem is known as a Inventory Routing Problem (IRP) which combines:</a:t>
            </a:r>
          </a:p>
          <a:p>
            <a:pPr lvl="1" eaLnBrk="1" hangingPunct="1"/>
            <a:r>
              <a:rPr lang="en-US" altLang="nl-NL" dirty="0" smtClean="0"/>
              <a:t>The vehicle routing problem (VRP)</a:t>
            </a:r>
          </a:p>
          <a:p>
            <a:pPr lvl="1" eaLnBrk="1" hangingPunct="1"/>
            <a:r>
              <a:rPr lang="en-US" altLang="nl-NL" dirty="0" smtClean="0"/>
              <a:t>Inventory Management \ Vendor Managed Inventory (VMI)</a:t>
            </a:r>
          </a:p>
          <a:p>
            <a:pPr eaLnBrk="1" hangingPunct="1"/>
            <a:r>
              <a:rPr lang="en-US" altLang="nl-NL" dirty="0" smtClean="0"/>
              <a:t>Trade-off decisions:</a:t>
            </a:r>
          </a:p>
          <a:p>
            <a:pPr lvl="1" eaLnBrk="1" hangingPunct="1"/>
            <a:r>
              <a:rPr lang="en-US" altLang="nl-NL" dirty="0" smtClean="0"/>
              <a:t>When to deliver a customer?</a:t>
            </a:r>
          </a:p>
          <a:p>
            <a:pPr lvl="1" eaLnBrk="1" hangingPunct="1"/>
            <a:r>
              <a:rPr lang="en-US" altLang="nl-NL" dirty="0" smtClean="0"/>
              <a:t>How much to deliver to a customer?</a:t>
            </a:r>
          </a:p>
          <a:p>
            <a:pPr lvl="1" eaLnBrk="1" hangingPunct="1"/>
            <a:r>
              <a:rPr lang="en-US" altLang="nl-NL" dirty="0" smtClean="0"/>
              <a:t>Which delivery routes to use?</a:t>
            </a:r>
          </a:p>
        </p:txBody>
      </p:sp>
      <p:sp>
        <p:nvSpPr>
          <p:cNvPr id="16389" name="Footer Placehold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1639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1"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D4A0A2-031D-4C18-87DE-B2C8DCF5B22B}" type="slidenum">
              <a:rPr lang="en-GB" altLang="nl-NL" smtClean="0"/>
              <a:pPr eaLnBrk="1" hangingPunct="1"/>
              <a:t>11</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84354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nl-NL" smtClean="0"/>
              <a:t>ILLUSTRATION OF THE IRP</a:t>
            </a:r>
          </a:p>
        </p:txBody>
      </p:sp>
      <p:sp>
        <p:nvSpPr>
          <p:cNvPr id="17412" name="Footer Placehold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17413" name="Rectangle 3"/>
          <p:cNvSpPr txBox="1">
            <a:spLocks noChangeArrowheads="1"/>
          </p:cNvSpPr>
          <p:nvPr/>
        </p:nvSpPr>
        <p:spPr bwMode="auto">
          <a:xfrm>
            <a:off x="1763713" y="1341438"/>
            <a:ext cx="712946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255588" indent="-255588"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lnSpc>
                <a:spcPts val="2500"/>
              </a:lnSpc>
              <a:spcBef>
                <a:spcPct val="20000"/>
              </a:spcBef>
              <a:buFont typeface="Wingdings" pitchFamily="2" charset="2"/>
              <a:buChar char="§"/>
            </a:pPr>
            <a:r>
              <a:rPr lang="en-US" altLang="nl-NL" sz="2000"/>
              <a:t>Basic question for IRPs: which customers to serve today and how to route our trucks?</a:t>
            </a:r>
            <a:endParaRPr lang="en-US" altLang="nl-NL" sz="1900"/>
          </a:p>
        </p:txBody>
      </p:sp>
      <p:pic>
        <p:nvPicPr>
          <p:cNvPr id="174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4938" y="5722938"/>
            <a:ext cx="4016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Freeform 48"/>
          <p:cNvSpPr/>
          <p:nvPr/>
        </p:nvSpPr>
        <p:spPr>
          <a:xfrm>
            <a:off x="2376488" y="2795588"/>
            <a:ext cx="2484437" cy="3089275"/>
          </a:xfrm>
          <a:custGeom>
            <a:avLst/>
            <a:gdLst>
              <a:gd name="connsiteX0" fmla="*/ 2068901 w 2457709"/>
              <a:gd name="connsiteY0" fmla="*/ 974793 h 2310261"/>
              <a:gd name="connsiteX1" fmla="*/ 1976 w 2457709"/>
              <a:gd name="connsiteY1" fmla="*/ 2289243 h 2310261"/>
              <a:gd name="connsiteX2" fmla="*/ 2392751 w 2457709"/>
              <a:gd name="connsiteY2" fmla="*/ 41343 h 2310261"/>
              <a:gd name="connsiteX3" fmla="*/ 1830776 w 2457709"/>
              <a:gd name="connsiteY3" fmla="*/ 774768 h 2310261"/>
              <a:gd name="connsiteX4" fmla="*/ 1830776 w 2457709"/>
              <a:gd name="connsiteY4" fmla="*/ 774768 h 2310261"/>
              <a:gd name="connsiteX0" fmla="*/ 2078491 w 2467299"/>
              <a:gd name="connsiteY0" fmla="*/ 974793 h 2338653"/>
              <a:gd name="connsiteX1" fmla="*/ 1516516 w 2467299"/>
              <a:gd name="connsiteY1" fmla="*/ 1546293 h 2338653"/>
              <a:gd name="connsiteX2" fmla="*/ 11566 w 2467299"/>
              <a:gd name="connsiteY2" fmla="*/ 2289243 h 2338653"/>
              <a:gd name="connsiteX3" fmla="*/ 2402341 w 2467299"/>
              <a:gd name="connsiteY3" fmla="*/ 41343 h 2338653"/>
              <a:gd name="connsiteX4" fmla="*/ 1840366 w 2467299"/>
              <a:gd name="connsiteY4" fmla="*/ 774768 h 2338653"/>
              <a:gd name="connsiteX5" fmla="*/ 1840366 w 2467299"/>
              <a:gd name="connsiteY5" fmla="*/ 774768 h 2338653"/>
              <a:gd name="connsiteX0" fmla="*/ 2150843 w 2521316"/>
              <a:gd name="connsiteY0" fmla="*/ 949199 h 2264143"/>
              <a:gd name="connsiteX1" fmla="*/ 1588868 w 2521316"/>
              <a:gd name="connsiteY1" fmla="*/ 1520699 h 2264143"/>
              <a:gd name="connsiteX2" fmla="*/ 83918 w 2521316"/>
              <a:gd name="connsiteY2" fmla="*/ 2263649 h 2264143"/>
              <a:gd name="connsiteX3" fmla="*/ 436343 w 2521316"/>
              <a:gd name="connsiteY3" fmla="*/ 1606424 h 2264143"/>
              <a:gd name="connsiteX4" fmla="*/ 2474693 w 2521316"/>
              <a:gd name="connsiteY4" fmla="*/ 15749 h 2264143"/>
              <a:gd name="connsiteX5" fmla="*/ 1912718 w 2521316"/>
              <a:gd name="connsiteY5" fmla="*/ 749174 h 2264143"/>
              <a:gd name="connsiteX6" fmla="*/ 1912718 w 2521316"/>
              <a:gd name="connsiteY6" fmla="*/ 749174 h 2264143"/>
              <a:gd name="connsiteX0" fmla="*/ 2119931 w 2499134"/>
              <a:gd name="connsiteY0" fmla="*/ 1261093 h 2575861"/>
              <a:gd name="connsiteX1" fmla="*/ 1557956 w 2499134"/>
              <a:gd name="connsiteY1" fmla="*/ 1832593 h 2575861"/>
              <a:gd name="connsiteX2" fmla="*/ 53006 w 2499134"/>
              <a:gd name="connsiteY2" fmla="*/ 2575543 h 2575861"/>
              <a:gd name="connsiteX3" fmla="*/ 405431 w 2499134"/>
              <a:gd name="connsiteY3" fmla="*/ 1918318 h 2575861"/>
              <a:gd name="connsiteX4" fmla="*/ 233981 w 2499134"/>
              <a:gd name="connsiteY4" fmla="*/ 99043 h 2575861"/>
              <a:gd name="connsiteX5" fmla="*/ 2443781 w 2499134"/>
              <a:gd name="connsiteY5" fmla="*/ 327643 h 2575861"/>
              <a:gd name="connsiteX6" fmla="*/ 1881806 w 2499134"/>
              <a:gd name="connsiteY6" fmla="*/ 1061068 h 2575861"/>
              <a:gd name="connsiteX7" fmla="*/ 1881806 w 2499134"/>
              <a:gd name="connsiteY7" fmla="*/ 1061068 h 2575861"/>
              <a:gd name="connsiteX0" fmla="*/ 2119931 w 2485557"/>
              <a:gd name="connsiteY0" fmla="*/ 1774480 h 3089248"/>
              <a:gd name="connsiteX1" fmla="*/ 1557956 w 2485557"/>
              <a:gd name="connsiteY1" fmla="*/ 2345980 h 3089248"/>
              <a:gd name="connsiteX2" fmla="*/ 53006 w 2485557"/>
              <a:gd name="connsiteY2" fmla="*/ 3088930 h 3089248"/>
              <a:gd name="connsiteX3" fmla="*/ 405431 w 2485557"/>
              <a:gd name="connsiteY3" fmla="*/ 2431705 h 3089248"/>
              <a:gd name="connsiteX4" fmla="*/ 233981 w 2485557"/>
              <a:gd name="connsiteY4" fmla="*/ 612430 h 3089248"/>
              <a:gd name="connsiteX5" fmla="*/ 2196131 w 2485557"/>
              <a:gd name="connsiteY5" fmla="*/ 2830 h 3089248"/>
              <a:gd name="connsiteX6" fmla="*/ 2443781 w 2485557"/>
              <a:gd name="connsiteY6" fmla="*/ 841030 h 3089248"/>
              <a:gd name="connsiteX7" fmla="*/ 1881806 w 2485557"/>
              <a:gd name="connsiteY7" fmla="*/ 1574455 h 3089248"/>
              <a:gd name="connsiteX8" fmla="*/ 1881806 w 2485557"/>
              <a:gd name="connsiteY8" fmla="*/ 1574455 h 308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557" h="3089248">
                <a:moveTo>
                  <a:pt x="2119931" y="1774480"/>
                </a:moveTo>
                <a:cubicBezTo>
                  <a:pt x="2013569" y="1847505"/>
                  <a:pt x="1902444" y="2126905"/>
                  <a:pt x="1557956" y="2345980"/>
                </a:cubicBezTo>
                <a:cubicBezTo>
                  <a:pt x="1213469" y="2565055"/>
                  <a:pt x="245093" y="3074643"/>
                  <a:pt x="53006" y="3088930"/>
                </a:cubicBezTo>
                <a:cubicBezTo>
                  <a:pt x="-139081" y="3103217"/>
                  <a:pt x="240331" y="2633318"/>
                  <a:pt x="405431" y="2431705"/>
                </a:cubicBezTo>
                <a:cubicBezTo>
                  <a:pt x="570531" y="2230093"/>
                  <a:pt x="-13669" y="906118"/>
                  <a:pt x="233981" y="612430"/>
                </a:cubicBezTo>
                <a:cubicBezTo>
                  <a:pt x="481631" y="318742"/>
                  <a:pt x="1827831" y="-35270"/>
                  <a:pt x="2196131" y="2830"/>
                </a:cubicBezTo>
                <a:cubicBezTo>
                  <a:pt x="2564431" y="40930"/>
                  <a:pt x="2496169" y="579093"/>
                  <a:pt x="2443781" y="841030"/>
                </a:cubicBezTo>
                <a:cubicBezTo>
                  <a:pt x="2391394" y="1102968"/>
                  <a:pt x="1881806" y="1574455"/>
                  <a:pt x="1881806" y="1574455"/>
                </a:cubicBezTo>
                <a:lnTo>
                  <a:pt x="1881806" y="1574455"/>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741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72338" y="2674938"/>
            <a:ext cx="4016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Freeform 50"/>
          <p:cNvSpPr/>
          <p:nvPr/>
        </p:nvSpPr>
        <p:spPr>
          <a:xfrm>
            <a:off x="4495800" y="3046413"/>
            <a:ext cx="2984500" cy="2259012"/>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 name="connsiteX0" fmla="*/ 47625 w 2905402"/>
              <a:gd name="connsiteY0" fmla="*/ 1481444 h 1481444"/>
              <a:gd name="connsiteX1" fmla="*/ 2905125 w 2905402"/>
              <a:gd name="connsiteY1" fmla="*/ 24119 h 1481444"/>
              <a:gd name="connsiteX2" fmla="*/ 762000 w 2905402"/>
              <a:gd name="connsiteY2" fmla="*/ 595619 h 1481444"/>
              <a:gd name="connsiteX3" fmla="*/ 0 w 2905402"/>
              <a:gd name="connsiteY3" fmla="*/ 1338569 h 1481444"/>
              <a:gd name="connsiteX4" fmla="*/ 0 w 2905402"/>
              <a:gd name="connsiteY4" fmla="*/ 1338569 h 1481444"/>
              <a:gd name="connsiteX0" fmla="*/ 47625 w 2977598"/>
              <a:gd name="connsiteY0" fmla="*/ 1458893 h 1458893"/>
              <a:gd name="connsiteX1" fmla="*/ 2247900 w 2977598"/>
              <a:gd name="connsiteY1" fmla="*/ 439718 h 1458893"/>
              <a:gd name="connsiteX2" fmla="*/ 2905125 w 2977598"/>
              <a:gd name="connsiteY2" fmla="*/ 1568 h 1458893"/>
              <a:gd name="connsiteX3" fmla="*/ 762000 w 2977598"/>
              <a:gd name="connsiteY3" fmla="*/ 573068 h 1458893"/>
              <a:gd name="connsiteX4" fmla="*/ 0 w 2977598"/>
              <a:gd name="connsiteY4" fmla="*/ 1316018 h 1458893"/>
              <a:gd name="connsiteX5" fmla="*/ 0 w 2977598"/>
              <a:gd name="connsiteY5" fmla="*/ 1316018 h 1458893"/>
              <a:gd name="connsiteX0" fmla="*/ 47625 w 2918676"/>
              <a:gd name="connsiteY0" fmla="*/ 1458893 h 1458893"/>
              <a:gd name="connsiteX1" fmla="*/ 2247900 w 2918676"/>
              <a:gd name="connsiteY1" fmla="*/ 439718 h 1458893"/>
              <a:gd name="connsiteX2" fmla="*/ 2838450 w 2918676"/>
              <a:gd name="connsiteY2" fmla="*/ 1568 h 1458893"/>
              <a:gd name="connsiteX3" fmla="*/ 762000 w 2918676"/>
              <a:gd name="connsiteY3" fmla="*/ 573068 h 1458893"/>
              <a:gd name="connsiteX4" fmla="*/ 0 w 2918676"/>
              <a:gd name="connsiteY4" fmla="*/ 1316018 h 1458893"/>
              <a:gd name="connsiteX5" fmla="*/ 0 w 2918676"/>
              <a:gd name="connsiteY5" fmla="*/ 1316018 h 1458893"/>
              <a:gd name="connsiteX0" fmla="*/ 47625 w 2942057"/>
              <a:gd name="connsiteY0" fmla="*/ 1457409 h 1457409"/>
              <a:gd name="connsiteX1" fmla="*/ 2247900 w 2942057"/>
              <a:gd name="connsiteY1" fmla="*/ 438234 h 1457409"/>
              <a:gd name="connsiteX2" fmla="*/ 2838450 w 2942057"/>
              <a:gd name="connsiteY2" fmla="*/ 84 h 1457409"/>
              <a:gd name="connsiteX3" fmla="*/ 762000 w 2942057"/>
              <a:gd name="connsiteY3" fmla="*/ 571584 h 1457409"/>
              <a:gd name="connsiteX4" fmla="*/ 0 w 2942057"/>
              <a:gd name="connsiteY4" fmla="*/ 1314534 h 1457409"/>
              <a:gd name="connsiteX5" fmla="*/ 0 w 2942057"/>
              <a:gd name="connsiteY5" fmla="*/ 1314534 h 1457409"/>
              <a:gd name="connsiteX0" fmla="*/ 47625 w 2893566"/>
              <a:gd name="connsiteY0" fmla="*/ 1476454 h 1476454"/>
              <a:gd name="connsiteX1" fmla="*/ 2247900 w 2893566"/>
              <a:gd name="connsiteY1" fmla="*/ 457279 h 1476454"/>
              <a:gd name="connsiteX2" fmla="*/ 2781300 w 2893566"/>
              <a:gd name="connsiteY2" fmla="*/ 79 h 1476454"/>
              <a:gd name="connsiteX3" fmla="*/ 762000 w 2893566"/>
              <a:gd name="connsiteY3" fmla="*/ 590629 h 1476454"/>
              <a:gd name="connsiteX4" fmla="*/ 0 w 2893566"/>
              <a:gd name="connsiteY4" fmla="*/ 1333579 h 1476454"/>
              <a:gd name="connsiteX5" fmla="*/ 0 w 2893566"/>
              <a:gd name="connsiteY5" fmla="*/ 1333579 h 1476454"/>
              <a:gd name="connsiteX0" fmla="*/ 47625 w 2864058"/>
              <a:gd name="connsiteY0" fmla="*/ 1476454 h 1501329"/>
              <a:gd name="connsiteX1" fmla="*/ 2038350 w 2864058"/>
              <a:gd name="connsiteY1" fmla="*/ 1438354 h 1501329"/>
              <a:gd name="connsiteX2" fmla="*/ 2247900 w 2864058"/>
              <a:gd name="connsiteY2" fmla="*/ 457279 h 1501329"/>
              <a:gd name="connsiteX3" fmla="*/ 2781300 w 2864058"/>
              <a:gd name="connsiteY3" fmla="*/ 79 h 1501329"/>
              <a:gd name="connsiteX4" fmla="*/ 762000 w 2864058"/>
              <a:gd name="connsiteY4" fmla="*/ 590629 h 1501329"/>
              <a:gd name="connsiteX5" fmla="*/ 0 w 2864058"/>
              <a:gd name="connsiteY5" fmla="*/ 1333579 h 1501329"/>
              <a:gd name="connsiteX6" fmla="*/ 0 w 2864058"/>
              <a:gd name="connsiteY6" fmla="*/ 1333579 h 1501329"/>
              <a:gd name="connsiteX0" fmla="*/ 47625 w 2972841"/>
              <a:gd name="connsiteY0" fmla="*/ 1476454 h 1501329"/>
              <a:gd name="connsiteX1" fmla="*/ 2038350 w 2972841"/>
              <a:gd name="connsiteY1" fmla="*/ 1438354 h 1501329"/>
              <a:gd name="connsiteX2" fmla="*/ 2971800 w 2972841"/>
              <a:gd name="connsiteY2" fmla="*/ 1247854 h 1501329"/>
              <a:gd name="connsiteX3" fmla="*/ 2247900 w 2972841"/>
              <a:gd name="connsiteY3" fmla="*/ 457279 h 1501329"/>
              <a:gd name="connsiteX4" fmla="*/ 2781300 w 2972841"/>
              <a:gd name="connsiteY4" fmla="*/ 79 h 1501329"/>
              <a:gd name="connsiteX5" fmla="*/ 762000 w 2972841"/>
              <a:gd name="connsiteY5" fmla="*/ 590629 h 1501329"/>
              <a:gd name="connsiteX6" fmla="*/ 0 w 2972841"/>
              <a:gd name="connsiteY6" fmla="*/ 1333579 h 1501329"/>
              <a:gd name="connsiteX7" fmla="*/ 0 w 2972841"/>
              <a:gd name="connsiteY7" fmla="*/ 1333579 h 1501329"/>
              <a:gd name="connsiteX0" fmla="*/ 47625 w 2984566"/>
              <a:gd name="connsiteY0" fmla="*/ 1476454 h 2258357"/>
              <a:gd name="connsiteX1" fmla="*/ 2038350 w 2984566"/>
              <a:gd name="connsiteY1" fmla="*/ 1438354 h 2258357"/>
              <a:gd name="connsiteX2" fmla="*/ 2752725 w 2984566"/>
              <a:gd name="connsiteY2" fmla="*/ 2257504 h 2258357"/>
              <a:gd name="connsiteX3" fmla="*/ 2971800 w 2984566"/>
              <a:gd name="connsiteY3" fmla="*/ 1247854 h 2258357"/>
              <a:gd name="connsiteX4" fmla="*/ 2247900 w 2984566"/>
              <a:gd name="connsiteY4" fmla="*/ 457279 h 2258357"/>
              <a:gd name="connsiteX5" fmla="*/ 2781300 w 2984566"/>
              <a:gd name="connsiteY5" fmla="*/ 79 h 2258357"/>
              <a:gd name="connsiteX6" fmla="*/ 762000 w 2984566"/>
              <a:gd name="connsiteY6" fmla="*/ 590629 h 2258357"/>
              <a:gd name="connsiteX7" fmla="*/ 0 w 2984566"/>
              <a:gd name="connsiteY7" fmla="*/ 1333579 h 2258357"/>
              <a:gd name="connsiteX8" fmla="*/ 0 w 2984566"/>
              <a:gd name="connsiteY8" fmla="*/ 1333579 h 225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4566" h="2258357">
                <a:moveTo>
                  <a:pt x="47625" y="1476454"/>
                </a:moveTo>
                <a:cubicBezTo>
                  <a:pt x="284162" y="1368504"/>
                  <a:pt x="1671637" y="1608217"/>
                  <a:pt x="2038350" y="1438354"/>
                </a:cubicBezTo>
                <a:cubicBezTo>
                  <a:pt x="2457450" y="1424067"/>
                  <a:pt x="2597150" y="2289254"/>
                  <a:pt x="2752725" y="2257504"/>
                </a:cubicBezTo>
                <a:cubicBezTo>
                  <a:pt x="2908300" y="2225754"/>
                  <a:pt x="3024187" y="1403429"/>
                  <a:pt x="2971800" y="1247854"/>
                </a:cubicBezTo>
                <a:cubicBezTo>
                  <a:pt x="2919413" y="1092279"/>
                  <a:pt x="2151063" y="638254"/>
                  <a:pt x="2247900" y="457279"/>
                </a:cubicBezTo>
                <a:cubicBezTo>
                  <a:pt x="2344737" y="276304"/>
                  <a:pt x="3086100" y="6429"/>
                  <a:pt x="2781300" y="79"/>
                </a:cubicBezTo>
                <a:cubicBezTo>
                  <a:pt x="2476500" y="-6271"/>
                  <a:pt x="1225550" y="368379"/>
                  <a:pt x="762000" y="590629"/>
                </a:cubicBezTo>
                <a:cubicBezTo>
                  <a:pt x="298450" y="812879"/>
                  <a:pt x="0" y="1333579"/>
                  <a:pt x="0" y="1333579"/>
                </a:cubicBezTo>
                <a:lnTo>
                  <a:pt x="0" y="1333579"/>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Rectangle 51"/>
          <p:cNvSpPr/>
          <p:nvPr/>
        </p:nvSpPr>
        <p:spPr>
          <a:xfrm>
            <a:off x="3995738" y="4383088"/>
            <a:ext cx="990600" cy="358775"/>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53" name="Rectangle 52"/>
          <p:cNvSpPr/>
          <p:nvPr/>
        </p:nvSpPr>
        <p:spPr>
          <a:xfrm>
            <a:off x="4787900" y="3487738"/>
            <a:ext cx="99695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54" name="Oval 53"/>
          <p:cNvSpPr/>
          <p:nvPr/>
        </p:nvSpPr>
        <p:spPr>
          <a:xfrm>
            <a:off x="2339975" y="2492375"/>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5" name="Oval 54"/>
          <p:cNvSpPr/>
          <p:nvPr/>
        </p:nvSpPr>
        <p:spPr>
          <a:xfrm>
            <a:off x="3276600" y="24209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Oval 55"/>
          <p:cNvSpPr/>
          <p:nvPr/>
        </p:nvSpPr>
        <p:spPr>
          <a:xfrm>
            <a:off x="2532063" y="33448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7" name="Oval 56"/>
          <p:cNvSpPr/>
          <p:nvPr/>
        </p:nvSpPr>
        <p:spPr>
          <a:xfrm>
            <a:off x="5867400" y="264795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Oval 57"/>
          <p:cNvSpPr/>
          <p:nvPr/>
        </p:nvSpPr>
        <p:spPr>
          <a:xfrm>
            <a:off x="2674938" y="51577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Oval 58"/>
          <p:cNvSpPr/>
          <p:nvPr/>
        </p:nvSpPr>
        <p:spPr>
          <a:xfrm>
            <a:off x="3421063" y="5949950"/>
            <a:ext cx="144462"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Oval 59"/>
          <p:cNvSpPr/>
          <p:nvPr/>
        </p:nvSpPr>
        <p:spPr>
          <a:xfrm>
            <a:off x="6013450" y="5589588"/>
            <a:ext cx="144463"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Oval 61"/>
          <p:cNvSpPr/>
          <p:nvPr/>
        </p:nvSpPr>
        <p:spPr>
          <a:xfrm>
            <a:off x="7312025" y="2997200"/>
            <a:ext cx="142875"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3" name="Oval 62"/>
          <p:cNvSpPr/>
          <p:nvPr/>
        </p:nvSpPr>
        <p:spPr>
          <a:xfrm>
            <a:off x="4491038" y="2717800"/>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Oval 63"/>
          <p:cNvSpPr/>
          <p:nvPr/>
        </p:nvSpPr>
        <p:spPr>
          <a:xfrm>
            <a:off x="3276600" y="3776663"/>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Oval 64"/>
          <p:cNvSpPr/>
          <p:nvPr/>
        </p:nvSpPr>
        <p:spPr>
          <a:xfrm>
            <a:off x="2347913" y="5800725"/>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Oval 65"/>
          <p:cNvSpPr/>
          <p:nvPr/>
        </p:nvSpPr>
        <p:spPr>
          <a:xfrm>
            <a:off x="6804025" y="5938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 name="Oval 66"/>
          <p:cNvSpPr/>
          <p:nvPr/>
        </p:nvSpPr>
        <p:spPr>
          <a:xfrm>
            <a:off x="6443663" y="441801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Oval 67"/>
          <p:cNvSpPr/>
          <p:nvPr/>
        </p:nvSpPr>
        <p:spPr>
          <a:xfrm>
            <a:off x="6659563" y="34163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Oval 68"/>
          <p:cNvSpPr/>
          <p:nvPr/>
        </p:nvSpPr>
        <p:spPr>
          <a:xfrm>
            <a:off x="2251075" y="4167188"/>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Oval 70"/>
          <p:cNvSpPr/>
          <p:nvPr/>
        </p:nvSpPr>
        <p:spPr>
          <a:xfrm>
            <a:off x="3844925" y="5070475"/>
            <a:ext cx="142875"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Oval 71"/>
          <p:cNvSpPr/>
          <p:nvPr/>
        </p:nvSpPr>
        <p:spPr>
          <a:xfrm>
            <a:off x="5624513" y="45847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Oval 72"/>
          <p:cNvSpPr/>
          <p:nvPr/>
        </p:nvSpPr>
        <p:spPr>
          <a:xfrm>
            <a:off x="7167563" y="5240338"/>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Oval 73"/>
          <p:cNvSpPr/>
          <p:nvPr/>
        </p:nvSpPr>
        <p:spPr>
          <a:xfrm>
            <a:off x="3481388" y="3090863"/>
            <a:ext cx="144462"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Oval 74"/>
          <p:cNvSpPr/>
          <p:nvPr/>
        </p:nvSpPr>
        <p:spPr>
          <a:xfrm>
            <a:off x="4716463" y="58054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6" name="Straight Connector 35"/>
          <p:cNvCxnSpPr/>
          <p:nvPr/>
        </p:nvCxnSpPr>
        <p:spPr>
          <a:xfrm flipH="1">
            <a:off x="7218363" y="2341563"/>
            <a:ext cx="166687" cy="13970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7441" name="TextBox 6"/>
          <p:cNvSpPr txBox="1">
            <a:spLocks noChangeArrowheads="1"/>
          </p:cNvSpPr>
          <p:nvPr/>
        </p:nvSpPr>
        <p:spPr bwMode="auto">
          <a:xfrm>
            <a:off x="7372350" y="2101850"/>
            <a:ext cx="1220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nl-NL" sz="1200">
                <a:solidFill>
                  <a:srgbClr val="0070C0"/>
                </a:solidFill>
              </a:rPr>
              <a:t>Enough empty space left</a:t>
            </a:r>
          </a:p>
        </p:txBody>
      </p:sp>
      <p:cxnSp>
        <p:nvCxnSpPr>
          <p:cNvPr id="38" name="Straight Connector 37"/>
          <p:cNvCxnSpPr/>
          <p:nvPr/>
        </p:nvCxnSpPr>
        <p:spPr>
          <a:xfrm flipH="1">
            <a:off x="7524750" y="4148138"/>
            <a:ext cx="166688" cy="13970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7443" name="TextBox 6"/>
          <p:cNvSpPr txBox="1">
            <a:spLocks noChangeArrowheads="1"/>
          </p:cNvSpPr>
          <p:nvPr/>
        </p:nvSpPr>
        <p:spPr bwMode="auto">
          <a:xfrm>
            <a:off x="7672388" y="3841750"/>
            <a:ext cx="12207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nl-NL" sz="1200">
                <a:solidFill>
                  <a:srgbClr val="0070C0"/>
                </a:solidFill>
              </a:rPr>
              <a:t>Empty space needs to be delivered soon</a:t>
            </a:r>
          </a:p>
        </p:txBody>
      </p:sp>
      <p:sp>
        <p:nvSpPr>
          <p:cNvPr id="61" name="Oval 60"/>
          <p:cNvSpPr/>
          <p:nvPr/>
        </p:nvSpPr>
        <p:spPr>
          <a:xfrm>
            <a:off x="7380288" y="423862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Oval 69"/>
          <p:cNvSpPr/>
          <p:nvPr/>
        </p:nvSpPr>
        <p:spPr>
          <a:xfrm>
            <a:off x="7092950" y="2422525"/>
            <a:ext cx="142875"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744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4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51AE51-5250-41F8-898B-2A7AE727D2A8}" type="slidenum">
              <a:rPr lang="en-GB" altLang="nl-NL" smtClean="0"/>
              <a:pPr eaLnBrk="1" hangingPunct="1"/>
              <a:t>12</a:t>
            </a:fld>
            <a:r>
              <a:rPr lang="en-GB" altLang="nl-NL" dirty="0" smtClean="0"/>
              <a:t>/71</a:t>
            </a:r>
          </a:p>
        </p:txBody>
      </p:sp>
      <p:pic>
        <p:nvPicPr>
          <p:cNvPr id="4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1740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nl-NL" smtClean="0"/>
              <a:t>OUR SOLUTION METHODOLOGY</a:t>
            </a:r>
          </a:p>
        </p:txBody>
      </p:sp>
      <p:sp>
        <p:nvSpPr>
          <p:cNvPr id="19459" name="Rectangle 3"/>
          <p:cNvSpPr>
            <a:spLocks noGrp="1" noChangeArrowheads="1"/>
          </p:cNvSpPr>
          <p:nvPr>
            <p:ph type="body" idx="1"/>
          </p:nvPr>
        </p:nvSpPr>
        <p:spPr>
          <a:xfrm>
            <a:off x="1763713" y="1341438"/>
            <a:ext cx="7272337" cy="5040312"/>
          </a:xfrm>
        </p:spPr>
        <p:txBody>
          <a:bodyPr/>
          <a:lstStyle/>
          <a:p>
            <a:pPr eaLnBrk="1" hangingPunct="1"/>
            <a:r>
              <a:rPr lang="en-US" altLang="nl-NL" dirty="0" smtClean="0"/>
              <a:t>Some characteristics of our problem:</a:t>
            </a:r>
          </a:p>
          <a:p>
            <a:pPr lvl="1" eaLnBrk="1" hangingPunct="1"/>
            <a:r>
              <a:rPr lang="en-US" altLang="nl-NL" dirty="0" smtClean="0"/>
              <a:t>Multi-vehicle: up to 7 trucks.</a:t>
            </a:r>
          </a:p>
          <a:p>
            <a:pPr lvl="1" eaLnBrk="1" hangingPunct="1"/>
            <a:r>
              <a:rPr lang="en-US" altLang="nl-NL" dirty="0" smtClean="0"/>
              <a:t>Multi-depot: 2 parking areas and 1 waste processing center.</a:t>
            </a:r>
          </a:p>
          <a:p>
            <a:pPr lvl="1" eaLnBrk="1" hangingPunct="1"/>
            <a:r>
              <a:rPr lang="en-US" altLang="nl-NL" dirty="0" smtClean="0"/>
              <a:t>Large-scale: expanding to 2000 customers (containers), which requires &gt; 300 visits per day.</a:t>
            </a:r>
          </a:p>
          <a:p>
            <a:pPr lvl="1" eaLnBrk="1" hangingPunct="1"/>
            <a:r>
              <a:rPr lang="en-US" altLang="nl-NL" dirty="0" smtClean="0"/>
              <a:t>Long planning horizon: a short-term planning approach will postpone deliveries to the next period.</a:t>
            </a:r>
          </a:p>
          <a:p>
            <a:pPr lvl="1" eaLnBrk="1" hangingPunct="1"/>
            <a:r>
              <a:rPr lang="en-US" altLang="nl-NL" dirty="0" smtClean="0"/>
              <a:t>Dynamic environment: stochastic travel times and waste disposals → we have to be able to do </a:t>
            </a:r>
            <a:r>
              <a:rPr lang="en-US" altLang="nl-NL" dirty="0" err="1" smtClean="0"/>
              <a:t>replanning</a:t>
            </a:r>
            <a:r>
              <a:rPr lang="en-US" altLang="nl-NL" dirty="0" smtClean="0"/>
              <a:t>.</a:t>
            </a:r>
          </a:p>
          <a:p>
            <a:pPr lvl="1" eaLnBrk="1" hangingPunct="1"/>
            <a:r>
              <a:rPr lang="en-US" altLang="nl-NL" dirty="0" smtClean="0"/>
              <a:t>Changing environment: seasonal patters and special days.</a:t>
            </a:r>
          </a:p>
          <a:p>
            <a:pPr eaLnBrk="1" hangingPunct="1"/>
            <a:r>
              <a:rPr lang="en-US" altLang="nl-NL" dirty="0" smtClean="0"/>
              <a:t>To cope with these characteristics, we use a fast heuristic.</a:t>
            </a:r>
          </a:p>
          <a:p>
            <a:pPr eaLnBrk="1" hangingPunct="1"/>
            <a:r>
              <a:rPr lang="en-US" altLang="nl-NL" dirty="0" smtClean="0"/>
              <a:t>To anticipate changes in waste disposal, we equip our heuristic with a number of </a:t>
            </a:r>
            <a:r>
              <a:rPr lang="en-US" altLang="nl-NL" u="sng" dirty="0" smtClean="0"/>
              <a:t>tunable parameters</a:t>
            </a:r>
            <a:r>
              <a:rPr lang="en-US" altLang="nl-NL" dirty="0" smtClean="0"/>
              <a:t> and </a:t>
            </a:r>
            <a:r>
              <a:rPr lang="en-US" altLang="nl-NL" u="sng" dirty="0" smtClean="0"/>
              <a:t>optimize over these parameters</a:t>
            </a:r>
            <a:r>
              <a:rPr lang="en-US" altLang="nl-NL" dirty="0" smtClean="0"/>
              <a:t>.</a:t>
            </a:r>
          </a:p>
        </p:txBody>
      </p:sp>
      <p:sp>
        <p:nvSpPr>
          <p:cNvPr id="19461" name="Footer Placehold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1946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C280EA-CD43-4B9F-A3D7-7A6B818FCD1F}" type="slidenum">
              <a:rPr lang="en-GB" altLang="nl-NL" smtClean="0"/>
              <a:pPr eaLnBrk="1" hangingPunct="1"/>
              <a:t>13</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22438" y="6397572"/>
            <a:ext cx="4433738" cy="46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7280390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2"/>
          <p:cNvSpPr>
            <a:spLocks noGrp="1" noChangeArrowheads="1"/>
          </p:cNvSpPr>
          <p:nvPr>
            <p:ph type="title"/>
          </p:nvPr>
        </p:nvSpPr>
        <p:spPr/>
        <p:txBody>
          <a:bodyPr/>
          <a:lstStyle/>
          <a:p>
            <a:pPr eaLnBrk="1" hangingPunct="1"/>
            <a:r>
              <a:rPr lang="en-US" altLang="nl-NL" smtClean="0"/>
              <a:t>BASIC IDEA OF THE HEURISTIC</a:t>
            </a:r>
          </a:p>
        </p:txBody>
      </p:sp>
      <p:pic>
        <p:nvPicPr>
          <p:cNvPr id="2048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8" name="Rectangle 3"/>
          <p:cNvSpPr txBox="1">
            <a:spLocks noChangeArrowheads="1"/>
          </p:cNvSpPr>
          <p:nvPr/>
        </p:nvSpPr>
        <p:spPr bwMode="auto">
          <a:xfrm>
            <a:off x="1763713" y="1341438"/>
            <a:ext cx="7129462"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255588" indent="-255588"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lnSpc>
                <a:spcPts val="2500"/>
              </a:lnSpc>
              <a:spcBef>
                <a:spcPct val="20000"/>
              </a:spcBef>
              <a:buFont typeface="Wingdings" pitchFamily="2" charset="2"/>
              <a:buChar char="§"/>
            </a:pPr>
            <a:r>
              <a:rPr lang="en-US" altLang="nl-NL" sz="2000"/>
              <a:t>C</a:t>
            </a:r>
            <a:r>
              <a:rPr lang="en-US" altLang="nl-NL" sz="1900"/>
              <a:t>reate initial routes based on MustGo’s (seed customers and workload balancing) and extend these routes with MayGo’s.</a:t>
            </a:r>
          </a:p>
        </p:txBody>
      </p:sp>
      <p:sp>
        <p:nvSpPr>
          <p:cNvPr id="20489" name="Footer Placeholder 4"/>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grpSp>
        <p:nvGrpSpPr>
          <p:cNvPr id="2" name="Group 1"/>
          <p:cNvGrpSpPr/>
          <p:nvPr/>
        </p:nvGrpSpPr>
        <p:grpSpPr>
          <a:xfrm>
            <a:off x="2251075" y="2465388"/>
            <a:ext cx="6203950" cy="3771900"/>
            <a:chOff x="2251075" y="2465388"/>
            <a:chExt cx="6203950" cy="3771900"/>
          </a:xfrm>
        </p:grpSpPr>
        <p:cxnSp>
          <p:nvCxnSpPr>
            <p:cNvPr id="9" name="Straight Connector 8"/>
            <p:cNvCxnSpPr>
              <a:endCxn id="38" idx="7"/>
            </p:cNvCxnSpPr>
            <p:nvPr/>
          </p:nvCxnSpPr>
          <p:spPr>
            <a:xfrm flipH="1">
              <a:off x="5991225" y="2673350"/>
              <a:ext cx="166688" cy="13970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429500" y="3043238"/>
              <a:ext cx="166688" cy="138112"/>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pic>
          <p:nvPicPr>
            <p:cNvPr id="2048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86350" y="4325938"/>
              <a:ext cx="401638"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94288" y="4683125"/>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34" name="Rectangle 33"/>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35" name="Oval 34"/>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Oval 36"/>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Oval 42"/>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Oval 43"/>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Oval 44"/>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Oval 45"/>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Oval 46"/>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Oval 47"/>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Oval 48"/>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Oval 49"/>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 name="Oval 50"/>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Oval 51"/>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 name="Oval 52"/>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Oval 53"/>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Oval 55"/>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Oval 57"/>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Oval 58"/>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Oval 59"/>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Oval 60"/>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14" name="TextBox 6"/>
            <p:cNvSpPr txBox="1">
              <a:spLocks noChangeArrowheads="1"/>
            </p:cNvSpPr>
            <p:nvPr/>
          </p:nvSpPr>
          <p:spPr bwMode="auto">
            <a:xfrm>
              <a:off x="6084888" y="2465388"/>
              <a:ext cx="933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nl-NL" sz="1200">
                  <a:solidFill>
                    <a:srgbClr val="0070C0"/>
                  </a:solidFill>
                </a:rPr>
                <a:t>MayGo</a:t>
              </a:r>
              <a:endParaRPr lang="en-GB" altLang="nl-NL" sz="1200">
                <a:solidFill>
                  <a:srgbClr val="0070C0"/>
                </a:solidFill>
              </a:endParaRPr>
            </a:p>
          </p:txBody>
        </p:sp>
        <p:sp>
          <p:nvSpPr>
            <p:cNvPr id="20515" name="TextBox 61"/>
            <p:cNvSpPr txBox="1">
              <a:spLocks noChangeArrowheads="1"/>
            </p:cNvSpPr>
            <p:nvPr/>
          </p:nvSpPr>
          <p:spPr bwMode="auto">
            <a:xfrm>
              <a:off x="7519988" y="2832100"/>
              <a:ext cx="9350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nl-NL" sz="1200">
                  <a:solidFill>
                    <a:srgbClr val="0070C0"/>
                  </a:solidFill>
                </a:rPr>
                <a:t>MustGo</a:t>
              </a:r>
              <a:endParaRPr lang="en-GB" altLang="nl-NL" sz="1200">
                <a:solidFill>
                  <a:srgbClr val="0070C0"/>
                </a:solidFill>
              </a:endParaRPr>
            </a:p>
          </p:txBody>
        </p:sp>
      </p:grpSp>
      <p:sp>
        <p:nvSpPr>
          <p:cNvPr id="20516"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124D94-C931-454F-9EC9-BD10B610CF02}" type="slidenum">
              <a:rPr lang="en-GB" altLang="nl-NL" smtClean="0"/>
              <a:pPr eaLnBrk="1" hangingPunct="1"/>
              <a:t>14</a:t>
            </a:fld>
            <a:r>
              <a:rPr lang="en-GB" altLang="nl-NL" dirty="0" smtClean="0"/>
              <a:t>/71</a:t>
            </a:r>
          </a:p>
        </p:txBody>
      </p:sp>
      <p:pic>
        <p:nvPicPr>
          <p:cNvPr id="4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2251075" y="2565400"/>
            <a:ext cx="6218238" cy="3671888"/>
            <a:chOff x="2251075" y="2565400"/>
            <a:chExt cx="6218238" cy="3671888"/>
          </a:xfrm>
        </p:grpSpPr>
        <p:pic>
          <p:nvPicPr>
            <p:cNvPr id="5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2338" y="2819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Connector 56"/>
            <p:cNvCxnSpPr/>
            <p:nvPr/>
          </p:nvCxnSpPr>
          <p:spPr>
            <a:xfrm flipH="1" flipV="1">
              <a:off x="7451725" y="3254375"/>
              <a:ext cx="168275" cy="123825"/>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pic>
          <p:nvPicPr>
            <p:cNvPr id="6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86350" y="4325938"/>
              <a:ext cx="401638"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Freeform 63"/>
            <p:cNvSpPr/>
            <p:nvPr/>
          </p:nvSpPr>
          <p:spPr>
            <a:xfrm>
              <a:off x="4495800" y="3182938"/>
              <a:ext cx="2911475" cy="1484312"/>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832" h="1484142">
                  <a:moveTo>
                    <a:pt x="47625" y="1484142"/>
                  </a:moveTo>
                  <a:cubicBezTo>
                    <a:pt x="1416843" y="829298"/>
                    <a:pt x="2786062" y="174455"/>
                    <a:pt x="2905125" y="26817"/>
                  </a:cubicBezTo>
                  <a:cubicBezTo>
                    <a:pt x="3024188" y="-120821"/>
                    <a:pt x="1246187" y="379242"/>
                    <a:pt x="762000" y="598317"/>
                  </a:cubicBezTo>
                  <a:cubicBezTo>
                    <a:pt x="277813" y="817392"/>
                    <a:pt x="0" y="1341267"/>
                    <a:pt x="0" y="1341267"/>
                  </a:cubicBezTo>
                  <a:lnTo>
                    <a:pt x="0" y="1341267"/>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Rectangle 64"/>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66" name="Rectangle 65"/>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67" name="Oval 66"/>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TextBox 40"/>
            <p:cNvSpPr txBox="1">
              <a:spLocks noChangeArrowheads="1"/>
            </p:cNvSpPr>
            <p:nvPr/>
          </p:nvSpPr>
          <p:spPr bwMode="auto">
            <a:xfrm>
              <a:off x="7535863" y="3309938"/>
              <a:ext cx="933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nl-NL" sz="1200">
                  <a:solidFill>
                    <a:srgbClr val="0070C0"/>
                  </a:solidFill>
                </a:rPr>
                <a:t>Seed</a:t>
              </a:r>
              <a:endParaRPr lang="en-GB" altLang="nl-NL" sz="1200">
                <a:solidFill>
                  <a:srgbClr val="0070C0"/>
                </a:solidFill>
              </a:endParaRPr>
            </a:p>
          </p:txBody>
        </p:sp>
        <p:sp>
          <p:nvSpPr>
            <p:cNvPr id="69" name="Oval 68"/>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Oval 69"/>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Oval 70"/>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Oval 71"/>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Oval 72"/>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Oval 73"/>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Oval 74"/>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Oval 75"/>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7" name="Oval 76"/>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Oval 77"/>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Oval 78"/>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0" name="Oval 79"/>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 name="Oval 80"/>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 name="Oval 81"/>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3" name="Oval 82"/>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Oval 83"/>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5" name="Oval 84"/>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 name="Oval 85"/>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7" name="Oval 86"/>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Oval 87"/>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9" name="Oval 88"/>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0" name="Group 89"/>
          <p:cNvGrpSpPr/>
          <p:nvPr/>
        </p:nvGrpSpPr>
        <p:grpSpPr>
          <a:xfrm>
            <a:off x="2251075" y="2565400"/>
            <a:ext cx="5422900" cy="3703638"/>
            <a:chOff x="2251075" y="2565400"/>
            <a:chExt cx="5422900" cy="3703638"/>
          </a:xfrm>
        </p:grpSpPr>
        <p:pic>
          <p:nvPicPr>
            <p:cNvPr id="9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938" y="5867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Freeform 91"/>
            <p:cNvSpPr/>
            <p:nvPr/>
          </p:nvSpPr>
          <p:spPr>
            <a:xfrm>
              <a:off x="2427288" y="3740150"/>
              <a:ext cx="2457450" cy="2309813"/>
            </a:xfrm>
            <a:custGeom>
              <a:avLst/>
              <a:gdLst>
                <a:gd name="connsiteX0" fmla="*/ 2068901 w 2457709"/>
                <a:gd name="connsiteY0" fmla="*/ 974793 h 2310261"/>
                <a:gd name="connsiteX1" fmla="*/ 1976 w 2457709"/>
                <a:gd name="connsiteY1" fmla="*/ 2289243 h 2310261"/>
                <a:gd name="connsiteX2" fmla="*/ 2392751 w 2457709"/>
                <a:gd name="connsiteY2" fmla="*/ 41343 h 2310261"/>
                <a:gd name="connsiteX3" fmla="*/ 1830776 w 2457709"/>
                <a:gd name="connsiteY3" fmla="*/ 774768 h 2310261"/>
                <a:gd name="connsiteX4" fmla="*/ 1830776 w 2457709"/>
                <a:gd name="connsiteY4" fmla="*/ 774768 h 2310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709" h="2310261">
                  <a:moveTo>
                    <a:pt x="2068901" y="974793"/>
                  </a:moveTo>
                  <a:cubicBezTo>
                    <a:pt x="1008451" y="1709805"/>
                    <a:pt x="-51999" y="2444818"/>
                    <a:pt x="1976" y="2289243"/>
                  </a:cubicBezTo>
                  <a:cubicBezTo>
                    <a:pt x="55951" y="2133668"/>
                    <a:pt x="2087951" y="293755"/>
                    <a:pt x="2392751" y="41343"/>
                  </a:cubicBezTo>
                  <a:cubicBezTo>
                    <a:pt x="2697551" y="-211069"/>
                    <a:pt x="1830776" y="774768"/>
                    <a:pt x="1830776" y="774768"/>
                  </a:cubicBezTo>
                  <a:lnTo>
                    <a:pt x="1830776" y="774768"/>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2338" y="2819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Freeform 93"/>
            <p:cNvSpPr/>
            <p:nvPr/>
          </p:nvSpPr>
          <p:spPr>
            <a:xfrm>
              <a:off x="4495800" y="3182938"/>
              <a:ext cx="2911475" cy="1484312"/>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832" h="1484142">
                  <a:moveTo>
                    <a:pt x="47625" y="1484142"/>
                  </a:moveTo>
                  <a:cubicBezTo>
                    <a:pt x="1416843" y="829298"/>
                    <a:pt x="2786062" y="174455"/>
                    <a:pt x="2905125" y="26817"/>
                  </a:cubicBezTo>
                  <a:cubicBezTo>
                    <a:pt x="3024188" y="-120821"/>
                    <a:pt x="1246187" y="379242"/>
                    <a:pt x="762000" y="598317"/>
                  </a:cubicBezTo>
                  <a:cubicBezTo>
                    <a:pt x="277813" y="817392"/>
                    <a:pt x="0" y="1341267"/>
                    <a:pt x="0" y="1341267"/>
                  </a:cubicBezTo>
                  <a:lnTo>
                    <a:pt x="0" y="1341267"/>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5" name="Rectangle 94"/>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96" name="Rectangle 95"/>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97" name="Oval 96"/>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Oval 97"/>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9" name="Oval 98"/>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Oval 99"/>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Oval 100"/>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 name="Oval 101"/>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3" name="Oval 102"/>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4" name="Oval 103"/>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Oval 104"/>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6" name="Oval 105"/>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Oval 106"/>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 name="Oval 107"/>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Oval 108"/>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0" name="Oval 109"/>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Oval 110"/>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Oval 111"/>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Oval 112"/>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Oval 113"/>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 name="Oval 114"/>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Oval 115"/>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Oval 116"/>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Oval 117"/>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19" name="Group 118"/>
          <p:cNvGrpSpPr/>
          <p:nvPr/>
        </p:nvGrpSpPr>
        <p:grpSpPr>
          <a:xfrm>
            <a:off x="2245444" y="2564904"/>
            <a:ext cx="5422900" cy="3703638"/>
            <a:chOff x="2251075" y="2565400"/>
            <a:chExt cx="5422900" cy="3703638"/>
          </a:xfrm>
        </p:grpSpPr>
        <p:pic>
          <p:nvPicPr>
            <p:cNvPr id="12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938" y="5867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Freeform 120"/>
            <p:cNvSpPr/>
            <p:nvPr/>
          </p:nvSpPr>
          <p:spPr>
            <a:xfrm>
              <a:off x="2417763" y="3740150"/>
              <a:ext cx="2466975" cy="2338388"/>
            </a:xfrm>
            <a:custGeom>
              <a:avLst/>
              <a:gdLst>
                <a:gd name="connsiteX0" fmla="*/ 2068901 w 2457709"/>
                <a:gd name="connsiteY0" fmla="*/ 974793 h 2310261"/>
                <a:gd name="connsiteX1" fmla="*/ 1976 w 2457709"/>
                <a:gd name="connsiteY1" fmla="*/ 2289243 h 2310261"/>
                <a:gd name="connsiteX2" fmla="*/ 2392751 w 2457709"/>
                <a:gd name="connsiteY2" fmla="*/ 41343 h 2310261"/>
                <a:gd name="connsiteX3" fmla="*/ 1830776 w 2457709"/>
                <a:gd name="connsiteY3" fmla="*/ 774768 h 2310261"/>
                <a:gd name="connsiteX4" fmla="*/ 1830776 w 2457709"/>
                <a:gd name="connsiteY4" fmla="*/ 774768 h 2310261"/>
                <a:gd name="connsiteX0" fmla="*/ 2078491 w 2467299"/>
                <a:gd name="connsiteY0" fmla="*/ 974793 h 2338653"/>
                <a:gd name="connsiteX1" fmla="*/ 1516516 w 2467299"/>
                <a:gd name="connsiteY1" fmla="*/ 1546293 h 2338653"/>
                <a:gd name="connsiteX2" fmla="*/ 11566 w 2467299"/>
                <a:gd name="connsiteY2" fmla="*/ 2289243 h 2338653"/>
                <a:gd name="connsiteX3" fmla="*/ 2402341 w 2467299"/>
                <a:gd name="connsiteY3" fmla="*/ 41343 h 2338653"/>
                <a:gd name="connsiteX4" fmla="*/ 1840366 w 2467299"/>
                <a:gd name="connsiteY4" fmla="*/ 774768 h 2338653"/>
                <a:gd name="connsiteX5" fmla="*/ 1840366 w 2467299"/>
                <a:gd name="connsiteY5" fmla="*/ 774768 h 233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7299" h="2338653">
                  <a:moveTo>
                    <a:pt x="2078491" y="974793"/>
                  </a:moveTo>
                  <a:cubicBezTo>
                    <a:pt x="1972129" y="1047818"/>
                    <a:pt x="1861004" y="1327218"/>
                    <a:pt x="1516516" y="1546293"/>
                  </a:cubicBezTo>
                  <a:cubicBezTo>
                    <a:pt x="1172029" y="1765368"/>
                    <a:pt x="-136071" y="2540068"/>
                    <a:pt x="11566" y="2289243"/>
                  </a:cubicBezTo>
                  <a:cubicBezTo>
                    <a:pt x="159203" y="2038418"/>
                    <a:pt x="2097541" y="293755"/>
                    <a:pt x="2402341" y="41343"/>
                  </a:cubicBezTo>
                  <a:cubicBezTo>
                    <a:pt x="2707141" y="-211069"/>
                    <a:pt x="1840366" y="774768"/>
                    <a:pt x="1840366" y="774768"/>
                  </a:cubicBezTo>
                  <a:lnTo>
                    <a:pt x="1840366" y="774768"/>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2338" y="2819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 name="Freeform 122"/>
            <p:cNvSpPr/>
            <p:nvPr/>
          </p:nvSpPr>
          <p:spPr>
            <a:xfrm>
              <a:off x="4495800" y="3190875"/>
              <a:ext cx="2894013" cy="1476375"/>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 name="connsiteX0" fmla="*/ 47625 w 2905402"/>
                <a:gd name="connsiteY0" fmla="*/ 1481444 h 1481444"/>
                <a:gd name="connsiteX1" fmla="*/ 2905125 w 2905402"/>
                <a:gd name="connsiteY1" fmla="*/ 24119 h 1481444"/>
                <a:gd name="connsiteX2" fmla="*/ 762000 w 2905402"/>
                <a:gd name="connsiteY2" fmla="*/ 595619 h 1481444"/>
                <a:gd name="connsiteX3" fmla="*/ 0 w 2905402"/>
                <a:gd name="connsiteY3" fmla="*/ 1338569 h 1481444"/>
                <a:gd name="connsiteX4" fmla="*/ 0 w 2905402"/>
                <a:gd name="connsiteY4" fmla="*/ 1338569 h 1481444"/>
                <a:gd name="connsiteX0" fmla="*/ 47625 w 2977598"/>
                <a:gd name="connsiteY0" fmla="*/ 1458893 h 1458893"/>
                <a:gd name="connsiteX1" fmla="*/ 2247900 w 2977598"/>
                <a:gd name="connsiteY1" fmla="*/ 439718 h 1458893"/>
                <a:gd name="connsiteX2" fmla="*/ 2905125 w 2977598"/>
                <a:gd name="connsiteY2" fmla="*/ 1568 h 1458893"/>
                <a:gd name="connsiteX3" fmla="*/ 762000 w 2977598"/>
                <a:gd name="connsiteY3" fmla="*/ 573068 h 1458893"/>
                <a:gd name="connsiteX4" fmla="*/ 0 w 2977598"/>
                <a:gd name="connsiteY4" fmla="*/ 1316018 h 1458893"/>
                <a:gd name="connsiteX5" fmla="*/ 0 w 2977598"/>
                <a:gd name="connsiteY5" fmla="*/ 1316018 h 1458893"/>
                <a:gd name="connsiteX0" fmla="*/ 47625 w 2918676"/>
                <a:gd name="connsiteY0" fmla="*/ 1458893 h 1458893"/>
                <a:gd name="connsiteX1" fmla="*/ 2247900 w 2918676"/>
                <a:gd name="connsiteY1" fmla="*/ 439718 h 1458893"/>
                <a:gd name="connsiteX2" fmla="*/ 2838450 w 2918676"/>
                <a:gd name="connsiteY2" fmla="*/ 1568 h 1458893"/>
                <a:gd name="connsiteX3" fmla="*/ 762000 w 2918676"/>
                <a:gd name="connsiteY3" fmla="*/ 573068 h 1458893"/>
                <a:gd name="connsiteX4" fmla="*/ 0 w 2918676"/>
                <a:gd name="connsiteY4" fmla="*/ 1316018 h 1458893"/>
                <a:gd name="connsiteX5" fmla="*/ 0 w 2918676"/>
                <a:gd name="connsiteY5" fmla="*/ 1316018 h 1458893"/>
                <a:gd name="connsiteX0" fmla="*/ 47625 w 2942057"/>
                <a:gd name="connsiteY0" fmla="*/ 1457409 h 1457409"/>
                <a:gd name="connsiteX1" fmla="*/ 2247900 w 2942057"/>
                <a:gd name="connsiteY1" fmla="*/ 438234 h 1457409"/>
                <a:gd name="connsiteX2" fmla="*/ 2838450 w 2942057"/>
                <a:gd name="connsiteY2" fmla="*/ 84 h 1457409"/>
                <a:gd name="connsiteX3" fmla="*/ 762000 w 2942057"/>
                <a:gd name="connsiteY3" fmla="*/ 571584 h 1457409"/>
                <a:gd name="connsiteX4" fmla="*/ 0 w 2942057"/>
                <a:gd name="connsiteY4" fmla="*/ 1314534 h 1457409"/>
                <a:gd name="connsiteX5" fmla="*/ 0 w 2942057"/>
                <a:gd name="connsiteY5" fmla="*/ 1314534 h 1457409"/>
                <a:gd name="connsiteX0" fmla="*/ 47625 w 2893566"/>
                <a:gd name="connsiteY0" fmla="*/ 1476454 h 1476454"/>
                <a:gd name="connsiteX1" fmla="*/ 2247900 w 2893566"/>
                <a:gd name="connsiteY1" fmla="*/ 457279 h 1476454"/>
                <a:gd name="connsiteX2" fmla="*/ 2781300 w 2893566"/>
                <a:gd name="connsiteY2" fmla="*/ 79 h 1476454"/>
                <a:gd name="connsiteX3" fmla="*/ 762000 w 2893566"/>
                <a:gd name="connsiteY3" fmla="*/ 590629 h 1476454"/>
                <a:gd name="connsiteX4" fmla="*/ 0 w 2893566"/>
                <a:gd name="connsiteY4" fmla="*/ 1333579 h 1476454"/>
                <a:gd name="connsiteX5" fmla="*/ 0 w 2893566"/>
                <a:gd name="connsiteY5" fmla="*/ 1333579 h 147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566" h="1476454">
                  <a:moveTo>
                    <a:pt x="47625" y="1476454"/>
                  </a:moveTo>
                  <a:cubicBezTo>
                    <a:pt x="463550" y="1279604"/>
                    <a:pt x="1771650" y="700167"/>
                    <a:pt x="2247900" y="457279"/>
                  </a:cubicBezTo>
                  <a:cubicBezTo>
                    <a:pt x="2724150" y="214392"/>
                    <a:pt x="3086100" y="6429"/>
                    <a:pt x="2781300" y="79"/>
                  </a:cubicBezTo>
                  <a:cubicBezTo>
                    <a:pt x="2476500" y="-6271"/>
                    <a:pt x="1225550" y="368379"/>
                    <a:pt x="762000" y="590629"/>
                  </a:cubicBezTo>
                  <a:cubicBezTo>
                    <a:pt x="298450" y="812879"/>
                    <a:pt x="0" y="1333579"/>
                    <a:pt x="0" y="1333579"/>
                  </a:cubicBezTo>
                  <a:lnTo>
                    <a:pt x="0" y="1333579"/>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Rectangle 123"/>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125" name="Rectangle 124"/>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126" name="Oval 125"/>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Oval 126"/>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8" name="Oval 127"/>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9" name="Oval 128"/>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 name="Oval 129"/>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 name="Oval 130"/>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 name="Oval 131"/>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 name="Oval 132"/>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4" name="Oval 133"/>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5" name="Oval 134"/>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6" name="Oval 135"/>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7" name="Oval 136"/>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8" name="Oval 137"/>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9" name="Oval 138"/>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0" name="Oval 139"/>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1" name="Oval 140"/>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2" name="Oval 141"/>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 name="Oval 142"/>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4" name="Oval 143"/>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5" name="Oval 144"/>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6" name="Oval 145"/>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7" name="Oval 146"/>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06" name="Group 205"/>
          <p:cNvGrpSpPr/>
          <p:nvPr/>
        </p:nvGrpSpPr>
        <p:grpSpPr>
          <a:xfrm>
            <a:off x="2245444" y="2564904"/>
            <a:ext cx="5422900" cy="3703638"/>
            <a:chOff x="2251075" y="2565400"/>
            <a:chExt cx="5422900" cy="3703638"/>
          </a:xfrm>
        </p:grpSpPr>
        <p:pic>
          <p:nvPicPr>
            <p:cNvPr id="20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938" y="5867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 name="Freeform 207"/>
            <p:cNvSpPr/>
            <p:nvPr/>
          </p:nvSpPr>
          <p:spPr>
            <a:xfrm>
              <a:off x="2344738" y="3765550"/>
              <a:ext cx="2520950" cy="2263775"/>
            </a:xfrm>
            <a:custGeom>
              <a:avLst/>
              <a:gdLst>
                <a:gd name="connsiteX0" fmla="*/ 2068901 w 2457709"/>
                <a:gd name="connsiteY0" fmla="*/ 974793 h 2310261"/>
                <a:gd name="connsiteX1" fmla="*/ 1976 w 2457709"/>
                <a:gd name="connsiteY1" fmla="*/ 2289243 h 2310261"/>
                <a:gd name="connsiteX2" fmla="*/ 2392751 w 2457709"/>
                <a:gd name="connsiteY2" fmla="*/ 41343 h 2310261"/>
                <a:gd name="connsiteX3" fmla="*/ 1830776 w 2457709"/>
                <a:gd name="connsiteY3" fmla="*/ 774768 h 2310261"/>
                <a:gd name="connsiteX4" fmla="*/ 1830776 w 2457709"/>
                <a:gd name="connsiteY4" fmla="*/ 774768 h 2310261"/>
                <a:gd name="connsiteX0" fmla="*/ 2078491 w 2467299"/>
                <a:gd name="connsiteY0" fmla="*/ 974793 h 2338653"/>
                <a:gd name="connsiteX1" fmla="*/ 1516516 w 2467299"/>
                <a:gd name="connsiteY1" fmla="*/ 1546293 h 2338653"/>
                <a:gd name="connsiteX2" fmla="*/ 11566 w 2467299"/>
                <a:gd name="connsiteY2" fmla="*/ 2289243 h 2338653"/>
                <a:gd name="connsiteX3" fmla="*/ 2402341 w 2467299"/>
                <a:gd name="connsiteY3" fmla="*/ 41343 h 2338653"/>
                <a:gd name="connsiteX4" fmla="*/ 1840366 w 2467299"/>
                <a:gd name="connsiteY4" fmla="*/ 774768 h 2338653"/>
                <a:gd name="connsiteX5" fmla="*/ 1840366 w 2467299"/>
                <a:gd name="connsiteY5" fmla="*/ 774768 h 2338653"/>
                <a:gd name="connsiteX0" fmla="*/ 2150843 w 2521316"/>
                <a:gd name="connsiteY0" fmla="*/ 949199 h 2264143"/>
                <a:gd name="connsiteX1" fmla="*/ 1588868 w 2521316"/>
                <a:gd name="connsiteY1" fmla="*/ 1520699 h 2264143"/>
                <a:gd name="connsiteX2" fmla="*/ 83918 w 2521316"/>
                <a:gd name="connsiteY2" fmla="*/ 2263649 h 2264143"/>
                <a:gd name="connsiteX3" fmla="*/ 436343 w 2521316"/>
                <a:gd name="connsiteY3" fmla="*/ 1606424 h 2264143"/>
                <a:gd name="connsiteX4" fmla="*/ 2474693 w 2521316"/>
                <a:gd name="connsiteY4" fmla="*/ 15749 h 2264143"/>
                <a:gd name="connsiteX5" fmla="*/ 1912718 w 2521316"/>
                <a:gd name="connsiteY5" fmla="*/ 749174 h 2264143"/>
                <a:gd name="connsiteX6" fmla="*/ 1912718 w 2521316"/>
                <a:gd name="connsiteY6" fmla="*/ 749174 h 22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1316" h="2264143">
                  <a:moveTo>
                    <a:pt x="2150843" y="949199"/>
                  </a:moveTo>
                  <a:cubicBezTo>
                    <a:pt x="2044481" y="1022224"/>
                    <a:pt x="1933356" y="1301624"/>
                    <a:pt x="1588868" y="1520699"/>
                  </a:cubicBezTo>
                  <a:cubicBezTo>
                    <a:pt x="1244381" y="1739774"/>
                    <a:pt x="276005" y="2249362"/>
                    <a:pt x="83918" y="2263649"/>
                  </a:cubicBezTo>
                  <a:cubicBezTo>
                    <a:pt x="-108169" y="2277936"/>
                    <a:pt x="37881" y="1981074"/>
                    <a:pt x="436343" y="1606424"/>
                  </a:cubicBezTo>
                  <a:cubicBezTo>
                    <a:pt x="834806" y="1231774"/>
                    <a:pt x="2228631" y="158624"/>
                    <a:pt x="2474693" y="15749"/>
                  </a:cubicBezTo>
                  <a:cubicBezTo>
                    <a:pt x="2720755" y="-127126"/>
                    <a:pt x="1912718" y="749174"/>
                    <a:pt x="1912718" y="749174"/>
                  </a:cubicBezTo>
                  <a:lnTo>
                    <a:pt x="1912718" y="749174"/>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2338" y="2819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 name="Freeform 209"/>
            <p:cNvSpPr/>
            <p:nvPr/>
          </p:nvSpPr>
          <p:spPr>
            <a:xfrm>
              <a:off x="4495800" y="3190875"/>
              <a:ext cx="2863850" cy="1501775"/>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 name="connsiteX0" fmla="*/ 47625 w 2905402"/>
                <a:gd name="connsiteY0" fmla="*/ 1481444 h 1481444"/>
                <a:gd name="connsiteX1" fmla="*/ 2905125 w 2905402"/>
                <a:gd name="connsiteY1" fmla="*/ 24119 h 1481444"/>
                <a:gd name="connsiteX2" fmla="*/ 762000 w 2905402"/>
                <a:gd name="connsiteY2" fmla="*/ 595619 h 1481444"/>
                <a:gd name="connsiteX3" fmla="*/ 0 w 2905402"/>
                <a:gd name="connsiteY3" fmla="*/ 1338569 h 1481444"/>
                <a:gd name="connsiteX4" fmla="*/ 0 w 2905402"/>
                <a:gd name="connsiteY4" fmla="*/ 1338569 h 1481444"/>
                <a:gd name="connsiteX0" fmla="*/ 47625 w 2977598"/>
                <a:gd name="connsiteY0" fmla="*/ 1458893 h 1458893"/>
                <a:gd name="connsiteX1" fmla="*/ 2247900 w 2977598"/>
                <a:gd name="connsiteY1" fmla="*/ 439718 h 1458893"/>
                <a:gd name="connsiteX2" fmla="*/ 2905125 w 2977598"/>
                <a:gd name="connsiteY2" fmla="*/ 1568 h 1458893"/>
                <a:gd name="connsiteX3" fmla="*/ 762000 w 2977598"/>
                <a:gd name="connsiteY3" fmla="*/ 573068 h 1458893"/>
                <a:gd name="connsiteX4" fmla="*/ 0 w 2977598"/>
                <a:gd name="connsiteY4" fmla="*/ 1316018 h 1458893"/>
                <a:gd name="connsiteX5" fmla="*/ 0 w 2977598"/>
                <a:gd name="connsiteY5" fmla="*/ 1316018 h 1458893"/>
                <a:gd name="connsiteX0" fmla="*/ 47625 w 2918676"/>
                <a:gd name="connsiteY0" fmla="*/ 1458893 h 1458893"/>
                <a:gd name="connsiteX1" fmla="*/ 2247900 w 2918676"/>
                <a:gd name="connsiteY1" fmla="*/ 439718 h 1458893"/>
                <a:gd name="connsiteX2" fmla="*/ 2838450 w 2918676"/>
                <a:gd name="connsiteY2" fmla="*/ 1568 h 1458893"/>
                <a:gd name="connsiteX3" fmla="*/ 762000 w 2918676"/>
                <a:gd name="connsiteY3" fmla="*/ 573068 h 1458893"/>
                <a:gd name="connsiteX4" fmla="*/ 0 w 2918676"/>
                <a:gd name="connsiteY4" fmla="*/ 1316018 h 1458893"/>
                <a:gd name="connsiteX5" fmla="*/ 0 w 2918676"/>
                <a:gd name="connsiteY5" fmla="*/ 1316018 h 1458893"/>
                <a:gd name="connsiteX0" fmla="*/ 47625 w 2942057"/>
                <a:gd name="connsiteY0" fmla="*/ 1457409 h 1457409"/>
                <a:gd name="connsiteX1" fmla="*/ 2247900 w 2942057"/>
                <a:gd name="connsiteY1" fmla="*/ 438234 h 1457409"/>
                <a:gd name="connsiteX2" fmla="*/ 2838450 w 2942057"/>
                <a:gd name="connsiteY2" fmla="*/ 84 h 1457409"/>
                <a:gd name="connsiteX3" fmla="*/ 762000 w 2942057"/>
                <a:gd name="connsiteY3" fmla="*/ 571584 h 1457409"/>
                <a:gd name="connsiteX4" fmla="*/ 0 w 2942057"/>
                <a:gd name="connsiteY4" fmla="*/ 1314534 h 1457409"/>
                <a:gd name="connsiteX5" fmla="*/ 0 w 2942057"/>
                <a:gd name="connsiteY5" fmla="*/ 1314534 h 1457409"/>
                <a:gd name="connsiteX0" fmla="*/ 47625 w 2893566"/>
                <a:gd name="connsiteY0" fmla="*/ 1476454 h 1476454"/>
                <a:gd name="connsiteX1" fmla="*/ 2247900 w 2893566"/>
                <a:gd name="connsiteY1" fmla="*/ 457279 h 1476454"/>
                <a:gd name="connsiteX2" fmla="*/ 2781300 w 2893566"/>
                <a:gd name="connsiteY2" fmla="*/ 79 h 1476454"/>
                <a:gd name="connsiteX3" fmla="*/ 762000 w 2893566"/>
                <a:gd name="connsiteY3" fmla="*/ 590629 h 1476454"/>
                <a:gd name="connsiteX4" fmla="*/ 0 w 2893566"/>
                <a:gd name="connsiteY4" fmla="*/ 1333579 h 1476454"/>
                <a:gd name="connsiteX5" fmla="*/ 0 w 2893566"/>
                <a:gd name="connsiteY5" fmla="*/ 1333579 h 1476454"/>
                <a:gd name="connsiteX0" fmla="*/ 47625 w 2864058"/>
                <a:gd name="connsiteY0" fmla="*/ 1476454 h 1501329"/>
                <a:gd name="connsiteX1" fmla="*/ 2038350 w 2864058"/>
                <a:gd name="connsiteY1" fmla="*/ 1438354 h 1501329"/>
                <a:gd name="connsiteX2" fmla="*/ 2247900 w 2864058"/>
                <a:gd name="connsiteY2" fmla="*/ 457279 h 1501329"/>
                <a:gd name="connsiteX3" fmla="*/ 2781300 w 2864058"/>
                <a:gd name="connsiteY3" fmla="*/ 79 h 1501329"/>
                <a:gd name="connsiteX4" fmla="*/ 762000 w 2864058"/>
                <a:gd name="connsiteY4" fmla="*/ 590629 h 1501329"/>
                <a:gd name="connsiteX5" fmla="*/ 0 w 2864058"/>
                <a:gd name="connsiteY5" fmla="*/ 1333579 h 1501329"/>
                <a:gd name="connsiteX6" fmla="*/ 0 w 2864058"/>
                <a:gd name="connsiteY6" fmla="*/ 1333579 h 150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4058" h="1501329">
                  <a:moveTo>
                    <a:pt x="47625" y="1476454"/>
                  </a:moveTo>
                  <a:cubicBezTo>
                    <a:pt x="284162" y="1368504"/>
                    <a:pt x="1671637" y="1608217"/>
                    <a:pt x="2038350" y="1438354"/>
                  </a:cubicBezTo>
                  <a:cubicBezTo>
                    <a:pt x="2405063" y="1268491"/>
                    <a:pt x="2028825" y="595391"/>
                    <a:pt x="2247900" y="457279"/>
                  </a:cubicBezTo>
                  <a:cubicBezTo>
                    <a:pt x="2466975" y="319167"/>
                    <a:pt x="3086100" y="6429"/>
                    <a:pt x="2781300" y="79"/>
                  </a:cubicBezTo>
                  <a:cubicBezTo>
                    <a:pt x="2476500" y="-6271"/>
                    <a:pt x="1225550" y="368379"/>
                    <a:pt x="762000" y="590629"/>
                  </a:cubicBezTo>
                  <a:cubicBezTo>
                    <a:pt x="298450" y="812879"/>
                    <a:pt x="0" y="1333579"/>
                    <a:pt x="0" y="1333579"/>
                  </a:cubicBezTo>
                  <a:lnTo>
                    <a:pt x="0" y="1333579"/>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1" name="Rectangle 210"/>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212" name="Rectangle 211"/>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213" name="Oval 212"/>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4" name="Oval 213"/>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5" name="Oval 214"/>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6" name="Oval 215"/>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7" name="Oval 216"/>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8" name="Oval 217"/>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9" name="Oval 218"/>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0" name="Oval 219"/>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1" name="Oval 220"/>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2" name="Oval 221"/>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3" name="Oval 222"/>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4" name="Oval 223"/>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 name="Oval 224"/>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6" name="Oval 225"/>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7" name="Oval 226"/>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8" name="Oval 227"/>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9" name="Oval 228"/>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0" name="Oval 229"/>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1" name="Oval 230"/>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2" name="Oval 231"/>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3" name="Oval 232"/>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4" name="Oval 233"/>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35" name="Group 234"/>
          <p:cNvGrpSpPr/>
          <p:nvPr/>
        </p:nvGrpSpPr>
        <p:grpSpPr>
          <a:xfrm>
            <a:off x="2245444" y="2564904"/>
            <a:ext cx="5422900" cy="3703638"/>
            <a:chOff x="2251075" y="2565400"/>
            <a:chExt cx="5422900" cy="3703638"/>
          </a:xfrm>
        </p:grpSpPr>
        <p:pic>
          <p:nvPicPr>
            <p:cNvPr id="23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938" y="5867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7" name="Freeform 236"/>
            <p:cNvSpPr/>
            <p:nvPr/>
          </p:nvSpPr>
          <p:spPr>
            <a:xfrm>
              <a:off x="2376488" y="3454400"/>
              <a:ext cx="2498725" cy="2574925"/>
            </a:xfrm>
            <a:custGeom>
              <a:avLst/>
              <a:gdLst>
                <a:gd name="connsiteX0" fmla="*/ 2068901 w 2457709"/>
                <a:gd name="connsiteY0" fmla="*/ 974793 h 2310261"/>
                <a:gd name="connsiteX1" fmla="*/ 1976 w 2457709"/>
                <a:gd name="connsiteY1" fmla="*/ 2289243 h 2310261"/>
                <a:gd name="connsiteX2" fmla="*/ 2392751 w 2457709"/>
                <a:gd name="connsiteY2" fmla="*/ 41343 h 2310261"/>
                <a:gd name="connsiteX3" fmla="*/ 1830776 w 2457709"/>
                <a:gd name="connsiteY3" fmla="*/ 774768 h 2310261"/>
                <a:gd name="connsiteX4" fmla="*/ 1830776 w 2457709"/>
                <a:gd name="connsiteY4" fmla="*/ 774768 h 2310261"/>
                <a:gd name="connsiteX0" fmla="*/ 2078491 w 2467299"/>
                <a:gd name="connsiteY0" fmla="*/ 974793 h 2338653"/>
                <a:gd name="connsiteX1" fmla="*/ 1516516 w 2467299"/>
                <a:gd name="connsiteY1" fmla="*/ 1546293 h 2338653"/>
                <a:gd name="connsiteX2" fmla="*/ 11566 w 2467299"/>
                <a:gd name="connsiteY2" fmla="*/ 2289243 h 2338653"/>
                <a:gd name="connsiteX3" fmla="*/ 2402341 w 2467299"/>
                <a:gd name="connsiteY3" fmla="*/ 41343 h 2338653"/>
                <a:gd name="connsiteX4" fmla="*/ 1840366 w 2467299"/>
                <a:gd name="connsiteY4" fmla="*/ 774768 h 2338653"/>
                <a:gd name="connsiteX5" fmla="*/ 1840366 w 2467299"/>
                <a:gd name="connsiteY5" fmla="*/ 774768 h 2338653"/>
                <a:gd name="connsiteX0" fmla="*/ 2150843 w 2521316"/>
                <a:gd name="connsiteY0" fmla="*/ 949199 h 2264143"/>
                <a:gd name="connsiteX1" fmla="*/ 1588868 w 2521316"/>
                <a:gd name="connsiteY1" fmla="*/ 1520699 h 2264143"/>
                <a:gd name="connsiteX2" fmla="*/ 83918 w 2521316"/>
                <a:gd name="connsiteY2" fmla="*/ 2263649 h 2264143"/>
                <a:gd name="connsiteX3" fmla="*/ 436343 w 2521316"/>
                <a:gd name="connsiteY3" fmla="*/ 1606424 h 2264143"/>
                <a:gd name="connsiteX4" fmla="*/ 2474693 w 2521316"/>
                <a:gd name="connsiteY4" fmla="*/ 15749 h 2264143"/>
                <a:gd name="connsiteX5" fmla="*/ 1912718 w 2521316"/>
                <a:gd name="connsiteY5" fmla="*/ 749174 h 2264143"/>
                <a:gd name="connsiteX6" fmla="*/ 1912718 w 2521316"/>
                <a:gd name="connsiteY6" fmla="*/ 749174 h 2264143"/>
                <a:gd name="connsiteX0" fmla="*/ 2119931 w 2499134"/>
                <a:gd name="connsiteY0" fmla="*/ 1261093 h 2575861"/>
                <a:gd name="connsiteX1" fmla="*/ 1557956 w 2499134"/>
                <a:gd name="connsiteY1" fmla="*/ 1832593 h 2575861"/>
                <a:gd name="connsiteX2" fmla="*/ 53006 w 2499134"/>
                <a:gd name="connsiteY2" fmla="*/ 2575543 h 2575861"/>
                <a:gd name="connsiteX3" fmla="*/ 405431 w 2499134"/>
                <a:gd name="connsiteY3" fmla="*/ 1918318 h 2575861"/>
                <a:gd name="connsiteX4" fmla="*/ 233981 w 2499134"/>
                <a:gd name="connsiteY4" fmla="*/ 99043 h 2575861"/>
                <a:gd name="connsiteX5" fmla="*/ 2443781 w 2499134"/>
                <a:gd name="connsiteY5" fmla="*/ 327643 h 2575861"/>
                <a:gd name="connsiteX6" fmla="*/ 1881806 w 2499134"/>
                <a:gd name="connsiteY6" fmla="*/ 1061068 h 2575861"/>
                <a:gd name="connsiteX7" fmla="*/ 1881806 w 2499134"/>
                <a:gd name="connsiteY7" fmla="*/ 1061068 h 25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9134" h="2575861">
                  <a:moveTo>
                    <a:pt x="2119931" y="1261093"/>
                  </a:moveTo>
                  <a:cubicBezTo>
                    <a:pt x="2013569" y="1334118"/>
                    <a:pt x="1902444" y="1613518"/>
                    <a:pt x="1557956" y="1832593"/>
                  </a:cubicBezTo>
                  <a:cubicBezTo>
                    <a:pt x="1213469" y="2051668"/>
                    <a:pt x="245093" y="2561256"/>
                    <a:pt x="53006" y="2575543"/>
                  </a:cubicBezTo>
                  <a:cubicBezTo>
                    <a:pt x="-139081" y="2589830"/>
                    <a:pt x="240331" y="2119931"/>
                    <a:pt x="405431" y="1918318"/>
                  </a:cubicBezTo>
                  <a:cubicBezTo>
                    <a:pt x="570531" y="1716706"/>
                    <a:pt x="-105744" y="364156"/>
                    <a:pt x="233981" y="99043"/>
                  </a:cubicBezTo>
                  <a:cubicBezTo>
                    <a:pt x="573706" y="-166069"/>
                    <a:pt x="2169144" y="167306"/>
                    <a:pt x="2443781" y="327643"/>
                  </a:cubicBezTo>
                  <a:cubicBezTo>
                    <a:pt x="2718418" y="487980"/>
                    <a:pt x="1881806" y="1061068"/>
                    <a:pt x="1881806" y="1061068"/>
                  </a:cubicBezTo>
                  <a:lnTo>
                    <a:pt x="1881806" y="1061068"/>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38"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2338" y="2819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 name="Freeform 238"/>
            <p:cNvSpPr/>
            <p:nvPr/>
          </p:nvSpPr>
          <p:spPr>
            <a:xfrm>
              <a:off x="4495800" y="3190875"/>
              <a:ext cx="2973388" cy="1501775"/>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 name="connsiteX0" fmla="*/ 47625 w 2905402"/>
                <a:gd name="connsiteY0" fmla="*/ 1481444 h 1481444"/>
                <a:gd name="connsiteX1" fmla="*/ 2905125 w 2905402"/>
                <a:gd name="connsiteY1" fmla="*/ 24119 h 1481444"/>
                <a:gd name="connsiteX2" fmla="*/ 762000 w 2905402"/>
                <a:gd name="connsiteY2" fmla="*/ 595619 h 1481444"/>
                <a:gd name="connsiteX3" fmla="*/ 0 w 2905402"/>
                <a:gd name="connsiteY3" fmla="*/ 1338569 h 1481444"/>
                <a:gd name="connsiteX4" fmla="*/ 0 w 2905402"/>
                <a:gd name="connsiteY4" fmla="*/ 1338569 h 1481444"/>
                <a:gd name="connsiteX0" fmla="*/ 47625 w 2977598"/>
                <a:gd name="connsiteY0" fmla="*/ 1458893 h 1458893"/>
                <a:gd name="connsiteX1" fmla="*/ 2247900 w 2977598"/>
                <a:gd name="connsiteY1" fmla="*/ 439718 h 1458893"/>
                <a:gd name="connsiteX2" fmla="*/ 2905125 w 2977598"/>
                <a:gd name="connsiteY2" fmla="*/ 1568 h 1458893"/>
                <a:gd name="connsiteX3" fmla="*/ 762000 w 2977598"/>
                <a:gd name="connsiteY3" fmla="*/ 573068 h 1458893"/>
                <a:gd name="connsiteX4" fmla="*/ 0 w 2977598"/>
                <a:gd name="connsiteY4" fmla="*/ 1316018 h 1458893"/>
                <a:gd name="connsiteX5" fmla="*/ 0 w 2977598"/>
                <a:gd name="connsiteY5" fmla="*/ 1316018 h 1458893"/>
                <a:gd name="connsiteX0" fmla="*/ 47625 w 2918676"/>
                <a:gd name="connsiteY0" fmla="*/ 1458893 h 1458893"/>
                <a:gd name="connsiteX1" fmla="*/ 2247900 w 2918676"/>
                <a:gd name="connsiteY1" fmla="*/ 439718 h 1458893"/>
                <a:gd name="connsiteX2" fmla="*/ 2838450 w 2918676"/>
                <a:gd name="connsiteY2" fmla="*/ 1568 h 1458893"/>
                <a:gd name="connsiteX3" fmla="*/ 762000 w 2918676"/>
                <a:gd name="connsiteY3" fmla="*/ 573068 h 1458893"/>
                <a:gd name="connsiteX4" fmla="*/ 0 w 2918676"/>
                <a:gd name="connsiteY4" fmla="*/ 1316018 h 1458893"/>
                <a:gd name="connsiteX5" fmla="*/ 0 w 2918676"/>
                <a:gd name="connsiteY5" fmla="*/ 1316018 h 1458893"/>
                <a:gd name="connsiteX0" fmla="*/ 47625 w 2942057"/>
                <a:gd name="connsiteY0" fmla="*/ 1457409 h 1457409"/>
                <a:gd name="connsiteX1" fmla="*/ 2247900 w 2942057"/>
                <a:gd name="connsiteY1" fmla="*/ 438234 h 1457409"/>
                <a:gd name="connsiteX2" fmla="*/ 2838450 w 2942057"/>
                <a:gd name="connsiteY2" fmla="*/ 84 h 1457409"/>
                <a:gd name="connsiteX3" fmla="*/ 762000 w 2942057"/>
                <a:gd name="connsiteY3" fmla="*/ 571584 h 1457409"/>
                <a:gd name="connsiteX4" fmla="*/ 0 w 2942057"/>
                <a:gd name="connsiteY4" fmla="*/ 1314534 h 1457409"/>
                <a:gd name="connsiteX5" fmla="*/ 0 w 2942057"/>
                <a:gd name="connsiteY5" fmla="*/ 1314534 h 1457409"/>
                <a:gd name="connsiteX0" fmla="*/ 47625 w 2893566"/>
                <a:gd name="connsiteY0" fmla="*/ 1476454 h 1476454"/>
                <a:gd name="connsiteX1" fmla="*/ 2247900 w 2893566"/>
                <a:gd name="connsiteY1" fmla="*/ 457279 h 1476454"/>
                <a:gd name="connsiteX2" fmla="*/ 2781300 w 2893566"/>
                <a:gd name="connsiteY2" fmla="*/ 79 h 1476454"/>
                <a:gd name="connsiteX3" fmla="*/ 762000 w 2893566"/>
                <a:gd name="connsiteY3" fmla="*/ 590629 h 1476454"/>
                <a:gd name="connsiteX4" fmla="*/ 0 w 2893566"/>
                <a:gd name="connsiteY4" fmla="*/ 1333579 h 1476454"/>
                <a:gd name="connsiteX5" fmla="*/ 0 w 2893566"/>
                <a:gd name="connsiteY5" fmla="*/ 1333579 h 1476454"/>
                <a:gd name="connsiteX0" fmla="*/ 47625 w 2864058"/>
                <a:gd name="connsiteY0" fmla="*/ 1476454 h 1501329"/>
                <a:gd name="connsiteX1" fmla="*/ 2038350 w 2864058"/>
                <a:gd name="connsiteY1" fmla="*/ 1438354 h 1501329"/>
                <a:gd name="connsiteX2" fmla="*/ 2247900 w 2864058"/>
                <a:gd name="connsiteY2" fmla="*/ 457279 h 1501329"/>
                <a:gd name="connsiteX3" fmla="*/ 2781300 w 2864058"/>
                <a:gd name="connsiteY3" fmla="*/ 79 h 1501329"/>
                <a:gd name="connsiteX4" fmla="*/ 762000 w 2864058"/>
                <a:gd name="connsiteY4" fmla="*/ 590629 h 1501329"/>
                <a:gd name="connsiteX5" fmla="*/ 0 w 2864058"/>
                <a:gd name="connsiteY5" fmla="*/ 1333579 h 1501329"/>
                <a:gd name="connsiteX6" fmla="*/ 0 w 2864058"/>
                <a:gd name="connsiteY6" fmla="*/ 1333579 h 1501329"/>
                <a:gd name="connsiteX0" fmla="*/ 47625 w 2972841"/>
                <a:gd name="connsiteY0" fmla="*/ 1476454 h 1501329"/>
                <a:gd name="connsiteX1" fmla="*/ 2038350 w 2972841"/>
                <a:gd name="connsiteY1" fmla="*/ 1438354 h 1501329"/>
                <a:gd name="connsiteX2" fmla="*/ 2971800 w 2972841"/>
                <a:gd name="connsiteY2" fmla="*/ 1247854 h 1501329"/>
                <a:gd name="connsiteX3" fmla="*/ 2247900 w 2972841"/>
                <a:gd name="connsiteY3" fmla="*/ 457279 h 1501329"/>
                <a:gd name="connsiteX4" fmla="*/ 2781300 w 2972841"/>
                <a:gd name="connsiteY4" fmla="*/ 79 h 1501329"/>
                <a:gd name="connsiteX5" fmla="*/ 762000 w 2972841"/>
                <a:gd name="connsiteY5" fmla="*/ 590629 h 1501329"/>
                <a:gd name="connsiteX6" fmla="*/ 0 w 2972841"/>
                <a:gd name="connsiteY6" fmla="*/ 1333579 h 1501329"/>
                <a:gd name="connsiteX7" fmla="*/ 0 w 2972841"/>
                <a:gd name="connsiteY7" fmla="*/ 1333579 h 150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2841" h="1501329">
                  <a:moveTo>
                    <a:pt x="47625" y="1476454"/>
                  </a:moveTo>
                  <a:cubicBezTo>
                    <a:pt x="284162" y="1368504"/>
                    <a:pt x="1671637" y="1608217"/>
                    <a:pt x="2038350" y="1438354"/>
                  </a:cubicBezTo>
                  <a:cubicBezTo>
                    <a:pt x="2397125" y="1373267"/>
                    <a:pt x="2936875" y="1411366"/>
                    <a:pt x="2971800" y="1247854"/>
                  </a:cubicBezTo>
                  <a:cubicBezTo>
                    <a:pt x="3006725" y="1084342"/>
                    <a:pt x="2151063" y="638254"/>
                    <a:pt x="2247900" y="457279"/>
                  </a:cubicBezTo>
                  <a:cubicBezTo>
                    <a:pt x="2344737" y="276304"/>
                    <a:pt x="3086100" y="6429"/>
                    <a:pt x="2781300" y="79"/>
                  </a:cubicBezTo>
                  <a:cubicBezTo>
                    <a:pt x="2476500" y="-6271"/>
                    <a:pt x="1225550" y="368379"/>
                    <a:pt x="762000" y="590629"/>
                  </a:cubicBezTo>
                  <a:cubicBezTo>
                    <a:pt x="298450" y="812879"/>
                    <a:pt x="0" y="1333579"/>
                    <a:pt x="0" y="1333579"/>
                  </a:cubicBezTo>
                  <a:lnTo>
                    <a:pt x="0" y="1333579"/>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0" name="Rectangle 239"/>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241" name="Rectangle 240"/>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242" name="Oval 241"/>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3" name="Oval 242"/>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4" name="Oval 243"/>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5" name="Oval 244"/>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6" name="Oval 245"/>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7" name="Oval 246"/>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8" name="Oval 247"/>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9" name="Oval 248"/>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0" name="Oval 249"/>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1" name="Oval 250"/>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2" name="Oval 251"/>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3" name="Oval 252"/>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4" name="Oval 253"/>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5" name="Oval 254"/>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6" name="Oval 255"/>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7" name="Oval 256"/>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8" name="Oval 257"/>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9" name="Oval 258"/>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0" name="Oval 259"/>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1" name="Oval 260"/>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2" name="Oval 261"/>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3" name="Oval 262"/>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64" name="Group 263"/>
          <p:cNvGrpSpPr/>
          <p:nvPr/>
        </p:nvGrpSpPr>
        <p:grpSpPr>
          <a:xfrm>
            <a:off x="2245444" y="2564904"/>
            <a:ext cx="5422900" cy="3703638"/>
            <a:chOff x="2251075" y="2565400"/>
            <a:chExt cx="5422900" cy="3703638"/>
          </a:xfrm>
        </p:grpSpPr>
        <p:pic>
          <p:nvPicPr>
            <p:cNvPr id="26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938" y="5867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 name="Freeform 265"/>
            <p:cNvSpPr/>
            <p:nvPr/>
          </p:nvSpPr>
          <p:spPr>
            <a:xfrm>
              <a:off x="2376488" y="2940050"/>
              <a:ext cx="2484437" cy="3089275"/>
            </a:xfrm>
            <a:custGeom>
              <a:avLst/>
              <a:gdLst>
                <a:gd name="connsiteX0" fmla="*/ 2068901 w 2457709"/>
                <a:gd name="connsiteY0" fmla="*/ 974793 h 2310261"/>
                <a:gd name="connsiteX1" fmla="*/ 1976 w 2457709"/>
                <a:gd name="connsiteY1" fmla="*/ 2289243 h 2310261"/>
                <a:gd name="connsiteX2" fmla="*/ 2392751 w 2457709"/>
                <a:gd name="connsiteY2" fmla="*/ 41343 h 2310261"/>
                <a:gd name="connsiteX3" fmla="*/ 1830776 w 2457709"/>
                <a:gd name="connsiteY3" fmla="*/ 774768 h 2310261"/>
                <a:gd name="connsiteX4" fmla="*/ 1830776 w 2457709"/>
                <a:gd name="connsiteY4" fmla="*/ 774768 h 2310261"/>
                <a:gd name="connsiteX0" fmla="*/ 2078491 w 2467299"/>
                <a:gd name="connsiteY0" fmla="*/ 974793 h 2338653"/>
                <a:gd name="connsiteX1" fmla="*/ 1516516 w 2467299"/>
                <a:gd name="connsiteY1" fmla="*/ 1546293 h 2338653"/>
                <a:gd name="connsiteX2" fmla="*/ 11566 w 2467299"/>
                <a:gd name="connsiteY2" fmla="*/ 2289243 h 2338653"/>
                <a:gd name="connsiteX3" fmla="*/ 2402341 w 2467299"/>
                <a:gd name="connsiteY3" fmla="*/ 41343 h 2338653"/>
                <a:gd name="connsiteX4" fmla="*/ 1840366 w 2467299"/>
                <a:gd name="connsiteY4" fmla="*/ 774768 h 2338653"/>
                <a:gd name="connsiteX5" fmla="*/ 1840366 w 2467299"/>
                <a:gd name="connsiteY5" fmla="*/ 774768 h 2338653"/>
                <a:gd name="connsiteX0" fmla="*/ 2150843 w 2521316"/>
                <a:gd name="connsiteY0" fmla="*/ 949199 h 2264143"/>
                <a:gd name="connsiteX1" fmla="*/ 1588868 w 2521316"/>
                <a:gd name="connsiteY1" fmla="*/ 1520699 h 2264143"/>
                <a:gd name="connsiteX2" fmla="*/ 83918 w 2521316"/>
                <a:gd name="connsiteY2" fmla="*/ 2263649 h 2264143"/>
                <a:gd name="connsiteX3" fmla="*/ 436343 w 2521316"/>
                <a:gd name="connsiteY3" fmla="*/ 1606424 h 2264143"/>
                <a:gd name="connsiteX4" fmla="*/ 2474693 w 2521316"/>
                <a:gd name="connsiteY4" fmla="*/ 15749 h 2264143"/>
                <a:gd name="connsiteX5" fmla="*/ 1912718 w 2521316"/>
                <a:gd name="connsiteY5" fmla="*/ 749174 h 2264143"/>
                <a:gd name="connsiteX6" fmla="*/ 1912718 w 2521316"/>
                <a:gd name="connsiteY6" fmla="*/ 749174 h 2264143"/>
                <a:gd name="connsiteX0" fmla="*/ 2119931 w 2499134"/>
                <a:gd name="connsiteY0" fmla="*/ 1261093 h 2575861"/>
                <a:gd name="connsiteX1" fmla="*/ 1557956 w 2499134"/>
                <a:gd name="connsiteY1" fmla="*/ 1832593 h 2575861"/>
                <a:gd name="connsiteX2" fmla="*/ 53006 w 2499134"/>
                <a:gd name="connsiteY2" fmla="*/ 2575543 h 2575861"/>
                <a:gd name="connsiteX3" fmla="*/ 405431 w 2499134"/>
                <a:gd name="connsiteY3" fmla="*/ 1918318 h 2575861"/>
                <a:gd name="connsiteX4" fmla="*/ 233981 w 2499134"/>
                <a:gd name="connsiteY4" fmla="*/ 99043 h 2575861"/>
                <a:gd name="connsiteX5" fmla="*/ 2443781 w 2499134"/>
                <a:gd name="connsiteY5" fmla="*/ 327643 h 2575861"/>
                <a:gd name="connsiteX6" fmla="*/ 1881806 w 2499134"/>
                <a:gd name="connsiteY6" fmla="*/ 1061068 h 2575861"/>
                <a:gd name="connsiteX7" fmla="*/ 1881806 w 2499134"/>
                <a:gd name="connsiteY7" fmla="*/ 1061068 h 2575861"/>
                <a:gd name="connsiteX0" fmla="*/ 2119931 w 2485557"/>
                <a:gd name="connsiteY0" fmla="*/ 1774480 h 3089248"/>
                <a:gd name="connsiteX1" fmla="*/ 1557956 w 2485557"/>
                <a:gd name="connsiteY1" fmla="*/ 2345980 h 3089248"/>
                <a:gd name="connsiteX2" fmla="*/ 53006 w 2485557"/>
                <a:gd name="connsiteY2" fmla="*/ 3088930 h 3089248"/>
                <a:gd name="connsiteX3" fmla="*/ 405431 w 2485557"/>
                <a:gd name="connsiteY3" fmla="*/ 2431705 h 3089248"/>
                <a:gd name="connsiteX4" fmla="*/ 233981 w 2485557"/>
                <a:gd name="connsiteY4" fmla="*/ 612430 h 3089248"/>
                <a:gd name="connsiteX5" fmla="*/ 2196131 w 2485557"/>
                <a:gd name="connsiteY5" fmla="*/ 2830 h 3089248"/>
                <a:gd name="connsiteX6" fmla="*/ 2443781 w 2485557"/>
                <a:gd name="connsiteY6" fmla="*/ 841030 h 3089248"/>
                <a:gd name="connsiteX7" fmla="*/ 1881806 w 2485557"/>
                <a:gd name="connsiteY7" fmla="*/ 1574455 h 3089248"/>
                <a:gd name="connsiteX8" fmla="*/ 1881806 w 2485557"/>
                <a:gd name="connsiteY8" fmla="*/ 1574455 h 308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557" h="3089248">
                  <a:moveTo>
                    <a:pt x="2119931" y="1774480"/>
                  </a:moveTo>
                  <a:cubicBezTo>
                    <a:pt x="2013569" y="1847505"/>
                    <a:pt x="1902444" y="2126905"/>
                    <a:pt x="1557956" y="2345980"/>
                  </a:cubicBezTo>
                  <a:cubicBezTo>
                    <a:pt x="1213469" y="2565055"/>
                    <a:pt x="245093" y="3074643"/>
                    <a:pt x="53006" y="3088930"/>
                  </a:cubicBezTo>
                  <a:cubicBezTo>
                    <a:pt x="-139081" y="3103217"/>
                    <a:pt x="240331" y="2633318"/>
                    <a:pt x="405431" y="2431705"/>
                  </a:cubicBezTo>
                  <a:cubicBezTo>
                    <a:pt x="570531" y="2230093"/>
                    <a:pt x="-13669" y="906118"/>
                    <a:pt x="233981" y="612430"/>
                  </a:cubicBezTo>
                  <a:cubicBezTo>
                    <a:pt x="481631" y="318742"/>
                    <a:pt x="1827831" y="-35270"/>
                    <a:pt x="2196131" y="2830"/>
                  </a:cubicBezTo>
                  <a:cubicBezTo>
                    <a:pt x="2564431" y="40930"/>
                    <a:pt x="2496169" y="579093"/>
                    <a:pt x="2443781" y="841030"/>
                  </a:cubicBezTo>
                  <a:cubicBezTo>
                    <a:pt x="2391394" y="1102968"/>
                    <a:pt x="1881806" y="1574455"/>
                    <a:pt x="1881806" y="1574455"/>
                  </a:cubicBezTo>
                  <a:lnTo>
                    <a:pt x="1881806" y="1574455"/>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6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2338" y="2819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 name="Freeform 267"/>
            <p:cNvSpPr/>
            <p:nvPr/>
          </p:nvSpPr>
          <p:spPr>
            <a:xfrm>
              <a:off x="4495800" y="3190875"/>
              <a:ext cx="2984500" cy="2259013"/>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 name="connsiteX0" fmla="*/ 47625 w 2905402"/>
                <a:gd name="connsiteY0" fmla="*/ 1481444 h 1481444"/>
                <a:gd name="connsiteX1" fmla="*/ 2905125 w 2905402"/>
                <a:gd name="connsiteY1" fmla="*/ 24119 h 1481444"/>
                <a:gd name="connsiteX2" fmla="*/ 762000 w 2905402"/>
                <a:gd name="connsiteY2" fmla="*/ 595619 h 1481444"/>
                <a:gd name="connsiteX3" fmla="*/ 0 w 2905402"/>
                <a:gd name="connsiteY3" fmla="*/ 1338569 h 1481444"/>
                <a:gd name="connsiteX4" fmla="*/ 0 w 2905402"/>
                <a:gd name="connsiteY4" fmla="*/ 1338569 h 1481444"/>
                <a:gd name="connsiteX0" fmla="*/ 47625 w 2977598"/>
                <a:gd name="connsiteY0" fmla="*/ 1458893 h 1458893"/>
                <a:gd name="connsiteX1" fmla="*/ 2247900 w 2977598"/>
                <a:gd name="connsiteY1" fmla="*/ 439718 h 1458893"/>
                <a:gd name="connsiteX2" fmla="*/ 2905125 w 2977598"/>
                <a:gd name="connsiteY2" fmla="*/ 1568 h 1458893"/>
                <a:gd name="connsiteX3" fmla="*/ 762000 w 2977598"/>
                <a:gd name="connsiteY3" fmla="*/ 573068 h 1458893"/>
                <a:gd name="connsiteX4" fmla="*/ 0 w 2977598"/>
                <a:gd name="connsiteY4" fmla="*/ 1316018 h 1458893"/>
                <a:gd name="connsiteX5" fmla="*/ 0 w 2977598"/>
                <a:gd name="connsiteY5" fmla="*/ 1316018 h 1458893"/>
                <a:gd name="connsiteX0" fmla="*/ 47625 w 2918676"/>
                <a:gd name="connsiteY0" fmla="*/ 1458893 h 1458893"/>
                <a:gd name="connsiteX1" fmla="*/ 2247900 w 2918676"/>
                <a:gd name="connsiteY1" fmla="*/ 439718 h 1458893"/>
                <a:gd name="connsiteX2" fmla="*/ 2838450 w 2918676"/>
                <a:gd name="connsiteY2" fmla="*/ 1568 h 1458893"/>
                <a:gd name="connsiteX3" fmla="*/ 762000 w 2918676"/>
                <a:gd name="connsiteY3" fmla="*/ 573068 h 1458893"/>
                <a:gd name="connsiteX4" fmla="*/ 0 w 2918676"/>
                <a:gd name="connsiteY4" fmla="*/ 1316018 h 1458893"/>
                <a:gd name="connsiteX5" fmla="*/ 0 w 2918676"/>
                <a:gd name="connsiteY5" fmla="*/ 1316018 h 1458893"/>
                <a:gd name="connsiteX0" fmla="*/ 47625 w 2942057"/>
                <a:gd name="connsiteY0" fmla="*/ 1457409 h 1457409"/>
                <a:gd name="connsiteX1" fmla="*/ 2247900 w 2942057"/>
                <a:gd name="connsiteY1" fmla="*/ 438234 h 1457409"/>
                <a:gd name="connsiteX2" fmla="*/ 2838450 w 2942057"/>
                <a:gd name="connsiteY2" fmla="*/ 84 h 1457409"/>
                <a:gd name="connsiteX3" fmla="*/ 762000 w 2942057"/>
                <a:gd name="connsiteY3" fmla="*/ 571584 h 1457409"/>
                <a:gd name="connsiteX4" fmla="*/ 0 w 2942057"/>
                <a:gd name="connsiteY4" fmla="*/ 1314534 h 1457409"/>
                <a:gd name="connsiteX5" fmla="*/ 0 w 2942057"/>
                <a:gd name="connsiteY5" fmla="*/ 1314534 h 1457409"/>
                <a:gd name="connsiteX0" fmla="*/ 47625 w 2893566"/>
                <a:gd name="connsiteY0" fmla="*/ 1476454 h 1476454"/>
                <a:gd name="connsiteX1" fmla="*/ 2247900 w 2893566"/>
                <a:gd name="connsiteY1" fmla="*/ 457279 h 1476454"/>
                <a:gd name="connsiteX2" fmla="*/ 2781300 w 2893566"/>
                <a:gd name="connsiteY2" fmla="*/ 79 h 1476454"/>
                <a:gd name="connsiteX3" fmla="*/ 762000 w 2893566"/>
                <a:gd name="connsiteY3" fmla="*/ 590629 h 1476454"/>
                <a:gd name="connsiteX4" fmla="*/ 0 w 2893566"/>
                <a:gd name="connsiteY4" fmla="*/ 1333579 h 1476454"/>
                <a:gd name="connsiteX5" fmla="*/ 0 w 2893566"/>
                <a:gd name="connsiteY5" fmla="*/ 1333579 h 1476454"/>
                <a:gd name="connsiteX0" fmla="*/ 47625 w 2864058"/>
                <a:gd name="connsiteY0" fmla="*/ 1476454 h 1501329"/>
                <a:gd name="connsiteX1" fmla="*/ 2038350 w 2864058"/>
                <a:gd name="connsiteY1" fmla="*/ 1438354 h 1501329"/>
                <a:gd name="connsiteX2" fmla="*/ 2247900 w 2864058"/>
                <a:gd name="connsiteY2" fmla="*/ 457279 h 1501329"/>
                <a:gd name="connsiteX3" fmla="*/ 2781300 w 2864058"/>
                <a:gd name="connsiteY3" fmla="*/ 79 h 1501329"/>
                <a:gd name="connsiteX4" fmla="*/ 762000 w 2864058"/>
                <a:gd name="connsiteY4" fmla="*/ 590629 h 1501329"/>
                <a:gd name="connsiteX5" fmla="*/ 0 w 2864058"/>
                <a:gd name="connsiteY5" fmla="*/ 1333579 h 1501329"/>
                <a:gd name="connsiteX6" fmla="*/ 0 w 2864058"/>
                <a:gd name="connsiteY6" fmla="*/ 1333579 h 1501329"/>
                <a:gd name="connsiteX0" fmla="*/ 47625 w 2972841"/>
                <a:gd name="connsiteY0" fmla="*/ 1476454 h 1501329"/>
                <a:gd name="connsiteX1" fmla="*/ 2038350 w 2972841"/>
                <a:gd name="connsiteY1" fmla="*/ 1438354 h 1501329"/>
                <a:gd name="connsiteX2" fmla="*/ 2971800 w 2972841"/>
                <a:gd name="connsiteY2" fmla="*/ 1247854 h 1501329"/>
                <a:gd name="connsiteX3" fmla="*/ 2247900 w 2972841"/>
                <a:gd name="connsiteY3" fmla="*/ 457279 h 1501329"/>
                <a:gd name="connsiteX4" fmla="*/ 2781300 w 2972841"/>
                <a:gd name="connsiteY4" fmla="*/ 79 h 1501329"/>
                <a:gd name="connsiteX5" fmla="*/ 762000 w 2972841"/>
                <a:gd name="connsiteY5" fmla="*/ 590629 h 1501329"/>
                <a:gd name="connsiteX6" fmla="*/ 0 w 2972841"/>
                <a:gd name="connsiteY6" fmla="*/ 1333579 h 1501329"/>
                <a:gd name="connsiteX7" fmla="*/ 0 w 2972841"/>
                <a:gd name="connsiteY7" fmla="*/ 1333579 h 1501329"/>
                <a:gd name="connsiteX0" fmla="*/ 47625 w 2984566"/>
                <a:gd name="connsiteY0" fmla="*/ 1476454 h 2258357"/>
                <a:gd name="connsiteX1" fmla="*/ 2038350 w 2984566"/>
                <a:gd name="connsiteY1" fmla="*/ 1438354 h 2258357"/>
                <a:gd name="connsiteX2" fmla="*/ 2752725 w 2984566"/>
                <a:gd name="connsiteY2" fmla="*/ 2257504 h 2258357"/>
                <a:gd name="connsiteX3" fmla="*/ 2971800 w 2984566"/>
                <a:gd name="connsiteY3" fmla="*/ 1247854 h 2258357"/>
                <a:gd name="connsiteX4" fmla="*/ 2247900 w 2984566"/>
                <a:gd name="connsiteY4" fmla="*/ 457279 h 2258357"/>
                <a:gd name="connsiteX5" fmla="*/ 2781300 w 2984566"/>
                <a:gd name="connsiteY5" fmla="*/ 79 h 2258357"/>
                <a:gd name="connsiteX6" fmla="*/ 762000 w 2984566"/>
                <a:gd name="connsiteY6" fmla="*/ 590629 h 2258357"/>
                <a:gd name="connsiteX7" fmla="*/ 0 w 2984566"/>
                <a:gd name="connsiteY7" fmla="*/ 1333579 h 2258357"/>
                <a:gd name="connsiteX8" fmla="*/ 0 w 2984566"/>
                <a:gd name="connsiteY8" fmla="*/ 1333579 h 225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4566" h="2258357">
                  <a:moveTo>
                    <a:pt x="47625" y="1476454"/>
                  </a:moveTo>
                  <a:cubicBezTo>
                    <a:pt x="284162" y="1368504"/>
                    <a:pt x="1671637" y="1608217"/>
                    <a:pt x="2038350" y="1438354"/>
                  </a:cubicBezTo>
                  <a:cubicBezTo>
                    <a:pt x="2457450" y="1424067"/>
                    <a:pt x="2597150" y="2289254"/>
                    <a:pt x="2752725" y="2257504"/>
                  </a:cubicBezTo>
                  <a:cubicBezTo>
                    <a:pt x="2908300" y="2225754"/>
                    <a:pt x="3024187" y="1403429"/>
                    <a:pt x="2971800" y="1247854"/>
                  </a:cubicBezTo>
                  <a:cubicBezTo>
                    <a:pt x="2919413" y="1092279"/>
                    <a:pt x="2151063" y="638254"/>
                    <a:pt x="2247900" y="457279"/>
                  </a:cubicBezTo>
                  <a:cubicBezTo>
                    <a:pt x="2344737" y="276304"/>
                    <a:pt x="3086100" y="6429"/>
                    <a:pt x="2781300" y="79"/>
                  </a:cubicBezTo>
                  <a:cubicBezTo>
                    <a:pt x="2476500" y="-6271"/>
                    <a:pt x="1225550" y="368379"/>
                    <a:pt x="762000" y="590629"/>
                  </a:cubicBezTo>
                  <a:cubicBezTo>
                    <a:pt x="298450" y="812879"/>
                    <a:pt x="0" y="1333579"/>
                    <a:pt x="0" y="1333579"/>
                  </a:cubicBezTo>
                  <a:lnTo>
                    <a:pt x="0" y="1333579"/>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9" name="Rectangle 268"/>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270" name="Rectangle 269"/>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271" name="Oval 270"/>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2" name="Oval 271"/>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3" name="Oval 272"/>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4" name="Oval 273"/>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5" name="Oval 274"/>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6" name="Oval 275"/>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7" name="Oval 276"/>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8" name="Oval 277"/>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9" name="Oval 278"/>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0" name="Oval 279"/>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1" name="Oval 280"/>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2" name="Oval 281"/>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3" name="Oval 282"/>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4" name="Oval 283"/>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5" name="Oval 284"/>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6" name="Oval 285"/>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7" name="Oval 286"/>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8" name="Oval 287"/>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9" name="Oval 288"/>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0" name="Oval 289"/>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1" name="Oval 290"/>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2" name="Oval 291"/>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93" name="Group 292"/>
          <p:cNvGrpSpPr/>
          <p:nvPr/>
        </p:nvGrpSpPr>
        <p:grpSpPr>
          <a:xfrm>
            <a:off x="2245444" y="2564904"/>
            <a:ext cx="5422900" cy="3703638"/>
            <a:chOff x="2251075" y="2565400"/>
            <a:chExt cx="5422900" cy="3703638"/>
          </a:xfrm>
        </p:grpSpPr>
        <p:pic>
          <p:nvPicPr>
            <p:cNvPr id="29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938" y="5867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5" name="Freeform 294"/>
            <p:cNvSpPr/>
            <p:nvPr/>
          </p:nvSpPr>
          <p:spPr>
            <a:xfrm>
              <a:off x="2311400" y="2924175"/>
              <a:ext cx="2524125" cy="3105150"/>
            </a:xfrm>
            <a:custGeom>
              <a:avLst/>
              <a:gdLst>
                <a:gd name="connsiteX0" fmla="*/ 2068901 w 2457709"/>
                <a:gd name="connsiteY0" fmla="*/ 974793 h 2310261"/>
                <a:gd name="connsiteX1" fmla="*/ 1976 w 2457709"/>
                <a:gd name="connsiteY1" fmla="*/ 2289243 h 2310261"/>
                <a:gd name="connsiteX2" fmla="*/ 2392751 w 2457709"/>
                <a:gd name="connsiteY2" fmla="*/ 41343 h 2310261"/>
                <a:gd name="connsiteX3" fmla="*/ 1830776 w 2457709"/>
                <a:gd name="connsiteY3" fmla="*/ 774768 h 2310261"/>
                <a:gd name="connsiteX4" fmla="*/ 1830776 w 2457709"/>
                <a:gd name="connsiteY4" fmla="*/ 774768 h 2310261"/>
                <a:gd name="connsiteX0" fmla="*/ 2078491 w 2467299"/>
                <a:gd name="connsiteY0" fmla="*/ 974793 h 2338653"/>
                <a:gd name="connsiteX1" fmla="*/ 1516516 w 2467299"/>
                <a:gd name="connsiteY1" fmla="*/ 1546293 h 2338653"/>
                <a:gd name="connsiteX2" fmla="*/ 11566 w 2467299"/>
                <a:gd name="connsiteY2" fmla="*/ 2289243 h 2338653"/>
                <a:gd name="connsiteX3" fmla="*/ 2402341 w 2467299"/>
                <a:gd name="connsiteY3" fmla="*/ 41343 h 2338653"/>
                <a:gd name="connsiteX4" fmla="*/ 1840366 w 2467299"/>
                <a:gd name="connsiteY4" fmla="*/ 774768 h 2338653"/>
                <a:gd name="connsiteX5" fmla="*/ 1840366 w 2467299"/>
                <a:gd name="connsiteY5" fmla="*/ 774768 h 2338653"/>
                <a:gd name="connsiteX0" fmla="*/ 2150843 w 2521316"/>
                <a:gd name="connsiteY0" fmla="*/ 949199 h 2264143"/>
                <a:gd name="connsiteX1" fmla="*/ 1588868 w 2521316"/>
                <a:gd name="connsiteY1" fmla="*/ 1520699 h 2264143"/>
                <a:gd name="connsiteX2" fmla="*/ 83918 w 2521316"/>
                <a:gd name="connsiteY2" fmla="*/ 2263649 h 2264143"/>
                <a:gd name="connsiteX3" fmla="*/ 436343 w 2521316"/>
                <a:gd name="connsiteY3" fmla="*/ 1606424 h 2264143"/>
                <a:gd name="connsiteX4" fmla="*/ 2474693 w 2521316"/>
                <a:gd name="connsiteY4" fmla="*/ 15749 h 2264143"/>
                <a:gd name="connsiteX5" fmla="*/ 1912718 w 2521316"/>
                <a:gd name="connsiteY5" fmla="*/ 749174 h 2264143"/>
                <a:gd name="connsiteX6" fmla="*/ 1912718 w 2521316"/>
                <a:gd name="connsiteY6" fmla="*/ 749174 h 2264143"/>
                <a:gd name="connsiteX0" fmla="*/ 2119931 w 2499134"/>
                <a:gd name="connsiteY0" fmla="*/ 1261093 h 2575861"/>
                <a:gd name="connsiteX1" fmla="*/ 1557956 w 2499134"/>
                <a:gd name="connsiteY1" fmla="*/ 1832593 h 2575861"/>
                <a:gd name="connsiteX2" fmla="*/ 53006 w 2499134"/>
                <a:gd name="connsiteY2" fmla="*/ 2575543 h 2575861"/>
                <a:gd name="connsiteX3" fmla="*/ 405431 w 2499134"/>
                <a:gd name="connsiteY3" fmla="*/ 1918318 h 2575861"/>
                <a:gd name="connsiteX4" fmla="*/ 233981 w 2499134"/>
                <a:gd name="connsiteY4" fmla="*/ 99043 h 2575861"/>
                <a:gd name="connsiteX5" fmla="*/ 2443781 w 2499134"/>
                <a:gd name="connsiteY5" fmla="*/ 327643 h 2575861"/>
                <a:gd name="connsiteX6" fmla="*/ 1881806 w 2499134"/>
                <a:gd name="connsiteY6" fmla="*/ 1061068 h 2575861"/>
                <a:gd name="connsiteX7" fmla="*/ 1881806 w 2499134"/>
                <a:gd name="connsiteY7" fmla="*/ 1061068 h 2575861"/>
                <a:gd name="connsiteX0" fmla="*/ 2119931 w 2485557"/>
                <a:gd name="connsiteY0" fmla="*/ 1774480 h 3089248"/>
                <a:gd name="connsiteX1" fmla="*/ 1557956 w 2485557"/>
                <a:gd name="connsiteY1" fmla="*/ 2345980 h 3089248"/>
                <a:gd name="connsiteX2" fmla="*/ 53006 w 2485557"/>
                <a:gd name="connsiteY2" fmla="*/ 3088930 h 3089248"/>
                <a:gd name="connsiteX3" fmla="*/ 405431 w 2485557"/>
                <a:gd name="connsiteY3" fmla="*/ 2431705 h 3089248"/>
                <a:gd name="connsiteX4" fmla="*/ 233981 w 2485557"/>
                <a:gd name="connsiteY4" fmla="*/ 612430 h 3089248"/>
                <a:gd name="connsiteX5" fmla="*/ 2196131 w 2485557"/>
                <a:gd name="connsiteY5" fmla="*/ 2830 h 3089248"/>
                <a:gd name="connsiteX6" fmla="*/ 2443781 w 2485557"/>
                <a:gd name="connsiteY6" fmla="*/ 841030 h 3089248"/>
                <a:gd name="connsiteX7" fmla="*/ 1881806 w 2485557"/>
                <a:gd name="connsiteY7" fmla="*/ 1574455 h 3089248"/>
                <a:gd name="connsiteX8" fmla="*/ 1881806 w 2485557"/>
                <a:gd name="connsiteY8" fmla="*/ 1574455 h 3089248"/>
                <a:gd name="connsiteX0" fmla="*/ 2119931 w 2458891"/>
                <a:gd name="connsiteY0" fmla="*/ 1790529 h 3105297"/>
                <a:gd name="connsiteX1" fmla="*/ 1557956 w 2458891"/>
                <a:gd name="connsiteY1" fmla="*/ 2362029 h 3105297"/>
                <a:gd name="connsiteX2" fmla="*/ 53006 w 2458891"/>
                <a:gd name="connsiteY2" fmla="*/ 3104979 h 3105297"/>
                <a:gd name="connsiteX3" fmla="*/ 405431 w 2458891"/>
                <a:gd name="connsiteY3" fmla="*/ 2447754 h 3105297"/>
                <a:gd name="connsiteX4" fmla="*/ 233981 w 2458891"/>
                <a:gd name="connsiteY4" fmla="*/ 628479 h 3105297"/>
                <a:gd name="connsiteX5" fmla="*/ 1157907 w 2458891"/>
                <a:gd name="connsiteY5" fmla="*/ 409404 h 3105297"/>
                <a:gd name="connsiteX6" fmla="*/ 2196131 w 2458891"/>
                <a:gd name="connsiteY6" fmla="*/ 18879 h 3105297"/>
                <a:gd name="connsiteX7" fmla="*/ 2443781 w 2458891"/>
                <a:gd name="connsiteY7" fmla="*/ 857079 h 3105297"/>
                <a:gd name="connsiteX8" fmla="*/ 1881806 w 2458891"/>
                <a:gd name="connsiteY8" fmla="*/ 1590504 h 3105297"/>
                <a:gd name="connsiteX9" fmla="*/ 1881806 w 2458891"/>
                <a:gd name="connsiteY9" fmla="*/ 1590504 h 3105297"/>
                <a:gd name="connsiteX0" fmla="*/ 2184230 w 2523190"/>
                <a:gd name="connsiteY0" fmla="*/ 1790529 h 3105358"/>
                <a:gd name="connsiteX1" fmla="*/ 1622255 w 2523190"/>
                <a:gd name="connsiteY1" fmla="*/ 2362029 h 3105358"/>
                <a:gd name="connsiteX2" fmla="*/ 117305 w 2523190"/>
                <a:gd name="connsiteY2" fmla="*/ 3104979 h 3105358"/>
                <a:gd name="connsiteX3" fmla="*/ 469730 w 2523190"/>
                <a:gd name="connsiteY3" fmla="*/ 2447754 h 3105358"/>
                <a:gd name="connsiteX4" fmla="*/ 3006 w 2523190"/>
                <a:gd name="connsiteY4" fmla="*/ 1457155 h 3105358"/>
                <a:gd name="connsiteX5" fmla="*/ 298280 w 2523190"/>
                <a:gd name="connsiteY5" fmla="*/ 628479 h 3105358"/>
                <a:gd name="connsiteX6" fmla="*/ 1222206 w 2523190"/>
                <a:gd name="connsiteY6" fmla="*/ 409404 h 3105358"/>
                <a:gd name="connsiteX7" fmla="*/ 2260430 w 2523190"/>
                <a:gd name="connsiteY7" fmla="*/ 18879 h 3105358"/>
                <a:gd name="connsiteX8" fmla="*/ 2508080 w 2523190"/>
                <a:gd name="connsiteY8" fmla="*/ 857079 h 3105358"/>
                <a:gd name="connsiteX9" fmla="*/ 1946105 w 2523190"/>
                <a:gd name="connsiteY9" fmla="*/ 1590504 h 3105358"/>
                <a:gd name="connsiteX10" fmla="*/ 1946105 w 2523190"/>
                <a:gd name="connsiteY10" fmla="*/ 1590504 h 310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3190" h="3105358">
                  <a:moveTo>
                    <a:pt x="2184230" y="1790529"/>
                  </a:moveTo>
                  <a:cubicBezTo>
                    <a:pt x="2077868" y="1863554"/>
                    <a:pt x="1966743" y="2142954"/>
                    <a:pt x="1622255" y="2362029"/>
                  </a:cubicBezTo>
                  <a:cubicBezTo>
                    <a:pt x="1277768" y="2581104"/>
                    <a:pt x="309392" y="3090692"/>
                    <a:pt x="117305" y="3104979"/>
                  </a:cubicBezTo>
                  <a:cubicBezTo>
                    <a:pt x="-74782" y="3119266"/>
                    <a:pt x="428455" y="2727154"/>
                    <a:pt x="469730" y="2447754"/>
                  </a:cubicBezTo>
                  <a:cubicBezTo>
                    <a:pt x="511005" y="2168354"/>
                    <a:pt x="31581" y="1760367"/>
                    <a:pt x="3006" y="1457155"/>
                  </a:cubicBezTo>
                  <a:cubicBezTo>
                    <a:pt x="-25569" y="1153943"/>
                    <a:pt x="155405" y="798342"/>
                    <a:pt x="298280" y="628479"/>
                  </a:cubicBezTo>
                  <a:cubicBezTo>
                    <a:pt x="441155" y="458616"/>
                    <a:pt x="895181" y="511004"/>
                    <a:pt x="1222206" y="409404"/>
                  </a:cubicBezTo>
                  <a:cubicBezTo>
                    <a:pt x="1549231" y="307804"/>
                    <a:pt x="2044530" y="-90659"/>
                    <a:pt x="2260430" y="18879"/>
                  </a:cubicBezTo>
                  <a:cubicBezTo>
                    <a:pt x="2476330" y="128417"/>
                    <a:pt x="2560468" y="595142"/>
                    <a:pt x="2508080" y="857079"/>
                  </a:cubicBezTo>
                  <a:cubicBezTo>
                    <a:pt x="2455693" y="1119017"/>
                    <a:pt x="1946105" y="1590504"/>
                    <a:pt x="1946105" y="1590504"/>
                  </a:cubicBezTo>
                  <a:lnTo>
                    <a:pt x="1946105" y="1590504"/>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2338" y="2819400"/>
              <a:ext cx="401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 name="Freeform 296"/>
            <p:cNvSpPr/>
            <p:nvPr/>
          </p:nvSpPr>
          <p:spPr>
            <a:xfrm>
              <a:off x="4495800" y="3190875"/>
              <a:ext cx="2984500" cy="2259013"/>
            </a:xfrm>
            <a:custGeom>
              <a:avLst/>
              <a:gdLst>
                <a:gd name="connsiteX0" fmla="*/ 47625 w 2910832"/>
                <a:gd name="connsiteY0" fmla="*/ 1484142 h 1484142"/>
                <a:gd name="connsiteX1" fmla="*/ 2905125 w 2910832"/>
                <a:gd name="connsiteY1" fmla="*/ 26817 h 1484142"/>
                <a:gd name="connsiteX2" fmla="*/ 762000 w 2910832"/>
                <a:gd name="connsiteY2" fmla="*/ 598317 h 1484142"/>
                <a:gd name="connsiteX3" fmla="*/ 0 w 2910832"/>
                <a:gd name="connsiteY3" fmla="*/ 1341267 h 1484142"/>
                <a:gd name="connsiteX4" fmla="*/ 0 w 2910832"/>
                <a:gd name="connsiteY4" fmla="*/ 1341267 h 1484142"/>
                <a:gd name="connsiteX0" fmla="*/ 47625 w 2905402"/>
                <a:gd name="connsiteY0" fmla="*/ 1481444 h 1481444"/>
                <a:gd name="connsiteX1" fmla="*/ 2905125 w 2905402"/>
                <a:gd name="connsiteY1" fmla="*/ 24119 h 1481444"/>
                <a:gd name="connsiteX2" fmla="*/ 762000 w 2905402"/>
                <a:gd name="connsiteY2" fmla="*/ 595619 h 1481444"/>
                <a:gd name="connsiteX3" fmla="*/ 0 w 2905402"/>
                <a:gd name="connsiteY3" fmla="*/ 1338569 h 1481444"/>
                <a:gd name="connsiteX4" fmla="*/ 0 w 2905402"/>
                <a:gd name="connsiteY4" fmla="*/ 1338569 h 1481444"/>
                <a:gd name="connsiteX0" fmla="*/ 47625 w 2977598"/>
                <a:gd name="connsiteY0" fmla="*/ 1458893 h 1458893"/>
                <a:gd name="connsiteX1" fmla="*/ 2247900 w 2977598"/>
                <a:gd name="connsiteY1" fmla="*/ 439718 h 1458893"/>
                <a:gd name="connsiteX2" fmla="*/ 2905125 w 2977598"/>
                <a:gd name="connsiteY2" fmla="*/ 1568 h 1458893"/>
                <a:gd name="connsiteX3" fmla="*/ 762000 w 2977598"/>
                <a:gd name="connsiteY3" fmla="*/ 573068 h 1458893"/>
                <a:gd name="connsiteX4" fmla="*/ 0 w 2977598"/>
                <a:gd name="connsiteY4" fmla="*/ 1316018 h 1458893"/>
                <a:gd name="connsiteX5" fmla="*/ 0 w 2977598"/>
                <a:gd name="connsiteY5" fmla="*/ 1316018 h 1458893"/>
                <a:gd name="connsiteX0" fmla="*/ 47625 w 2918676"/>
                <a:gd name="connsiteY0" fmla="*/ 1458893 h 1458893"/>
                <a:gd name="connsiteX1" fmla="*/ 2247900 w 2918676"/>
                <a:gd name="connsiteY1" fmla="*/ 439718 h 1458893"/>
                <a:gd name="connsiteX2" fmla="*/ 2838450 w 2918676"/>
                <a:gd name="connsiteY2" fmla="*/ 1568 h 1458893"/>
                <a:gd name="connsiteX3" fmla="*/ 762000 w 2918676"/>
                <a:gd name="connsiteY3" fmla="*/ 573068 h 1458893"/>
                <a:gd name="connsiteX4" fmla="*/ 0 w 2918676"/>
                <a:gd name="connsiteY4" fmla="*/ 1316018 h 1458893"/>
                <a:gd name="connsiteX5" fmla="*/ 0 w 2918676"/>
                <a:gd name="connsiteY5" fmla="*/ 1316018 h 1458893"/>
                <a:gd name="connsiteX0" fmla="*/ 47625 w 2942057"/>
                <a:gd name="connsiteY0" fmla="*/ 1457409 h 1457409"/>
                <a:gd name="connsiteX1" fmla="*/ 2247900 w 2942057"/>
                <a:gd name="connsiteY1" fmla="*/ 438234 h 1457409"/>
                <a:gd name="connsiteX2" fmla="*/ 2838450 w 2942057"/>
                <a:gd name="connsiteY2" fmla="*/ 84 h 1457409"/>
                <a:gd name="connsiteX3" fmla="*/ 762000 w 2942057"/>
                <a:gd name="connsiteY3" fmla="*/ 571584 h 1457409"/>
                <a:gd name="connsiteX4" fmla="*/ 0 w 2942057"/>
                <a:gd name="connsiteY4" fmla="*/ 1314534 h 1457409"/>
                <a:gd name="connsiteX5" fmla="*/ 0 w 2942057"/>
                <a:gd name="connsiteY5" fmla="*/ 1314534 h 1457409"/>
                <a:gd name="connsiteX0" fmla="*/ 47625 w 2893566"/>
                <a:gd name="connsiteY0" fmla="*/ 1476454 h 1476454"/>
                <a:gd name="connsiteX1" fmla="*/ 2247900 w 2893566"/>
                <a:gd name="connsiteY1" fmla="*/ 457279 h 1476454"/>
                <a:gd name="connsiteX2" fmla="*/ 2781300 w 2893566"/>
                <a:gd name="connsiteY2" fmla="*/ 79 h 1476454"/>
                <a:gd name="connsiteX3" fmla="*/ 762000 w 2893566"/>
                <a:gd name="connsiteY3" fmla="*/ 590629 h 1476454"/>
                <a:gd name="connsiteX4" fmla="*/ 0 w 2893566"/>
                <a:gd name="connsiteY4" fmla="*/ 1333579 h 1476454"/>
                <a:gd name="connsiteX5" fmla="*/ 0 w 2893566"/>
                <a:gd name="connsiteY5" fmla="*/ 1333579 h 1476454"/>
                <a:gd name="connsiteX0" fmla="*/ 47625 w 2864058"/>
                <a:gd name="connsiteY0" fmla="*/ 1476454 h 1501329"/>
                <a:gd name="connsiteX1" fmla="*/ 2038350 w 2864058"/>
                <a:gd name="connsiteY1" fmla="*/ 1438354 h 1501329"/>
                <a:gd name="connsiteX2" fmla="*/ 2247900 w 2864058"/>
                <a:gd name="connsiteY2" fmla="*/ 457279 h 1501329"/>
                <a:gd name="connsiteX3" fmla="*/ 2781300 w 2864058"/>
                <a:gd name="connsiteY3" fmla="*/ 79 h 1501329"/>
                <a:gd name="connsiteX4" fmla="*/ 762000 w 2864058"/>
                <a:gd name="connsiteY4" fmla="*/ 590629 h 1501329"/>
                <a:gd name="connsiteX5" fmla="*/ 0 w 2864058"/>
                <a:gd name="connsiteY5" fmla="*/ 1333579 h 1501329"/>
                <a:gd name="connsiteX6" fmla="*/ 0 w 2864058"/>
                <a:gd name="connsiteY6" fmla="*/ 1333579 h 1501329"/>
                <a:gd name="connsiteX0" fmla="*/ 47625 w 2972841"/>
                <a:gd name="connsiteY0" fmla="*/ 1476454 h 1501329"/>
                <a:gd name="connsiteX1" fmla="*/ 2038350 w 2972841"/>
                <a:gd name="connsiteY1" fmla="*/ 1438354 h 1501329"/>
                <a:gd name="connsiteX2" fmla="*/ 2971800 w 2972841"/>
                <a:gd name="connsiteY2" fmla="*/ 1247854 h 1501329"/>
                <a:gd name="connsiteX3" fmla="*/ 2247900 w 2972841"/>
                <a:gd name="connsiteY3" fmla="*/ 457279 h 1501329"/>
                <a:gd name="connsiteX4" fmla="*/ 2781300 w 2972841"/>
                <a:gd name="connsiteY4" fmla="*/ 79 h 1501329"/>
                <a:gd name="connsiteX5" fmla="*/ 762000 w 2972841"/>
                <a:gd name="connsiteY5" fmla="*/ 590629 h 1501329"/>
                <a:gd name="connsiteX6" fmla="*/ 0 w 2972841"/>
                <a:gd name="connsiteY6" fmla="*/ 1333579 h 1501329"/>
                <a:gd name="connsiteX7" fmla="*/ 0 w 2972841"/>
                <a:gd name="connsiteY7" fmla="*/ 1333579 h 1501329"/>
                <a:gd name="connsiteX0" fmla="*/ 47625 w 2984566"/>
                <a:gd name="connsiteY0" fmla="*/ 1476454 h 2258357"/>
                <a:gd name="connsiteX1" fmla="*/ 2038350 w 2984566"/>
                <a:gd name="connsiteY1" fmla="*/ 1438354 h 2258357"/>
                <a:gd name="connsiteX2" fmla="*/ 2752725 w 2984566"/>
                <a:gd name="connsiteY2" fmla="*/ 2257504 h 2258357"/>
                <a:gd name="connsiteX3" fmla="*/ 2971800 w 2984566"/>
                <a:gd name="connsiteY3" fmla="*/ 1247854 h 2258357"/>
                <a:gd name="connsiteX4" fmla="*/ 2247900 w 2984566"/>
                <a:gd name="connsiteY4" fmla="*/ 457279 h 2258357"/>
                <a:gd name="connsiteX5" fmla="*/ 2781300 w 2984566"/>
                <a:gd name="connsiteY5" fmla="*/ 79 h 2258357"/>
                <a:gd name="connsiteX6" fmla="*/ 762000 w 2984566"/>
                <a:gd name="connsiteY6" fmla="*/ 590629 h 2258357"/>
                <a:gd name="connsiteX7" fmla="*/ 0 w 2984566"/>
                <a:gd name="connsiteY7" fmla="*/ 1333579 h 2258357"/>
                <a:gd name="connsiteX8" fmla="*/ 0 w 2984566"/>
                <a:gd name="connsiteY8" fmla="*/ 1333579 h 2258357"/>
                <a:gd name="connsiteX0" fmla="*/ 47625 w 2984566"/>
                <a:gd name="connsiteY0" fmla="*/ 1476454 h 2258357"/>
                <a:gd name="connsiteX1" fmla="*/ 1200149 w 2984566"/>
                <a:gd name="connsiteY1" fmla="*/ 1609804 h 2258357"/>
                <a:gd name="connsiteX2" fmla="*/ 2038350 w 2984566"/>
                <a:gd name="connsiteY2" fmla="*/ 1438354 h 2258357"/>
                <a:gd name="connsiteX3" fmla="*/ 2752725 w 2984566"/>
                <a:gd name="connsiteY3" fmla="*/ 2257504 h 2258357"/>
                <a:gd name="connsiteX4" fmla="*/ 2971800 w 2984566"/>
                <a:gd name="connsiteY4" fmla="*/ 1247854 h 2258357"/>
                <a:gd name="connsiteX5" fmla="*/ 2247900 w 2984566"/>
                <a:gd name="connsiteY5" fmla="*/ 457279 h 2258357"/>
                <a:gd name="connsiteX6" fmla="*/ 2781300 w 2984566"/>
                <a:gd name="connsiteY6" fmla="*/ 79 h 2258357"/>
                <a:gd name="connsiteX7" fmla="*/ 762000 w 2984566"/>
                <a:gd name="connsiteY7" fmla="*/ 590629 h 2258357"/>
                <a:gd name="connsiteX8" fmla="*/ 0 w 2984566"/>
                <a:gd name="connsiteY8" fmla="*/ 1333579 h 2258357"/>
                <a:gd name="connsiteX9" fmla="*/ 0 w 2984566"/>
                <a:gd name="connsiteY9" fmla="*/ 1333579 h 225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4566" h="2258357">
                  <a:moveTo>
                    <a:pt x="47625" y="1476454"/>
                  </a:moveTo>
                  <a:cubicBezTo>
                    <a:pt x="239712" y="1478041"/>
                    <a:pt x="868362" y="1616154"/>
                    <a:pt x="1200149" y="1609804"/>
                  </a:cubicBezTo>
                  <a:cubicBezTo>
                    <a:pt x="1531936" y="1603454"/>
                    <a:pt x="1779587" y="1309766"/>
                    <a:pt x="2038350" y="1438354"/>
                  </a:cubicBezTo>
                  <a:cubicBezTo>
                    <a:pt x="2457450" y="1424067"/>
                    <a:pt x="2597150" y="2289254"/>
                    <a:pt x="2752725" y="2257504"/>
                  </a:cubicBezTo>
                  <a:cubicBezTo>
                    <a:pt x="2908300" y="2225754"/>
                    <a:pt x="3024187" y="1403429"/>
                    <a:pt x="2971800" y="1247854"/>
                  </a:cubicBezTo>
                  <a:cubicBezTo>
                    <a:pt x="2919413" y="1092279"/>
                    <a:pt x="2151063" y="638254"/>
                    <a:pt x="2247900" y="457279"/>
                  </a:cubicBezTo>
                  <a:cubicBezTo>
                    <a:pt x="2344737" y="276304"/>
                    <a:pt x="3086100" y="6429"/>
                    <a:pt x="2781300" y="79"/>
                  </a:cubicBezTo>
                  <a:cubicBezTo>
                    <a:pt x="2476500" y="-6271"/>
                    <a:pt x="1225550" y="368379"/>
                    <a:pt x="762000" y="590629"/>
                  </a:cubicBezTo>
                  <a:cubicBezTo>
                    <a:pt x="298450" y="812879"/>
                    <a:pt x="0" y="1333579"/>
                    <a:pt x="0" y="1333579"/>
                  </a:cubicBezTo>
                  <a:lnTo>
                    <a:pt x="0" y="1333579"/>
                  </a:lnTo>
                </a:path>
              </a:pathLst>
            </a:custGeom>
            <a:noFill/>
            <a:ln>
              <a:tailEnd type="arrow"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8" name="Rectangle 297"/>
            <p:cNvSpPr/>
            <p:nvPr/>
          </p:nvSpPr>
          <p:spPr>
            <a:xfrm>
              <a:off x="3995738" y="4525963"/>
              <a:ext cx="990600" cy="360362"/>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Parking</a:t>
              </a:r>
              <a:endParaRPr lang="en-GB" sz="1600" dirty="0">
                <a:solidFill>
                  <a:schemeClr val="tx1"/>
                </a:solidFill>
              </a:endParaRPr>
            </a:p>
          </p:txBody>
        </p:sp>
        <p:sp>
          <p:nvSpPr>
            <p:cNvPr id="299" name="Rectangle 298"/>
            <p:cNvSpPr/>
            <p:nvPr/>
          </p:nvSpPr>
          <p:spPr>
            <a:xfrm>
              <a:off x="4787900" y="3632200"/>
              <a:ext cx="996950" cy="360363"/>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nl-NL" sz="1600" dirty="0">
                  <a:solidFill>
                    <a:schemeClr val="tx1"/>
                  </a:solidFill>
                </a:rPr>
                <a:t>Depot</a:t>
              </a:r>
              <a:endParaRPr lang="en-GB" sz="1600" dirty="0">
                <a:solidFill>
                  <a:schemeClr val="tx1"/>
                </a:solidFill>
              </a:endParaRPr>
            </a:p>
          </p:txBody>
        </p:sp>
        <p:sp>
          <p:nvSpPr>
            <p:cNvPr id="300" name="Oval 299"/>
            <p:cNvSpPr/>
            <p:nvPr/>
          </p:nvSpPr>
          <p:spPr>
            <a:xfrm>
              <a:off x="7312025" y="3141663"/>
              <a:ext cx="142875"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1" name="Oval 300"/>
            <p:cNvSpPr/>
            <p:nvPr/>
          </p:nvSpPr>
          <p:spPr>
            <a:xfrm>
              <a:off x="2347913" y="59436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02" name="Straight Connector 301"/>
            <p:cNvCxnSpPr/>
            <p:nvPr/>
          </p:nvCxnSpPr>
          <p:spPr>
            <a:xfrm flipV="1">
              <a:off x="5695950" y="4872038"/>
              <a:ext cx="0" cy="33020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303" name="TextBox 57"/>
            <p:cNvSpPr txBox="1">
              <a:spLocks noChangeArrowheads="1"/>
            </p:cNvSpPr>
            <p:nvPr/>
          </p:nvSpPr>
          <p:spPr bwMode="auto">
            <a:xfrm>
              <a:off x="4924425" y="5202238"/>
              <a:ext cx="1798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nl-NL" sz="1200">
                  <a:solidFill>
                    <a:srgbClr val="0070C0"/>
                  </a:solidFill>
                </a:rPr>
                <a:t>Extended with MayGo’s</a:t>
              </a:r>
              <a:endParaRPr lang="en-GB" altLang="nl-NL" sz="1200">
                <a:solidFill>
                  <a:srgbClr val="0070C0"/>
                </a:solidFill>
              </a:endParaRPr>
            </a:p>
          </p:txBody>
        </p:sp>
        <p:sp>
          <p:nvSpPr>
            <p:cNvPr id="304" name="Oval 303"/>
            <p:cNvSpPr/>
            <p:nvPr/>
          </p:nvSpPr>
          <p:spPr>
            <a:xfrm>
              <a:off x="2339975" y="2636838"/>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5" name="Oval 304"/>
            <p:cNvSpPr/>
            <p:nvPr/>
          </p:nvSpPr>
          <p:spPr>
            <a:xfrm>
              <a:off x="2532063" y="34877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6" name="Oval 305"/>
            <p:cNvSpPr/>
            <p:nvPr/>
          </p:nvSpPr>
          <p:spPr>
            <a:xfrm>
              <a:off x="5867400" y="2792413"/>
              <a:ext cx="144463"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 name="Oval 306"/>
            <p:cNvSpPr/>
            <p:nvPr/>
          </p:nvSpPr>
          <p:spPr>
            <a:xfrm>
              <a:off x="2674938" y="5300663"/>
              <a:ext cx="144462"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 name="Oval 307"/>
            <p:cNvSpPr/>
            <p:nvPr/>
          </p:nvSpPr>
          <p:spPr>
            <a:xfrm>
              <a:off x="3421063" y="6092825"/>
              <a:ext cx="144462"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 name="Oval 308"/>
            <p:cNvSpPr/>
            <p:nvPr/>
          </p:nvSpPr>
          <p:spPr>
            <a:xfrm>
              <a:off x="7380288" y="4383088"/>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 name="Oval 309"/>
            <p:cNvSpPr/>
            <p:nvPr/>
          </p:nvSpPr>
          <p:spPr>
            <a:xfrm>
              <a:off x="4491038" y="28606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1" name="Oval 310"/>
            <p:cNvSpPr/>
            <p:nvPr/>
          </p:nvSpPr>
          <p:spPr>
            <a:xfrm>
              <a:off x="3276600" y="391953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2" name="Oval 311"/>
            <p:cNvSpPr/>
            <p:nvPr/>
          </p:nvSpPr>
          <p:spPr>
            <a:xfrm>
              <a:off x="6804025" y="6083300"/>
              <a:ext cx="144463" cy="144463"/>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3" name="Oval 312"/>
            <p:cNvSpPr/>
            <p:nvPr/>
          </p:nvSpPr>
          <p:spPr>
            <a:xfrm>
              <a:off x="6443663" y="4562475"/>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4" name="Oval 313"/>
            <p:cNvSpPr/>
            <p:nvPr/>
          </p:nvSpPr>
          <p:spPr>
            <a:xfrm>
              <a:off x="6659563" y="3560763"/>
              <a:ext cx="144462" cy="142875"/>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 name="Oval 314"/>
            <p:cNvSpPr/>
            <p:nvPr/>
          </p:nvSpPr>
          <p:spPr>
            <a:xfrm>
              <a:off x="2251075" y="4310063"/>
              <a:ext cx="142875"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 name="Oval 315"/>
            <p:cNvSpPr/>
            <p:nvPr/>
          </p:nvSpPr>
          <p:spPr>
            <a:xfrm>
              <a:off x="7092950" y="2566988"/>
              <a:ext cx="142875"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 name="Oval 316"/>
            <p:cNvSpPr/>
            <p:nvPr/>
          </p:nvSpPr>
          <p:spPr>
            <a:xfrm>
              <a:off x="3844925" y="5214938"/>
              <a:ext cx="142875" cy="144462"/>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 name="Oval 317"/>
            <p:cNvSpPr/>
            <p:nvPr/>
          </p:nvSpPr>
          <p:spPr>
            <a:xfrm>
              <a:off x="5624513" y="4727575"/>
              <a:ext cx="142875" cy="144463"/>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 name="Oval 318"/>
            <p:cNvSpPr/>
            <p:nvPr/>
          </p:nvSpPr>
          <p:spPr>
            <a:xfrm>
              <a:off x="3481388" y="3233738"/>
              <a:ext cx="144462" cy="144462"/>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 name="Oval 319"/>
            <p:cNvSpPr/>
            <p:nvPr/>
          </p:nvSpPr>
          <p:spPr>
            <a:xfrm>
              <a:off x="6013450" y="5732463"/>
              <a:ext cx="144463" cy="144462"/>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1" name="Oval 320"/>
            <p:cNvSpPr/>
            <p:nvPr/>
          </p:nvSpPr>
          <p:spPr>
            <a:xfrm>
              <a:off x="7167563" y="5384800"/>
              <a:ext cx="144462" cy="144463"/>
            </a:xfrm>
            <a:prstGeom prst="ellipse">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2" name="Oval 321"/>
            <p:cNvSpPr/>
            <p:nvPr/>
          </p:nvSpPr>
          <p:spPr>
            <a:xfrm>
              <a:off x="3276600" y="2565400"/>
              <a:ext cx="142875" cy="142875"/>
            </a:xfrm>
            <a:prstGeom prst="ellipse">
              <a:avLst/>
            </a:prstGeom>
            <a:solidFill>
              <a:srgbClr val="92D05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3" name="Oval 322"/>
            <p:cNvSpPr/>
            <p:nvPr/>
          </p:nvSpPr>
          <p:spPr>
            <a:xfrm>
              <a:off x="4716463" y="5949950"/>
              <a:ext cx="142875" cy="142875"/>
            </a:xfrm>
            <a:prstGeom prst="ellipse">
              <a:avLst/>
            </a:prstGeom>
            <a:solidFill>
              <a:srgbClr val="FFFF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2443595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subTnLst>
                                    <p:set>
                                      <p:cBhvr override="childStyle">
                                        <p:cTn dur="1" fill="hold" display="0" masterRel="nextClick" afterEffect="1"/>
                                        <p:tgtEl>
                                          <p:spTgt spid="11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
                                        </p:tgtEl>
                                        <p:attrNameLst>
                                          <p:attrName>style.visibility</p:attrName>
                                        </p:attrNameLst>
                                      </p:cBhvr>
                                      <p:to>
                                        <p:strVal val="visible"/>
                                      </p:to>
                                    </p:set>
                                  </p:childTnLst>
                                  <p:subTnLst>
                                    <p:set>
                                      <p:cBhvr override="childStyle">
                                        <p:cTn dur="1" fill="hold" display="0" masterRel="nextClick" afterEffect="1"/>
                                        <p:tgtEl>
                                          <p:spTgt spid="20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
                                        </p:tgtEl>
                                        <p:attrNameLst>
                                          <p:attrName>style.visibility</p:attrName>
                                        </p:attrNameLst>
                                      </p:cBhvr>
                                      <p:to>
                                        <p:strVal val="visible"/>
                                      </p:to>
                                    </p:set>
                                  </p:childTnLst>
                                  <p:subTnLst>
                                    <p:set>
                                      <p:cBhvr override="childStyle">
                                        <p:cTn dur="1" fill="hold" display="0" masterRel="nextClick" afterEffect="1"/>
                                        <p:tgtEl>
                                          <p:spTgt spid="23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4"/>
                                        </p:tgtEl>
                                        <p:attrNameLst>
                                          <p:attrName>style.visibility</p:attrName>
                                        </p:attrNameLst>
                                      </p:cBhvr>
                                      <p:to>
                                        <p:strVal val="visible"/>
                                      </p:to>
                                    </p:set>
                                  </p:childTnLst>
                                  <p:subTnLst>
                                    <p:set>
                                      <p:cBhvr override="childStyle">
                                        <p:cTn dur="1" fill="hold" display="0" masterRel="nextClick" afterEffect="1"/>
                                        <p:tgtEl>
                                          <p:spTgt spid="264"/>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1701800"/>
            <a:ext cx="2195736" cy="287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675" name="Rectangle 2"/>
          <p:cNvSpPr>
            <a:spLocks noGrp="1" noChangeArrowheads="1"/>
          </p:cNvSpPr>
          <p:nvPr>
            <p:ph type="title"/>
          </p:nvPr>
        </p:nvSpPr>
        <p:spPr>
          <a:xfrm>
            <a:off x="2555875" y="363538"/>
            <a:ext cx="6327775" cy="688975"/>
          </a:xfrm>
        </p:spPr>
        <p:txBody>
          <a:bodyPr/>
          <a:lstStyle/>
          <a:p>
            <a:pPr eaLnBrk="1" hangingPunct="1"/>
            <a:r>
              <a:rPr lang="en-US" altLang="nl-NL" smtClean="0"/>
              <a:t>ALGORITHM OUTLINE</a:t>
            </a:r>
          </a:p>
        </p:txBody>
      </p:sp>
      <p:sp>
        <p:nvSpPr>
          <p:cNvPr id="20" name="Down Arrow 19"/>
          <p:cNvSpPr/>
          <p:nvPr/>
        </p:nvSpPr>
        <p:spPr>
          <a:xfrm>
            <a:off x="1187051" y="1773907"/>
            <a:ext cx="144463" cy="287337"/>
          </a:xfrm>
          <a:prstGeom prst="downArrow">
            <a:avLst/>
          </a:prstGeom>
          <a:solidFill>
            <a:srgbClr val="0070C0"/>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28" name="Down Arrow 27"/>
          <p:cNvSpPr/>
          <p:nvPr/>
        </p:nvSpPr>
        <p:spPr>
          <a:xfrm>
            <a:off x="1187051" y="2493044"/>
            <a:ext cx="144463" cy="288925"/>
          </a:xfrm>
          <a:prstGeom prst="downArrow">
            <a:avLst/>
          </a:prstGeom>
          <a:solidFill>
            <a:srgbClr val="0070C0"/>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29" name="Down Arrow 28"/>
          <p:cNvSpPr/>
          <p:nvPr/>
        </p:nvSpPr>
        <p:spPr>
          <a:xfrm>
            <a:off x="1187051" y="3213769"/>
            <a:ext cx="144463" cy="287338"/>
          </a:xfrm>
          <a:prstGeom prst="downArrow">
            <a:avLst/>
          </a:prstGeom>
          <a:solidFill>
            <a:srgbClr val="0070C0"/>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32" name="Down Arrow 31"/>
          <p:cNvSpPr/>
          <p:nvPr/>
        </p:nvSpPr>
        <p:spPr>
          <a:xfrm>
            <a:off x="1187051" y="3932907"/>
            <a:ext cx="144463" cy="288925"/>
          </a:xfrm>
          <a:prstGeom prst="downArrow">
            <a:avLst/>
          </a:prstGeom>
          <a:solidFill>
            <a:srgbClr val="0070C0"/>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33" name="Down Arrow 32"/>
          <p:cNvSpPr/>
          <p:nvPr/>
        </p:nvSpPr>
        <p:spPr>
          <a:xfrm>
            <a:off x="1187051" y="4653632"/>
            <a:ext cx="144463" cy="287338"/>
          </a:xfrm>
          <a:prstGeom prst="downArrow">
            <a:avLst/>
          </a:prstGeom>
          <a:solidFill>
            <a:srgbClr val="0070C0"/>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28683" name="Rectangle 3"/>
          <p:cNvSpPr txBox="1">
            <a:spLocks noChangeArrowheads="1"/>
          </p:cNvSpPr>
          <p:nvPr/>
        </p:nvSpPr>
        <p:spPr bwMode="auto">
          <a:xfrm>
            <a:off x="2555875" y="1341438"/>
            <a:ext cx="6480175"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342900" indent="-342900"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lnSpc>
                <a:spcPts val="2200"/>
              </a:lnSpc>
              <a:spcBef>
                <a:spcPct val="20000"/>
              </a:spcBef>
              <a:buFont typeface="Arial Narrow" pitchFamily="34" charset="0"/>
              <a:buAutoNum type="arabicPeriod"/>
            </a:pPr>
            <a:r>
              <a:rPr lang="en-US" altLang="nl-NL" dirty="0"/>
              <a:t>Initial planning in the morning and </a:t>
            </a:r>
            <a:r>
              <a:rPr lang="en-US" altLang="nl-NL" dirty="0" err="1"/>
              <a:t>replanning</a:t>
            </a:r>
            <a:r>
              <a:rPr lang="en-US" altLang="nl-NL" dirty="0"/>
              <a:t> during the day.</a:t>
            </a:r>
          </a:p>
          <a:p>
            <a:pPr eaLnBrk="1" hangingPunct="1">
              <a:lnSpc>
                <a:spcPts val="2200"/>
              </a:lnSpc>
              <a:spcBef>
                <a:spcPct val="20000"/>
              </a:spcBef>
              <a:buFont typeface="Arial Narrow" pitchFamily="34" charset="0"/>
              <a:buAutoNum type="arabicPeriod"/>
            </a:pPr>
            <a:r>
              <a:rPr lang="en-US" altLang="nl-NL" dirty="0"/>
              <a:t>Empty schedules in a non-</a:t>
            </a:r>
            <a:r>
              <a:rPr lang="en-US" altLang="nl-NL" dirty="0" err="1"/>
              <a:t>preemtive</a:t>
            </a:r>
            <a:r>
              <a:rPr lang="en-US" altLang="nl-NL" dirty="0"/>
              <a:t> way and keep them feasible</a:t>
            </a:r>
            <a:r>
              <a:rPr lang="en-US" altLang="nl-NL" dirty="0" smtClean="0"/>
              <a:t>. Estimate </a:t>
            </a:r>
            <a:r>
              <a:rPr lang="en-US" altLang="nl-NL" dirty="0"/>
              <a:t>the days left; </a:t>
            </a:r>
            <a:r>
              <a:rPr lang="en-US" altLang="nl-NL" dirty="0" err="1"/>
              <a:t>MustGo’s</a:t>
            </a:r>
            <a:r>
              <a:rPr lang="en-US" altLang="nl-NL" dirty="0"/>
              <a:t> (days left &lt; </a:t>
            </a:r>
            <a:r>
              <a:rPr lang="en-US" altLang="nl-NL" dirty="0" err="1"/>
              <a:t>MustGoDay</a:t>
            </a:r>
            <a:r>
              <a:rPr lang="en-US" altLang="nl-NL" dirty="0" smtClean="0"/>
              <a:t>); </a:t>
            </a:r>
            <a:r>
              <a:rPr lang="en-US" altLang="nl-NL" dirty="0"/>
              <a:t>trucks to use; lower bound on the number of routes to use.</a:t>
            </a:r>
          </a:p>
          <a:p>
            <a:pPr eaLnBrk="1" hangingPunct="1">
              <a:lnSpc>
                <a:spcPts val="2200"/>
              </a:lnSpc>
              <a:spcBef>
                <a:spcPct val="20000"/>
              </a:spcBef>
              <a:buFont typeface="Arial Narrow" pitchFamily="34" charset="0"/>
              <a:buAutoNum type="arabicPeriod"/>
            </a:pPr>
            <a:r>
              <a:rPr lang="en-US" altLang="nl-NL" dirty="0"/>
              <a:t>One seed per truck to (i) spread trucks across the area, (ii) realize container insertions both close and far from the depot, and (iii) balance the workload per route to anticipate later </a:t>
            </a:r>
            <a:r>
              <a:rPr lang="en-US" altLang="nl-NL" dirty="0" err="1"/>
              <a:t>MayGo</a:t>
            </a:r>
            <a:r>
              <a:rPr lang="en-US" altLang="nl-NL" dirty="0"/>
              <a:t> </a:t>
            </a:r>
            <a:r>
              <a:rPr lang="en-US" altLang="nl-NL" dirty="0" smtClean="0"/>
              <a:t>insertions.</a:t>
            </a:r>
            <a:endParaRPr lang="en-US" altLang="nl-NL" dirty="0"/>
          </a:p>
          <a:p>
            <a:pPr eaLnBrk="1" hangingPunct="1">
              <a:lnSpc>
                <a:spcPts val="2200"/>
              </a:lnSpc>
              <a:spcBef>
                <a:spcPct val="20000"/>
              </a:spcBef>
              <a:buFont typeface="Arial Narrow" pitchFamily="34" charset="0"/>
              <a:buAutoNum type="arabicPeriod"/>
            </a:pPr>
            <a:r>
              <a:rPr lang="en-US" altLang="nl-NL" dirty="0" smtClean="0"/>
              <a:t>Plan </a:t>
            </a:r>
            <a:r>
              <a:rPr lang="en-US" altLang="nl-NL" dirty="0" err="1" smtClean="0"/>
              <a:t>MustGo’s</a:t>
            </a:r>
            <a:r>
              <a:rPr lang="en-US" altLang="nl-NL" dirty="0" smtClean="0"/>
              <a:t> </a:t>
            </a:r>
            <a:r>
              <a:rPr lang="en-US" altLang="nl-NL" dirty="0"/>
              <a:t>based on cheapest </a:t>
            </a:r>
            <a:r>
              <a:rPr lang="en-US" altLang="nl-NL" dirty="0" smtClean="0"/>
              <a:t>insertion, possibly in </a:t>
            </a:r>
            <a:r>
              <a:rPr lang="en-US" altLang="nl-NL" dirty="0"/>
              <a:t>a balanced way (in anticipation of </a:t>
            </a:r>
            <a:r>
              <a:rPr lang="en-US" altLang="nl-NL" dirty="0" err="1"/>
              <a:t>MayGo</a:t>
            </a:r>
            <a:r>
              <a:rPr lang="en-US" altLang="nl-NL" dirty="0"/>
              <a:t> insertions</a:t>
            </a:r>
            <a:r>
              <a:rPr lang="en-US" altLang="nl-NL" dirty="0" smtClean="0"/>
              <a:t>).</a:t>
            </a:r>
            <a:endParaRPr lang="en-US" altLang="nl-NL" dirty="0"/>
          </a:p>
          <a:p>
            <a:pPr eaLnBrk="1" hangingPunct="1">
              <a:lnSpc>
                <a:spcPts val="2200"/>
              </a:lnSpc>
              <a:spcBef>
                <a:spcPct val="20000"/>
              </a:spcBef>
              <a:buFont typeface="Arial Narrow" pitchFamily="34" charset="0"/>
              <a:buAutoNum type="arabicPeriod"/>
            </a:pPr>
            <a:r>
              <a:rPr lang="en-US" altLang="nl-NL" dirty="0" smtClean="0"/>
              <a:t>Plan </a:t>
            </a:r>
            <a:r>
              <a:rPr lang="en-US" altLang="nl-NL" dirty="0" err="1"/>
              <a:t>MayGo’s</a:t>
            </a:r>
            <a:r>
              <a:rPr lang="en-US" altLang="nl-NL" dirty="0"/>
              <a:t>: see next sheet.</a:t>
            </a:r>
          </a:p>
          <a:p>
            <a:pPr eaLnBrk="1" hangingPunct="1">
              <a:lnSpc>
                <a:spcPts val="2200"/>
              </a:lnSpc>
              <a:spcBef>
                <a:spcPct val="20000"/>
              </a:spcBef>
              <a:buFont typeface="Arial Narrow" pitchFamily="34" charset="0"/>
              <a:buAutoNum type="arabicPeriod"/>
            </a:pPr>
            <a:r>
              <a:rPr lang="en-US" altLang="nl-NL" dirty="0"/>
              <a:t>Execute planning and perform </a:t>
            </a:r>
            <a:r>
              <a:rPr lang="en-US" altLang="nl-NL" dirty="0" err="1"/>
              <a:t>replanning</a:t>
            </a:r>
            <a:r>
              <a:rPr lang="en-US" altLang="nl-NL" dirty="0"/>
              <a:t> when needed.</a:t>
            </a:r>
          </a:p>
        </p:txBody>
      </p:sp>
      <p:sp>
        <p:nvSpPr>
          <p:cNvPr id="3" name="Oval 2"/>
          <p:cNvSpPr/>
          <p:nvPr/>
        </p:nvSpPr>
        <p:spPr>
          <a:xfrm>
            <a:off x="396476" y="1197644"/>
            <a:ext cx="1728788" cy="576263"/>
          </a:xfrm>
          <a:prstGeom prst="ellipse">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600" dirty="0">
                <a:solidFill>
                  <a:schemeClr val="tx1"/>
                </a:solidFill>
              </a:rPr>
              <a:t>1. Start</a:t>
            </a:r>
            <a:endParaRPr lang="en-GB" sz="1600" dirty="0">
              <a:solidFill>
                <a:schemeClr val="tx1"/>
              </a:solidFill>
            </a:endParaRPr>
          </a:p>
        </p:txBody>
      </p:sp>
      <p:sp>
        <p:nvSpPr>
          <p:cNvPr id="4" name="Rectangle 3"/>
          <p:cNvSpPr/>
          <p:nvPr/>
        </p:nvSpPr>
        <p:spPr>
          <a:xfrm>
            <a:off x="178989" y="2061244"/>
            <a:ext cx="2160587" cy="431800"/>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600" dirty="0">
                <a:solidFill>
                  <a:schemeClr val="tx1"/>
                </a:solidFill>
              </a:rPr>
              <a:t>2. </a:t>
            </a:r>
            <a:r>
              <a:rPr lang="nl-NL" sz="1600" dirty="0" err="1">
                <a:solidFill>
                  <a:schemeClr val="tx1"/>
                </a:solidFill>
              </a:rPr>
              <a:t>Initialize</a:t>
            </a:r>
            <a:r>
              <a:rPr lang="nl-NL" sz="1600" dirty="0">
                <a:solidFill>
                  <a:schemeClr val="tx1"/>
                </a:solidFill>
              </a:rPr>
              <a:t> </a:t>
            </a:r>
            <a:r>
              <a:rPr lang="nl-NL" sz="1600" dirty="0" err="1" smtClean="0">
                <a:solidFill>
                  <a:schemeClr val="tx1"/>
                </a:solidFill>
              </a:rPr>
              <a:t>values</a:t>
            </a:r>
            <a:endParaRPr lang="en-GB" sz="1600" dirty="0">
              <a:solidFill>
                <a:schemeClr val="tx1"/>
              </a:solidFill>
            </a:endParaRPr>
          </a:p>
        </p:txBody>
      </p:sp>
      <p:sp>
        <p:nvSpPr>
          <p:cNvPr id="12" name="Rectangle 11"/>
          <p:cNvSpPr/>
          <p:nvPr/>
        </p:nvSpPr>
        <p:spPr>
          <a:xfrm>
            <a:off x="178989" y="2781969"/>
            <a:ext cx="2160587" cy="431800"/>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600" dirty="0" smtClean="0">
                <a:solidFill>
                  <a:schemeClr val="tx1"/>
                </a:solidFill>
              </a:rPr>
              <a:t>3. </a:t>
            </a:r>
            <a:r>
              <a:rPr lang="nl-NL" sz="1600" dirty="0" err="1" smtClean="0">
                <a:solidFill>
                  <a:schemeClr val="tx1"/>
                </a:solidFill>
              </a:rPr>
              <a:t>Prepare</a:t>
            </a:r>
            <a:r>
              <a:rPr lang="nl-NL" sz="1600" dirty="0" smtClean="0">
                <a:solidFill>
                  <a:schemeClr val="tx1"/>
                </a:solidFill>
              </a:rPr>
              <a:t> routes</a:t>
            </a:r>
            <a:endParaRPr lang="en-GB" sz="1600" dirty="0">
              <a:solidFill>
                <a:schemeClr val="tx1"/>
              </a:solidFill>
            </a:endParaRPr>
          </a:p>
        </p:txBody>
      </p:sp>
      <p:sp>
        <p:nvSpPr>
          <p:cNvPr id="16" name="Rectangle 15"/>
          <p:cNvSpPr/>
          <p:nvPr/>
        </p:nvSpPr>
        <p:spPr>
          <a:xfrm>
            <a:off x="178989" y="3501107"/>
            <a:ext cx="2160587" cy="431800"/>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600" dirty="0" smtClean="0">
                <a:solidFill>
                  <a:schemeClr val="tx1"/>
                </a:solidFill>
              </a:rPr>
              <a:t>4. </a:t>
            </a:r>
            <a:r>
              <a:rPr lang="nl-NL" sz="1600" dirty="0">
                <a:solidFill>
                  <a:schemeClr val="tx1"/>
                </a:solidFill>
              </a:rPr>
              <a:t>Plan MustGo’s</a:t>
            </a:r>
            <a:endParaRPr lang="en-GB" sz="1600" dirty="0">
              <a:solidFill>
                <a:schemeClr val="tx1"/>
              </a:solidFill>
            </a:endParaRPr>
          </a:p>
        </p:txBody>
      </p:sp>
      <p:sp>
        <p:nvSpPr>
          <p:cNvPr id="17" name="Rectangle 16"/>
          <p:cNvSpPr/>
          <p:nvPr/>
        </p:nvSpPr>
        <p:spPr>
          <a:xfrm>
            <a:off x="178989" y="4221832"/>
            <a:ext cx="2160587" cy="431800"/>
          </a:xfrm>
          <a:prstGeom prst="rect">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600" dirty="0" smtClean="0">
                <a:solidFill>
                  <a:schemeClr val="tx1"/>
                </a:solidFill>
              </a:rPr>
              <a:t>5. </a:t>
            </a:r>
            <a:r>
              <a:rPr lang="nl-NL" sz="1600" dirty="0">
                <a:solidFill>
                  <a:schemeClr val="tx1"/>
                </a:solidFill>
              </a:rPr>
              <a:t>Plan MayGo’s</a:t>
            </a:r>
            <a:endParaRPr lang="en-GB" sz="1600" dirty="0">
              <a:solidFill>
                <a:schemeClr val="tx1"/>
              </a:solidFill>
            </a:endParaRPr>
          </a:p>
        </p:txBody>
      </p:sp>
      <p:sp>
        <p:nvSpPr>
          <p:cNvPr id="18" name="Oval 17"/>
          <p:cNvSpPr/>
          <p:nvPr/>
        </p:nvSpPr>
        <p:spPr>
          <a:xfrm>
            <a:off x="394889" y="4940970"/>
            <a:ext cx="1728787" cy="576262"/>
          </a:xfrm>
          <a:prstGeom prst="ellipse">
            <a:avLst/>
          </a:prstGeom>
          <a:solidFill>
            <a:srgbClr val="CCFFFF"/>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600" dirty="0" smtClean="0">
                <a:solidFill>
                  <a:schemeClr val="tx1"/>
                </a:solidFill>
              </a:rPr>
              <a:t>6. </a:t>
            </a:r>
            <a:r>
              <a:rPr lang="nl-NL" sz="1600" dirty="0">
                <a:solidFill>
                  <a:schemeClr val="tx1"/>
                </a:solidFill>
              </a:rPr>
              <a:t>End</a:t>
            </a:r>
            <a:endParaRPr lang="en-GB" sz="1600" dirty="0">
              <a:solidFill>
                <a:schemeClr val="tx1"/>
              </a:solidFill>
            </a:endParaRPr>
          </a:p>
        </p:txBody>
      </p:sp>
      <p:cxnSp>
        <p:nvCxnSpPr>
          <p:cNvPr id="43" name="Straight Connector 42"/>
          <p:cNvCxnSpPr/>
          <p:nvPr/>
        </p:nvCxnSpPr>
        <p:spPr>
          <a:xfrm>
            <a:off x="2555875" y="1125538"/>
            <a:ext cx="6588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693" name="Footer Placeholder 4"/>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28694" name="Slide Number Placeholder 4"/>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DA2E79-21C2-49AB-99B3-3ABE7B292C61}" type="slidenum">
              <a:rPr lang="en-GB" altLang="nl-NL" smtClean="0"/>
              <a:pPr eaLnBrk="1" hangingPunct="1"/>
              <a:t>15</a:t>
            </a:fld>
            <a:r>
              <a:rPr lang="en-GB" altLang="nl-NL" dirty="0" smtClean="0"/>
              <a:t>/71</a:t>
            </a:r>
          </a:p>
        </p:txBody>
      </p:sp>
      <p:pic>
        <p:nvPicPr>
          <p:cNvPr id="2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11653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nl-NL" smtClean="0"/>
              <a:t>ADDING MAYGO CONTAINERS</a:t>
            </a:r>
          </a:p>
        </p:txBody>
      </p:sp>
      <p:sp>
        <p:nvSpPr>
          <p:cNvPr id="29699" name="Rectangle 3"/>
          <p:cNvSpPr>
            <a:spLocks noGrp="1" noChangeArrowheads="1"/>
          </p:cNvSpPr>
          <p:nvPr>
            <p:ph type="body" idx="1"/>
          </p:nvPr>
        </p:nvSpPr>
        <p:spPr>
          <a:xfrm>
            <a:off x="1763713" y="1341438"/>
            <a:ext cx="7129462" cy="4895850"/>
          </a:xfrm>
        </p:spPr>
        <p:txBody>
          <a:bodyPr/>
          <a:lstStyle/>
          <a:p>
            <a:pPr eaLnBrk="1" hangingPunct="1"/>
            <a:r>
              <a:rPr lang="en-US" altLang="nl-NL" dirty="0" err="1" smtClean="0"/>
              <a:t>MayGo’s</a:t>
            </a:r>
            <a:r>
              <a:rPr lang="en-US" altLang="nl-NL" dirty="0" smtClean="0"/>
              <a:t>: days left &lt; </a:t>
            </a:r>
            <a:r>
              <a:rPr lang="en-US" altLang="nl-NL" dirty="0" err="1" smtClean="0"/>
              <a:t>MustGoDay+MayGoDay</a:t>
            </a:r>
            <a:r>
              <a:rPr lang="en-US" altLang="nl-NL" dirty="0" smtClean="0"/>
              <a:t>.</a:t>
            </a:r>
          </a:p>
          <a:p>
            <a:pPr eaLnBrk="1" hangingPunct="1"/>
            <a:r>
              <a:rPr lang="en-US" altLang="nl-NL" dirty="0" smtClean="0"/>
              <a:t>Planning extremes:</a:t>
            </a:r>
          </a:p>
          <a:p>
            <a:pPr lvl="1" eaLnBrk="1" hangingPunct="1"/>
            <a:r>
              <a:rPr lang="en-US" altLang="nl-NL" dirty="0" smtClean="0"/>
              <a:t>Wait first: </a:t>
            </a:r>
            <a:r>
              <a:rPr lang="en-US" altLang="nl-NL" dirty="0" err="1" smtClean="0"/>
              <a:t>MayGoDay</a:t>
            </a:r>
            <a:r>
              <a:rPr lang="en-US" altLang="nl-NL" dirty="0" smtClean="0"/>
              <a:t>=0</a:t>
            </a:r>
          </a:p>
          <a:p>
            <a:pPr lvl="1" eaLnBrk="1" hangingPunct="1"/>
            <a:r>
              <a:rPr lang="en-US" altLang="nl-NL" dirty="0" smtClean="0"/>
              <a:t>Drive first: </a:t>
            </a:r>
            <a:r>
              <a:rPr lang="en-US" altLang="nl-NL" dirty="0" err="1" smtClean="0"/>
              <a:t>MayGoDay</a:t>
            </a:r>
            <a:r>
              <a:rPr lang="en-US" altLang="nl-NL" dirty="0" smtClean="0"/>
              <a:t>=∞</a:t>
            </a:r>
          </a:p>
          <a:p>
            <a:pPr eaLnBrk="1" hangingPunct="1"/>
            <a:r>
              <a:rPr lang="en-US" altLang="nl-NL" dirty="0" smtClean="0"/>
              <a:t>The best option would be somewhere in between.</a:t>
            </a:r>
          </a:p>
          <a:p>
            <a:pPr eaLnBrk="1" hangingPunct="1"/>
            <a:r>
              <a:rPr lang="en-US" altLang="nl-NL" dirty="0" smtClean="0"/>
              <a:t>Selection of </a:t>
            </a:r>
            <a:r>
              <a:rPr lang="en-US" altLang="nl-NL" dirty="0" err="1" smtClean="0"/>
              <a:t>MayGo’s</a:t>
            </a:r>
            <a:r>
              <a:rPr lang="en-US" altLang="nl-NL" dirty="0" smtClean="0"/>
              <a:t> depend on the additional travel time (insertion costs) as well as on the inventory.</a:t>
            </a:r>
          </a:p>
          <a:p>
            <a:pPr eaLnBrk="1" hangingPunct="1"/>
            <a:r>
              <a:rPr lang="en-US" altLang="nl-NL" dirty="0" smtClean="0"/>
              <a:t>Options:</a:t>
            </a:r>
          </a:p>
          <a:p>
            <a:pPr lvl="1" eaLnBrk="1" hangingPunct="1"/>
            <a:r>
              <a:rPr lang="en-US" altLang="nl-NL" dirty="0" smtClean="0"/>
              <a:t>Ratio insertion costs / inventory.</a:t>
            </a:r>
          </a:p>
          <a:p>
            <a:pPr lvl="1" eaLnBrk="1" hangingPunct="1"/>
            <a:r>
              <a:rPr lang="en-US" altLang="nl-NL" dirty="0" smtClean="0"/>
              <a:t>Relative improvement of this ratio compared to a smoothed historical ratio. A large positive value indicates an opportunity we should take.</a:t>
            </a:r>
          </a:p>
          <a:p>
            <a:pPr eaLnBrk="1" hangingPunct="1"/>
            <a:r>
              <a:rPr lang="en-US" altLang="nl-NL" dirty="0" smtClean="0"/>
              <a:t>Use (optional) limit on the number of containers to empty.</a:t>
            </a:r>
          </a:p>
          <a:p>
            <a:pPr eaLnBrk="1" hangingPunct="1"/>
            <a:endParaRPr lang="en-US" altLang="nl-NL" dirty="0" smtClean="0"/>
          </a:p>
        </p:txBody>
      </p:sp>
      <p:pic>
        <p:nvPicPr>
          <p:cNvPr id="2970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Footer Placehold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29703"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EC90D6-F122-4091-BD01-CB5D232033F0}" type="slidenum">
              <a:rPr lang="en-GB" altLang="nl-NL" smtClean="0"/>
              <a:pPr eaLnBrk="1" hangingPunct="1"/>
              <a:t>16</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36031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nl-NL" smtClean="0"/>
              <a:t>WILL IT WORK? A SIMULATION STUDY</a:t>
            </a:r>
          </a:p>
        </p:txBody>
      </p:sp>
      <p:sp>
        <p:nvSpPr>
          <p:cNvPr id="30723" name="Rectangle 3"/>
          <p:cNvSpPr>
            <a:spLocks noGrp="1" noChangeArrowheads="1"/>
          </p:cNvSpPr>
          <p:nvPr>
            <p:ph type="body" idx="1"/>
          </p:nvPr>
        </p:nvSpPr>
        <p:spPr>
          <a:xfrm>
            <a:off x="1763713" y="1341438"/>
            <a:ext cx="7129462" cy="4895850"/>
          </a:xfrm>
        </p:spPr>
        <p:txBody>
          <a:bodyPr/>
          <a:lstStyle/>
          <a:p>
            <a:pPr eaLnBrk="1" hangingPunct="1"/>
            <a:r>
              <a:rPr lang="en-US" altLang="nl-NL" smtClean="0"/>
              <a:t>Benchmark the current way of working and gain insight in the performance of our heuristic</a:t>
            </a:r>
          </a:p>
        </p:txBody>
      </p:sp>
      <p:pic>
        <p:nvPicPr>
          <p:cNvPr id="3072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63713" y="6453188"/>
            <a:ext cx="252095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26" name="Footer Placehold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30728"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4CF090-F7BF-41E1-BD60-1963C5AECE96}" type="slidenum">
              <a:rPr lang="en-GB" altLang="nl-NL" smtClean="0"/>
              <a:pPr eaLnBrk="1" hangingPunct="1"/>
              <a:t>17</a:t>
            </a:fld>
            <a:r>
              <a:rPr lang="en-GB" altLang="nl-NL" dirty="0" smtClean="0"/>
              <a:t>/71</a:t>
            </a:r>
          </a:p>
        </p:txBody>
      </p:sp>
      <p:pic>
        <p:nvPicPr>
          <p:cNvPr id="30727"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1050" y="2198688"/>
            <a:ext cx="687387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226478"/>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Rectangle 2"/>
          <p:cNvSpPr>
            <a:spLocks noGrp="1" noChangeArrowheads="1"/>
          </p:cNvSpPr>
          <p:nvPr>
            <p:ph type="title"/>
          </p:nvPr>
        </p:nvSpPr>
        <p:spPr/>
        <p:txBody>
          <a:bodyPr/>
          <a:lstStyle/>
          <a:p>
            <a:pPr eaLnBrk="1" hangingPunct="1"/>
            <a:r>
              <a:rPr lang="en-US" altLang="nl-NL" smtClean="0"/>
              <a:t>NUMERICAL RESULTS</a:t>
            </a:r>
          </a:p>
        </p:txBody>
      </p:sp>
      <p:sp>
        <p:nvSpPr>
          <p:cNvPr id="31749" name="Rectangle 3"/>
          <p:cNvSpPr>
            <a:spLocks noGrp="1" noChangeArrowheads="1"/>
          </p:cNvSpPr>
          <p:nvPr>
            <p:ph type="body" idx="1"/>
          </p:nvPr>
        </p:nvSpPr>
        <p:spPr>
          <a:xfrm>
            <a:off x="1763713" y="1341438"/>
            <a:ext cx="7129462" cy="4967287"/>
          </a:xfrm>
        </p:spPr>
        <p:txBody>
          <a:bodyPr/>
          <a:lstStyle/>
          <a:p>
            <a:pPr eaLnBrk="1" hangingPunct="1"/>
            <a:r>
              <a:rPr lang="en-US" altLang="nl-NL" smtClean="0"/>
              <a:t>Based on current deposit volumes and truck capacity, savings of 14.6% can be achieved, which consists of 40% reduction of penalty costs and 18% less travel distance.</a:t>
            </a:r>
          </a:p>
          <a:p>
            <a:pPr eaLnBrk="1" hangingPunct="1"/>
            <a:r>
              <a:rPr lang="en-US" altLang="nl-NL" smtClean="0"/>
              <a:t>Savings increase with decreasing truck capacities.</a:t>
            </a:r>
          </a:p>
          <a:p>
            <a:pPr eaLnBrk="1" hangingPunct="1"/>
            <a:endParaRPr lang="en-US" altLang="nl-NL" smtClean="0"/>
          </a:p>
          <a:p>
            <a:pPr eaLnBrk="1" hangingPunct="1"/>
            <a:endParaRPr lang="en-US" altLang="nl-NL" smtClean="0"/>
          </a:p>
          <a:p>
            <a:pPr eaLnBrk="1" hangingPunct="1"/>
            <a:endParaRPr lang="en-US" altLang="nl-NL" smtClean="0"/>
          </a:p>
          <a:p>
            <a:pPr eaLnBrk="1" hangingPunct="1"/>
            <a:endParaRPr lang="en-US" altLang="nl-NL" smtClean="0"/>
          </a:p>
          <a:p>
            <a:pPr eaLnBrk="1" hangingPunct="1"/>
            <a:endParaRPr lang="en-US" altLang="nl-NL" smtClean="0"/>
          </a:p>
          <a:p>
            <a:pPr eaLnBrk="1" hangingPunct="1"/>
            <a:endParaRPr lang="en-US" altLang="nl-NL" smtClean="0"/>
          </a:p>
          <a:p>
            <a:pPr eaLnBrk="1" hangingPunct="1"/>
            <a:endParaRPr lang="en-US" altLang="nl-NL" smtClean="0"/>
          </a:p>
          <a:p>
            <a:pPr eaLnBrk="1" hangingPunct="1"/>
            <a:endParaRPr lang="en-US" altLang="nl-NL" smtClean="0"/>
          </a:p>
          <a:p>
            <a:pPr eaLnBrk="1" hangingPunct="1">
              <a:lnSpc>
                <a:spcPts val="500"/>
              </a:lnSpc>
            </a:pPr>
            <a:endParaRPr lang="en-US" altLang="nl-NL" sz="800" smtClean="0"/>
          </a:p>
          <a:p>
            <a:pPr eaLnBrk="1" hangingPunct="1"/>
            <a:endParaRPr lang="en-US" altLang="nl-NL" smtClean="0"/>
          </a:p>
        </p:txBody>
      </p:sp>
      <p:graphicFrame>
        <p:nvGraphicFramePr>
          <p:cNvPr id="11" name="Chart 10"/>
          <p:cNvGraphicFramePr>
            <a:graphicFrameLocks/>
          </p:cNvGraphicFramePr>
          <p:nvPr/>
        </p:nvGraphicFramePr>
        <p:xfrm>
          <a:off x="1907704" y="2924944"/>
          <a:ext cx="5112568" cy="3456806"/>
        </p:xfrm>
        <a:graphic>
          <a:graphicData uri="http://schemas.openxmlformats.org/drawingml/2006/chart">
            <c:chart xmlns:c="http://schemas.openxmlformats.org/drawingml/2006/chart" xmlns:r="http://schemas.openxmlformats.org/officeDocument/2006/relationships" r:id="rId4"/>
          </a:graphicData>
        </a:graphic>
      </p:graphicFrame>
      <p:sp>
        <p:nvSpPr>
          <p:cNvPr id="31751"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31752"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ECF3EB-A804-444A-8666-BC1CCC5652EC}" type="slidenum">
              <a:rPr lang="en-GB" altLang="nl-NL" smtClean="0"/>
              <a:pPr eaLnBrk="1" hangingPunct="1"/>
              <a:t>18</a:t>
            </a:fld>
            <a:r>
              <a:rPr lang="en-GB" altLang="nl-NL" dirty="0" smtClean="0"/>
              <a:t>/71</a:t>
            </a:r>
          </a:p>
        </p:txBody>
      </p:sp>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09975" y="6030813"/>
            <a:ext cx="1944216" cy="246221"/>
          </a:xfrm>
          <a:prstGeom prst="rect">
            <a:avLst/>
          </a:prstGeom>
          <a:solidFill>
            <a:schemeClr val="bg1"/>
          </a:solidFill>
        </p:spPr>
        <p:txBody>
          <a:bodyPr wrap="square" rtlCol="0">
            <a:spAutoFit/>
          </a:bodyPr>
          <a:lstStyle/>
          <a:p>
            <a:pPr algn="ctr"/>
            <a:r>
              <a:rPr lang="en-US" sz="1000" b="1" dirty="0" smtClean="0"/>
              <a:t>Truck capacity</a:t>
            </a:r>
            <a:endParaRPr lang="en-US" sz="1000" b="1" dirty="0"/>
          </a:p>
        </p:txBody>
      </p:sp>
    </p:spTree>
    <p:extLst>
      <p:ext uri="{BB962C8B-B14F-4D97-AF65-F5344CB8AC3E}">
        <p14:creationId xmlns:p14="http://schemas.microsoft.com/office/powerpoint/2010/main" val="218874036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2"/>
          <p:cNvSpPr>
            <a:spLocks noGrp="1" noChangeArrowheads="1"/>
          </p:cNvSpPr>
          <p:nvPr>
            <p:ph type="title"/>
          </p:nvPr>
        </p:nvSpPr>
        <p:spPr/>
        <p:txBody>
          <a:bodyPr/>
          <a:lstStyle/>
          <a:p>
            <a:pPr eaLnBrk="1" hangingPunct="1"/>
            <a:r>
              <a:rPr lang="en-US" altLang="nl-NL" smtClean="0"/>
              <a:t>OBSERVATIONS</a:t>
            </a:r>
          </a:p>
        </p:txBody>
      </p:sp>
      <p:sp>
        <p:nvSpPr>
          <p:cNvPr id="32773" name="Rectangle 3"/>
          <p:cNvSpPr>
            <a:spLocks noGrp="1" noChangeArrowheads="1"/>
          </p:cNvSpPr>
          <p:nvPr>
            <p:ph type="body" idx="1"/>
          </p:nvPr>
        </p:nvSpPr>
        <p:spPr>
          <a:xfrm>
            <a:off x="1763713" y="1341438"/>
            <a:ext cx="7129462" cy="5183187"/>
          </a:xfrm>
        </p:spPr>
        <p:txBody>
          <a:bodyPr/>
          <a:lstStyle/>
          <a:p>
            <a:pPr eaLnBrk="1" hangingPunct="1"/>
            <a:r>
              <a:rPr lang="en-US" altLang="nl-NL" dirty="0" smtClean="0"/>
              <a:t>Performance heavily depends on the parameter settings:</a:t>
            </a:r>
          </a:p>
          <a:p>
            <a:pPr marL="714375" lvl="1" indent="-457200" eaLnBrk="1" hangingPunct="1">
              <a:buFont typeface="+mj-lt"/>
              <a:buAutoNum type="arabicPeriod"/>
            </a:pPr>
            <a:r>
              <a:rPr lang="en-US" altLang="nl-NL" dirty="0" err="1" smtClean="0"/>
              <a:t>MustGoDay</a:t>
            </a:r>
            <a:endParaRPr lang="en-US" altLang="nl-NL" dirty="0" smtClean="0"/>
          </a:p>
          <a:p>
            <a:pPr marL="714375" lvl="1" indent="-457200" eaLnBrk="1" hangingPunct="1">
              <a:buFont typeface="+mj-lt"/>
              <a:buAutoNum type="arabicPeriod"/>
            </a:pPr>
            <a:r>
              <a:rPr lang="en-US" altLang="nl-NL" dirty="0" err="1" smtClean="0"/>
              <a:t>MayGoDay</a:t>
            </a:r>
            <a:endParaRPr lang="en-US" altLang="nl-NL" dirty="0" smtClean="0"/>
          </a:p>
          <a:p>
            <a:pPr marL="714375" lvl="1" indent="-457200" eaLnBrk="1" hangingPunct="1">
              <a:buFont typeface="+mj-lt"/>
              <a:buAutoNum type="arabicPeriod"/>
            </a:pPr>
            <a:r>
              <a:rPr lang="en-US" altLang="nl-NL" dirty="0" err="1" smtClean="0"/>
              <a:t>MaxPerDay</a:t>
            </a:r>
            <a:r>
              <a:rPr lang="en-US" altLang="nl-NL" dirty="0" smtClean="0"/>
              <a:t> (to limit </a:t>
            </a:r>
            <a:r>
              <a:rPr lang="en-US" altLang="nl-NL" dirty="0" err="1" smtClean="0"/>
              <a:t>MayGo’s</a:t>
            </a:r>
            <a:r>
              <a:rPr lang="en-US" altLang="nl-NL" dirty="0" smtClean="0"/>
              <a:t>)</a:t>
            </a:r>
          </a:p>
          <a:p>
            <a:pPr marL="714375" lvl="1" indent="-457200" eaLnBrk="1" hangingPunct="1">
              <a:buFont typeface="+mj-lt"/>
              <a:buAutoNum type="arabicPeriod"/>
            </a:pPr>
            <a:r>
              <a:rPr lang="en-US" altLang="nl-NL" dirty="0" err="1" smtClean="0"/>
              <a:t>NrTrucks</a:t>
            </a:r>
            <a:endParaRPr lang="en-US" altLang="nl-NL" dirty="0" smtClean="0"/>
          </a:p>
          <a:p>
            <a:pPr marL="714375" lvl="1" indent="-457200" eaLnBrk="1" hangingPunct="1">
              <a:buFont typeface="+mj-lt"/>
              <a:buAutoNum type="arabicPeriod"/>
            </a:pPr>
            <a:r>
              <a:rPr lang="en-US" altLang="nl-NL" dirty="0" smtClean="0"/>
              <a:t>Slack capacity in trucks (to avoid </a:t>
            </a:r>
            <a:r>
              <a:rPr lang="en-US" altLang="nl-NL" dirty="0" err="1" smtClean="0"/>
              <a:t>replanning</a:t>
            </a:r>
            <a:r>
              <a:rPr lang="en-US" altLang="nl-NL" dirty="0" smtClean="0"/>
              <a:t>)</a:t>
            </a:r>
          </a:p>
          <a:p>
            <a:pPr marL="714375" lvl="1" indent="-457200" eaLnBrk="1" hangingPunct="1">
              <a:buFont typeface="+mj-lt"/>
              <a:buAutoNum type="arabicPeriod"/>
            </a:pPr>
            <a:r>
              <a:rPr lang="en-US" altLang="nl-NL" dirty="0" smtClean="0"/>
              <a:t>Etc.</a:t>
            </a:r>
          </a:p>
          <a:p>
            <a:pPr eaLnBrk="1" hangingPunct="1"/>
            <a:r>
              <a:rPr lang="en-US" altLang="nl-NL" dirty="0" smtClean="0"/>
              <a:t>Moreover, the “right settings” for these parameters heavily depend on the day of the week.</a:t>
            </a:r>
          </a:p>
          <a:p>
            <a:pPr eaLnBrk="1" hangingPunct="1"/>
            <a:r>
              <a:rPr lang="en-US" altLang="nl-NL" dirty="0" smtClean="0"/>
              <a:t>We could learn these parameters</a:t>
            </a:r>
          </a:p>
          <a:p>
            <a:pPr lvl="1" eaLnBrk="1" hangingPunct="1"/>
            <a:r>
              <a:rPr lang="en-US" altLang="nl-NL" dirty="0" smtClean="0"/>
              <a:t>Through experimentation in practice (online learning)</a:t>
            </a:r>
          </a:p>
          <a:p>
            <a:pPr lvl="1" eaLnBrk="1" hangingPunct="1"/>
            <a:r>
              <a:rPr lang="en-US" altLang="nl-NL" dirty="0" smtClean="0"/>
              <a:t>Through simulation experiments (offline learning)</a:t>
            </a:r>
          </a:p>
          <a:p>
            <a:pPr eaLnBrk="1" hangingPunct="1"/>
            <a:endParaRPr lang="en-US" altLang="nl-NL" dirty="0" smtClean="0"/>
          </a:p>
        </p:txBody>
      </p:sp>
      <p:sp>
        <p:nvSpPr>
          <p:cNvPr id="32774"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32775"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5F2665-F00F-40D5-B678-CC3F139D9583}" type="slidenum">
              <a:rPr lang="en-GB" altLang="nl-NL" smtClean="0"/>
              <a:pPr eaLnBrk="1" hangingPunct="1"/>
              <a:t>19</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79149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6147" name="Rectangle 2"/>
          <p:cNvSpPr>
            <a:spLocks noGrp="1" noChangeArrowheads="1"/>
          </p:cNvSpPr>
          <p:nvPr>
            <p:ph type="title"/>
          </p:nvPr>
        </p:nvSpPr>
        <p:spPr/>
        <p:txBody>
          <a:bodyPr/>
          <a:lstStyle/>
          <a:p>
            <a:pPr eaLnBrk="1" hangingPunct="1"/>
            <a:r>
              <a:rPr lang="en-US" smtClean="0"/>
              <a:t>OUTLINE</a:t>
            </a:r>
          </a:p>
        </p:txBody>
      </p:sp>
      <p:sp>
        <p:nvSpPr>
          <p:cNvPr id="6148" name="Rectangle 3"/>
          <p:cNvSpPr>
            <a:spLocks noGrp="1" noChangeArrowheads="1"/>
          </p:cNvSpPr>
          <p:nvPr>
            <p:ph idx="1"/>
          </p:nvPr>
        </p:nvSpPr>
        <p:spPr/>
        <p:txBody>
          <a:bodyPr/>
          <a:lstStyle/>
          <a:p>
            <a:pPr marL="0" indent="0" eaLnBrk="1" hangingPunct="1">
              <a:buNone/>
            </a:pPr>
            <a:r>
              <a:rPr lang="en-US" dirty="0" smtClean="0"/>
              <a:t>Dynamic planning of…</a:t>
            </a:r>
          </a:p>
          <a:p>
            <a:pPr marL="457200" indent="-457200" eaLnBrk="1" hangingPunct="1">
              <a:buFont typeface="+mj-lt"/>
              <a:buAutoNum type="arabicPeriod"/>
            </a:pPr>
            <a:r>
              <a:rPr lang="en-US" dirty="0" smtClean="0"/>
              <a:t>Waste trucks</a:t>
            </a:r>
          </a:p>
          <a:p>
            <a:pPr marL="739775" lvl="1" indent="-457200" eaLnBrk="1" hangingPunct="1"/>
            <a:r>
              <a:rPr lang="en-US" dirty="0" smtClean="0"/>
              <a:t>Case: Twente Milieu.</a:t>
            </a:r>
          </a:p>
          <a:p>
            <a:pPr marL="739775" lvl="1" indent="-457200" eaLnBrk="1" hangingPunct="1"/>
            <a:r>
              <a:rPr lang="en-US" dirty="0" smtClean="0"/>
              <a:t>Approach: dynamic collection policy, inventory routing, heuristic, simulation optimization.</a:t>
            </a:r>
          </a:p>
          <a:p>
            <a:pPr marL="457200" indent="-457200" eaLnBrk="1" hangingPunct="1">
              <a:buFont typeface="+mj-lt"/>
              <a:buAutoNum type="arabicPeriod"/>
            </a:pPr>
            <a:r>
              <a:rPr lang="en-US" dirty="0" smtClean="0"/>
              <a:t>Police helicopters</a:t>
            </a:r>
          </a:p>
          <a:p>
            <a:pPr marL="739775" lvl="1" indent="-457200" eaLnBrk="1" hangingPunct="1"/>
            <a:r>
              <a:rPr lang="en-US" dirty="0" smtClean="0"/>
              <a:t>Case</a:t>
            </a:r>
            <a:r>
              <a:rPr lang="en-US" dirty="0"/>
              <a:t>: Dutch Aviation Police and Air </a:t>
            </a:r>
            <a:r>
              <a:rPr lang="en-US" dirty="0" smtClean="0"/>
              <a:t>Support.</a:t>
            </a:r>
          </a:p>
          <a:p>
            <a:pPr marL="739775" lvl="1" indent="-457200" eaLnBrk="1" hangingPunct="1"/>
            <a:r>
              <a:rPr lang="en-US" dirty="0" smtClean="0"/>
              <a:t>Approach: anticipatory routing to forecasted incidents, MILP, heuristic.</a:t>
            </a:r>
            <a:endParaRPr lang="en-US" dirty="0"/>
          </a:p>
          <a:p>
            <a:pPr marL="457200" indent="-457200" eaLnBrk="1" hangingPunct="1">
              <a:buFont typeface="+mj-lt"/>
              <a:buAutoNum type="arabicPeriod"/>
            </a:pPr>
            <a:r>
              <a:rPr lang="en-US" dirty="0"/>
              <a:t>Container vessels</a:t>
            </a:r>
          </a:p>
          <a:p>
            <a:pPr marL="739775" lvl="1" indent="-457200" eaLnBrk="1" hangingPunct="1"/>
            <a:r>
              <a:rPr lang="en-US" dirty="0"/>
              <a:t>Case: Port of Rotterdam.</a:t>
            </a:r>
          </a:p>
          <a:p>
            <a:pPr marL="739775" lvl="1" indent="-457200" eaLnBrk="1" hangingPunct="1"/>
            <a:r>
              <a:rPr lang="en-US" dirty="0"/>
              <a:t>Approach: multi-agent system, decision support application, and serious game</a:t>
            </a:r>
            <a:r>
              <a:rPr lang="en-US" dirty="0" smtClean="0"/>
              <a:t>.</a:t>
            </a:r>
            <a:endParaRPr lang="en-US" dirty="0"/>
          </a:p>
        </p:txBody>
      </p:sp>
      <p:pic>
        <p:nvPicPr>
          <p:cNvPr id="614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6AA3C2-E192-4486-81D0-958406978C4E}" type="slidenum">
              <a:rPr lang="en-GB" smtClean="0"/>
              <a:pPr eaLnBrk="1" hangingPunct="1"/>
              <a:t>2</a:t>
            </a:fld>
            <a:r>
              <a:rPr lang="en-GB" dirty="0" smtClean="0"/>
              <a:t>/71</a:t>
            </a: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nl-NL" smtClean="0"/>
              <a:t>STOCHASTIC SEARCH</a:t>
            </a:r>
          </a:p>
        </p:txBody>
      </p:sp>
      <p:sp>
        <p:nvSpPr>
          <p:cNvPr id="33796" name="Rectangle 3"/>
          <p:cNvSpPr>
            <a:spLocks noGrp="1" noChangeArrowheads="1"/>
          </p:cNvSpPr>
          <p:nvPr>
            <p:ph type="body" idx="1"/>
          </p:nvPr>
        </p:nvSpPr>
        <p:spPr>
          <a:xfrm>
            <a:off x="1763713" y="1341438"/>
            <a:ext cx="7380287" cy="5183187"/>
          </a:xfrm>
        </p:spPr>
        <p:txBody>
          <a:bodyPr/>
          <a:lstStyle/>
          <a:p>
            <a:pPr eaLnBrk="1" hangingPunct="1"/>
            <a:r>
              <a:rPr lang="en-US" altLang="nl-NL" dirty="0" smtClean="0"/>
              <a:t>Where is the min\max of some multi-dimensional function when the surface is measured with noise?</a:t>
            </a:r>
          </a:p>
          <a:p>
            <a:pPr eaLnBrk="1" hangingPunct="1"/>
            <a:endParaRPr lang="en-US" altLang="nl-NL" dirty="0" smtClean="0"/>
          </a:p>
          <a:p>
            <a:pPr eaLnBrk="1" hangingPunct="1"/>
            <a:endParaRPr lang="en-US" altLang="nl-NL" dirty="0" smtClean="0"/>
          </a:p>
          <a:p>
            <a:pPr eaLnBrk="1" hangingPunct="1"/>
            <a:endParaRPr lang="en-US" altLang="nl-NL" dirty="0" smtClean="0"/>
          </a:p>
          <a:p>
            <a:pPr eaLnBrk="1" hangingPunct="1"/>
            <a:endParaRPr lang="en-US" altLang="nl-NL" dirty="0" smtClean="0"/>
          </a:p>
          <a:p>
            <a:pPr eaLnBrk="1" hangingPunct="1"/>
            <a:endParaRPr lang="en-US" altLang="nl-NL" dirty="0" smtClean="0"/>
          </a:p>
          <a:p>
            <a:pPr eaLnBrk="1" hangingPunct="1"/>
            <a:endParaRPr lang="en-US" altLang="nl-NL" dirty="0" smtClean="0"/>
          </a:p>
          <a:p>
            <a:pPr eaLnBrk="1" hangingPunct="1"/>
            <a:endParaRPr lang="en-US" altLang="nl-NL" dirty="0" smtClean="0"/>
          </a:p>
          <a:p>
            <a:pPr eaLnBrk="1" hangingPunct="1"/>
            <a:endParaRPr lang="en-US" altLang="nl-NL" dirty="0" smtClean="0"/>
          </a:p>
          <a:p>
            <a:pPr eaLnBrk="1" hangingPunct="1"/>
            <a:endParaRPr lang="en-US" altLang="nl-NL" dirty="0" smtClean="0"/>
          </a:p>
          <a:p>
            <a:pPr eaLnBrk="1" hangingPunct="1"/>
            <a:r>
              <a:rPr lang="en-US" altLang="nl-NL" dirty="0" smtClean="0"/>
              <a:t>In our case: at least a 15 dimensional function (using the parameters </a:t>
            </a:r>
            <a:r>
              <a:rPr lang="en-US" altLang="nl-NL" dirty="0" err="1" smtClean="0"/>
              <a:t>MustGoDay</a:t>
            </a:r>
            <a:r>
              <a:rPr lang="en-US" altLang="nl-NL" dirty="0" smtClean="0"/>
              <a:t>, </a:t>
            </a:r>
            <a:r>
              <a:rPr lang="en-US" altLang="nl-NL" dirty="0" err="1" smtClean="0"/>
              <a:t>MayGoDay</a:t>
            </a:r>
            <a:r>
              <a:rPr lang="en-US" altLang="nl-NL" dirty="0" smtClean="0"/>
              <a:t>, and </a:t>
            </a:r>
            <a:r>
              <a:rPr lang="en-US" altLang="nl-NL" dirty="0" err="1" smtClean="0"/>
              <a:t>MaxPerDay</a:t>
            </a:r>
            <a:r>
              <a:rPr lang="en-US" altLang="nl-NL" dirty="0" smtClean="0"/>
              <a:t>).</a:t>
            </a:r>
          </a:p>
        </p:txBody>
      </p:sp>
      <p:sp>
        <p:nvSpPr>
          <p:cNvPr id="33797"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337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4188" y="2181225"/>
            <a:ext cx="5554662"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0"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BC4335-530A-4FF5-AE3D-7C1673A644B6}" type="slidenum">
              <a:rPr lang="en-GB" altLang="nl-NL" smtClean="0"/>
              <a:pPr eaLnBrk="1" hangingPunct="1"/>
              <a:t>20</a:t>
            </a:fld>
            <a:r>
              <a:rPr lang="en-GB" altLang="nl-NL" dirty="0" smtClean="0"/>
              <a:t>/71</a:t>
            </a:r>
          </a:p>
        </p:txBody>
      </p:sp>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76403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2"/>
          <p:cNvSpPr>
            <a:spLocks noGrp="1" noChangeArrowheads="1"/>
          </p:cNvSpPr>
          <p:nvPr>
            <p:ph type="title"/>
          </p:nvPr>
        </p:nvSpPr>
        <p:spPr/>
        <p:txBody>
          <a:bodyPr/>
          <a:lstStyle/>
          <a:p>
            <a:pPr eaLnBrk="1" hangingPunct="1"/>
            <a:r>
              <a:rPr lang="en-US" altLang="nl-NL" smtClean="0"/>
              <a:t>SIMULATION OPTIMIZATION</a:t>
            </a:r>
          </a:p>
        </p:txBody>
      </p:sp>
      <p:sp>
        <p:nvSpPr>
          <p:cNvPr id="38918" name="Rectangle 3"/>
          <p:cNvSpPr>
            <a:spLocks noGrp="1" noChangeArrowheads="1"/>
          </p:cNvSpPr>
          <p:nvPr>
            <p:ph type="body" idx="1"/>
          </p:nvPr>
        </p:nvSpPr>
        <p:spPr>
          <a:xfrm>
            <a:off x="1763713" y="1341439"/>
            <a:ext cx="7380287" cy="4679849"/>
          </a:xfrm>
        </p:spPr>
        <p:txBody>
          <a:bodyPr/>
          <a:lstStyle/>
          <a:p>
            <a:pPr eaLnBrk="1" hangingPunct="1">
              <a:defRPr/>
            </a:pPr>
            <a:r>
              <a:rPr lang="en-US" dirty="0" smtClean="0"/>
              <a:t>The optimization problem:</a:t>
            </a:r>
          </a:p>
          <a:p>
            <a:pPr eaLnBrk="1" hangingPunct="1">
              <a:defRPr/>
            </a:pPr>
            <a:endParaRPr lang="en-US" dirty="0"/>
          </a:p>
          <a:p>
            <a:pPr eaLnBrk="1" hangingPunct="1">
              <a:defRPr/>
            </a:pPr>
            <a:endParaRPr lang="en-US" dirty="0" smtClean="0"/>
          </a:p>
          <a:p>
            <a:pPr eaLnBrk="1" hangingPunct="1">
              <a:defRPr/>
            </a:pPr>
            <a:endParaRPr lang="en-US" dirty="0" smtClean="0"/>
          </a:p>
          <a:p>
            <a:pPr eaLnBrk="1" hangingPunct="1">
              <a:defRPr/>
            </a:pPr>
            <a:endParaRPr lang="en-US" dirty="0" smtClean="0"/>
          </a:p>
          <a:p>
            <a:pPr lvl="1" eaLnBrk="1" hangingPunct="1">
              <a:defRPr/>
            </a:pPr>
            <a:r>
              <a:rPr lang="en-US" dirty="0" smtClean="0"/>
              <a:t>The measurements follow from a simulation run, hence these measurements are expensive.</a:t>
            </a:r>
          </a:p>
          <a:p>
            <a:pPr lvl="1" eaLnBrk="1" hangingPunct="1">
              <a:defRPr/>
            </a:pPr>
            <a:r>
              <a:rPr lang="en-US" dirty="0" smtClean="0"/>
              <a:t>We aim </a:t>
            </a:r>
            <a:r>
              <a:rPr lang="en-US" dirty="0"/>
              <a:t>to minimize the expected value of the objective function after performing </a:t>
            </a:r>
            <a:r>
              <a:rPr lang="en-US" i="1" dirty="0">
                <a:solidFill>
                  <a:schemeClr val="accent6"/>
                </a:solidFill>
              </a:rPr>
              <a:t>N</a:t>
            </a:r>
            <a:r>
              <a:rPr lang="en-US" dirty="0"/>
              <a:t> experiments</a:t>
            </a:r>
            <a:endParaRPr lang="en-US" dirty="0" smtClean="0"/>
          </a:p>
          <a:p>
            <a:pPr eaLnBrk="1" hangingPunct="1">
              <a:lnSpc>
                <a:spcPts val="2000"/>
              </a:lnSpc>
              <a:defRPr/>
            </a:pPr>
            <a:r>
              <a:rPr lang="en-US" dirty="0" smtClean="0"/>
              <a:t>Approaches: </a:t>
            </a:r>
            <a:r>
              <a:rPr lang="en-US" sz="1600" dirty="0" smtClean="0">
                <a:solidFill>
                  <a:schemeClr val="accent6"/>
                </a:solidFill>
              </a:rPr>
              <a:t>Heuristic methods (genetic algorithms, simulated annealing, </a:t>
            </a:r>
            <a:r>
              <a:rPr lang="en-US" sz="1600" dirty="0" err="1" smtClean="0">
                <a:solidFill>
                  <a:schemeClr val="accent6"/>
                </a:solidFill>
              </a:rPr>
              <a:t>tabu</a:t>
            </a:r>
            <a:r>
              <a:rPr lang="en-US" sz="1600" dirty="0" smtClean="0">
                <a:solidFill>
                  <a:schemeClr val="accent6"/>
                </a:solidFill>
              </a:rPr>
              <a:t> search etc.); Response Surface Methods (RSM); Stochastic Approximation (SA) methods; Bayesian Global Optimization (BGO).</a:t>
            </a:r>
            <a:endParaRPr lang="en-US" dirty="0" smtClean="0"/>
          </a:p>
        </p:txBody>
      </p:sp>
      <p:graphicFrame>
        <p:nvGraphicFramePr>
          <p:cNvPr id="34822" name="Object 3"/>
          <p:cNvGraphicFramePr>
            <a:graphicFrameLocks noChangeAspect="1"/>
          </p:cNvGraphicFramePr>
          <p:nvPr>
            <p:extLst>
              <p:ext uri="{D42A27DB-BD31-4B8C-83A1-F6EECF244321}">
                <p14:modId xmlns:p14="http://schemas.microsoft.com/office/powerpoint/2010/main" val="3490214540"/>
              </p:ext>
            </p:extLst>
          </p:nvPr>
        </p:nvGraphicFramePr>
        <p:xfrm>
          <a:off x="2906713" y="1724025"/>
          <a:ext cx="2822575" cy="969963"/>
        </p:xfrm>
        <a:graphic>
          <a:graphicData uri="http://schemas.openxmlformats.org/presentationml/2006/ole">
            <mc:AlternateContent xmlns:mc="http://schemas.openxmlformats.org/markup-compatibility/2006">
              <mc:Choice xmlns:v="urn:schemas-microsoft-com:vml" Requires="v">
                <p:oleObj spid="_x0000_s1170" name="Vergelijking" r:id="rId5" imgW="850680" imgH="291960" progId="Equation.3">
                  <p:embed/>
                </p:oleObj>
              </mc:Choice>
              <mc:Fallback>
                <p:oleObj name="Vergelijking" r:id="rId5" imgW="850680" imgH="291960" progId="Equation.3">
                  <p:embed/>
                  <p:pic>
                    <p:nvPicPr>
                      <p:cNvPr id="0" name=""/>
                      <p:cNvPicPr>
                        <a:picLocks noChangeAspect="1" noChangeArrowheads="1"/>
                      </p:cNvPicPr>
                      <p:nvPr/>
                    </p:nvPicPr>
                    <p:blipFill>
                      <a:blip r:embed="rId6"/>
                      <a:srcRect/>
                      <a:stretch>
                        <a:fillRect/>
                      </a:stretch>
                    </p:blipFill>
                    <p:spPr bwMode="auto">
                      <a:xfrm>
                        <a:off x="2906713" y="1724025"/>
                        <a:ext cx="28225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3"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 name="TextBox 3"/>
          <p:cNvSpPr txBox="1"/>
          <p:nvPr/>
        </p:nvSpPr>
        <p:spPr>
          <a:xfrm>
            <a:off x="107504" y="1853256"/>
            <a:ext cx="2232025" cy="738664"/>
          </a:xfrm>
          <a:prstGeom prst="rect">
            <a:avLst/>
          </a:prstGeom>
          <a:solidFill>
            <a:schemeClr val="bg1"/>
          </a:solidFill>
        </p:spPr>
        <p:txBody>
          <a:bodyPr>
            <a:spAutoFit/>
          </a:bodyPr>
          <a:lstStyle/>
          <a:p>
            <a:pPr>
              <a:defRPr/>
            </a:pPr>
            <a:r>
              <a:rPr lang="en-US" sz="1400" dirty="0">
                <a:solidFill>
                  <a:schemeClr val="accent6"/>
                </a:solidFill>
              </a:rPr>
              <a:t>Vector </a:t>
            </a:r>
            <a:r>
              <a:rPr lang="en-US" sz="1400" dirty="0" smtClean="0">
                <a:solidFill>
                  <a:schemeClr val="accent6"/>
                </a:solidFill>
              </a:rPr>
              <a:t>of </a:t>
            </a:r>
            <a:r>
              <a:rPr lang="en-US" sz="1400" dirty="0">
                <a:solidFill>
                  <a:schemeClr val="accent6"/>
                </a:solidFill>
              </a:rPr>
              <a:t>parameters to be adjusted (</a:t>
            </a:r>
            <a:r>
              <a:rPr lang="en-US" sz="1400" dirty="0" err="1">
                <a:solidFill>
                  <a:schemeClr val="accent6"/>
                </a:solidFill>
              </a:rPr>
              <a:t>MustGoDay</a:t>
            </a:r>
            <a:r>
              <a:rPr lang="en-US" sz="1400" dirty="0">
                <a:solidFill>
                  <a:schemeClr val="accent6"/>
                </a:solidFill>
              </a:rPr>
              <a:t>, </a:t>
            </a:r>
            <a:r>
              <a:rPr lang="en-US" sz="1400" dirty="0" err="1">
                <a:solidFill>
                  <a:schemeClr val="accent6"/>
                </a:solidFill>
              </a:rPr>
              <a:t>MayGoDay</a:t>
            </a:r>
            <a:r>
              <a:rPr lang="en-US" sz="1400" dirty="0">
                <a:solidFill>
                  <a:schemeClr val="accent6"/>
                </a:solidFill>
              </a:rPr>
              <a:t>, </a:t>
            </a:r>
            <a:r>
              <a:rPr lang="en-US" sz="1400" dirty="0" err="1" smtClean="0">
                <a:solidFill>
                  <a:schemeClr val="accent6"/>
                </a:solidFill>
              </a:rPr>
              <a:t>MaxPerDay</a:t>
            </a:r>
            <a:r>
              <a:rPr lang="en-US" sz="1400" dirty="0" smtClean="0">
                <a:solidFill>
                  <a:schemeClr val="accent6"/>
                </a:solidFill>
              </a:rPr>
              <a:t>)</a:t>
            </a:r>
            <a:endParaRPr lang="en-US" sz="1400" dirty="0">
              <a:solidFill>
                <a:schemeClr val="accent6"/>
              </a:solidFill>
            </a:endParaRPr>
          </a:p>
        </p:txBody>
      </p:sp>
      <p:sp>
        <p:nvSpPr>
          <p:cNvPr id="11" name="TextBox 10"/>
          <p:cNvSpPr txBox="1"/>
          <p:nvPr/>
        </p:nvSpPr>
        <p:spPr>
          <a:xfrm>
            <a:off x="2916535" y="2753354"/>
            <a:ext cx="3095625" cy="307975"/>
          </a:xfrm>
          <a:prstGeom prst="rect">
            <a:avLst/>
          </a:prstGeom>
          <a:noFill/>
        </p:spPr>
        <p:txBody>
          <a:bodyPr>
            <a:spAutoFit/>
          </a:bodyPr>
          <a:lstStyle/>
          <a:p>
            <a:pPr>
              <a:defRPr/>
            </a:pPr>
            <a:r>
              <a:rPr lang="en-US" sz="1400" dirty="0">
                <a:solidFill>
                  <a:schemeClr val="accent6"/>
                </a:solidFill>
              </a:rPr>
              <a:t>Set of all parameter combinations</a:t>
            </a:r>
          </a:p>
        </p:txBody>
      </p:sp>
      <p:sp>
        <p:nvSpPr>
          <p:cNvPr id="12" name="TextBox 11"/>
          <p:cNvSpPr txBox="1"/>
          <p:nvPr/>
        </p:nvSpPr>
        <p:spPr>
          <a:xfrm>
            <a:off x="6253133" y="1527885"/>
            <a:ext cx="2592387" cy="1385888"/>
          </a:xfrm>
          <a:prstGeom prst="rect">
            <a:avLst/>
          </a:prstGeom>
          <a:noFill/>
        </p:spPr>
        <p:txBody>
          <a:bodyPr>
            <a:spAutoFit/>
          </a:bodyPr>
          <a:lstStyle/>
          <a:p>
            <a:pPr marL="285750" indent="-285750">
              <a:buFont typeface="Arial" pitchFamily="34" charset="0"/>
              <a:buChar char="•"/>
              <a:defRPr/>
            </a:pPr>
            <a:r>
              <a:rPr lang="en-US" sz="1400" dirty="0">
                <a:solidFill>
                  <a:schemeClr val="accent6"/>
                </a:solidFill>
                <a:latin typeface="+mn-lt"/>
              </a:rPr>
              <a:t>Unknown function (no closed-form formulation)</a:t>
            </a:r>
          </a:p>
          <a:p>
            <a:pPr marL="285750" indent="-285750">
              <a:buFont typeface="Arial" pitchFamily="34" charset="0"/>
              <a:buChar char="•"/>
              <a:defRPr/>
            </a:pPr>
            <a:r>
              <a:rPr lang="en-US" sz="1400" dirty="0">
                <a:solidFill>
                  <a:schemeClr val="accent6"/>
                </a:solidFill>
                <a:latin typeface="+mn-lt"/>
              </a:rPr>
              <a:t>We can measure it</a:t>
            </a:r>
          </a:p>
          <a:p>
            <a:pPr marL="285750" indent="-285750">
              <a:buFont typeface="Arial" pitchFamily="34" charset="0"/>
              <a:buChar char="•"/>
              <a:defRPr/>
            </a:pPr>
            <a:r>
              <a:rPr lang="en-US" sz="1400" dirty="0">
                <a:solidFill>
                  <a:schemeClr val="accent6"/>
                </a:solidFill>
                <a:latin typeface="+mn-lt"/>
              </a:rPr>
              <a:t>Measurement will not be exact (we measure with noise y=f(x)+ε) </a:t>
            </a:r>
          </a:p>
        </p:txBody>
      </p:sp>
      <p:sp>
        <p:nvSpPr>
          <p:cNvPr id="13" name="Down Arrow 12"/>
          <p:cNvSpPr/>
          <p:nvPr/>
        </p:nvSpPr>
        <p:spPr>
          <a:xfrm rot="7440000">
            <a:off x="3822291" y="2425598"/>
            <a:ext cx="158750" cy="360362"/>
          </a:xfrm>
          <a:prstGeom prst="down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sp>
        <p:nvSpPr>
          <p:cNvPr id="14" name="Down Arrow 13"/>
          <p:cNvSpPr/>
          <p:nvPr/>
        </p:nvSpPr>
        <p:spPr>
          <a:xfrm rot="16948453">
            <a:off x="2556484" y="1979900"/>
            <a:ext cx="173811" cy="814570"/>
          </a:xfrm>
          <a:prstGeom prst="down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sp>
        <p:nvSpPr>
          <p:cNvPr id="15" name="Down Arrow 14"/>
          <p:cNvSpPr/>
          <p:nvPr/>
        </p:nvSpPr>
        <p:spPr>
          <a:xfrm rot="5017301">
            <a:off x="5742752" y="1369928"/>
            <a:ext cx="158750" cy="1008063"/>
          </a:xfrm>
          <a:prstGeom prst="down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sp>
        <p:nvSpPr>
          <p:cNvPr id="34830"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840A4D-E69B-437A-B569-2C2DA859D953}" type="slidenum">
              <a:rPr lang="en-GB" altLang="nl-NL" smtClean="0"/>
              <a:pPr eaLnBrk="1" hangingPunct="1"/>
              <a:t>21</a:t>
            </a:fld>
            <a:r>
              <a:rPr lang="en-GB" altLang="nl-NL" dirty="0" smtClean="0"/>
              <a:t>/71</a:t>
            </a:r>
          </a:p>
        </p:txBody>
      </p:sp>
      <p:pic>
        <p:nvPicPr>
          <p:cNvPr id="1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61411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nl-NL" smtClean="0"/>
              <a:t>BAYESIAN GLOBAL OPTIMIZATION</a:t>
            </a:r>
          </a:p>
        </p:txBody>
      </p:sp>
      <p:sp>
        <p:nvSpPr>
          <p:cNvPr id="35844" name="Rectangle 3"/>
          <p:cNvSpPr>
            <a:spLocks noGrp="1" noChangeArrowheads="1"/>
          </p:cNvSpPr>
          <p:nvPr>
            <p:ph type="body" idx="1"/>
          </p:nvPr>
        </p:nvSpPr>
        <p:spPr>
          <a:xfrm>
            <a:off x="1763713" y="1341438"/>
            <a:ext cx="7129462" cy="5183187"/>
          </a:xfrm>
        </p:spPr>
        <p:txBody>
          <a:bodyPr/>
          <a:lstStyle/>
          <a:p>
            <a:pPr eaLnBrk="1" hangingPunct="1"/>
            <a:r>
              <a:rPr lang="en-US" altLang="nl-NL" dirty="0" smtClean="0"/>
              <a:t>Bayesian optimization involves three stages:</a:t>
            </a:r>
          </a:p>
          <a:p>
            <a:pPr marL="714375" lvl="1" indent="-457200" eaLnBrk="1" hangingPunct="1">
              <a:buFont typeface="Arial Narrow" pitchFamily="34" charset="0"/>
              <a:buAutoNum type="arabicPeriod"/>
            </a:pPr>
            <a:r>
              <a:rPr lang="en-US" altLang="nl-NL" dirty="0" smtClean="0"/>
              <a:t>Designing the prior distribution (belief about </a:t>
            </a:r>
            <a:r>
              <a:rPr lang="en-US" altLang="nl-NL" i="1" dirty="0" smtClean="0">
                <a:solidFill>
                  <a:schemeClr val="accent6"/>
                </a:solidFill>
              </a:rPr>
              <a:t>f(x)</a:t>
            </a:r>
            <a:r>
              <a:rPr lang="en-US" altLang="nl-NL" dirty="0" smtClean="0"/>
              <a:t>)</a:t>
            </a:r>
          </a:p>
          <a:p>
            <a:pPr marL="714375" lvl="1" indent="-457200" eaLnBrk="1" hangingPunct="1">
              <a:buFont typeface="Arial Narrow" pitchFamily="34" charset="0"/>
              <a:buAutoNum type="arabicPeriod"/>
            </a:pPr>
            <a:r>
              <a:rPr lang="en-US" altLang="nl-NL" dirty="0" smtClean="0"/>
              <a:t>Updating this distribution using Bayes' rule</a:t>
            </a:r>
          </a:p>
          <a:p>
            <a:pPr marL="714375" lvl="1" indent="-457200" eaLnBrk="1" hangingPunct="1">
              <a:buFont typeface="Arial Narrow" pitchFamily="34" charset="0"/>
              <a:buAutoNum type="arabicPeriod"/>
            </a:pPr>
            <a:r>
              <a:rPr lang="en-US" altLang="nl-NL" dirty="0" smtClean="0"/>
              <a:t>Deciding what values to sample next</a:t>
            </a:r>
          </a:p>
          <a:p>
            <a:pPr eaLnBrk="1" hangingPunct="1"/>
            <a:r>
              <a:rPr lang="en-US" altLang="nl-NL" dirty="0" smtClean="0"/>
              <a:t>Often, the belief about </a:t>
            </a:r>
            <a:r>
              <a:rPr lang="en-US" altLang="nl-NL" i="1" dirty="0">
                <a:solidFill>
                  <a:schemeClr val="accent6"/>
                </a:solidFill>
              </a:rPr>
              <a:t>f(x)</a:t>
            </a:r>
            <a:r>
              <a:rPr lang="en-US" altLang="nl-NL" dirty="0" smtClean="0"/>
              <a:t> conforms to a Gaussian process.</a:t>
            </a:r>
          </a:p>
          <a:p>
            <a:pPr eaLnBrk="1" hangingPunct="1"/>
            <a:r>
              <a:rPr lang="en-US" altLang="nl-NL" dirty="0" smtClean="0"/>
              <a:t>A Gaussian process is a collection of random variables </a:t>
            </a:r>
            <a:r>
              <a:rPr lang="en-US" altLang="nl-NL" i="1" dirty="0" smtClean="0">
                <a:solidFill>
                  <a:schemeClr val="accent6"/>
                </a:solidFill>
              </a:rPr>
              <a:t>{y</a:t>
            </a:r>
            <a:r>
              <a:rPr lang="en-US" altLang="nl-NL" i="1" baseline="-25000" dirty="0" smtClean="0">
                <a:solidFill>
                  <a:schemeClr val="accent6"/>
                </a:solidFill>
              </a:rPr>
              <a:t>x1</a:t>
            </a:r>
            <a:r>
              <a:rPr lang="en-US" altLang="nl-NL" i="1" dirty="0" smtClean="0">
                <a:solidFill>
                  <a:schemeClr val="accent6"/>
                </a:solidFill>
              </a:rPr>
              <a:t>, y</a:t>
            </a:r>
            <a:r>
              <a:rPr lang="en-US" altLang="nl-NL" i="1" baseline="-25000" dirty="0" smtClean="0">
                <a:solidFill>
                  <a:schemeClr val="accent6"/>
                </a:solidFill>
              </a:rPr>
              <a:t>x2</a:t>
            </a:r>
            <a:r>
              <a:rPr lang="en-US" altLang="nl-NL" i="1" dirty="0" smtClean="0">
                <a:solidFill>
                  <a:schemeClr val="accent6"/>
                </a:solidFill>
              </a:rPr>
              <a:t>,…}</a:t>
            </a:r>
            <a:r>
              <a:rPr lang="en-US" altLang="nl-NL" dirty="0" smtClean="0"/>
              <a:t> for which any finite subset has a joint multivariate Gaussian (Normal) distribution:</a:t>
            </a:r>
          </a:p>
          <a:p>
            <a:pPr eaLnBrk="1" hangingPunct="1"/>
            <a:endParaRPr lang="en-US" altLang="nl-NL" dirty="0" smtClean="0"/>
          </a:p>
        </p:txBody>
      </p:sp>
      <p:sp>
        <p:nvSpPr>
          <p:cNvPr id="3584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graphicFrame>
        <p:nvGraphicFramePr>
          <p:cNvPr id="35846" name="Object 3"/>
          <p:cNvGraphicFramePr>
            <a:graphicFrameLocks noChangeAspect="1"/>
          </p:cNvGraphicFramePr>
          <p:nvPr/>
        </p:nvGraphicFramePr>
        <p:xfrm>
          <a:off x="3271838" y="4437063"/>
          <a:ext cx="3460750" cy="676275"/>
        </p:xfrm>
        <a:graphic>
          <a:graphicData uri="http://schemas.openxmlformats.org/presentationml/2006/ole">
            <mc:AlternateContent xmlns:mc="http://schemas.openxmlformats.org/markup-compatibility/2006">
              <mc:Choice xmlns:v="urn:schemas-microsoft-com:vml" Requires="v">
                <p:oleObj spid="_x0000_s2194" name="Vergelijking" r:id="rId4" imgW="1168400" imgH="228600" progId="Equation.3">
                  <p:embed/>
                </p:oleObj>
              </mc:Choice>
              <mc:Fallback>
                <p:oleObj name="Vergelijking" r:id="rId4" imgW="11684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1838" y="4437063"/>
                        <a:ext cx="3460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2124075" y="5373688"/>
            <a:ext cx="2232025" cy="307975"/>
          </a:xfrm>
          <a:prstGeom prst="rect">
            <a:avLst/>
          </a:prstGeom>
          <a:noFill/>
        </p:spPr>
        <p:txBody>
          <a:bodyPr>
            <a:spAutoFit/>
          </a:bodyPr>
          <a:lstStyle/>
          <a:p>
            <a:pPr>
              <a:defRPr/>
            </a:pPr>
            <a:r>
              <a:rPr lang="en-US" sz="1400" dirty="0">
                <a:solidFill>
                  <a:schemeClr val="accent6"/>
                </a:solidFill>
              </a:rPr>
              <a:t>Measurements</a:t>
            </a:r>
          </a:p>
        </p:txBody>
      </p:sp>
      <p:sp>
        <p:nvSpPr>
          <p:cNvPr id="11" name="TextBox 10"/>
          <p:cNvSpPr txBox="1"/>
          <p:nvPr/>
        </p:nvSpPr>
        <p:spPr>
          <a:xfrm>
            <a:off x="4171950" y="5661025"/>
            <a:ext cx="825500" cy="307975"/>
          </a:xfrm>
          <a:prstGeom prst="rect">
            <a:avLst/>
          </a:prstGeom>
          <a:noFill/>
        </p:spPr>
        <p:txBody>
          <a:bodyPr>
            <a:spAutoFit/>
          </a:bodyPr>
          <a:lstStyle/>
          <a:p>
            <a:pPr>
              <a:defRPr/>
            </a:pPr>
            <a:r>
              <a:rPr lang="en-US" sz="1400" dirty="0">
                <a:solidFill>
                  <a:schemeClr val="accent6"/>
                </a:solidFill>
              </a:rPr>
              <a:t>Mean</a:t>
            </a:r>
          </a:p>
        </p:txBody>
      </p:sp>
      <p:sp>
        <p:nvSpPr>
          <p:cNvPr id="12" name="TextBox 11"/>
          <p:cNvSpPr txBox="1"/>
          <p:nvPr/>
        </p:nvSpPr>
        <p:spPr>
          <a:xfrm>
            <a:off x="5724525" y="5372100"/>
            <a:ext cx="2379663" cy="522288"/>
          </a:xfrm>
          <a:prstGeom prst="rect">
            <a:avLst/>
          </a:prstGeom>
          <a:noFill/>
        </p:spPr>
        <p:txBody>
          <a:bodyPr>
            <a:spAutoFit/>
          </a:bodyPr>
          <a:lstStyle/>
          <a:p>
            <a:pPr>
              <a:defRPr/>
            </a:pPr>
            <a:r>
              <a:rPr lang="en-US" sz="1400" dirty="0">
                <a:solidFill>
                  <a:schemeClr val="accent6"/>
                </a:solidFill>
              </a:rPr>
              <a:t>Kernel function (covariance between two variables)</a:t>
            </a:r>
          </a:p>
        </p:txBody>
      </p:sp>
      <p:sp>
        <p:nvSpPr>
          <p:cNvPr id="5" name="Down Arrow 4"/>
          <p:cNvSpPr/>
          <p:nvPr/>
        </p:nvSpPr>
        <p:spPr>
          <a:xfrm rot="-9180000">
            <a:off x="3322638" y="5043488"/>
            <a:ext cx="158750" cy="311150"/>
          </a:xfrm>
          <a:prstGeom prst="down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sp>
        <p:nvSpPr>
          <p:cNvPr id="14" name="Down Arrow 13"/>
          <p:cNvSpPr/>
          <p:nvPr/>
        </p:nvSpPr>
        <p:spPr>
          <a:xfrm rot="12372970">
            <a:off x="4700588" y="5002213"/>
            <a:ext cx="158750" cy="660400"/>
          </a:xfrm>
          <a:prstGeom prst="down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sp>
        <p:nvSpPr>
          <p:cNvPr id="15" name="Down Arrow 14"/>
          <p:cNvSpPr/>
          <p:nvPr/>
        </p:nvSpPr>
        <p:spPr>
          <a:xfrm rot="8518780">
            <a:off x="5626100" y="4972050"/>
            <a:ext cx="158750" cy="436563"/>
          </a:xfrm>
          <a:prstGeom prst="down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pic>
        <p:nvPicPr>
          <p:cNvPr id="35853"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4"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B0503F-B8A0-44EB-B3DF-FBA18BBF1F32}" type="slidenum">
              <a:rPr lang="en-GB" altLang="nl-NL" smtClean="0"/>
              <a:pPr eaLnBrk="1" hangingPunct="1"/>
              <a:t>22</a:t>
            </a:fld>
            <a:r>
              <a:rPr lang="en-GB" altLang="nl-NL" dirty="0" smtClean="0"/>
              <a:t>/71</a:t>
            </a:r>
          </a:p>
        </p:txBody>
      </p:sp>
      <p:pic>
        <p:nvPicPr>
          <p:cNvPr id="1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288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nl-NL" smtClean="0"/>
              <a:t>OPTIMIZATION POLICIES WE CONSIDER</a:t>
            </a:r>
          </a:p>
        </p:txBody>
      </p:sp>
      <p:sp>
        <p:nvSpPr>
          <p:cNvPr id="37892" name="Rectangle 3"/>
          <p:cNvSpPr>
            <a:spLocks noGrp="1" noChangeArrowheads="1"/>
          </p:cNvSpPr>
          <p:nvPr>
            <p:ph type="body" idx="1"/>
          </p:nvPr>
        </p:nvSpPr>
        <p:spPr>
          <a:xfrm>
            <a:off x="1763713" y="1341438"/>
            <a:ext cx="7129462" cy="5183187"/>
          </a:xfrm>
        </p:spPr>
        <p:txBody>
          <a:bodyPr/>
          <a:lstStyle/>
          <a:p>
            <a:pPr eaLnBrk="1" hangingPunct="1"/>
            <a:r>
              <a:rPr lang="en-US" altLang="nl-NL" dirty="0" smtClean="0"/>
              <a:t>Sequential </a:t>
            </a:r>
            <a:r>
              <a:rPr lang="en-US" altLang="nl-NL" dirty="0" err="1" smtClean="0"/>
              <a:t>Kriging</a:t>
            </a:r>
            <a:r>
              <a:rPr lang="en-US" altLang="nl-NL" dirty="0" smtClean="0"/>
              <a:t> Optimization (SKO) by Huang et al. (2006)</a:t>
            </a:r>
          </a:p>
          <a:p>
            <a:pPr lvl="1" eaLnBrk="1" hangingPunct="1"/>
            <a:r>
              <a:rPr lang="en-US" altLang="nl-NL" dirty="0" smtClean="0"/>
              <a:t>Extension of Efficient global optimization (EGO) by Jones et al. (1998) for noisy measurements.</a:t>
            </a:r>
          </a:p>
          <a:p>
            <a:pPr lvl="1" eaLnBrk="1" hangingPunct="1"/>
            <a:r>
              <a:rPr lang="en-US" altLang="nl-NL" dirty="0" smtClean="0"/>
              <a:t>EGO: new points to be measured are selected based on “expected improvement” which strikes a balance between exploitation and exploration.</a:t>
            </a:r>
          </a:p>
          <a:p>
            <a:pPr eaLnBrk="1" hangingPunct="1"/>
            <a:r>
              <a:rPr lang="en-US" altLang="nl-NL" dirty="0" smtClean="0"/>
              <a:t>Hierarchical Knowledge Gradient (HKG) by Mes et al. (2011)</a:t>
            </a:r>
          </a:p>
          <a:p>
            <a:pPr lvl="1"/>
            <a:r>
              <a:rPr lang="en-US" altLang="nl-NL" dirty="0" smtClean="0"/>
              <a:t>E</a:t>
            </a:r>
            <a:r>
              <a:rPr lang="en-US" dirty="0" smtClean="0"/>
              <a:t>xtension of the knowledge-gradient policy for correlated normal beliefs (KGCB) from Frazier et al. (2009).</a:t>
            </a:r>
            <a:endParaRPr lang="en-US" altLang="nl-NL" dirty="0" smtClean="0"/>
          </a:p>
          <a:p>
            <a:pPr lvl="1" eaLnBrk="1" hangingPunct="1"/>
            <a:r>
              <a:rPr lang="en-US" altLang="nl-NL" dirty="0" smtClean="0"/>
              <a:t>HKG: hierarchical aggregation technique that uses the common features shared by alternatives to learn about many alternatives from even a single measurement.</a:t>
            </a:r>
          </a:p>
          <a:p>
            <a:pPr lvl="1" eaLnBrk="1" hangingPunct="1"/>
            <a:endParaRPr lang="en-US" altLang="nl-NL" dirty="0" smtClean="0"/>
          </a:p>
        </p:txBody>
      </p:sp>
      <p:sp>
        <p:nvSpPr>
          <p:cNvPr id="37893"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3789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74842-45C2-49D8-9AE5-C665E8F72088}" type="slidenum">
              <a:rPr lang="en-GB" altLang="nl-NL" smtClean="0"/>
              <a:pPr eaLnBrk="1" hangingPunct="1"/>
              <a:t>23</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965012"/>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nl-NL" altLang="nl-NL" dirty="0" smtClean="0"/>
              <a:t>ILLUSTRATION OF EGO</a:t>
            </a:r>
            <a:endParaRPr lang="en-GB" altLang="nl-NL" dirty="0" smtClean="0"/>
          </a:p>
        </p:txBody>
      </p:sp>
      <p:sp>
        <p:nvSpPr>
          <p:cNvPr id="3891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3891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713" y="1403350"/>
            <a:ext cx="7119937"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02B598-21CC-4EBA-AB96-E0C1CF0BBCEF}" type="slidenum">
              <a:rPr lang="en-GB" altLang="nl-NL" smtClean="0"/>
              <a:pPr eaLnBrk="1" hangingPunct="1"/>
              <a:t>24</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63713" y="1403350"/>
            <a:ext cx="7192962"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63713" y="1403350"/>
            <a:ext cx="7127875"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63713" y="1403350"/>
            <a:ext cx="7127875"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TextBox 1"/>
          <p:cNvSpPr txBox="1">
            <a:spLocks noChangeArrowheads="1"/>
          </p:cNvSpPr>
          <p:nvPr/>
        </p:nvSpPr>
        <p:spPr bwMode="auto">
          <a:xfrm>
            <a:off x="1763713" y="1431925"/>
            <a:ext cx="295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nl-NL" sz="1400"/>
              <a:t>Source: Brochu et al. (2009)</a:t>
            </a:r>
            <a:endParaRPr lang="en-GB" altLang="nl-NL" sz="1400"/>
          </a:p>
        </p:txBody>
      </p:sp>
    </p:spTree>
    <p:extLst>
      <p:ext uri="{BB962C8B-B14F-4D97-AF65-F5344CB8AC3E}">
        <p14:creationId xmlns:p14="http://schemas.microsoft.com/office/powerpoint/2010/main" val="4281218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2438" y="1285875"/>
            <a:ext cx="7085012" cy="481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itle 1"/>
          <p:cNvSpPr>
            <a:spLocks noGrp="1"/>
          </p:cNvSpPr>
          <p:nvPr>
            <p:ph type="title"/>
          </p:nvPr>
        </p:nvSpPr>
        <p:spPr/>
        <p:txBody>
          <a:bodyPr/>
          <a:lstStyle/>
          <a:p>
            <a:r>
              <a:rPr lang="en-US" altLang="nl-NL" smtClean="0"/>
              <a:t>ILLUSTRATION OF HKG [EXCEL DEMO]</a:t>
            </a:r>
            <a:endParaRPr lang="en-GB" altLang="nl-NL" smtClean="0"/>
          </a:p>
        </p:txBody>
      </p:sp>
      <p:sp>
        <p:nvSpPr>
          <p:cNvPr id="43012"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4301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70CD89-68B7-4B55-A495-9EB1D8AF7326}" type="slidenum">
              <a:rPr lang="en-GB" altLang="nl-NL" smtClean="0"/>
              <a:pPr eaLnBrk="1" hangingPunct="1"/>
              <a:t>25</a:t>
            </a:fld>
            <a:r>
              <a:rPr lang="en-GB" altLang="nl-NL" dirty="0" smtClean="0"/>
              <a:t>/71</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2717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2"/>
          <p:cNvSpPr>
            <a:spLocks noGrp="1" noChangeArrowheads="1"/>
          </p:cNvSpPr>
          <p:nvPr>
            <p:ph type="title"/>
          </p:nvPr>
        </p:nvSpPr>
        <p:spPr/>
        <p:txBody>
          <a:bodyPr/>
          <a:lstStyle/>
          <a:p>
            <a:pPr eaLnBrk="1" hangingPunct="1"/>
            <a:r>
              <a:rPr lang="en-US" altLang="nl-NL" dirty="0" smtClean="0"/>
              <a:t>NUMERICAL EXPERIMENTS</a:t>
            </a:r>
          </a:p>
        </p:txBody>
      </p:sp>
      <p:sp>
        <p:nvSpPr>
          <p:cNvPr id="44037"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4039" name="Slide Number Placeholder 3"/>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A7D3DD-D649-4907-B338-BAE659B11546}" type="slidenum">
              <a:rPr lang="en-GB" altLang="nl-NL" smtClean="0"/>
              <a:pPr eaLnBrk="1" hangingPunct="1"/>
              <a:t>26</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99992" y="3717957"/>
            <a:ext cx="4413477" cy="1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63688" y="6397572"/>
            <a:ext cx="4320480" cy="46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Content Placeholder 1"/>
          <p:cNvSpPr>
            <a:spLocks noGrp="1"/>
          </p:cNvSpPr>
          <p:nvPr>
            <p:ph idx="1"/>
          </p:nvPr>
        </p:nvSpPr>
        <p:spPr/>
        <p:txBody>
          <a:bodyPr/>
          <a:lstStyle/>
          <a:p>
            <a:r>
              <a:rPr lang="en-US" dirty="0" smtClean="0"/>
              <a:t>Several network instances</a:t>
            </a:r>
          </a:p>
          <a:p>
            <a:pPr lvl="1"/>
            <a:r>
              <a:rPr lang="en-US" dirty="0" smtClean="0"/>
              <a:t>Real network: 378 containers (2010 setting), 30x30 min.</a:t>
            </a:r>
          </a:p>
          <a:p>
            <a:pPr lvl="1"/>
            <a:r>
              <a:rPr lang="en-US" dirty="0" smtClean="0"/>
              <a:t>Small virtual network: 500 containers, 30x30 min.</a:t>
            </a:r>
          </a:p>
          <a:p>
            <a:pPr lvl="1"/>
            <a:r>
              <a:rPr lang="en-US" dirty="0" smtClean="0"/>
              <a:t>Large virtual network: 100/500 containers, 150x150 min.</a:t>
            </a:r>
          </a:p>
          <a:p>
            <a:r>
              <a:rPr lang="en-US" dirty="0" smtClean="0"/>
              <a:t>Policy SKO: continuous domain [0,4]x[0,4]x[0,1] for parameters </a:t>
            </a:r>
            <a:r>
              <a:rPr lang="en-US" dirty="0" err="1" smtClean="0"/>
              <a:t>MustGoDay</a:t>
            </a:r>
            <a:r>
              <a:rPr lang="en-US" dirty="0" smtClean="0"/>
              <a:t>, </a:t>
            </a:r>
            <a:r>
              <a:rPr lang="en-US" dirty="0" err="1" smtClean="0"/>
              <a:t>MayGoDay</a:t>
            </a:r>
            <a:r>
              <a:rPr lang="en-US" dirty="0" smtClean="0"/>
              <a:t>, </a:t>
            </a:r>
            <a:r>
              <a:rPr lang="en-US" dirty="0" err="1" smtClean="0"/>
              <a:t>MaxPerDay</a:t>
            </a:r>
            <a:r>
              <a:rPr lang="en-US" dirty="0" smtClean="0"/>
              <a:t>.</a:t>
            </a:r>
          </a:p>
          <a:p>
            <a:r>
              <a:rPr lang="en-US" dirty="0" smtClean="0"/>
              <a:t>Policy HKG:</a:t>
            </a:r>
          </a:p>
          <a:p>
            <a:pPr lvl="1"/>
            <a:r>
              <a:rPr lang="en-US" dirty="0" smtClean="0"/>
              <a:t>Discretization</a:t>
            </a:r>
          </a:p>
          <a:p>
            <a:pPr lvl="1"/>
            <a:r>
              <a:rPr lang="en-US" dirty="0" smtClean="0"/>
              <a:t>Additional </a:t>
            </a:r>
            <a:r>
              <a:rPr lang="en-US" dirty="0" err="1" smtClean="0"/>
              <a:t>param</a:t>
            </a:r>
            <a:r>
              <a:rPr lang="en-US" dirty="0" smtClean="0"/>
              <a:t>.</a:t>
            </a:r>
            <a:br>
              <a:rPr lang="en-US" dirty="0" smtClean="0"/>
            </a:br>
            <a:r>
              <a:rPr lang="en-US" dirty="0" smtClean="0"/>
              <a:t>for #working days</a:t>
            </a:r>
            <a:endParaRPr lang="en-US" dirty="0"/>
          </a:p>
          <a:p>
            <a:r>
              <a:rPr lang="en-US" dirty="0" smtClean="0"/>
              <a:t>Experiments:</a:t>
            </a:r>
          </a:p>
          <a:p>
            <a:pPr marL="714375" lvl="1" indent="-457200">
              <a:buFont typeface="+mj-lt"/>
              <a:buAutoNum type="arabicPeriod"/>
            </a:pPr>
            <a:r>
              <a:rPr lang="en-US" dirty="0" smtClean="0"/>
              <a:t>Parameter dependency</a:t>
            </a:r>
          </a:p>
          <a:p>
            <a:pPr marL="714375" lvl="1" indent="-457200">
              <a:buFont typeface="+mj-lt"/>
              <a:buAutoNum type="arabicPeriod"/>
            </a:pPr>
            <a:r>
              <a:rPr lang="en-US" dirty="0" smtClean="0"/>
              <a:t>Convergence results</a:t>
            </a:r>
          </a:p>
          <a:p>
            <a:pPr marL="714375" lvl="1" indent="-457200">
              <a:buFont typeface="+mj-lt"/>
              <a:buAutoNum type="arabicPeriod"/>
            </a:pPr>
            <a:r>
              <a:rPr lang="en-US" dirty="0" smtClean="0"/>
              <a:t>Optimized parameter settings (see paper)</a:t>
            </a:r>
          </a:p>
          <a:p>
            <a:endParaRPr lang="en-US" dirty="0"/>
          </a:p>
        </p:txBody>
      </p:sp>
    </p:spTree>
    <p:extLst>
      <p:ext uri="{BB962C8B-B14F-4D97-AF65-F5344CB8AC3E}">
        <p14:creationId xmlns:p14="http://schemas.microsoft.com/office/powerpoint/2010/main" val="411118479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2"/>
          <p:cNvSpPr>
            <a:spLocks noGrp="1" noChangeArrowheads="1"/>
          </p:cNvSpPr>
          <p:nvPr>
            <p:ph type="title"/>
          </p:nvPr>
        </p:nvSpPr>
        <p:spPr/>
        <p:txBody>
          <a:bodyPr/>
          <a:lstStyle/>
          <a:p>
            <a:pPr eaLnBrk="1" hangingPunct="1"/>
            <a:r>
              <a:rPr lang="en-US" altLang="nl-NL" dirty="0" smtClean="0"/>
              <a:t>PARAMETER DEPENDENCY</a:t>
            </a:r>
          </a:p>
        </p:txBody>
      </p:sp>
      <p:sp>
        <p:nvSpPr>
          <p:cNvPr id="45062"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5123"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EE32C1-503F-4C2E-84EA-AD2DFD2B26DC}" type="slidenum">
              <a:rPr lang="en-GB" altLang="nl-NL" smtClean="0"/>
              <a:pPr eaLnBrk="1" hangingPunct="1"/>
              <a:t>27</a:t>
            </a:fld>
            <a:r>
              <a:rPr lang="en-GB" altLang="nl-NL" dirty="0" smtClean="0"/>
              <a:t>/71</a:t>
            </a:r>
          </a:p>
        </p:txBody>
      </p:sp>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63688" y="6397572"/>
            <a:ext cx="7380312" cy="46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2438" y="1268760"/>
            <a:ext cx="7318798" cy="535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482991"/>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2"/>
          <p:cNvSpPr>
            <a:spLocks noGrp="1" noChangeArrowheads="1"/>
          </p:cNvSpPr>
          <p:nvPr>
            <p:ph type="title"/>
          </p:nvPr>
        </p:nvSpPr>
        <p:spPr/>
        <p:txBody>
          <a:bodyPr/>
          <a:lstStyle/>
          <a:p>
            <a:pPr eaLnBrk="1" hangingPunct="1"/>
            <a:r>
              <a:rPr lang="en-US" altLang="nl-NL" dirty="0" smtClean="0"/>
              <a:t>CONVERGENCE RESULTS</a:t>
            </a:r>
          </a:p>
        </p:txBody>
      </p:sp>
      <p:sp>
        <p:nvSpPr>
          <p:cNvPr id="45062"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5123"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EE32C1-503F-4C2E-84EA-AD2DFD2B26DC}" type="slidenum">
              <a:rPr lang="en-GB" altLang="nl-NL" smtClean="0"/>
              <a:pPr eaLnBrk="1" hangingPunct="1"/>
              <a:t>28</a:t>
            </a:fld>
            <a:r>
              <a:rPr lang="en-GB" altLang="nl-NL" dirty="0" smtClean="0"/>
              <a:t>/71</a:t>
            </a:r>
          </a:p>
        </p:txBody>
      </p:sp>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2438" y="1366843"/>
            <a:ext cx="7197291" cy="443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95936" y="2214041"/>
            <a:ext cx="3744416" cy="307777"/>
          </a:xfrm>
          <a:prstGeom prst="rect">
            <a:avLst/>
          </a:prstGeom>
          <a:noFill/>
        </p:spPr>
        <p:txBody>
          <a:bodyPr wrap="square" rtlCol="0">
            <a:spAutoFit/>
          </a:bodyPr>
          <a:lstStyle/>
          <a:p>
            <a:r>
              <a:rPr lang="nl-NL" sz="1400" dirty="0" smtClean="0"/>
              <a:t>(found </a:t>
            </a:r>
            <a:r>
              <a:rPr lang="nl-NL" sz="1400" dirty="0" err="1" smtClean="0"/>
              <a:t>with</a:t>
            </a:r>
            <a:r>
              <a:rPr lang="nl-NL" sz="1400" dirty="0" smtClean="0"/>
              <a:t> SKO </a:t>
            </a:r>
            <a:r>
              <a:rPr lang="nl-NL" sz="1400" dirty="0" err="1" smtClean="0"/>
              <a:t>for</a:t>
            </a:r>
            <a:r>
              <a:rPr lang="nl-NL" sz="1400" dirty="0" smtClean="0"/>
              <a:t> large n)</a:t>
            </a:r>
            <a:endParaRPr lang="nl-NL" sz="1400" dirty="0"/>
          </a:p>
        </p:txBody>
      </p:sp>
    </p:spTree>
    <p:extLst>
      <p:ext uri="{BB962C8B-B14F-4D97-AF65-F5344CB8AC3E}">
        <p14:creationId xmlns:p14="http://schemas.microsoft.com/office/powerpoint/2010/main" val="81233451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nl-NL" dirty="0" smtClean="0"/>
              <a:t>THE APPLICATION</a:t>
            </a:r>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29</a:t>
            </a:fld>
            <a:r>
              <a:rPr lang="en-GB" altLang="nl-NL" dirty="0" smtClean="0"/>
              <a:t>/71</a:t>
            </a: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Tijdelijke aanduiding voor inhoud 3" descr="Transvision planner.png"/>
          <p:cNvPicPr>
            <a:picLocks noGrp="1" noChangeAspect="1"/>
          </p:cNvPicPr>
          <p:nvPr/>
        </p:nvPicPr>
        <p:blipFill>
          <a:blip r:embed="rId5" cstate="email">
            <a:extLst>
              <a:ext uri="{28A0092B-C50C-407E-A947-70E740481C1C}">
                <a14:useLocalDpi xmlns:a14="http://schemas.microsoft.com/office/drawing/2010/main"/>
              </a:ext>
            </a:extLst>
          </a:blip>
          <a:stretch>
            <a:fillRect/>
          </a:stretch>
        </p:blipFill>
        <p:spPr>
          <a:xfrm>
            <a:off x="4283968" y="836712"/>
            <a:ext cx="4691462" cy="2746813"/>
          </a:xfrm>
          <a:prstGeom prst="rect">
            <a:avLst/>
          </a:prstGeom>
          <a:ln>
            <a:noFill/>
          </a:ln>
          <a:effectLst>
            <a:outerShdw blurRad="292100" dist="139700" dir="2700000" algn="tl" rotWithShape="0">
              <a:srgbClr val="333333">
                <a:alpha val="65000"/>
              </a:srgbClr>
            </a:outerShdw>
          </a:effectLst>
        </p:spPr>
      </p:pic>
      <p:pic>
        <p:nvPicPr>
          <p:cNvPr id="17" name="Tijdelijke aanduiding voor inhoud 3" descr="orders TomTom OG.png"/>
          <p:cNvPicPr>
            <a:picLocks noGrp="1" noChangeAspect="1"/>
          </p:cNvPicPr>
          <p:nvPr/>
        </p:nvPicPr>
        <p:blipFill>
          <a:blip r:embed="rId6" cstate="email">
            <a:extLst>
              <a:ext uri="{28A0092B-C50C-407E-A947-70E740481C1C}">
                <a14:useLocalDpi xmlns:a14="http://schemas.microsoft.com/office/drawing/2010/main"/>
              </a:ext>
            </a:extLst>
          </a:blip>
          <a:stretch>
            <a:fillRect/>
          </a:stretch>
        </p:blipFill>
        <p:spPr>
          <a:xfrm rot="21257581">
            <a:off x="370046" y="3531958"/>
            <a:ext cx="3845484" cy="2645270"/>
          </a:xfrm>
          <a:prstGeom prst="rect">
            <a:avLst/>
          </a:prstGeom>
          <a:ln>
            <a:noFill/>
          </a:ln>
          <a:effectLst>
            <a:outerShdw blurRad="292100" dist="139700" dir="2700000" algn="tl" rotWithShape="0">
              <a:srgbClr val="333333">
                <a:alpha val="65000"/>
              </a:srgbClr>
            </a:outerShdw>
          </a:effectLst>
        </p:spPr>
      </p:pic>
      <p:pic>
        <p:nvPicPr>
          <p:cNvPr id="13" name="Picture 6" descr="ProAssist TFP screensho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1389979">
            <a:off x="539552" y="1217110"/>
            <a:ext cx="3944302" cy="2958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image00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52774">
            <a:off x="3590665" y="3235648"/>
            <a:ext cx="5130315" cy="2878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493126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7174"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5D0BD9-11C4-47B1-9EA5-8E936C1B25EF}" type="slidenum">
              <a:rPr lang="en-GB" smtClean="0"/>
              <a:pPr eaLnBrk="1" hangingPunct="1"/>
              <a:t>3</a:t>
            </a:fld>
            <a:r>
              <a:rPr lang="en-GB" dirty="0" smtClean="0"/>
              <a:t>/71</a:t>
            </a:r>
          </a:p>
        </p:txBody>
      </p:sp>
      <p:pic>
        <p:nvPicPr>
          <p:cNvPr id="7" name="Picture 3" descr="C:\Mes\Userdata\Papers\Paper9-IRP\TMpics\twentemilieu-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512" y="188640"/>
            <a:ext cx="8712968" cy="584775"/>
          </a:xfrm>
          <a:prstGeom prst="rect">
            <a:avLst/>
          </a:prstGeom>
          <a:noFill/>
        </p:spPr>
        <p:txBody>
          <a:bodyPr wrap="square" rtlCol="0">
            <a:spAutoFit/>
          </a:bodyPr>
          <a:lstStyle/>
          <a:p>
            <a:r>
              <a:rPr lang="en-US" sz="3200" b="1" dirty="0">
                <a:solidFill>
                  <a:schemeClr val="bg1"/>
                </a:solidFill>
                <a:effectLst>
                  <a:glow rad="228600">
                    <a:schemeClr val="accent4">
                      <a:satMod val="175000"/>
                      <a:alpha val="40000"/>
                    </a:schemeClr>
                  </a:glow>
                </a:effectLst>
                <a:latin typeface="+mj-lt"/>
              </a:rPr>
              <a:t>PART </a:t>
            </a:r>
            <a:r>
              <a:rPr lang="en-US" sz="3200" b="1" dirty="0" smtClean="0">
                <a:solidFill>
                  <a:schemeClr val="bg1"/>
                </a:solidFill>
                <a:effectLst>
                  <a:glow rad="228600">
                    <a:schemeClr val="accent4">
                      <a:satMod val="175000"/>
                      <a:alpha val="40000"/>
                    </a:schemeClr>
                  </a:glow>
                </a:effectLst>
                <a:latin typeface="+mj-lt"/>
              </a:rPr>
              <a:t>1: </a:t>
            </a:r>
            <a:r>
              <a:rPr lang="en-US" sz="3200" b="1" dirty="0">
                <a:solidFill>
                  <a:schemeClr val="bg1"/>
                </a:solidFill>
                <a:effectLst>
                  <a:glow rad="228600">
                    <a:schemeClr val="accent4">
                      <a:satMod val="175000"/>
                      <a:alpha val="40000"/>
                    </a:schemeClr>
                  </a:glow>
                </a:effectLst>
                <a:latin typeface="+mj-lt"/>
              </a:rPr>
              <a:t>WASTE TRUCKS</a:t>
            </a:r>
            <a:endParaRPr lang="nl-NL" sz="3200" b="1" dirty="0">
              <a:effectLst>
                <a:glow rad="228600">
                  <a:schemeClr val="accent4">
                    <a:satMod val="175000"/>
                    <a:alpha val="40000"/>
                  </a:schemeClr>
                </a:glow>
              </a:effectLst>
              <a:latin typeface="+mj-lt"/>
            </a:endParaRPr>
          </a:p>
        </p:txBody>
      </p:sp>
    </p:spTree>
    <p:extLst>
      <p:ext uri="{BB962C8B-B14F-4D97-AF65-F5344CB8AC3E}">
        <p14:creationId xmlns:p14="http://schemas.microsoft.com/office/powerpoint/2010/main" val="268314825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nl-NL" dirty="0" smtClean="0"/>
              <a:t>WHAT TO REMEMBER [1/2]</a:t>
            </a:r>
          </a:p>
        </p:txBody>
      </p:sp>
      <p:sp>
        <p:nvSpPr>
          <p:cNvPr id="46084" name="Rectangle 3"/>
          <p:cNvSpPr>
            <a:spLocks noGrp="1" noChangeArrowheads="1"/>
          </p:cNvSpPr>
          <p:nvPr>
            <p:ph type="body" idx="1"/>
          </p:nvPr>
        </p:nvSpPr>
        <p:spPr>
          <a:xfrm>
            <a:off x="1763713" y="1341438"/>
            <a:ext cx="3672383" cy="5183187"/>
          </a:xfrm>
        </p:spPr>
        <p:txBody>
          <a:bodyPr/>
          <a:lstStyle/>
          <a:p>
            <a:pPr eaLnBrk="1" hangingPunct="1"/>
            <a:r>
              <a:rPr lang="en-US" altLang="nl-NL" dirty="0" smtClean="0"/>
              <a:t>We proposed a fast heuristic suitable for Inventory Routing Problems involving a large number of customers.</a:t>
            </a:r>
          </a:p>
          <a:p>
            <a:pPr eaLnBrk="1" hangingPunct="1"/>
            <a:r>
              <a:rPr lang="en-US" altLang="nl-NL" dirty="0" smtClean="0"/>
              <a:t>The dynamic collection policy results in </a:t>
            </a:r>
            <a:r>
              <a:rPr lang="en-US" altLang="nl-NL" dirty="0"/>
              <a:t>a reduction of 18% in travel costs and 40% in penalty costs (due to </a:t>
            </a:r>
            <a:r>
              <a:rPr lang="en-US" altLang="nl-NL" dirty="0" smtClean="0"/>
              <a:t>overflow</a:t>
            </a:r>
            <a:r>
              <a:rPr lang="en-US" altLang="nl-NL" dirty="0"/>
              <a:t>).</a:t>
            </a:r>
          </a:p>
          <a:p>
            <a:pPr eaLnBrk="1" hangingPunct="1"/>
            <a:r>
              <a:rPr lang="en-US" altLang="nl-NL" dirty="0" smtClean="0"/>
              <a:t>Major savings have been reported by the waste collection company due to the use of this dynamic collection policy.</a:t>
            </a:r>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4608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30</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59368">
            <a:off x="5374582" y="1751268"/>
            <a:ext cx="3409098" cy="42283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rot="408595">
            <a:off x="6516216" y="3440124"/>
            <a:ext cx="1872208" cy="36445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p:cNvSpPr/>
          <p:nvPr/>
        </p:nvSpPr>
        <p:spPr>
          <a:xfrm rot="384794">
            <a:off x="5364088" y="3969849"/>
            <a:ext cx="2160240" cy="36445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l 11"/>
          <p:cNvSpPr/>
          <p:nvPr/>
        </p:nvSpPr>
        <p:spPr>
          <a:xfrm rot="408595">
            <a:off x="6696001" y="5554938"/>
            <a:ext cx="1872208" cy="36445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7111280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nl-NL" dirty="0" smtClean="0"/>
              <a:t>WHAT TO REMEMBER [2/2]</a:t>
            </a:r>
          </a:p>
        </p:txBody>
      </p:sp>
      <p:sp>
        <p:nvSpPr>
          <p:cNvPr id="2" name="Rectangle 1"/>
          <p:cNvSpPr/>
          <p:nvPr/>
        </p:nvSpPr>
        <p:spPr>
          <a:xfrm>
            <a:off x="1722438" y="6381750"/>
            <a:ext cx="2128837"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6084" name="Rectangle 3"/>
          <p:cNvSpPr>
            <a:spLocks noGrp="1" noChangeArrowheads="1"/>
          </p:cNvSpPr>
          <p:nvPr>
            <p:ph type="body" idx="1"/>
          </p:nvPr>
        </p:nvSpPr>
        <p:spPr>
          <a:xfrm>
            <a:off x="1763713" y="1341438"/>
            <a:ext cx="7129462" cy="5183187"/>
          </a:xfrm>
        </p:spPr>
        <p:txBody>
          <a:bodyPr/>
          <a:lstStyle/>
          <a:p>
            <a:pPr eaLnBrk="1" hangingPunct="1"/>
            <a:r>
              <a:rPr lang="en-US" altLang="nl-NL" dirty="0" smtClean="0"/>
              <a:t>Performance heavily depends on the parameter settings. So, at start of a holiday season or at changing weather conditions, the parameters have to be adjusted.</a:t>
            </a:r>
            <a:endParaRPr lang="en-US" altLang="nl-NL" dirty="0"/>
          </a:p>
          <a:p>
            <a:pPr eaLnBrk="1" hangingPunct="1"/>
            <a:r>
              <a:rPr lang="en-US" altLang="nl-NL" dirty="0" smtClean="0"/>
              <a:t>An optimization approach is preferred to anticipate changes in waste disposals. To enable this, we equipped our heuristic with several tunable parameters.</a:t>
            </a:r>
          </a:p>
          <a:p>
            <a:pPr eaLnBrk="1" hangingPunct="1"/>
            <a:r>
              <a:rPr lang="en-US" altLang="nl-NL" dirty="0" smtClean="0"/>
              <a:t>To optimize over these parameters we used techniques from Simulation Optimization and Bayesian Global Optimization (SKO, HKG).</a:t>
            </a:r>
          </a:p>
          <a:p>
            <a:pPr eaLnBrk="1" hangingPunct="1"/>
            <a:r>
              <a:rPr lang="en-US" altLang="nl-NL" dirty="0" smtClean="0"/>
              <a:t>In </a:t>
            </a:r>
            <a:r>
              <a:rPr lang="en-US" altLang="nl-NL" dirty="0"/>
              <a:t>most cases a few hundred measurements would be </a:t>
            </a:r>
            <a:r>
              <a:rPr lang="en-US" altLang="nl-NL" dirty="0" smtClean="0"/>
              <a:t>sufficient </a:t>
            </a:r>
            <a:r>
              <a:rPr lang="en-US" altLang="nl-NL" dirty="0"/>
              <a:t>to find near optimal </a:t>
            </a:r>
            <a:r>
              <a:rPr lang="en-US" altLang="nl-NL" dirty="0" smtClean="0"/>
              <a:t>parameter settings</a:t>
            </a:r>
            <a:r>
              <a:rPr lang="en-US" altLang="nl-NL" dirty="0"/>
              <a:t>, making the approach suitable for daily planning purposes.</a:t>
            </a:r>
            <a:endParaRPr lang="en-US" altLang="nl-NL" dirty="0" smtClean="0"/>
          </a:p>
          <a:p>
            <a:pPr eaLnBrk="1" hangingPunct="1"/>
            <a:r>
              <a:rPr lang="en-US" altLang="nl-NL" dirty="0" smtClean="0"/>
              <a:t>Additional costs reductions up to 40% are possible by changing the parameters from their default settings to an optimized setting.</a:t>
            </a:r>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4608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31</a:t>
            </a:fld>
            <a:r>
              <a:rPr lang="en-GB" altLang="nl-NL" dirty="0" smtClean="0"/>
              <a:t>/71</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398238"/>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476"/>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7174"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5D0BD9-11C4-47B1-9EA5-8E936C1B25EF}" type="slidenum">
              <a:rPr lang="en-GB" smtClean="0"/>
              <a:pPr eaLnBrk="1" hangingPunct="1"/>
              <a:t>32</a:t>
            </a:fld>
            <a:r>
              <a:rPr lang="en-GB" dirty="0" smtClean="0"/>
              <a:t>/71</a:t>
            </a:r>
          </a:p>
        </p:txBody>
      </p:sp>
      <p:sp>
        <p:nvSpPr>
          <p:cNvPr id="3" name="TextBox 2"/>
          <p:cNvSpPr txBox="1"/>
          <p:nvPr/>
        </p:nvSpPr>
        <p:spPr>
          <a:xfrm>
            <a:off x="179512" y="188640"/>
            <a:ext cx="8712968" cy="584775"/>
          </a:xfrm>
          <a:prstGeom prst="rect">
            <a:avLst/>
          </a:prstGeom>
          <a:noFill/>
        </p:spPr>
        <p:txBody>
          <a:bodyPr wrap="square" rtlCol="0">
            <a:spAutoFit/>
          </a:bodyPr>
          <a:lstStyle/>
          <a:p>
            <a:r>
              <a:rPr lang="en-US" sz="3200" b="1" dirty="0">
                <a:solidFill>
                  <a:schemeClr val="bg1"/>
                </a:solidFill>
                <a:effectLst>
                  <a:glow rad="228600">
                    <a:schemeClr val="accent4">
                      <a:satMod val="175000"/>
                      <a:alpha val="40000"/>
                    </a:schemeClr>
                  </a:glow>
                </a:effectLst>
                <a:latin typeface="+mj-lt"/>
              </a:rPr>
              <a:t>PART </a:t>
            </a:r>
            <a:r>
              <a:rPr lang="en-US" sz="3200" b="1" dirty="0" smtClean="0">
                <a:solidFill>
                  <a:schemeClr val="bg1"/>
                </a:solidFill>
                <a:effectLst>
                  <a:glow rad="228600">
                    <a:schemeClr val="accent4">
                      <a:satMod val="175000"/>
                      <a:alpha val="40000"/>
                    </a:schemeClr>
                  </a:glow>
                </a:effectLst>
                <a:latin typeface="+mj-lt"/>
              </a:rPr>
              <a:t>2: POLICE HELICOPTERS</a:t>
            </a:r>
            <a:endParaRPr lang="nl-NL" sz="3200" b="1" dirty="0">
              <a:effectLst>
                <a:glow rad="228600">
                  <a:schemeClr val="accent4">
                    <a:satMod val="175000"/>
                    <a:alpha val="40000"/>
                  </a:schemeClr>
                </a:glow>
              </a:effectLst>
              <a:latin typeface="+mj-lt"/>
            </a:endParaRPr>
          </a:p>
        </p:txBody>
      </p:sp>
    </p:spTree>
    <p:extLst>
      <p:ext uri="{BB962C8B-B14F-4D97-AF65-F5344CB8AC3E}">
        <p14:creationId xmlns:p14="http://schemas.microsoft.com/office/powerpoint/2010/main" val="437701230"/>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nl-NL" dirty="0" smtClean="0"/>
              <a:t>INTRODUCTION [1/2]</a:t>
            </a:r>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4608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33</a:t>
            </a:fld>
            <a:r>
              <a:rPr lang="en-GB" altLang="nl-NL" dirty="0" smtClean="0"/>
              <a:t>/71</a:t>
            </a:r>
          </a:p>
        </p:txBody>
      </p:sp>
      <p:pic>
        <p:nvPicPr>
          <p:cNvPr id="4098" name="Picture 2" descr="D:\SeminarMaryland\PolitieHeli\PhotosFromKLPD\DLVP-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9903" y="1"/>
            <a:ext cx="3524095" cy="23488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telematch.nl/uploads/images/logos/logo-klp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763713" y="1341438"/>
            <a:ext cx="7129462"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19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17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1600">
                <a:solidFill>
                  <a:schemeClr val="tx1"/>
                </a:solidFill>
                <a:latin typeface="+mn-lt"/>
              </a:defRPr>
            </a:lvl5pPr>
            <a:lvl6pPr marL="18018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6pPr>
            <a:lvl7pPr marL="22590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7pPr>
            <a:lvl8pPr marL="27162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8pPr>
            <a:lvl9pPr marL="3173413" indent="-255588" algn="l" defTabSz="238125" rtl="0" fontAlgn="base">
              <a:lnSpc>
                <a:spcPts val="2500"/>
              </a:lnSpc>
              <a:spcBef>
                <a:spcPct val="20000"/>
              </a:spcBef>
              <a:spcAft>
                <a:spcPct val="0"/>
              </a:spcAft>
              <a:buFont typeface="Wingdings" pitchFamily="2" charset="2"/>
              <a:buChar char="§"/>
              <a:defRPr sz="1600">
                <a:solidFill>
                  <a:schemeClr val="tx1"/>
                </a:solidFill>
                <a:latin typeface="+mn-lt"/>
              </a:defRPr>
            </a:lvl9pPr>
          </a:lstStyle>
          <a:p>
            <a:pPr eaLnBrk="1" hangingPunct="1"/>
            <a:r>
              <a:rPr lang="en-US" altLang="nl-NL" kern="0" dirty="0" smtClean="0"/>
              <a:t>Dutch Aviation Police and Air</a:t>
            </a:r>
            <a:br>
              <a:rPr lang="en-US" altLang="nl-NL" kern="0" dirty="0" smtClean="0"/>
            </a:br>
            <a:r>
              <a:rPr lang="en-US" altLang="nl-NL" kern="0" dirty="0" smtClean="0"/>
              <a:t>Support</a:t>
            </a:r>
          </a:p>
          <a:p>
            <a:pPr eaLnBrk="1" hangingPunct="1"/>
            <a:r>
              <a:rPr lang="en-US" altLang="nl-NL" kern="0" dirty="0" smtClean="0"/>
              <a:t>Renewed fleet of helicopters </a:t>
            </a:r>
            <a:br>
              <a:rPr lang="en-US" altLang="nl-NL" kern="0" dirty="0" smtClean="0"/>
            </a:br>
            <a:r>
              <a:rPr lang="en-US" altLang="nl-NL" kern="0" dirty="0" smtClean="0"/>
              <a:t>with state-of-the-art equipment.</a:t>
            </a:r>
            <a:endParaRPr lang="en-US" altLang="nl-NL" kern="0" dirty="0"/>
          </a:p>
          <a:p>
            <a:pPr eaLnBrk="1" hangingPunct="1"/>
            <a:r>
              <a:rPr lang="en-US" altLang="nl-NL" kern="0" dirty="0" smtClean="0"/>
              <a:t>Decision making regarding positioning, routing and scheduling of the helicopters:</a:t>
            </a:r>
          </a:p>
          <a:p>
            <a:pPr lvl="1" eaLnBrk="1" hangingPunct="1"/>
            <a:r>
              <a:rPr lang="en-US" altLang="nl-NL" kern="0" dirty="0" smtClean="0"/>
              <a:t>Strategic: base stations for the helicopters</a:t>
            </a:r>
          </a:p>
          <a:p>
            <a:pPr lvl="1" eaLnBrk="1" hangingPunct="1"/>
            <a:r>
              <a:rPr lang="en-US" altLang="nl-NL" kern="0" dirty="0" smtClean="0"/>
              <a:t>Tactical: division of flight budget to days</a:t>
            </a:r>
          </a:p>
          <a:p>
            <a:pPr lvl="1" eaLnBrk="1" hangingPunct="1"/>
            <a:r>
              <a:rPr lang="en-US" altLang="nl-NL" kern="0" dirty="0" smtClean="0"/>
              <a:t>Operational: when and where to fly</a:t>
            </a:r>
          </a:p>
          <a:p>
            <a:pPr eaLnBrk="1" hangingPunct="1"/>
            <a:r>
              <a:rPr lang="en-US" altLang="nl-NL" kern="0" dirty="0" smtClean="0"/>
              <a:t>Focus of this talk…</a:t>
            </a:r>
          </a:p>
          <a:p>
            <a:pPr lvl="1" eaLnBrk="1" hangingPunct="1"/>
            <a:r>
              <a:rPr lang="en-US" altLang="nl-NL" kern="0" dirty="0" smtClean="0"/>
              <a:t>decision </a:t>
            </a:r>
            <a:r>
              <a:rPr lang="en-US" altLang="nl-NL" kern="0" dirty="0"/>
              <a:t>support system for </a:t>
            </a:r>
            <a:r>
              <a:rPr lang="en-US" altLang="nl-NL" kern="0" dirty="0" smtClean="0"/>
              <a:t>routing of police helicopters, </a:t>
            </a:r>
          </a:p>
          <a:p>
            <a:pPr lvl="1" eaLnBrk="1" hangingPunct="1"/>
            <a:r>
              <a:rPr lang="en-US" altLang="nl-NL" kern="0" dirty="0" smtClean="0"/>
              <a:t>in </a:t>
            </a:r>
            <a:r>
              <a:rPr lang="en-US" altLang="nl-NL" kern="0" dirty="0"/>
              <a:t>anticipation of unknown future </a:t>
            </a:r>
            <a:r>
              <a:rPr lang="en-US" altLang="nl-NL" kern="0" dirty="0" smtClean="0"/>
              <a:t>incidents,</a:t>
            </a:r>
          </a:p>
          <a:p>
            <a:pPr lvl="1" eaLnBrk="1" hangingPunct="1"/>
            <a:r>
              <a:rPr lang="en-US" altLang="nl-NL" kern="0" dirty="0" smtClean="0"/>
              <a:t>to maximize the weighted </a:t>
            </a:r>
            <a:r>
              <a:rPr lang="en-US" altLang="nl-NL" kern="0" dirty="0"/>
              <a:t>expected number </a:t>
            </a:r>
            <a:r>
              <a:rPr lang="en-US" altLang="nl-NL" kern="0" dirty="0" smtClean="0"/>
              <a:t>of covered </a:t>
            </a:r>
            <a:r>
              <a:rPr lang="en-US" altLang="nl-NL" kern="0" dirty="0"/>
              <a:t>incidents</a:t>
            </a:r>
            <a:r>
              <a:rPr lang="en-US" altLang="nl-NL" kern="0" dirty="0" smtClean="0"/>
              <a:t>.</a:t>
            </a:r>
            <a:endParaRPr lang="en-US" altLang="nl-NL" kern="0" dirty="0"/>
          </a:p>
        </p:txBody>
      </p:sp>
      <p:sp>
        <p:nvSpPr>
          <p:cNvPr id="2" name="Right Arrow 1"/>
          <p:cNvSpPr/>
          <p:nvPr/>
        </p:nvSpPr>
        <p:spPr>
          <a:xfrm rot="10800000">
            <a:off x="6199606" y="4298427"/>
            <a:ext cx="460625" cy="182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6912117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nl-NL" dirty="0" smtClean="0"/>
              <a:t>INTRODUCTION [2/2]</a:t>
            </a:r>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4608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34</a:t>
            </a:fld>
            <a:r>
              <a:rPr lang="en-GB" altLang="nl-NL" dirty="0" smtClean="0"/>
              <a:t>/71</a:t>
            </a:r>
          </a:p>
        </p:txBody>
      </p:sp>
      <p:pic>
        <p:nvPicPr>
          <p:cNvPr id="5122" name="Picture 2" descr="D:\SeminarMaryland\PolitieHeli\PhotosFromKLPD\DLVP-2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9600" y="0"/>
            <a:ext cx="3524400" cy="2349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telematch.nl/uploads/images/logos/logo-klp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r>
              <a:rPr lang="en-US" altLang="nl-NL" dirty="0" smtClean="0"/>
              <a:t>Routing problem applies to</a:t>
            </a:r>
            <a:br>
              <a:rPr lang="en-US" altLang="nl-NL" dirty="0" smtClean="0"/>
            </a:br>
            <a:r>
              <a:rPr lang="en-US" altLang="nl-NL" dirty="0" smtClean="0"/>
              <a:t>any type of emergency</a:t>
            </a:r>
            <a:r>
              <a:rPr lang="en-US" altLang="nl-NL" dirty="0"/>
              <a:t/>
            </a:r>
            <a:br>
              <a:rPr lang="en-US" altLang="nl-NL" dirty="0"/>
            </a:br>
            <a:r>
              <a:rPr lang="en-US" altLang="nl-NL" dirty="0" smtClean="0"/>
              <a:t>vehicle or, e.g., taxis in New</a:t>
            </a:r>
            <a:br>
              <a:rPr lang="en-US" altLang="nl-NL" dirty="0" smtClean="0"/>
            </a:br>
            <a:r>
              <a:rPr lang="en-US" altLang="nl-NL" dirty="0" smtClean="0"/>
              <a:t>York City.</a:t>
            </a:r>
          </a:p>
          <a:p>
            <a:r>
              <a:rPr lang="en-US" altLang="nl-NL" dirty="0" smtClean="0"/>
              <a:t>Combination of the research fields:</a:t>
            </a:r>
          </a:p>
          <a:p>
            <a:pPr lvl="1"/>
            <a:r>
              <a:rPr lang="en-US" altLang="nl-NL" dirty="0" smtClean="0"/>
              <a:t>Dynamic and Anticipatory Vehicle Routing Problem (vehicles driving around in anticipation of future demand).</a:t>
            </a:r>
          </a:p>
          <a:p>
            <a:pPr lvl="1"/>
            <a:r>
              <a:rPr lang="en-US" altLang="nl-NL" dirty="0" smtClean="0"/>
              <a:t>Location Covering Problem (LCP, LSCP, MCLP, MEXCLP, AMEXCLP, TIMEXCLP).</a:t>
            </a:r>
          </a:p>
          <a:p>
            <a:pPr lvl="1"/>
            <a:r>
              <a:rPr lang="en-US" altLang="nl-NL" dirty="0" smtClean="0"/>
              <a:t>We have a DVRP with soft time windows where we want to maximize our coverage to incidents.</a:t>
            </a:r>
          </a:p>
          <a:p>
            <a:r>
              <a:rPr lang="en-US" altLang="nl-NL" dirty="0" smtClean="0"/>
              <a:t>We </a:t>
            </a:r>
            <a:r>
              <a:rPr lang="en-US" altLang="nl-NL" dirty="0"/>
              <a:t>split </a:t>
            </a:r>
            <a:r>
              <a:rPr lang="en-US" altLang="nl-NL" dirty="0" smtClean="0"/>
              <a:t>the problem </a:t>
            </a:r>
            <a:r>
              <a:rPr lang="en-US" altLang="nl-NL" dirty="0"/>
              <a:t>in </a:t>
            </a:r>
            <a:r>
              <a:rPr lang="en-US" altLang="nl-NL" dirty="0" smtClean="0"/>
              <a:t>(i) forecasting </a:t>
            </a:r>
            <a:r>
              <a:rPr lang="en-US" altLang="nl-NL" dirty="0"/>
              <a:t>and </a:t>
            </a:r>
            <a:r>
              <a:rPr lang="en-US" altLang="nl-NL" dirty="0" smtClean="0"/>
              <a:t>(ii) routing</a:t>
            </a:r>
            <a:r>
              <a:rPr lang="en-US" altLang="nl-NL" dirty="0"/>
              <a:t>.</a:t>
            </a:r>
          </a:p>
          <a:p>
            <a:endParaRPr lang="nl-NL" dirty="0"/>
          </a:p>
        </p:txBody>
      </p:sp>
    </p:spTree>
    <p:extLst>
      <p:ext uri="{BB962C8B-B14F-4D97-AF65-F5344CB8AC3E}">
        <p14:creationId xmlns:p14="http://schemas.microsoft.com/office/powerpoint/2010/main" val="11790703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35896" y="1268760"/>
            <a:ext cx="2786063" cy="76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 name="Rectangle 2"/>
          <p:cNvSpPr>
            <a:spLocks noGrp="1" noChangeArrowheads="1"/>
          </p:cNvSpPr>
          <p:nvPr>
            <p:ph type="title"/>
          </p:nvPr>
        </p:nvSpPr>
        <p:spPr>
          <a:xfrm>
            <a:off x="1762125" y="363538"/>
            <a:ext cx="7121525" cy="688975"/>
          </a:xfrm>
        </p:spPr>
        <p:txBody>
          <a:bodyPr/>
          <a:lstStyle/>
          <a:p>
            <a:pPr eaLnBrk="1" hangingPunct="1"/>
            <a:r>
              <a:rPr lang="en-US" altLang="nl-NL" dirty="0" smtClean="0"/>
              <a:t>PROBLEM FORMULATION [1/2]</a:t>
            </a:r>
          </a:p>
        </p:txBody>
      </p:sp>
      <p:sp>
        <p:nvSpPr>
          <p:cNvPr id="34" name="Footer Placeholder 3"/>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35" name="Slide Number Placeholder 2"/>
          <p:cNvSpPr>
            <a:spLocks noGrp="1"/>
          </p:cNvSpPr>
          <p:nvPr>
            <p:ph type="sldNum" sz="quarter" idx="11"/>
          </p:nvPr>
        </p:nvSpPr>
        <p:spPr>
          <a:xfrm>
            <a:off x="8388350" y="6400800"/>
            <a:ext cx="495300"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35</a:t>
            </a:fld>
            <a:r>
              <a:rPr lang="en-GB" altLang="nl-NL" dirty="0" smtClean="0"/>
              <a:t>/71</a:t>
            </a:r>
          </a:p>
        </p:txBody>
      </p:sp>
      <p:pic>
        <p:nvPicPr>
          <p:cNvPr id="36" name="Picture 35" descr="http://www.telematch.nl/uploads/images/logos/logo-klp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1763713" y="1341438"/>
            <a:ext cx="7118350" cy="4751387"/>
          </a:xfrm>
        </p:spPr>
        <p:txBody>
          <a:bodyPr/>
          <a:lstStyle/>
          <a:p>
            <a:r>
              <a:rPr lang="en-US" dirty="0"/>
              <a:t>Objective:</a:t>
            </a:r>
          </a:p>
          <a:p>
            <a:endParaRPr lang="en-US" dirty="0"/>
          </a:p>
          <a:p>
            <a:endParaRPr lang="en-US" dirty="0" smtClean="0"/>
          </a:p>
          <a:p>
            <a:r>
              <a:rPr lang="en-US" i="1" dirty="0" err="1" smtClean="0">
                <a:solidFill>
                  <a:schemeClr val="accent6"/>
                </a:solidFill>
              </a:rPr>
              <a:t>i</a:t>
            </a:r>
            <a:r>
              <a:rPr lang="en-US" i="1" baseline="-25000" dirty="0" err="1" smtClean="0">
                <a:solidFill>
                  <a:schemeClr val="accent6"/>
                </a:solidFill>
              </a:rPr>
              <a:t>wt</a:t>
            </a:r>
            <a:r>
              <a:rPr lang="en-US" dirty="0" smtClean="0"/>
              <a:t> </a:t>
            </a:r>
            <a:r>
              <a:rPr lang="en-US" dirty="0"/>
              <a:t>is the forecasted intensity of criminal behavior in area </a:t>
            </a:r>
            <a:r>
              <a:rPr lang="en-US" i="1" dirty="0">
                <a:solidFill>
                  <a:schemeClr val="accent6"/>
                </a:solidFill>
              </a:rPr>
              <a:t>w</a:t>
            </a:r>
            <a:r>
              <a:rPr lang="en-US" dirty="0"/>
              <a:t> at time </a:t>
            </a:r>
            <a:r>
              <a:rPr lang="en-US" i="1" dirty="0">
                <a:solidFill>
                  <a:schemeClr val="accent6"/>
                </a:solidFill>
              </a:rPr>
              <a:t>t</a:t>
            </a:r>
          </a:p>
          <a:p>
            <a:r>
              <a:rPr lang="en-US" i="1" dirty="0" err="1">
                <a:solidFill>
                  <a:schemeClr val="accent6"/>
                </a:solidFill>
              </a:rPr>
              <a:t>G</a:t>
            </a:r>
            <a:r>
              <a:rPr lang="en-US" i="1" baseline="-25000" dirty="0" err="1">
                <a:solidFill>
                  <a:schemeClr val="accent6"/>
                </a:solidFill>
              </a:rPr>
              <a:t>wt</a:t>
            </a:r>
            <a:r>
              <a:rPr lang="en-US" dirty="0"/>
              <a:t> is the fraction of coverage received by </a:t>
            </a:r>
            <a:r>
              <a:rPr lang="en-US" dirty="0" smtClean="0"/>
              <a:t>area </a:t>
            </a:r>
            <a:r>
              <a:rPr lang="en-US" i="1" dirty="0">
                <a:solidFill>
                  <a:schemeClr val="accent6"/>
                </a:solidFill>
              </a:rPr>
              <a:t>w</a:t>
            </a:r>
            <a:r>
              <a:rPr lang="en-US" dirty="0"/>
              <a:t> at time </a:t>
            </a:r>
            <a:r>
              <a:rPr lang="en-US" i="1" dirty="0">
                <a:solidFill>
                  <a:schemeClr val="accent6"/>
                </a:solidFill>
              </a:rPr>
              <a:t>t</a:t>
            </a:r>
          </a:p>
        </p:txBody>
      </p:sp>
      <p:pic>
        <p:nvPicPr>
          <p:cNvPr id="10"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30170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http://www.telematch.nl/uploads/images/logos/logo-klp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549427"/>
            <a:ext cx="6156176" cy="430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604" name="Picture 4"/>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35896" y="1268760"/>
            <a:ext cx="2786063" cy="76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 name="Rectangle 2"/>
          <p:cNvSpPr>
            <a:spLocks noGrp="1" noChangeArrowheads="1"/>
          </p:cNvSpPr>
          <p:nvPr>
            <p:ph type="title"/>
          </p:nvPr>
        </p:nvSpPr>
        <p:spPr>
          <a:xfrm>
            <a:off x="1762125" y="363538"/>
            <a:ext cx="7121525" cy="688975"/>
          </a:xfrm>
        </p:spPr>
        <p:txBody>
          <a:bodyPr/>
          <a:lstStyle/>
          <a:p>
            <a:pPr eaLnBrk="1" hangingPunct="1"/>
            <a:r>
              <a:rPr lang="en-US" altLang="nl-NL" dirty="0" smtClean="0"/>
              <a:t>PROBLEM FORMULATION [2/2]</a:t>
            </a:r>
          </a:p>
        </p:txBody>
      </p:sp>
      <p:sp>
        <p:nvSpPr>
          <p:cNvPr id="34" name="Footer Placeholder 3"/>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35" name="Slide Number Placeholder 2"/>
          <p:cNvSpPr>
            <a:spLocks noGrp="1"/>
          </p:cNvSpPr>
          <p:nvPr>
            <p:ph type="sldNum" sz="quarter" idx="11"/>
          </p:nvPr>
        </p:nvSpPr>
        <p:spPr>
          <a:xfrm>
            <a:off x="8388350" y="6400800"/>
            <a:ext cx="495300"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36</a:t>
            </a:fld>
            <a:r>
              <a:rPr lang="en-GB" altLang="nl-NL" dirty="0" smtClean="0"/>
              <a:t>/71</a:t>
            </a:r>
          </a:p>
        </p:txBody>
      </p:sp>
      <p:pic>
        <p:nvPicPr>
          <p:cNvPr id="10" name="Picture 5"/>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9053" y="2786063"/>
            <a:ext cx="3596432" cy="53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6"/>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7891" y="3254872"/>
            <a:ext cx="197234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 name="Picture 8"/>
          <p:cNvPicPr>
            <a:picLocks noChangeAspect="1" noChangeArrowheads="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7891" y="4009431"/>
            <a:ext cx="3982641" cy="30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9"/>
          <p:cNvPicPr>
            <a:picLocks noChangeAspect="1" noChangeArrowheads="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5750" y="4313040"/>
            <a:ext cx="2291581" cy="43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 name="Picture 11"/>
          <p:cNvPicPr>
            <a:picLocks noChangeAspect="1" noChangeArrowheads="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1331" y="5313165"/>
            <a:ext cx="3967014" cy="25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 name="Picture 12"/>
          <p:cNvPicPr>
            <a:picLocks noChangeAspect="1" noChangeArrowheads="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4634" y="5627936"/>
            <a:ext cx="1945556" cy="23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 name="Picture 13"/>
          <p:cNvPicPr>
            <a:picLocks noChangeAspect="1" noChangeArrowheads="1"/>
          </p:cNvPicPr>
          <p:nvPr/>
        </p:nvPicPr>
        <p:blipFill>
          <a:blip r:embed="rId11"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7891" y="5871270"/>
            <a:ext cx="1980158" cy="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 name="Picture 14"/>
          <p:cNvPicPr>
            <a:picLocks noChangeAspect="1" noChangeArrowheads="1"/>
          </p:cNvPicPr>
          <p:nvPr/>
        </p:nvPicPr>
        <p:blipFill>
          <a:blip r:embed="rId1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7891" y="6139161"/>
            <a:ext cx="2092895" cy="29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 name="Picture 16"/>
          <p:cNvPicPr>
            <a:picLocks noChangeAspect="1" noChangeArrowheads="1"/>
          </p:cNvPicPr>
          <p:nvPr/>
        </p:nvPicPr>
        <p:blipFill>
          <a:blip r:embed="rId1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45274" y="2777134"/>
            <a:ext cx="3652242" cy="27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9" name="Picture 17"/>
          <p:cNvPicPr>
            <a:picLocks noChangeAspect="1" noChangeArrowheads="1"/>
          </p:cNvPicPr>
          <p:nvPr/>
        </p:nvPicPr>
        <p:blipFill>
          <a:blip r:embed="rId1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56436" y="3074046"/>
            <a:ext cx="1686595" cy="45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 name="Picture 19"/>
          <p:cNvPicPr>
            <a:picLocks noChangeAspect="1" noChangeArrowheads="1"/>
          </p:cNvPicPr>
          <p:nvPr/>
        </p:nvPicPr>
        <p:blipFill>
          <a:blip r:embed="rId1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45274" y="4241602"/>
            <a:ext cx="2937867" cy="2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 name="Picture 20"/>
          <p:cNvPicPr>
            <a:picLocks noChangeAspect="1" noChangeArrowheads="1"/>
          </p:cNvPicPr>
          <p:nvPr/>
        </p:nvPicPr>
        <p:blipFill>
          <a:blip r:embed="rId1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45274" y="5625704"/>
            <a:ext cx="2080617"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 name="Rectangle 21"/>
          <p:cNvSpPr>
            <a:spLocks/>
          </p:cNvSpPr>
          <p:nvPr/>
        </p:nvSpPr>
        <p:spPr bwMode="auto">
          <a:xfrm>
            <a:off x="1088306" y="2418830"/>
            <a:ext cx="1833935" cy="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700" dirty="0">
                <a:ea typeface="Helvetica Light" charset="0"/>
                <a:cs typeface="Helvetica Light" charset="0"/>
              </a:rPr>
              <a:t>Coverage received</a:t>
            </a:r>
          </a:p>
        </p:txBody>
      </p:sp>
      <p:sp>
        <p:nvSpPr>
          <p:cNvPr id="23" name="Rectangle 22"/>
          <p:cNvSpPr>
            <a:spLocks/>
          </p:cNvSpPr>
          <p:nvPr/>
        </p:nvSpPr>
        <p:spPr bwMode="auto">
          <a:xfrm>
            <a:off x="995661" y="3731494"/>
            <a:ext cx="2025923" cy="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700">
                <a:ea typeface="Helvetica Light" charset="0"/>
                <a:cs typeface="Helvetica Light" charset="0"/>
              </a:rPr>
              <a:t>Movement restriction</a:t>
            </a:r>
          </a:p>
        </p:txBody>
      </p:sp>
      <p:sp>
        <p:nvSpPr>
          <p:cNvPr id="24" name="Rectangle 23"/>
          <p:cNvSpPr>
            <a:spLocks/>
          </p:cNvSpPr>
          <p:nvPr/>
        </p:nvSpPr>
        <p:spPr bwMode="auto">
          <a:xfrm>
            <a:off x="1148581" y="4963791"/>
            <a:ext cx="1724546" cy="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700">
                <a:ea typeface="Helvetica Light" charset="0"/>
                <a:cs typeface="Helvetica Light" charset="0"/>
              </a:rPr>
              <a:t>Fuel consumption</a:t>
            </a:r>
          </a:p>
        </p:txBody>
      </p:sp>
      <p:sp>
        <p:nvSpPr>
          <p:cNvPr id="25" name="Rectangle 24"/>
          <p:cNvSpPr>
            <a:spLocks/>
          </p:cNvSpPr>
          <p:nvPr/>
        </p:nvSpPr>
        <p:spPr bwMode="auto">
          <a:xfrm>
            <a:off x="5601147" y="2418830"/>
            <a:ext cx="1833935" cy="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700">
                <a:ea typeface="Helvetica Light" charset="0"/>
                <a:cs typeface="Helvetica Light" charset="0"/>
              </a:rPr>
              <a:t>Airborne constraint</a:t>
            </a:r>
          </a:p>
        </p:txBody>
      </p:sp>
      <p:sp>
        <p:nvSpPr>
          <p:cNvPr id="26" name="Rectangle 25"/>
          <p:cNvSpPr>
            <a:spLocks/>
          </p:cNvSpPr>
          <p:nvPr/>
        </p:nvSpPr>
        <p:spPr bwMode="auto">
          <a:xfrm>
            <a:off x="5959451" y="3731494"/>
            <a:ext cx="1106165" cy="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700">
                <a:ea typeface="Helvetica Light" charset="0"/>
                <a:cs typeface="Helvetica Light" charset="0"/>
              </a:rPr>
              <a:t>Intelligence</a:t>
            </a:r>
          </a:p>
        </p:txBody>
      </p:sp>
      <p:sp>
        <p:nvSpPr>
          <p:cNvPr id="27" name="Rectangle 26"/>
          <p:cNvSpPr>
            <a:spLocks/>
          </p:cNvSpPr>
          <p:nvPr/>
        </p:nvSpPr>
        <p:spPr bwMode="auto">
          <a:xfrm>
            <a:off x="5769695" y="4963791"/>
            <a:ext cx="1489025" cy="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700">
                <a:ea typeface="Helvetica Light" charset="0"/>
                <a:cs typeface="Helvetica Light" charset="0"/>
              </a:rPr>
              <a:t>Maximum visits</a:t>
            </a:r>
          </a:p>
        </p:txBody>
      </p:sp>
    </p:spTree>
    <p:extLst>
      <p:ext uri="{BB962C8B-B14F-4D97-AF65-F5344CB8AC3E}">
        <p14:creationId xmlns:p14="http://schemas.microsoft.com/office/powerpoint/2010/main" val="1006374775"/>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title"/>
          </p:nvPr>
        </p:nvSpPr>
        <p:spPr/>
        <p:txBody>
          <a:bodyPr/>
          <a:lstStyle/>
          <a:p>
            <a:pPr eaLnBrk="1" hangingPunct="1"/>
            <a:r>
              <a:rPr lang="en-US" altLang="nl-NL" dirty="0" smtClean="0"/>
              <a:t>FORECASTING (</a:t>
            </a:r>
            <a:r>
              <a:rPr lang="en-US" altLang="nl-NL" i="1" dirty="0" err="1" smtClean="0">
                <a:solidFill>
                  <a:schemeClr val="accent6"/>
                </a:solidFill>
              </a:rPr>
              <a:t>i</a:t>
            </a:r>
            <a:r>
              <a:rPr lang="en-US" altLang="nl-NL" i="1" baseline="-25000" dirty="0" err="1" smtClean="0">
                <a:solidFill>
                  <a:schemeClr val="accent6"/>
                </a:solidFill>
              </a:rPr>
              <a:t>wt</a:t>
            </a:r>
            <a:r>
              <a:rPr lang="en-US" altLang="nl-NL" dirty="0" smtClean="0"/>
              <a:t>) [1/3]</a:t>
            </a:r>
          </a:p>
        </p:txBody>
      </p:sp>
      <p:sp>
        <p:nvSpPr>
          <p:cNvPr id="2" name="Rectangle 1"/>
          <p:cNvSpPr/>
          <p:nvPr/>
        </p:nvSpPr>
        <p:spPr>
          <a:xfrm>
            <a:off x="1" y="2924944"/>
            <a:ext cx="1722437" cy="393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37</a:t>
            </a:fld>
            <a:r>
              <a:rPr lang="en-GB" altLang="nl-NL" dirty="0" smtClean="0"/>
              <a:t>/71</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357" y="3573016"/>
            <a:ext cx="5359731"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descr="http://www.telematch.nl/uploads/images/logos/logo-klp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
          </p:nvPr>
        </p:nvSpPr>
        <p:spPr>
          <a:xfrm>
            <a:off x="1763713" y="1341438"/>
            <a:ext cx="7118350" cy="4751387"/>
          </a:xfrm>
        </p:spPr>
        <p:txBody>
          <a:bodyPr/>
          <a:lstStyle/>
          <a:p>
            <a:r>
              <a:rPr lang="en-US" dirty="0"/>
              <a:t>Forecast area: hexagonal tiling with hexagons having 2 nautical miles inner radius</a:t>
            </a:r>
            <a:r>
              <a:rPr lang="en-US" dirty="0" smtClean="0"/>
              <a:t>.</a:t>
            </a:r>
          </a:p>
          <a:p>
            <a:r>
              <a:rPr lang="en-US" dirty="0" smtClean="0"/>
              <a:t>For each forecast day, translate each historic incident to a forecasted incident on the forecast day, using a month-of-the-year and day-of-the-week transformation.</a:t>
            </a:r>
          </a:p>
          <a:p>
            <a:r>
              <a:rPr lang="en-US" dirty="0" smtClean="0"/>
              <a:t>Factor calculated for each hour.</a:t>
            </a:r>
            <a:endParaRPr lang="en-US" dirty="0"/>
          </a:p>
          <a:p>
            <a:endParaRPr lang="en-US" dirty="0"/>
          </a:p>
        </p:txBody>
      </p:sp>
      <p:pic>
        <p:nvPicPr>
          <p:cNvPr id="1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0112" y="3359195"/>
            <a:ext cx="3563888" cy="280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 name="Rectangle 15"/>
          <p:cNvSpPr/>
          <p:nvPr/>
        </p:nvSpPr>
        <p:spPr>
          <a:xfrm>
            <a:off x="0" y="1916832"/>
            <a:ext cx="75557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26310036"/>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title"/>
          </p:nvPr>
        </p:nvSpPr>
        <p:spPr/>
        <p:txBody>
          <a:bodyPr/>
          <a:lstStyle/>
          <a:p>
            <a:pPr eaLnBrk="1" hangingPunct="1"/>
            <a:r>
              <a:rPr lang="en-US" altLang="nl-NL" dirty="0"/>
              <a:t>FORECASTING (</a:t>
            </a:r>
            <a:r>
              <a:rPr lang="en-US" altLang="nl-NL" i="1" dirty="0" err="1">
                <a:solidFill>
                  <a:schemeClr val="accent6"/>
                </a:solidFill>
              </a:rPr>
              <a:t>i</a:t>
            </a:r>
            <a:r>
              <a:rPr lang="en-US" altLang="nl-NL" i="1" baseline="-25000" dirty="0" err="1">
                <a:solidFill>
                  <a:schemeClr val="accent6"/>
                </a:solidFill>
              </a:rPr>
              <a:t>wt</a:t>
            </a:r>
            <a:r>
              <a:rPr lang="en-US" altLang="nl-NL" dirty="0"/>
              <a:t>) </a:t>
            </a:r>
            <a:r>
              <a:rPr lang="en-US" altLang="nl-NL" dirty="0" smtClean="0"/>
              <a:t>[2/3]</a:t>
            </a:r>
          </a:p>
        </p:txBody>
      </p:sp>
      <p:sp>
        <p:nvSpPr>
          <p:cNvPr id="2" name="Rectangle 1"/>
          <p:cNvSpPr/>
          <p:nvPr/>
        </p:nvSpPr>
        <p:spPr>
          <a:xfrm>
            <a:off x="1722438" y="6381750"/>
            <a:ext cx="2128837"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38</a:t>
            </a:fld>
            <a:r>
              <a:rPr lang="en-GB" altLang="nl-NL" dirty="0" smtClean="0"/>
              <a:t>/71</a:t>
            </a: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8687" y="1357485"/>
            <a:ext cx="3884522" cy="445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 y="2924944"/>
            <a:ext cx="1722437" cy="393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1"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985" y="4260518"/>
            <a:ext cx="5088702" cy="258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Content Placeholder 2"/>
          <p:cNvSpPr>
            <a:spLocks noGrp="1"/>
          </p:cNvSpPr>
          <p:nvPr>
            <p:ph idx="1"/>
          </p:nvPr>
        </p:nvSpPr>
        <p:spPr/>
        <p:txBody>
          <a:bodyPr/>
          <a:lstStyle/>
          <a:p>
            <a:r>
              <a:rPr lang="en-US" dirty="0" smtClean="0"/>
              <a:t>Generalize in time and space.</a:t>
            </a:r>
          </a:p>
          <a:p>
            <a:r>
              <a:rPr lang="en-US" dirty="0" smtClean="0"/>
              <a:t>Space: hexagons surrounding a</a:t>
            </a:r>
            <a:br>
              <a:rPr lang="en-US" dirty="0" smtClean="0"/>
            </a:br>
            <a:r>
              <a:rPr lang="en-US" dirty="0" smtClean="0"/>
              <a:t>historic incident also ‘borrow’ a</a:t>
            </a:r>
            <a:br>
              <a:rPr lang="en-US" dirty="0" smtClean="0"/>
            </a:br>
            <a:r>
              <a:rPr lang="en-US" dirty="0" smtClean="0"/>
              <a:t>fraction of the incident intensity.</a:t>
            </a:r>
          </a:p>
          <a:p>
            <a:r>
              <a:rPr lang="en-US" dirty="0" smtClean="0"/>
              <a:t>Time: time units around the</a:t>
            </a:r>
            <a:br>
              <a:rPr lang="en-US" dirty="0" smtClean="0"/>
            </a:br>
            <a:r>
              <a:rPr lang="en-US" dirty="0" smtClean="0"/>
              <a:t>occurrence of a historic incident</a:t>
            </a:r>
            <a:br>
              <a:rPr lang="en-US" dirty="0" smtClean="0"/>
            </a:br>
            <a:r>
              <a:rPr lang="en-US" dirty="0" smtClean="0"/>
              <a:t>also ‘borrow’ a fraction of the</a:t>
            </a:r>
            <a:br>
              <a:rPr lang="en-US" dirty="0" smtClean="0"/>
            </a:br>
            <a:r>
              <a:rPr lang="en-US" dirty="0" smtClean="0"/>
              <a:t>incident intensity.</a:t>
            </a:r>
            <a:endParaRPr lang="en-US" dirty="0"/>
          </a:p>
        </p:txBody>
      </p:sp>
      <p:sp>
        <p:nvSpPr>
          <p:cNvPr id="4" name="Rectangle 3"/>
          <p:cNvSpPr/>
          <p:nvPr/>
        </p:nvSpPr>
        <p:spPr>
          <a:xfrm>
            <a:off x="0" y="1916832"/>
            <a:ext cx="75557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2123498"/>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nl-NL" dirty="0"/>
              <a:t>FORECASTING (</a:t>
            </a:r>
            <a:r>
              <a:rPr lang="en-US" altLang="nl-NL" i="1" dirty="0" err="1">
                <a:solidFill>
                  <a:schemeClr val="accent6"/>
                </a:solidFill>
              </a:rPr>
              <a:t>i</a:t>
            </a:r>
            <a:r>
              <a:rPr lang="en-US" altLang="nl-NL" i="1" baseline="-25000" dirty="0" err="1">
                <a:solidFill>
                  <a:schemeClr val="accent6"/>
                </a:solidFill>
              </a:rPr>
              <a:t>wt</a:t>
            </a:r>
            <a:r>
              <a:rPr lang="en-US" altLang="nl-NL" dirty="0"/>
              <a:t>) </a:t>
            </a:r>
            <a:r>
              <a:rPr lang="en-US" altLang="nl-NL" dirty="0" smtClean="0"/>
              <a:t>[3/3]</a:t>
            </a:r>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39</a:t>
            </a:fld>
            <a:r>
              <a:rPr lang="en-GB" altLang="nl-NL" dirty="0" smtClean="0"/>
              <a:t>/71</a:t>
            </a:r>
          </a:p>
        </p:txBody>
      </p:sp>
      <p:sp>
        <p:nvSpPr>
          <p:cNvPr id="3" name="Content Placeholder 2"/>
          <p:cNvSpPr>
            <a:spLocks noGrp="1"/>
          </p:cNvSpPr>
          <p:nvPr>
            <p:ph idx="1"/>
          </p:nvPr>
        </p:nvSpPr>
        <p:spPr/>
        <p:txBody>
          <a:bodyPr/>
          <a:lstStyle/>
          <a:p>
            <a:r>
              <a:rPr lang="en-US" dirty="0" smtClean="0"/>
              <a:t>Intuitive idea:</a:t>
            </a:r>
          </a:p>
          <a:p>
            <a:pPr lvl="1"/>
            <a:r>
              <a:rPr lang="en-US" dirty="0" smtClean="0"/>
              <a:t>Add each historic incident to each time unit and each forecast area</a:t>
            </a:r>
          </a:p>
          <a:p>
            <a:pPr lvl="1"/>
            <a:r>
              <a:rPr lang="en-US" dirty="0" smtClean="0"/>
              <a:t>Multiply each of these incidents with a weight depending on</a:t>
            </a:r>
          </a:p>
          <a:p>
            <a:pPr lvl="2"/>
            <a:r>
              <a:rPr lang="en-US" dirty="0" smtClean="0"/>
              <a:t>Age (more weight on recent observations)</a:t>
            </a:r>
          </a:p>
          <a:p>
            <a:pPr lvl="2"/>
            <a:r>
              <a:rPr lang="en-US" dirty="0" smtClean="0"/>
              <a:t>Month (high weight if the incident is within the same month as the forecast day)</a:t>
            </a:r>
          </a:p>
          <a:p>
            <a:pPr lvl="2"/>
            <a:r>
              <a:rPr lang="en-US" dirty="0" smtClean="0"/>
              <a:t>Weekday (high weight if the incident is on a same weekday as the forecast day)</a:t>
            </a:r>
          </a:p>
          <a:p>
            <a:pPr lvl="2"/>
            <a:r>
              <a:rPr lang="en-US" dirty="0" smtClean="0"/>
              <a:t>Space (more weight if the forecast area is close to the area the incident actually occurred, many weights equal to zero)</a:t>
            </a:r>
          </a:p>
          <a:p>
            <a:pPr lvl="2"/>
            <a:r>
              <a:rPr lang="en-US" dirty="0" smtClean="0"/>
              <a:t>Time (more weight if the time-of-the-day is close to the time the incident actually occurred, </a:t>
            </a:r>
            <a:r>
              <a:rPr lang="en-US" dirty="0"/>
              <a:t>many weights equal to zero)</a:t>
            </a:r>
          </a:p>
        </p:txBody>
      </p:sp>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637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nl-NL" smtClean="0"/>
              <a:t>THE COMPANY</a:t>
            </a:r>
          </a:p>
        </p:txBody>
      </p:sp>
      <p:sp>
        <p:nvSpPr>
          <p:cNvPr id="7171" name="Rectangle 3"/>
          <p:cNvSpPr>
            <a:spLocks noGrp="1" noChangeArrowheads="1"/>
          </p:cNvSpPr>
          <p:nvPr>
            <p:ph type="body" idx="1"/>
          </p:nvPr>
        </p:nvSpPr>
        <p:spPr>
          <a:xfrm>
            <a:off x="1763688" y="1341438"/>
            <a:ext cx="7118350" cy="4751387"/>
          </a:xfrm>
        </p:spPr>
        <p:txBody>
          <a:bodyPr/>
          <a:lstStyle/>
          <a:p>
            <a:pPr eaLnBrk="1" hangingPunct="1"/>
            <a:r>
              <a:rPr lang="en-US" altLang="nl-NL" dirty="0" smtClean="0"/>
              <a:t>Twente Milieu: a waste collection </a:t>
            </a:r>
            <a:br>
              <a:rPr lang="en-US" altLang="nl-NL" dirty="0" smtClean="0"/>
            </a:br>
            <a:r>
              <a:rPr lang="en-US" altLang="nl-NL" dirty="0" smtClean="0"/>
              <a:t>company located in the Netherlands.</a:t>
            </a:r>
          </a:p>
          <a:p>
            <a:pPr eaLnBrk="1" hangingPunct="1"/>
            <a:r>
              <a:rPr lang="en-US" altLang="nl-NL" dirty="0" smtClean="0"/>
              <a:t>Main activity: collection and </a:t>
            </a:r>
            <a:br>
              <a:rPr lang="en-US" altLang="nl-NL" dirty="0" smtClean="0"/>
            </a:br>
            <a:r>
              <a:rPr lang="en-US" altLang="nl-NL" dirty="0" smtClean="0"/>
              <a:t>processing of waste.</a:t>
            </a:r>
          </a:p>
          <a:p>
            <a:pPr eaLnBrk="1" hangingPunct="1"/>
            <a:r>
              <a:rPr lang="en-US" altLang="nl-NL" dirty="0" smtClean="0"/>
              <a:t>But also: cleaning of streets and </a:t>
            </a:r>
            <a:br>
              <a:rPr lang="en-US" altLang="nl-NL" dirty="0" smtClean="0"/>
            </a:br>
            <a:r>
              <a:rPr lang="en-US" altLang="nl-NL" dirty="0" smtClean="0"/>
              <a:t>sewers, mowing of verges, road ice </a:t>
            </a:r>
            <a:br>
              <a:rPr lang="en-US" altLang="nl-NL" dirty="0" smtClean="0"/>
            </a:br>
            <a:r>
              <a:rPr lang="en-US" altLang="nl-NL" dirty="0" smtClean="0"/>
              <a:t>control, and the control of plague</a:t>
            </a:r>
            <a:br>
              <a:rPr lang="en-US" altLang="nl-NL" dirty="0" smtClean="0"/>
            </a:br>
            <a:r>
              <a:rPr lang="en-US" altLang="nl-NL" dirty="0" smtClean="0"/>
              <a:t>animals.</a:t>
            </a:r>
          </a:p>
          <a:p>
            <a:pPr eaLnBrk="1" hangingPunct="1"/>
            <a:r>
              <a:rPr lang="en-US" altLang="nl-NL" dirty="0" smtClean="0"/>
              <a:t>One of the largest waste collectors in the Netherlands when it comes to the #households connected to their network.</a:t>
            </a:r>
          </a:p>
          <a:p>
            <a:pPr eaLnBrk="1" hangingPunct="1"/>
            <a:r>
              <a:rPr lang="en-US" altLang="nl-NL" dirty="0" smtClean="0"/>
              <a:t>Yearly collection of around 225,000,000 kg of waste from a population of around 400,000 inhabitants.</a:t>
            </a:r>
          </a:p>
        </p:txBody>
      </p:sp>
      <p:pic>
        <p:nvPicPr>
          <p:cNvPr id="717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7174"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B907E1-F6C9-4A1A-92FA-E2C2A7C0A794}" type="slidenum">
              <a:rPr lang="en-GB" altLang="nl-NL" smtClean="0"/>
              <a:pPr eaLnBrk="1" hangingPunct="1"/>
              <a:t>4</a:t>
            </a:fld>
            <a:r>
              <a:rPr lang="en-GB" altLang="nl-NL" dirty="0" smtClean="0"/>
              <a:t>/71</a:t>
            </a:r>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28184" y="1242671"/>
            <a:ext cx="2719484" cy="281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179326"/>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ROUTING</a:t>
            </a:r>
            <a:endParaRPr lang="nl-NL" dirty="0"/>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40</a:t>
            </a:fld>
            <a:r>
              <a:rPr lang="en-GB" dirty="0" smtClean="0"/>
              <a:t>/71</a:t>
            </a:r>
            <a:endParaRPr lang="en-GB" dirty="0"/>
          </a:p>
        </p:txBody>
      </p:sp>
      <p:pic>
        <p:nvPicPr>
          <p:cNvPr id="6" name="Picture 5" descr="http://www.telematch.nl/uploads/images/logos/logo-klp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1442" y="1268759"/>
            <a:ext cx="5066317" cy="506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Content Placeholder 2"/>
          <p:cNvSpPr>
            <a:spLocks noGrp="1"/>
          </p:cNvSpPr>
          <p:nvPr>
            <p:ph idx="1"/>
          </p:nvPr>
        </p:nvSpPr>
        <p:spPr/>
        <p:txBody>
          <a:bodyPr/>
          <a:lstStyle/>
          <a:p>
            <a:r>
              <a:rPr lang="en-US" dirty="0" smtClean="0"/>
              <a:t>The challenge (see animation):</a:t>
            </a:r>
            <a:endParaRPr lang="en-US" dirty="0"/>
          </a:p>
        </p:txBody>
      </p:sp>
      <p:pic>
        <p:nvPicPr>
          <p:cNvPr id="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865288"/>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NL" dirty="0" smtClean="0"/>
              <a:t>MIXED INTEGER LINEAR PROGRAMMING</a:t>
            </a:r>
            <a:endParaRPr lang="nl-NL" dirty="0"/>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41</a:t>
            </a:fld>
            <a:r>
              <a:rPr lang="en-GB" dirty="0" smtClean="0"/>
              <a:t>/71</a:t>
            </a:r>
            <a:endParaRPr lang="en-GB" dirty="0"/>
          </a:p>
        </p:txBody>
      </p:sp>
      <p:pic>
        <p:nvPicPr>
          <p:cNvPr id="6" name="Picture 4"/>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15344" y="2229306"/>
            <a:ext cx="3240360" cy="7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Rectangle 9"/>
          <p:cNvSpPr>
            <a:spLocks/>
          </p:cNvSpPr>
          <p:nvPr/>
        </p:nvSpPr>
        <p:spPr bwMode="auto">
          <a:xfrm>
            <a:off x="7053355" y="3255397"/>
            <a:ext cx="1936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r"/>
            <a:r>
              <a:rPr lang="en-US" altLang="nl-NL" sz="1800" dirty="0">
                <a:latin typeface="+mn-lt"/>
                <a:ea typeface="Helvetica Light" charset="0"/>
                <a:cs typeface="Helvetica Light" charset="0"/>
              </a:rPr>
              <a:t>Coverage received</a:t>
            </a:r>
          </a:p>
        </p:txBody>
      </p:sp>
      <p:sp>
        <p:nvSpPr>
          <p:cNvPr id="12" name="Rectangle 10"/>
          <p:cNvSpPr>
            <a:spLocks/>
          </p:cNvSpPr>
          <p:nvPr/>
        </p:nvSpPr>
        <p:spPr bwMode="auto">
          <a:xfrm>
            <a:off x="7966610" y="4067205"/>
            <a:ext cx="10772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r"/>
            <a:r>
              <a:rPr lang="en-US" altLang="nl-NL" sz="1800" dirty="0" smtClean="0">
                <a:latin typeface="+mn-lt"/>
                <a:ea typeface="Helvetica Light" charset="0"/>
                <a:cs typeface="Helvetica Light" charset="0"/>
              </a:rPr>
              <a:t>Movement</a:t>
            </a:r>
            <a:br>
              <a:rPr lang="en-US" altLang="nl-NL" sz="1800" dirty="0" smtClean="0">
                <a:latin typeface="+mn-lt"/>
                <a:ea typeface="Helvetica Light" charset="0"/>
                <a:cs typeface="Helvetica Light" charset="0"/>
              </a:rPr>
            </a:br>
            <a:r>
              <a:rPr lang="en-US" altLang="nl-NL" sz="1800" dirty="0" smtClean="0">
                <a:latin typeface="+mn-lt"/>
                <a:ea typeface="Helvetica Light" charset="0"/>
                <a:cs typeface="Helvetica Light" charset="0"/>
              </a:rPr>
              <a:t>restriction</a:t>
            </a:r>
            <a:endParaRPr lang="en-US" altLang="nl-NL" sz="1800" dirty="0">
              <a:latin typeface="+mn-lt"/>
              <a:ea typeface="Helvetica Light" charset="0"/>
              <a:cs typeface="Helvetica Light" charset="0"/>
            </a:endParaRPr>
          </a:p>
        </p:txBody>
      </p:sp>
      <p:sp>
        <p:nvSpPr>
          <p:cNvPr id="13" name="Rectangle 11"/>
          <p:cNvSpPr>
            <a:spLocks/>
          </p:cNvSpPr>
          <p:nvPr/>
        </p:nvSpPr>
        <p:spPr bwMode="auto">
          <a:xfrm>
            <a:off x="7420294" y="5541674"/>
            <a:ext cx="15773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r"/>
            <a:r>
              <a:rPr lang="en-US" altLang="nl-NL" sz="1800" dirty="0">
                <a:latin typeface="+mn-lt"/>
                <a:ea typeface="Helvetica Light" charset="0"/>
                <a:cs typeface="Helvetica Light" charset="0"/>
              </a:rPr>
              <a:t>Maximum visits</a:t>
            </a:r>
          </a:p>
        </p:txBody>
      </p:sp>
      <p:sp>
        <p:nvSpPr>
          <p:cNvPr id="14" name="Rectangle 12"/>
          <p:cNvSpPr>
            <a:spLocks/>
          </p:cNvSpPr>
          <p:nvPr/>
        </p:nvSpPr>
        <p:spPr bwMode="auto">
          <a:xfrm>
            <a:off x="6854124" y="5010115"/>
            <a:ext cx="2141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r"/>
            <a:r>
              <a:rPr lang="en-US" altLang="nl-NL" sz="1800" dirty="0">
                <a:latin typeface="+mn-lt"/>
                <a:ea typeface="Helvetica Light" charset="0"/>
                <a:cs typeface="Helvetica Light" charset="0"/>
              </a:rPr>
              <a:t>Movement restriction</a:t>
            </a:r>
          </a:p>
        </p:txBody>
      </p:sp>
      <p:pic>
        <p:nvPicPr>
          <p:cNvPr id="15" name="Picture 14" descr="http://www.telematch.nl/uploads/images/logos/logo-klp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 y="2924944"/>
            <a:ext cx="1722437" cy="393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7" name="Picture 5"/>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0232" y="3165410"/>
            <a:ext cx="5215864" cy="63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6"/>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0232" y="3957498"/>
            <a:ext cx="6336704" cy="73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7"/>
          <p:cNvPicPr>
            <a:picLocks noChangeAspect="1" noChangeArrowheads="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0232" y="4821594"/>
            <a:ext cx="2448272" cy="62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0" name="Picture 8"/>
          <p:cNvPicPr>
            <a:picLocks noChangeAspect="1" noChangeArrowheads="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0232" y="5568899"/>
            <a:ext cx="2911608" cy="59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 name="Content Placeholder 2"/>
          <p:cNvSpPr>
            <a:spLocks noGrp="1"/>
          </p:cNvSpPr>
          <p:nvPr>
            <p:ph idx="1"/>
          </p:nvPr>
        </p:nvSpPr>
        <p:spPr>
          <a:xfrm>
            <a:off x="1763713" y="1341438"/>
            <a:ext cx="7118350" cy="4751387"/>
          </a:xfrm>
        </p:spPr>
        <p:txBody>
          <a:bodyPr/>
          <a:lstStyle/>
          <a:p>
            <a:r>
              <a:rPr lang="en-US" dirty="0" smtClean="0"/>
              <a:t>Hexagonal grid, scheduling one helicopter at a time, with given departure and arrival time and location.</a:t>
            </a:r>
            <a:endParaRPr lang="en-US" dirty="0"/>
          </a:p>
        </p:txBody>
      </p:sp>
    </p:spTree>
    <p:extLst>
      <p:ext uri="{BB962C8B-B14F-4D97-AF65-F5344CB8AC3E}">
        <p14:creationId xmlns:p14="http://schemas.microsoft.com/office/powerpoint/2010/main" val="227258343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RDDT HEURISTIC</a:t>
            </a:r>
            <a:endParaRPr lang="nl-NL" dirty="0"/>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42</a:t>
            </a:fld>
            <a:r>
              <a:rPr lang="en-GB" dirty="0" smtClean="0"/>
              <a:t>/71</a:t>
            </a:r>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1709" y="2504092"/>
            <a:ext cx="7236000" cy="34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descr="http://www.telematch.nl/uploads/images/logos/logo-klp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a:spLocks noGrp="1"/>
          </p:cNvSpPr>
          <p:nvPr>
            <p:ph idx="1"/>
          </p:nvPr>
        </p:nvSpPr>
        <p:spPr>
          <a:xfrm>
            <a:off x="1763713" y="1341438"/>
            <a:ext cx="7118350" cy="4751387"/>
          </a:xfrm>
        </p:spPr>
        <p:txBody>
          <a:bodyPr/>
          <a:lstStyle/>
          <a:p>
            <a:r>
              <a:rPr lang="en-US" dirty="0" smtClean="0"/>
              <a:t>Choosing a random departure time</a:t>
            </a:r>
            <a:endParaRPr lang="en-US" dirty="0"/>
          </a:p>
        </p:txBody>
      </p:sp>
    </p:spTree>
    <p:extLst>
      <p:ext uri="{BB962C8B-B14F-4D97-AF65-F5344CB8AC3E}">
        <p14:creationId xmlns:p14="http://schemas.microsoft.com/office/powerpoint/2010/main" val="105567831"/>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MPDT HEURISTIC</a:t>
            </a:r>
            <a:endParaRPr lang="nl-NL" dirty="0"/>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43</a:t>
            </a:fld>
            <a:r>
              <a:rPr lang="en-GB" dirty="0" smtClean="0"/>
              <a:t>/71</a:t>
            </a:r>
            <a:endParaRPr lang="en-GB"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0016" y="2492896"/>
            <a:ext cx="7236000" cy="34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7" descr="http://www.telematch.nl/uploads/images/logos/logo-klp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1763713" y="1341438"/>
            <a:ext cx="7118350" cy="4751387"/>
          </a:xfrm>
        </p:spPr>
        <p:txBody>
          <a:bodyPr/>
          <a:lstStyle/>
          <a:p>
            <a:r>
              <a:rPr lang="en-US" dirty="0" smtClean="0"/>
              <a:t>Choosing the most promising departure time</a:t>
            </a:r>
            <a:endParaRPr lang="en-US" dirty="0"/>
          </a:p>
        </p:txBody>
      </p:sp>
    </p:spTree>
    <p:extLst>
      <p:ext uri="{BB962C8B-B14F-4D97-AF65-F5344CB8AC3E}">
        <p14:creationId xmlns:p14="http://schemas.microsoft.com/office/powerpoint/2010/main" val="2740183580"/>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MOST PROMISING DEPARTURE TIME</a:t>
            </a:r>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44</a:t>
            </a:fld>
            <a:r>
              <a:rPr lang="en-GB" dirty="0" smtClean="0"/>
              <a:t>/71</a:t>
            </a:r>
            <a:endParaRPr lang="en-GB" dirty="0"/>
          </a:p>
        </p:txBody>
      </p:sp>
      <p:pic>
        <p:nvPicPr>
          <p:cNvPr id="9" name="Picture 8" descr="http://www.telematch.nl/uploads/images/logos/logo-klp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91680" y="4365105"/>
            <a:ext cx="7308304" cy="94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3048" y="1700808"/>
            <a:ext cx="7344364"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632768489"/>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NL" dirty="0" smtClean="0"/>
              <a:t>APPLICATION [1/4]</a:t>
            </a:r>
            <a:endParaRPr lang="nl-NL" dirty="0"/>
          </a:p>
        </p:txBody>
      </p:sp>
      <p:sp>
        <p:nvSpPr>
          <p:cNvPr id="3" name="Content Placeholder 2"/>
          <p:cNvSpPr>
            <a:spLocks noGrp="1"/>
          </p:cNvSpPr>
          <p:nvPr>
            <p:ph idx="1"/>
          </p:nvPr>
        </p:nvSpPr>
        <p:spPr/>
        <p:txBody>
          <a:bodyPr/>
          <a:lstStyle/>
          <a:p>
            <a:endParaRPr lang="nl-NL"/>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45</a:t>
            </a:fld>
            <a:r>
              <a:rPr lang="en-GB" dirty="0" smtClean="0"/>
              <a:t>/71</a:t>
            </a:r>
            <a:endParaRPr lang="en-GB" dirty="0"/>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340768"/>
            <a:ext cx="7110000" cy="46242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AutoShape 2"/>
          <p:cNvSpPr>
            <a:spLocks/>
          </p:cNvSpPr>
          <p:nvPr/>
        </p:nvSpPr>
        <p:spPr bwMode="auto">
          <a:xfrm>
            <a:off x="3812653" y="2132856"/>
            <a:ext cx="5075871" cy="851355"/>
          </a:xfrm>
          <a:prstGeom prst="wedgeEllipseCallout">
            <a:avLst>
              <a:gd name="adj1" fmla="val -61806"/>
              <a:gd name="adj2" fmla="val 71153"/>
            </a:avLst>
          </a:prstGeom>
          <a:solidFill>
            <a:srgbClr val="D3B21B"/>
          </a:solidFill>
          <a:ln w="50800" cap="flat">
            <a:solidFill>
              <a:srgbClr val="FFFFFF"/>
            </a:solidFill>
            <a:prstDash val="solid"/>
            <a:miter lim="800000"/>
            <a:headEnd type="none" w="med" len="med"/>
            <a:tailEnd type="none" w="med" len="med"/>
          </a:ln>
          <a:effectLst>
            <a:outerShdw blurRad="76200" algn="ctr" rotWithShape="0">
              <a:schemeClr val="bg2">
                <a:alpha val="79999"/>
              </a:schemeClr>
            </a:outerShdw>
          </a:effectLst>
        </p:spPr>
        <p:txBody>
          <a:bodyPr lIns="0" tIns="0" rIns="0" bIns="0" anchor="ct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800" u="sng" dirty="0">
                <a:solidFill>
                  <a:srgbClr val="FFFFFF"/>
                </a:solidFill>
                <a:latin typeface="+mn-lt"/>
                <a:ea typeface="Helvetica Light" charset="0"/>
                <a:cs typeface="Helvetica Light" charset="0"/>
              </a:rPr>
              <a:t>H</a:t>
            </a:r>
            <a:r>
              <a:rPr lang="en-US" altLang="nl-NL" sz="1800" dirty="0">
                <a:solidFill>
                  <a:srgbClr val="FFFFFF"/>
                </a:solidFill>
                <a:latin typeface="+mn-lt"/>
                <a:ea typeface="Helvetica Light" charset="0"/>
                <a:cs typeface="Helvetica Light" charset="0"/>
              </a:rPr>
              <a:t>euristic for </a:t>
            </a:r>
            <a:r>
              <a:rPr lang="en-US" altLang="nl-NL" sz="1800" u="sng" dirty="0">
                <a:solidFill>
                  <a:srgbClr val="FFFFFF"/>
                </a:solidFill>
                <a:latin typeface="+mn-lt"/>
                <a:ea typeface="Helvetica Light" charset="0"/>
                <a:cs typeface="Helvetica Light" charset="0"/>
              </a:rPr>
              <a:t>E</a:t>
            </a:r>
            <a:r>
              <a:rPr lang="en-US" altLang="nl-NL" sz="1800" dirty="0">
                <a:solidFill>
                  <a:srgbClr val="FFFFFF"/>
                </a:solidFill>
                <a:latin typeface="+mn-lt"/>
                <a:ea typeface="Helvetica Light" charset="0"/>
                <a:cs typeface="Helvetica Light" charset="0"/>
              </a:rPr>
              <a:t>xpected </a:t>
            </a:r>
            <a:r>
              <a:rPr lang="en-US" altLang="nl-NL" sz="1800" u="sng" dirty="0" smtClean="0">
                <a:solidFill>
                  <a:srgbClr val="FFFFFF"/>
                </a:solidFill>
                <a:latin typeface="+mn-lt"/>
                <a:ea typeface="Helvetica Light" charset="0"/>
                <a:cs typeface="Helvetica Light" charset="0"/>
              </a:rPr>
              <a:t>L</a:t>
            </a:r>
            <a:r>
              <a:rPr lang="en-US" altLang="nl-NL" sz="1800" dirty="0" smtClean="0">
                <a:solidFill>
                  <a:srgbClr val="FFFFFF"/>
                </a:solidFill>
                <a:latin typeface="+mn-lt"/>
                <a:ea typeface="Helvetica Light" charset="0"/>
                <a:cs typeface="Helvetica Light" charset="0"/>
              </a:rPr>
              <a:t>ocation</a:t>
            </a:r>
            <a:br>
              <a:rPr lang="en-US" altLang="nl-NL" sz="1800" dirty="0" smtClean="0">
                <a:solidFill>
                  <a:srgbClr val="FFFFFF"/>
                </a:solidFill>
                <a:latin typeface="+mn-lt"/>
                <a:ea typeface="Helvetica Light" charset="0"/>
                <a:cs typeface="Helvetica Light" charset="0"/>
              </a:rPr>
            </a:br>
            <a:r>
              <a:rPr lang="en-US" altLang="nl-NL" sz="1800" dirty="0" smtClean="0">
                <a:solidFill>
                  <a:srgbClr val="FFFFFF"/>
                </a:solidFill>
                <a:latin typeface="+mn-lt"/>
                <a:ea typeface="Helvetica Light" charset="0"/>
                <a:cs typeface="Helvetica Light" charset="0"/>
              </a:rPr>
              <a:t>of </a:t>
            </a:r>
            <a:r>
              <a:rPr lang="en-US" altLang="nl-NL" sz="1800" u="sng" dirty="0">
                <a:solidFill>
                  <a:srgbClr val="FFFFFF"/>
                </a:solidFill>
                <a:latin typeface="+mn-lt"/>
                <a:ea typeface="Helvetica Light" charset="0"/>
                <a:cs typeface="Helvetica Light" charset="0"/>
              </a:rPr>
              <a:t>I</a:t>
            </a:r>
            <a:r>
              <a:rPr lang="en-US" altLang="nl-NL" sz="1800" dirty="0">
                <a:solidFill>
                  <a:srgbClr val="FFFFFF"/>
                </a:solidFill>
                <a:latin typeface="+mn-lt"/>
                <a:ea typeface="Helvetica Light" charset="0"/>
                <a:cs typeface="Helvetica Light" charset="0"/>
              </a:rPr>
              <a:t>ncidents</a:t>
            </a:r>
          </a:p>
        </p:txBody>
      </p:sp>
      <p:sp>
        <p:nvSpPr>
          <p:cNvPr id="9" name="AutoShape 3"/>
          <p:cNvSpPr>
            <a:spLocks/>
          </p:cNvSpPr>
          <p:nvPr/>
        </p:nvSpPr>
        <p:spPr bwMode="auto">
          <a:xfrm>
            <a:off x="3819948" y="3501008"/>
            <a:ext cx="5075871" cy="851355"/>
          </a:xfrm>
          <a:prstGeom prst="wedgeEllipseCallout">
            <a:avLst>
              <a:gd name="adj1" fmla="val -61806"/>
              <a:gd name="adj2" fmla="val -329"/>
            </a:avLst>
          </a:prstGeom>
          <a:solidFill>
            <a:srgbClr val="D3B21B"/>
          </a:solidFill>
          <a:ln w="50800" cap="flat">
            <a:solidFill>
              <a:srgbClr val="FFFFFF"/>
            </a:solidFill>
            <a:prstDash val="solid"/>
            <a:miter lim="800000"/>
            <a:headEnd type="none" w="med" len="med"/>
            <a:tailEnd type="none" w="med" len="med"/>
          </a:ln>
          <a:effectLst>
            <a:outerShdw blurRad="76200" algn="ctr" rotWithShape="0">
              <a:schemeClr val="bg2">
                <a:alpha val="79999"/>
              </a:schemeClr>
            </a:outerShdw>
          </a:effectLst>
        </p:spPr>
        <p:txBody>
          <a:bodyPr lIns="0" tIns="0" rIns="0" bIns="0" anchor="ct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800" u="sng" dirty="0">
                <a:solidFill>
                  <a:srgbClr val="FFFFFF"/>
                </a:solidFill>
                <a:latin typeface="+mn-lt"/>
                <a:ea typeface="Helvetica Light" charset="0"/>
                <a:cs typeface="Helvetica Light" charset="0"/>
              </a:rPr>
              <a:t>C</a:t>
            </a:r>
            <a:r>
              <a:rPr lang="en-US" altLang="nl-NL" sz="1800" dirty="0">
                <a:solidFill>
                  <a:srgbClr val="FFFFFF"/>
                </a:solidFill>
                <a:latin typeface="+mn-lt"/>
                <a:ea typeface="Helvetica Light" charset="0"/>
                <a:cs typeface="Helvetica Light" charset="0"/>
              </a:rPr>
              <a:t>overage </a:t>
            </a:r>
            <a:r>
              <a:rPr lang="en-US" altLang="nl-NL" sz="1800" u="sng" dirty="0">
                <a:solidFill>
                  <a:srgbClr val="FFFFFF"/>
                </a:solidFill>
                <a:latin typeface="+mn-lt"/>
                <a:ea typeface="Helvetica Light" charset="0"/>
                <a:cs typeface="Helvetica Light" charset="0"/>
              </a:rPr>
              <a:t>O</a:t>
            </a:r>
            <a:r>
              <a:rPr lang="en-US" altLang="nl-NL" sz="1800" dirty="0">
                <a:solidFill>
                  <a:srgbClr val="FFFFFF"/>
                </a:solidFill>
                <a:latin typeface="+mn-lt"/>
                <a:ea typeface="Helvetica Light" charset="0"/>
                <a:cs typeface="Helvetica Light" charset="0"/>
              </a:rPr>
              <a:t>ptimization </a:t>
            </a:r>
            <a:r>
              <a:rPr lang="en-US" altLang="nl-NL" sz="1800" u="sng" dirty="0">
                <a:solidFill>
                  <a:srgbClr val="FFFFFF"/>
                </a:solidFill>
                <a:latin typeface="+mn-lt"/>
                <a:ea typeface="Helvetica Light" charset="0"/>
                <a:cs typeface="Helvetica Light" charset="0"/>
              </a:rPr>
              <a:t>P</a:t>
            </a:r>
            <a:r>
              <a:rPr lang="en-US" altLang="nl-NL" sz="1800" dirty="0">
                <a:solidFill>
                  <a:srgbClr val="FFFFFF"/>
                </a:solidFill>
                <a:latin typeface="+mn-lt"/>
                <a:ea typeface="Helvetica Light" charset="0"/>
                <a:cs typeface="Helvetica Light" charset="0"/>
              </a:rPr>
              <a:t>rocess</a:t>
            </a:r>
          </a:p>
        </p:txBody>
      </p:sp>
      <p:sp>
        <p:nvSpPr>
          <p:cNvPr id="10" name="AutoShape 4"/>
          <p:cNvSpPr>
            <a:spLocks/>
          </p:cNvSpPr>
          <p:nvPr/>
        </p:nvSpPr>
        <p:spPr bwMode="auto">
          <a:xfrm>
            <a:off x="3819948" y="4941168"/>
            <a:ext cx="5075871" cy="851355"/>
          </a:xfrm>
          <a:prstGeom prst="wedgeEllipseCallout">
            <a:avLst>
              <a:gd name="adj1" fmla="val -61597"/>
              <a:gd name="adj2" fmla="val -54519"/>
            </a:avLst>
          </a:prstGeom>
          <a:solidFill>
            <a:srgbClr val="D3B21B"/>
          </a:solidFill>
          <a:ln w="50800" cap="flat">
            <a:solidFill>
              <a:srgbClr val="FFFFFF"/>
            </a:solidFill>
            <a:prstDash val="solid"/>
            <a:miter lim="800000"/>
            <a:headEnd type="none" w="med" len="med"/>
            <a:tailEnd type="none" w="med" len="med"/>
          </a:ln>
          <a:effectLst>
            <a:outerShdw blurRad="76200" algn="ctr" rotWithShape="0">
              <a:schemeClr val="bg2">
                <a:alpha val="79999"/>
              </a:schemeClr>
            </a:outerShdw>
          </a:effectLst>
        </p:spPr>
        <p:txBody>
          <a:bodyPr lIns="0" tIns="0" rIns="0" bIns="0" anchor="ctr"/>
          <a:lstStyle>
            <a:lvl1pPr algn="l">
              <a:defRPr sz="1200">
                <a:solidFill>
                  <a:schemeClr val="tx1"/>
                </a:solidFill>
                <a:latin typeface="Helvetica Light" charset="0"/>
              </a:defRPr>
            </a:lvl1pPr>
            <a:lvl2pPr algn="l">
              <a:defRPr sz="1200">
                <a:solidFill>
                  <a:schemeClr val="tx1"/>
                </a:solidFill>
                <a:latin typeface="Helvetica Light" charset="0"/>
              </a:defRPr>
            </a:lvl2pPr>
            <a:lvl3pPr algn="l">
              <a:defRPr sz="1200">
                <a:solidFill>
                  <a:schemeClr val="tx1"/>
                </a:solidFill>
                <a:latin typeface="Helvetica Light" charset="0"/>
              </a:defRPr>
            </a:lvl3pPr>
            <a:lvl4pPr algn="l">
              <a:defRPr sz="1200">
                <a:solidFill>
                  <a:schemeClr val="tx1"/>
                </a:solidFill>
                <a:latin typeface="Helvetica Light" charset="0"/>
              </a:defRPr>
            </a:lvl4pPr>
            <a:lvl5pPr algn="l">
              <a:defRPr sz="1200">
                <a:solidFill>
                  <a:schemeClr val="tx1"/>
                </a:solidFill>
                <a:latin typeface="Helvetica Light" charset="0"/>
              </a:defRPr>
            </a:lvl5pPr>
            <a:lvl6pPr fontAlgn="base">
              <a:spcBef>
                <a:spcPct val="0"/>
              </a:spcBef>
              <a:spcAft>
                <a:spcPct val="0"/>
              </a:spcAft>
              <a:defRPr sz="1200">
                <a:solidFill>
                  <a:schemeClr val="tx1"/>
                </a:solidFill>
                <a:latin typeface="Helvetica Light" charset="0"/>
              </a:defRPr>
            </a:lvl6pPr>
            <a:lvl7pPr fontAlgn="base">
              <a:spcBef>
                <a:spcPct val="0"/>
              </a:spcBef>
              <a:spcAft>
                <a:spcPct val="0"/>
              </a:spcAft>
              <a:defRPr sz="1200">
                <a:solidFill>
                  <a:schemeClr val="tx1"/>
                </a:solidFill>
                <a:latin typeface="Helvetica Light" charset="0"/>
              </a:defRPr>
            </a:lvl7pPr>
            <a:lvl8pPr fontAlgn="base">
              <a:spcBef>
                <a:spcPct val="0"/>
              </a:spcBef>
              <a:spcAft>
                <a:spcPct val="0"/>
              </a:spcAft>
              <a:defRPr sz="1200">
                <a:solidFill>
                  <a:schemeClr val="tx1"/>
                </a:solidFill>
                <a:latin typeface="Helvetica Light" charset="0"/>
              </a:defRPr>
            </a:lvl8pPr>
            <a:lvl9pPr fontAlgn="base">
              <a:spcBef>
                <a:spcPct val="0"/>
              </a:spcBef>
              <a:spcAft>
                <a:spcPct val="0"/>
              </a:spcAft>
              <a:defRPr sz="1200">
                <a:solidFill>
                  <a:schemeClr val="tx1"/>
                </a:solidFill>
                <a:latin typeface="Helvetica Light" charset="0"/>
              </a:defRPr>
            </a:lvl9pPr>
          </a:lstStyle>
          <a:p>
            <a:pPr algn="ctr"/>
            <a:r>
              <a:rPr lang="en-US" altLang="nl-NL" sz="1800" u="sng" dirty="0">
                <a:solidFill>
                  <a:srgbClr val="FFFFFF"/>
                </a:solidFill>
                <a:latin typeface="+mn-lt"/>
                <a:ea typeface="Helvetica Light" charset="0"/>
                <a:cs typeface="Helvetica Light" charset="0"/>
              </a:rPr>
              <a:t>T</a:t>
            </a:r>
            <a:r>
              <a:rPr lang="en-US" altLang="nl-NL" sz="1800" dirty="0">
                <a:solidFill>
                  <a:srgbClr val="FFFFFF"/>
                </a:solidFill>
                <a:latin typeface="+mn-lt"/>
                <a:ea typeface="Helvetica Light" charset="0"/>
                <a:cs typeface="Helvetica Light" charset="0"/>
              </a:rPr>
              <a:t>ool for </a:t>
            </a:r>
            <a:r>
              <a:rPr lang="en-US" altLang="nl-NL" sz="1800" u="sng" dirty="0">
                <a:solidFill>
                  <a:srgbClr val="FFFFFF"/>
                </a:solidFill>
                <a:latin typeface="+mn-lt"/>
                <a:ea typeface="Helvetica Light" charset="0"/>
                <a:cs typeface="Helvetica Light" charset="0"/>
              </a:rPr>
              <a:t>E</a:t>
            </a:r>
            <a:r>
              <a:rPr lang="en-US" altLang="nl-NL" sz="1800" dirty="0">
                <a:solidFill>
                  <a:srgbClr val="FFFFFF"/>
                </a:solidFill>
                <a:latin typeface="+mn-lt"/>
                <a:ea typeface="Helvetica Light" charset="0"/>
                <a:cs typeface="Helvetica Light" charset="0"/>
              </a:rPr>
              <a:t>xpress </a:t>
            </a:r>
            <a:r>
              <a:rPr lang="en-US" altLang="nl-NL" sz="1800" u="sng" dirty="0">
                <a:solidFill>
                  <a:srgbClr val="FFFFFF"/>
                </a:solidFill>
                <a:latin typeface="+mn-lt"/>
                <a:ea typeface="Helvetica Light" charset="0"/>
                <a:cs typeface="Helvetica Light" charset="0"/>
              </a:rPr>
              <a:t>R</a:t>
            </a:r>
            <a:r>
              <a:rPr lang="en-US" altLang="nl-NL" sz="1800" dirty="0">
                <a:solidFill>
                  <a:srgbClr val="FFFFFF"/>
                </a:solidFill>
                <a:latin typeface="+mn-lt"/>
                <a:ea typeface="Helvetica Light" charset="0"/>
                <a:cs typeface="Helvetica Light" charset="0"/>
              </a:rPr>
              <a:t>erouting</a:t>
            </a:r>
          </a:p>
        </p:txBody>
      </p:sp>
      <p:pic>
        <p:nvPicPr>
          <p:cNvPr id="11" name="Picture 10" descr="http://www.telematch.nl/uploads/images/logos/logo-klp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images.aimms.com/wp-content/uploads/2013/09/AIMMS.logo_.no3_-274x30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8384" y="0"/>
            <a:ext cx="1008112" cy="110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03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NL" dirty="0"/>
              <a:t>APPLICATION </a:t>
            </a:r>
            <a:r>
              <a:rPr lang="nl-NL" dirty="0" smtClean="0"/>
              <a:t>[2/4</a:t>
            </a:r>
            <a:r>
              <a:rPr lang="nl-NL" dirty="0"/>
              <a:t>]</a:t>
            </a:r>
          </a:p>
        </p:txBody>
      </p:sp>
      <p:sp>
        <p:nvSpPr>
          <p:cNvPr id="3" name="Content Placeholder 2"/>
          <p:cNvSpPr>
            <a:spLocks noGrp="1"/>
          </p:cNvSpPr>
          <p:nvPr>
            <p:ph idx="1"/>
          </p:nvPr>
        </p:nvSpPr>
        <p:spPr/>
        <p:txBody>
          <a:bodyPr/>
          <a:lstStyle/>
          <a:p>
            <a:endParaRPr lang="nl-NL"/>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46</a:t>
            </a:fld>
            <a:r>
              <a:rPr lang="en-GB" dirty="0" smtClean="0"/>
              <a:t>/71</a:t>
            </a:r>
            <a:endParaRPr lang="en-GB" dirty="0"/>
          </a:p>
        </p:txBody>
      </p:sp>
      <p:pic>
        <p:nvPicPr>
          <p:cNvPr id="1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340767"/>
            <a:ext cx="7110000" cy="42797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 name="Picture 11" descr="http://www.telematch.nl/uploads/images/logos/logo-klp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203828"/>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NL" dirty="0"/>
              <a:t>APPLICATION </a:t>
            </a:r>
            <a:r>
              <a:rPr lang="nl-NL" dirty="0" smtClean="0"/>
              <a:t>[3/4</a:t>
            </a:r>
            <a:r>
              <a:rPr lang="nl-NL" dirty="0"/>
              <a:t>]</a:t>
            </a:r>
          </a:p>
        </p:txBody>
      </p:sp>
      <p:sp>
        <p:nvSpPr>
          <p:cNvPr id="3" name="Content Placeholder 2"/>
          <p:cNvSpPr>
            <a:spLocks noGrp="1"/>
          </p:cNvSpPr>
          <p:nvPr>
            <p:ph idx="1"/>
          </p:nvPr>
        </p:nvSpPr>
        <p:spPr/>
        <p:txBody>
          <a:bodyPr/>
          <a:lstStyle/>
          <a:p>
            <a:endParaRPr lang="nl-NL"/>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47</a:t>
            </a:fld>
            <a:r>
              <a:rPr lang="en-GB" dirty="0" smtClean="0"/>
              <a:t>/71</a:t>
            </a:r>
            <a:endParaRPr lang="en-GB" dirty="0"/>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340768"/>
            <a:ext cx="7110000" cy="43769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7" descr="http://www.telematch.nl/uploads/images/logos/logo-klp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43808" y="1196752"/>
            <a:ext cx="5579783" cy="48965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47120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NL" dirty="0"/>
              <a:t>APPLICATION </a:t>
            </a:r>
            <a:r>
              <a:rPr lang="nl-NL" dirty="0" smtClean="0"/>
              <a:t>[4/4</a:t>
            </a:r>
            <a:r>
              <a:rPr lang="nl-NL" dirty="0"/>
              <a:t>]</a:t>
            </a:r>
          </a:p>
        </p:txBody>
      </p:sp>
      <p:sp>
        <p:nvSpPr>
          <p:cNvPr id="3" name="Content Placeholder 2"/>
          <p:cNvSpPr>
            <a:spLocks noGrp="1"/>
          </p:cNvSpPr>
          <p:nvPr>
            <p:ph idx="1"/>
          </p:nvPr>
        </p:nvSpPr>
        <p:spPr/>
        <p:txBody>
          <a:bodyPr/>
          <a:lstStyle/>
          <a:p>
            <a:endParaRPr lang="nl-NL"/>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48</a:t>
            </a:fld>
            <a:r>
              <a:rPr lang="en-GB" dirty="0" smtClean="0"/>
              <a:t>/71</a:t>
            </a:r>
            <a:endParaRPr lang="en-GB" dirty="0"/>
          </a:p>
        </p:txBody>
      </p:sp>
      <p:pic>
        <p:nvPicPr>
          <p:cNvPr id="6"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340768"/>
            <a:ext cx="7110000" cy="43378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descr="http://www.telematch.nl/uploads/images/logos/logo-klp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10143"/>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RESULTS</a:t>
            </a:r>
            <a:endParaRPr lang="nl-NL" dirty="0"/>
          </a:p>
        </p:txBody>
      </p:sp>
      <p:sp>
        <p:nvSpPr>
          <p:cNvPr id="3" name="Content Placeholder 2"/>
          <p:cNvSpPr>
            <a:spLocks noGrp="1"/>
          </p:cNvSpPr>
          <p:nvPr>
            <p:ph idx="1"/>
          </p:nvPr>
        </p:nvSpPr>
        <p:spPr/>
        <p:txBody>
          <a:bodyPr/>
          <a:lstStyle/>
          <a:p>
            <a:r>
              <a:rPr lang="en-US" dirty="0" smtClean="0"/>
              <a:t>Historic data set of incidents for 2 years.</a:t>
            </a:r>
          </a:p>
          <a:p>
            <a:r>
              <a:rPr lang="en-US" dirty="0" smtClean="0"/>
              <a:t>Use year 1 for learning only.</a:t>
            </a:r>
          </a:p>
          <a:p>
            <a:r>
              <a:rPr lang="en-US" dirty="0" smtClean="0"/>
              <a:t>Use year 2 to simulate and learn.</a:t>
            </a:r>
          </a:p>
          <a:p>
            <a:r>
              <a:rPr lang="en-US" dirty="0" smtClean="0"/>
              <a:t>Results:</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Normalized such that the number of successful assist of the Dutch Aviation Police &amp; Air Support equals 1.</a:t>
            </a:r>
            <a:endParaRPr lang="en-US" dirty="0"/>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49</a:t>
            </a:fld>
            <a:r>
              <a:rPr lang="en-GB" dirty="0" smtClean="0"/>
              <a:t>/71</a:t>
            </a:r>
            <a:endParaRPr lang="en-GB" dirty="0"/>
          </a:p>
        </p:txBody>
      </p:sp>
      <p:pic>
        <p:nvPicPr>
          <p:cNvPr id="6" name="Picture 4"/>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63688" y="3104964"/>
            <a:ext cx="7200800" cy="1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descr="http://www.telematch.nl/uploads/images/logos/logo-klp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92937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nl-NL" smtClean="0"/>
              <a:t>TYPE OF CONTAINERS</a:t>
            </a:r>
          </a:p>
        </p:txBody>
      </p:sp>
      <p:pic>
        <p:nvPicPr>
          <p:cNvPr id="921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14"/>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1763713" y="1830388"/>
            <a:ext cx="2879725" cy="3327400"/>
          </a:xfrm>
          <a:noFill/>
          <a:ln>
            <a:solidFill>
              <a:schemeClr val="tx1"/>
            </a:solidFill>
            <a:miter lim="800000"/>
            <a:headEnd/>
            <a:tailEnd/>
          </a:ln>
        </p:spPr>
      </p:pic>
      <p:pic>
        <p:nvPicPr>
          <p:cNvPr id="9221" name="Picture 1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5988" y="1830388"/>
            <a:ext cx="4286250" cy="3324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extBox 3"/>
          <p:cNvSpPr txBox="1">
            <a:spLocks noChangeArrowheads="1"/>
          </p:cNvSpPr>
          <p:nvPr/>
        </p:nvSpPr>
        <p:spPr bwMode="auto">
          <a:xfrm>
            <a:off x="1763713" y="1398588"/>
            <a:ext cx="2879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nl-NL" dirty="0"/>
              <a:t>Mini containers</a:t>
            </a:r>
          </a:p>
        </p:txBody>
      </p:sp>
      <p:sp>
        <p:nvSpPr>
          <p:cNvPr id="9223" name="TextBox 15"/>
          <p:cNvSpPr txBox="1">
            <a:spLocks noChangeArrowheads="1"/>
          </p:cNvSpPr>
          <p:nvPr/>
        </p:nvSpPr>
        <p:spPr bwMode="auto">
          <a:xfrm>
            <a:off x="4724400" y="1398588"/>
            <a:ext cx="2922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nl-NL"/>
              <a:t>Block containers</a:t>
            </a:r>
          </a:p>
        </p:txBody>
      </p:sp>
      <p:sp>
        <p:nvSpPr>
          <p:cNvPr id="9224" name="TextBox 16"/>
          <p:cNvSpPr txBox="1">
            <a:spLocks noChangeArrowheads="1"/>
          </p:cNvSpPr>
          <p:nvPr/>
        </p:nvSpPr>
        <p:spPr bwMode="auto">
          <a:xfrm>
            <a:off x="1763713" y="5157788"/>
            <a:ext cx="2879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nl-NL" sz="1600">
                <a:solidFill>
                  <a:schemeClr val="accent2"/>
                </a:solidFill>
              </a:rPr>
              <a:t>One per household; have to be put along the side of the road on pre-defined days.</a:t>
            </a:r>
          </a:p>
        </p:txBody>
      </p:sp>
      <p:sp>
        <p:nvSpPr>
          <p:cNvPr id="9225" name="TextBox 17"/>
          <p:cNvSpPr txBox="1">
            <a:spLocks noChangeArrowheads="1"/>
          </p:cNvSpPr>
          <p:nvPr/>
        </p:nvSpPr>
        <p:spPr bwMode="auto">
          <a:xfrm>
            <a:off x="4725988" y="5157788"/>
            <a:ext cx="42862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nl-NL" sz="1600">
                <a:solidFill>
                  <a:schemeClr val="accent2"/>
                </a:solidFill>
              </a:rPr>
              <a:t>One for multiple households; mostly located at apartment buildings; freely accessible.</a:t>
            </a:r>
          </a:p>
        </p:txBody>
      </p:sp>
      <p:sp>
        <p:nvSpPr>
          <p:cNvPr id="9226"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9227"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A5A8FF-A940-4A10-BEE3-07AE8B9BC612}" type="slidenum">
              <a:rPr lang="en-GB" altLang="nl-NL" smtClean="0"/>
              <a:pPr eaLnBrk="1" hangingPunct="1"/>
              <a:t>5</a:t>
            </a:fld>
            <a:r>
              <a:rPr lang="en-GB" altLang="nl-NL" dirty="0" smtClean="0"/>
              <a:t>/71</a:t>
            </a:r>
          </a:p>
        </p:txBody>
      </p:sp>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597210"/>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http://www.telematch.nl/uploads/images/logos/logo-klp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sp>
        <p:nvSpPr>
          <p:cNvPr id="46082" name="Rectangle 2"/>
          <p:cNvSpPr>
            <a:spLocks noGrp="1" noChangeArrowheads="1"/>
          </p:cNvSpPr>
          <p:nvPr>
            <p:ph type="title"/>
          </p:nvPr>
        </p:nvSpPr>
        <p:spPr/>
        <p:txBody>
          <a:bodyPr/>
          <a:lstStyle/>
          <a:p>
            <a:pPr eaLnBrk="1" hangingPunct="1"/>
            <a:r>
              <a:rPr lang="en-US" altLang="nl-NL" dirty="0" smtClean="0"/>
              <a:t>MEDIA</a:t>
            </a:r>
          </a:p>
        </p:txBody>
      </p:sp>
      <p:sp>
        <p:nvSpPr>
          <p:cNvPr id="2" name="Rectangle 1"/>
          <p:cNvSpPr/>
          <p:nvPr/>
        </p:nvSpPr>
        <p:spPr>
          <a:xfrm>
            <a:off x="1722438" y="6381750"/>
            <a:ext cx="2128837"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6085" name="Footer Placehold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4608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207A7A-52B6-4F90-BBE1-7513F0101454}" type="slidenum">
              <a:rPr lang="en-GB" altLang="nl-NL" smtClean="0"/>
              <a:pPr eaLnBrk="1" hangingPunct="1"/>
              <a:t>50</a:t>
            </a:fld>
            <a:r>
              <a:rPr lang="en-GB" altLang="nl-NL" dirty="0" smtClean="0"/>
              <a:t>/71</a:t>
            </a:r>
          </a:p>
        </p:txBody>
      </p:sp>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432316">
            <a:off x="366078" y="1227743"/>
            <a:ext cx="4841553" cy="41881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302515">
            <a:off x="3106486" y="332657"/>
            <a:ext cx="5868012" cy="39604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1132064">
            <a:off x="323528" y="3861048"/>
            <a:ext cx="3804158" cy="29969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67841">
            <a:off x="4371037" y="3758349"/>
            <a:ext cx="3648128" cy="32023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659738">
            <a:off x="1113673" y="3650601"/>
            <a:ext cx="4975737" cy="25280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4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1376439">
            <a:off x="6589610" y="1785829"/>
            <a:ext cx="2305654" cy="45498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1411576">
            <a:off x="3519055" y="1583946"/>
            <a:ext cx="4330235" cy="24347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359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20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30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4000"/>
                                  </p:stCondLst>
                                  <p:childTnLst>
                                    <p:set>
                                      <p:cBhvr>
                                        <p:cTn id="26" dur="1" fill="hold">
                                          <p:stCondLst>
                                            <p:cond delay="0"/>
                                          </p:stCondLst>
                                        </p:cTn>
                                        <p:tgtEl>
                                          <p:spTgt spid="6148"/>
                                        </p:tgtEl>
                                        <p:attrNameLst>
                                          <p:attrName>style.visibility</p:attrName>
                                        </p:attrNameLst>
                                      </p:cBhvr>
                                      <p:to>
                                        <p:strVal val="visible"/>
                                      </p:to>
                                    </p:set>
                                    <p:anim calcmode="lin" valueType="num">
                                      <p:cBhvr>
                                        <p:cTn id="27" dur="500" fill="hold"/>
                                        <p:tgtEl>
                                          <p:spTgt spid="6148"/>
                                        </p:tgtEl>
                                        <p:attrNameLst>
                                          <p:attrName>ppt_w</p:attrName>
                                        </p:attrNameLst>
                                      </p:cBhvr>
                                      <p:tavLst>
                                        <p:tav tm="0">
                                          <p:val>
                                            <p:fltVal val="0"/>
                                          </p:val>
                                        </p:tav>
                                        <p:tav tm="100000">
                                          <p:val>
                                            <p:strVal val="#ppt_w"/>
                                          </p:val>
                                        </p:tav>
                                      </p:tavLst>
                                    </p:anim>
                                    <p:anim calcmode="lin" valueType="num">
                                      <p:cBhvr>
                                        <p:cTn id="28" dur="500" fill="hold"/>
                                        <p:tgtEl>
                                          <p:spTgt spid="6148"/>
                                        </p:tgtEl>
                                        <p:attrNameLst>
                                          <p:attrName>ppt_h</p:attrName>
                                        </p:attrNameLst>
                                      </p:cBhvr>
                                      <p:tavLst>
                                        <p:tav tm="0">
                                          <p:val>
                                            <p:fltVal val="0"/>
                                          </p:val>
                                        </p:tav>
                                        <p:tav tm="100000">
                                          <p:val>
                                            <p:strVal val="#ppt_h"/>
                                          </p:val>
                                        </p:tav>
                                      </p:tavLst>
                                    </p:anim>
                                    <p:animEffect transition="in" filter="fade">
                                      <p:cBhvr>
                                        <p:cTn id="29" dur="500"/>
                                        <p:tgtEl>
                                          <p:spTgt spid="6148"/>
                                        </p:tgtEl>
                                      </p:cBhvr>
                                    </p:animEffect>
                                  </p:childTnLst>
                                </p:cTn>
                              </p:par>
                              <p:par>
                                <p:cTn id="30" presetID="53" presetClass="entr" presetSubtype="16" fill="hold" nodeType="withEffect">
                                  <p:stCondLst>
                                    <p:cond delay="5000"/>
                                  </p:stCondLst>
                                  <p:childTnLst>
                                    <p:set>
                                      <p:cBhvr>
                                        <p:cTn id="31" dur="1" fill="hold">
                                          <p:stCondLst>
                                            <p:cond delay="0"/>
                                          </p:stCondLst>
                                        </p:cTn>
                                        <p:tgtEl>
                                          <p:spTgt spid="6146"/>
                                        </p:tgtEl>
                                        <p:attrNameLst>
                                          <p:attrName>style.visibility</p:attrName>
                                        </p:attrNameLst>
                                      </p:cBhvr>
                                      <p:to>
                                        <p:strVal val="visible"/>
                                      </p:to>
                                    </p:set>
                                    <p:anim calcmode="lin" valueType="num">
                                      <p:cBhvr>
                                        <p:cTn id="32" dur="500" fill="hold"/>
                                        <p:tgtEl>
                                          <p:spTgt spid="6146"/>
                                        </p:tgtEl>
                                        <p:attrNameLst>
                                          <p:attrName>ppt_w</p:attrName>
                                        </p:attrNameLst>
                                      </p:cBhvr>
                                      <p:tavLst>
                                        <p:tav tm="0">
                                          <p:val>
                                            <p:fltVal val="0"/>
                                          </p:val>
                                        </p:tav>
                                        <p:tav tm="100000">
                                          <p:val>
                                            <p:strVal val="#ppt_w"/>
                                          </p:val>
                                        </p:tav>
                                      </p:tavLst>
                                    </p:anim>
                                    <p:anim calcmode="lin" valueType="num">
                                      <p:cBhvr>
                                        <p:cTn id="33" dur="500" fill="hold"/>
                                        <p:tgtEl>
                                          <p:spTgt spid="6146"/>
                                        </p:tgtEl>
                                        <p:attrNameLst>
                                          <p:attrName>ppt_h</p:attrName>
                                        </p:attrNameLst>
                                      </p:cBhvr>
                                      <p:tavLst>
                                        <p:tav tm="0">
                                          <p:val>
                                            <p:fltVal val="0"/>
                                          </p:val>
                                        </p:tav>
                                        <p:tav tm="100000">
                                          <p:val>
                                            <p:strVal val="#ppt_h"/>
                                          </p:val>
                                        </p:tav>
                                      </p:tavLst>
                                    </p:anim>
                                    <p:animEffect transition="in" filter="fade">
                                      <p:cBhvr>
                                        <p:cTn id="34" dur="500"/>
                                        <p:tgtEl>
                                          <p:spTgt spid="6146"/>
                                        </p:tgtEl>
                                      </p:cBhvr>
                                    </p:animEffect>
                                  </p:childTnLst>
                                </p:cTn>
                              </p:par>
                              <p:par>
                                <p:cTn id="35" presetID="53" presetClass="entr" presetSubtype="16" fill="hold" nodeType="withEffect">
                                  <p:stCondLst>
                                    <p:cond delay="6000"/>
                                  </p:stCondLst>
                                  <p:childTnLst>
                                    <p:set>
                                      <p:cBhvr>
                                        <p:cTn id="36" dur="1" fill="hold">
                                          <p:stCondLst>
                                            <p:cond delay="0"/>
                                          </p:stCondLst>
                                        </p:cTn>
                                        <p:tgtEl>
                                          <p:spTgt spid="6149"/>
                                        </p:tgtEl>
                                        <p:attrNameLst>
                                          <p:attrName>style.visibility</p:attrName>
                                        </p:attrNameLst>
                                      </p:cBhvr>
                                      <p:to>
                                        <p:strVal val="visible"/>
                                      </p:to>
                                    </p:set>
                                    <p:anim calcmode="lin" valueType="num">
                                      <p:cBhvr>
                                        <p:cTn id="37" dur="500" fill="hold"/>
                                        <p:tgtEl>
                                          <p:spTgt spid="6149"/>
                                        </p:tgtEl>
                                        <p:attrNameLst>
                                          <p:attrName>ppt_w</p:attrName>
                                        </p:attrNameLst>
                                      </p:cBhvr>
                                      <p:tavLst>
                                        <p:tav tm="0">
                                          <p:val>
                                            <p:fltVal val="0"/>
                                          </p:val>
                                        </p:tav>
                                        <p:tav tm="100000">
                                          <p:val>
                                            <p:strVal val="#ppt_w"/>
                                          </p:val>
                                        </p:tav>
                                      </p:tavLst>
                                    </p:anim>
                                    <p:anim calcmode="lin" valueType="num">
                                      <p:cBhvr>
                                        <p:cTn id="38" dur="500" fill="hold"/>
                                        <p:tgtEl>
                                          <p:spTgt spid="6149"/>
                                        </p:tgtEl>
                                        <p:attrNameLst>
                                          <p:attrName>ppt_h</p:attrName>
                                        </p:attrNameLst>
                                      </p:cBhvr>
                                      <p:tavLst>
                                        <p:tav tm="0">
                                          <p:val>
                                            <p:fltVal val="0"/>
                                          </p:val>
                                        </p:tav>
                                        <p:tav tm="100000">
                                          <p:val>
                                            <p:strVal val="#ppt_h"/>
                                          </p:val>
                                        </p:tav>
                                      </p:tavLst>
                                    </p:anim>
                                    <p:animEffect transition="in" filter="fade">
                                      <p:cBhvr>
                                        <p:cTn id="39"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CONCLUSIONS</a:t>
            </a:r>
            <a:endParaRPr lang="nl-NL" dirty="0"/>
          </a:p>
        </p:txBody>
      </p:sp>
      <p:sp>
        <p:nvSpPr>
          <p:cNvPr id="3" name="Content Placeholder 2"/>
          <p:cNvSpPr>
            <a:spLocks noGrp="1"/>
          </p:cNvSpPr>
          <p:nvPr>
            <p:ph idx="1"/>
          </p:nvPr>
        </p:nvSpPr>
        <p:spPr/>
        <p:txBody>
          <a:bodyPr/>
          <a:lstStyle/>
          <a:p>
            <a:r>
              <a:rPr lang="en-US" dirty="0" smtClean="0"/>
              <a:t>Anticipatory Emergency Vehicle Routing Problem: a combination of the Location Covering Problem and </a:t>
            </a:r>
            <a:r>
              <a:rPr lang="en-US" smtClean="0"/>
              <a:t>the Dynamic Vehicle </a:t>
            </a:r>
            <a:r>
              <a:rPr lang="en-US" dirty="0" smtClean="0"/>
              <a:t>Routing Problem.</a:t>
            </a:r>
          </a:p>
          <a:p>
            <a:r>
              <a:rPr lang="en-US" dirty="0" smtClean="0"/>
              <a:t>Combination of…</a:t>
            </a:r>
          </a:p>
          <a:p>
            <a:pPr lvl="1"/>
            <a:r>
              <a:rPr lang="en-US" dirty="0" smtClean="0"/>
              <a:t>forecasting (generalization in time and space),</a:t>
            </a:r>
          </a:p>
          <a:p>
            <a:pPr lvl="1"/>
            <a:r>
              <a:rPr lang="en-US" dirty="0" smtClean="0"/>
              <a:t>routing (MILP + heuristic for one helicopter at a time).</a:t>
            </a:r>
          </a:p>
          <a:p>
            <a:r>
              <a:rPr lang="en-US" dirty="0" smtClean="0"/>
              <a:t>Validation with experts and a simulation study.</a:t>
            </a:r>
          </a:p>
          <a:p>
            <a:r>
              <a:rPr lang="en-US" dirty="0" smtClean="0"/>
              <a:t>Improvement </a:t>
            </a:r>
            <a:r>
              <a:rPr lang="en-US" dirty="0"/>
              <a:t>over practice with a factor </a:t>
            </a:r>
            <a:r>
              <a:rPr lang="en-US" dirty="0" smtClean="0"/>
              <a:t>9.</a:t>
            </a:r>
            <a:endParaRPr lang="en-US" dirty="0"/>
          </a:p>
          <a:p>
            <a:r>
              <a:rPr lang="en-US" dirty="0"/>
              <a:t>No additional resources </a:t>
            </a:r>
            <a:r>
              <a:rPr lang="en-US" dirty="0" smtClean="0"/>
              <a:t>required.</a:t>
            </a:r>
            <a:endParaRPr lang="en-US" dirty="0"/>
          </a:p>
          <a:p>
            <a:r>
              <a:rPr lang="en-US" dirty="0"/>
              <a:t>Can be used to reroute helicopters in real </a:t>
            </a:r>
            <a:r>
              <a:rPr lang="en-US" dirty="0" smtClean="0"/>
              <a:t>time.</a:t>
            </a:r>
          </a:p>
          <a:p>
            <a:r>
              <a:rPr lang="en-US" dirty="0" smtClean="0"/>
              <a:t>Application currently used by the Dutch Aviation Police and Air Support.</a:t>
            </a:r>
            <a:endParaRPr lang="en-US" dirty="0"/>
          </a:p>
          <a:p>
            <a:endParaRPr lang="en-US" dirty="0"/>
          </a:p>
          <a:p>
            <a:endParaRPr lang="nl-NL" dirty="0"/>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51</a:t>
            </a:fld>
            <a:r>
              <a:rPr lang="en-GB" dirty="0" smtClean="0"/>
              <a:t>/71</a:t>
            </a:r>
            <a:endParaRPr lang="en-GB" dirty="0"/>
          </a:p>
        </p:txBody>
      </p:sp>
      <p:pic>
        <p:nvPicPr>
          <p:cNvPr id="9" name="Picture 8" descr="http://www.telematch.nl/uploads/images/logos/logo-klp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6335077"/>
            <a:ext cx="1218431" cy="4183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297729"/>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7174"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5D0BD9-11C4-47B1-9EA5-8E936C1B25EF}" type="slidenum">
              <a:rPr lang="en-GB" smtClean="0"/>
              <a:pPr eaLnBrk="1" hangingPunct="1"/>
              <a:t>52</a:t>
            </a:fld>
            <a:r>
              <a:rPr lang="en-GB" dirty="0" smtClean="0"/>
              <a:t>/71</a:t>
            </a:r>
          </a:p>
        </p:txBody>
      </p:sp>
      <p:pic>
        <p:nvPicPr>
          <p:cNvPr id="7" name="Picture 4" descr="IMG_455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61" y="0"/>
            <a:ext cx="91420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512" y="188640"/>
            <a:ext cx="8712968" cy="584775"/>
          </a:xfrm>
          <a:prstGeom prst="rect">
            <a:avLst/>
          </a:prstGeom>
          <a:noFill/>
        </p:spPr>
        <p:txBody>
          <a:bodyPr wrap="square" rtlCol="0">
            <a:spAutoFit/>
          </a:bodyPr>
          <a:lstStyle/>
          <a:p>
            <a:r>
              <a:rPr lang="en-US" sz="3200" b="1" dirty="0">
                <a:solidFill>
                  <a:schemeClr val="bg1"/>
                </a:solidFill>
                <a:effectLst>
                  <a:glow rad="228600">
                    <a:schemeClr val="accent4">
                      <a:satMod val="175000"/>
                      <a:alpha val="40000"/>
                    </a:schemeClr>
                  </a:glow>
                </a:effectLst>
                <a:latin typeface="+mj-lt"/>
              </a:rPr>
              <a:t>PART </a:t>
            </a:r>
            <a:r>
              <a:rPr lang="en-US" sz="3200" b="1" dirty="0" smtClean="0">
                <a:solidFill>
                  <a:schemeClr val="bg1"/>
                </a:solidFill>
                <a:effectLst>
                  <a:glow rad="228600">
                    <a:schemeClr val="accent4">
                      <a:satMod val="175000"/>
                      <a:alpha val="40000"/>
                    </a:schemeClr>
                  </a:glow>
                </a:effectLst>
                <a:latin typeface="+mj-lt"/>
              </a:rPr>
              <a:t>3: CONTAINER VESSELS</a:t>
            </a:r>
            <a:endParaRPr lang="nl-NL" sz="3200" b="1" dirty="0">
              <a:effectLst>
                <a:glow rad="228600">
                  <a:schemeClr val="accent4">
                    <a:satMod val="175000"/>
                    <a:alpha val="40000"/>
                  </a:schemeClr>
                </a:glow>
              </a:effectLst>
              <a:latin typeface="+mj-lt"/>
            </a:endParaRPr>
          </a:p>
        </p:txBody>
      </p:sp>
    </p:spTree>
    <p:extLst>
      <p:ext uri="{BB962C8B-B14F-4D97-AF65-F5344CB8AC3E}">
        <p14:creationId xmlns:p14="http://schemas.microsoft.com/office/powerpoint/2010/main" val="4207093918"/>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THE PORT OF ROTTERDAM</a:t>
            </a:r>
          </a:p>
        </p:txBody>
      </p:sp>
      <p:sp>
        <p:nvSpPr>
          <p:cNvPr id="7171" name="Rectangle 3"/>
          <p:cNvSpPr>
            <a:spLocks noGrp="1" noChangeArrowheads="1"/>
          </p:cNvSpPr>
          <p:nvPr>
            <p:ph type="body" idx="1"/>
          </p:nvPr>
        </p:nvSpPr>
        <p:spPr>
          <a:xfrm>
            <a:off x="1763713" y="3121642"/>
            <a:ext cx="7128767" cy="3043662"/>
          </a:xfrm>
        </p:spPr>
        <p:txBody>
          <a:bodyPr/>
          <a:lstStyle/>
          <a:p>
            <a:pPr eaLnBrk="1" hangingPunct="1">
              <a:lnSpc>
                <a:spcPct val="100000"/>
              </a:lnSpc>
            </a:pPr>
            <a:r>
              <a:rPr lang="en-US" sz="1800" dirty="0" smtClean="0"/>
              <a:t>Largest port in Europe and a gateway to the European market with more than 350 mil. consumers.</a:t>
            </a:r>
          </a:p>
          <a:p>
            <a:pPr eaLnBrk="1" hangingPunct="1">
              <a:lnSpc>
                <a:spcPct val="100000"/>
              </a:lnSpc>
            </a:pPr>
            <a:r>
              <a:rPr lang="en-US" sz="1800" dirty="0" smtClean="0"/>
              <a:t>Nr 1 port regarding quality of port infrastructure (World Economic Forum).</a:t>
            </a:r>
          </a:p>
          <a:p>
            <a:pPr eaLnBrk="1" hangingPunct="1">
              <a:lnSpc>
                <a:spcPct val="100000"/>
              </a:lnSpc>
            </a:pPr>
            <a:r>
              <a:rPr lang="en-US" sz="1800" dirty="0" smtClean="0"/>
              <a:t>Until 2004 the world’s busiest port, now the world’s fifth-largest port (tonnage).</a:t>
            </a:r>
          </a:p>
          <a:p>
            <a:pPr eaLnBrk="1" hangingPunct="1">
              <a:lnSpc>
                <a:spcPct val="100000"/>
              </a:lnSpc>
            </a:pPr>
            <a:r>
              <a:rPr lang="en-US" sz="1800" dirty="0" smtClean="0"/>
              <a:t>Annual throughput is 435 mil. ton (2011).</a:t>
            </a:r>
          </a:p>
          <a:p>
            <a:pPr eaLnBrk="1" hangingPunct="1">
              <a:lnSpc>
                <a:spcPct val="100000"/>
              </a:lnSpc>
            </a:pPr>
            <a:r>
              <a:rPr lang="en-US" sz="1800" dirty="0" smtClean="0"/>
              <a:t>Major increase expected in the coming years.</a:t>
            </a:r>
          </a:p>
          <a:p>
            <a:pPr eaLnBrk="1" hangingPunct="1">
              <a:lnSpc>
                <a:spcPct val="100000"/>
              </a:lnSpc>
            </a:pPr>
            <a:r>
              <a:rPr lang="en-US" sz="1800" dirty="0" smtClean="0"/>
              <a:t>Extension “</a:t>
            </a:r>
            <a:r>
              <a:rPr lang="en-US" sz="1800" dirty="0" err="1" smtClean="0"/>
              <a:t>Maasvlakte</a:t>
            </a:r>
            <a:r>
              <a:rPr lang="en-US" sz="1800" dirty="0" smtClean="0"/>
              <a:t> 2” of 2000 hectares (2014).</a:t>
            </a:r>
          </a:p>
          <a:p>
            <a:pPr eaLnBrk="1" hangingPunct="1">
              <a:lnSpc>
                <a:spcPct val="100000"/>
              </a:lnSpc>
            </a:pPr>
            <a:endParaRPr lang="en-US" sz="1800" dirty="0" smtClean="0"/>
          </a:p>
        </p:txBody>
      </p:sp>
      <p:sp>
        <p:nvSpPr>
          <p:cNvPr id="7172"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pic>
        <p:nvPicPr>
          <p:cNvPr id="7173"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5D0BD9-11C4-47B1-9EA5-8E936C1B25EF}" type="slidenum">
              <a:rPr lang="en-GB" smtClean="0"/>
              <a:pPr eaLnBrk="1" hangingPunct="1"/>
              <a:t>53</a:t>
            </a:fld>
            <a:r>
              <a:rPr lang="en-GB" dirty="0" smtClean="0"/>
              <a:t>/71</a:t>
            </a:r>
          </a:p>
        </p:txBody>
      </p:sp>
      <p:pic>
        <p:nvPicPr>
          <p:cNvPr id="8" name="Picture 1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6710" b="22109"/>
          <a:stretch/>
        </p:blipFill>
        <p:spPr bwMode="auto">
          <a:xfrm>
            <a:off x="1763688" y="1124745"/>
            <a:ext cx="7388334" cy="192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BOTTLE NECK</a:t>
            </a:r>
          </a:p>
        </p:txBody>
      </p:sp>
      <p:sp>
        <p:nvSpPr>
          <p:cNvPr id="9219" name="Rectangle 3"/>
          <p:cNvSpPr>
            <a:spLocks noGrp="1" noChangeArrowheads="1"/>
          </p:cNvSpPr>
          <p:nvPr>
            <p:ph type="body" idx="1"/>
          </p:nvPr>
        </p:nvSpPr>
        <p:spPr>
          <a:xfrm>
            <a:off x="1763713" y="1341438"/>
            <a:ext cx="7129462" cy="4751387"/>
          </a:xfrm>
        </p:spPr>
        <p:txBody>
          <a:bodyPr/>
          <a:lstStyle/>
          <a:p>
            <a:pPr eaLnBrk="1" hangingPunct="1"/>
            <a:r>
              <a:rPr lang="en-US" smtClean="0"/>
              <a:t>Inlandverbindingen</a:t>
            </a:r>
          </a:p>
          <a:p>
            <a:pPr eaLnBrk="1" hangingPunct="1"/>
            <a:endParaRPr lang="en-US" smtClean="0"/>
          </a:p>
        </p:txBody>
      </p:sp>
      <p:sp>
        <p:nvSpPr>
          <p:cNvPr id="9220"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pic>
        <p:nvPicPr>
          <p:cNvPr id="9221"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B44CC3-B9AC-4FDC-AF73-6AB81DD47B8B}" type="slidenum">
              <a:rPr lang="en-GB" smtClean="0"/>
              <a:pPr eaLnBrk="1" hangingPunct="1"/>
              <a:t>54</a:t>
            </a:fld>
            <a:r>
              <a:rPr lang="en-GB" dirty="0" smtClean="0"/>
              <a:t>/71</a:t>
            </a:r>
          </a:p>
        </p:txBody>
      </p:sp>
      <p:pic>
        <p:nvPicPr>
          <p:cNvPr id="9224" name="Picture 8" descr="http://www.europe-re.com/files/processed/00094500/94547_maasvlakte-2-in-vogelvlucht_KL.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59832" y="2712647"/>
            <a:ext cx="6084168" cy="414188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img513.imageshack.us/img513/7569/portofrotterdam.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 y="2719035"/>
            <a:ext cx="3059832" cy="413916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upload.wikimedia.org/wikipedia/commons/d/d4/HavensRotterdam.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0"/>
            <a:ext cx="9144000" cy="271264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2712647"/>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059832" y="2712647"/>
            <a:ext cx="0" cy="41453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7504" y="116632"/>
            <a:ext cx="8928992" cy="584775"/>
          </a:xfrm>
          <a:prstGeom prst="rect">
            <a:avLst/>
          </a:prstGeom>
          <a:noFill/>
          <a:effectLst/>
        </p:spPr>
        <p:txBody>
          <a:bodyPr wrap="square" rtlCol="0">
            <a:spAutoFit/>
          </a:bodyPr>
          <a:lstStyle/>
          <a:p>
            <a:pPr algn="ctr"/>
            <a:r>
              <a:rPr lang="en-US" sz="3200" dirty="0" smtClean="0">
                <a:solidFill>
                  <a:schemeClr val="bg1"/>
                </a:solidFill>
                <a:effectLst>
                  <a:glow rad="228600">
                    <a:schemeClr val="accent4">
                      <a:satMod val="175000"/>
                      <a:alpha val="40000"/>
                    </a:schemeClr>
                  </a:glow>
                  <a:outerShdw blurRad="38100" dist="38100" dir="2700000" algn="tl">
                    <a:srgbClr val="000000">
                      <a:alpha val="43137"/>
                    </a:srgbClr>
                  </a:outerShdw>
                </a:effectLst>
              </a:rPr>
              <a:t>MAASVLAKTE 2</a:t>
            </a:r>
            <a:endParaRPr lang="en-GB" sz="3200" dirty="0">
              <a:solidFill>
                <a:schemeClr val="bg1"/>
              </a:solidFill>
              <a:effectLst>
                <a:glow rad="228600">
                  <a:schemeClr val="accent4">
                    <a:satMod val="175000"/>
                    <a:alpha val="40000"/>
                  </a:schemeClr>
                </a:glow>
                <a:outerShdw blurRad="38100" dist="38100" dir="2700000" algn="tl">
                  <a:srgbClr val="000000">
                    <a:alpha val="43137"/>
                  </a:srgbClr>
                </a:outerShdw>
              </a:effectLst>
            </a:endParaRPr>
          </a:p>
        </p:txBody>
      </p:sp>
      <p:cxnSp>
        <p:nvCxnSpPr>
          <p:cNvPr id="4" name="Straight Arrow Connector 3"/>
          <p:cNvCxnSpPr/>
          <p:nvPr/>
        </p:nvCxnSpPr>
        <p:spPr>
          <a:xfrm>
            <a:off x="467544" y="2348880"/>
            <a:ext cx="7272808" cy="0"/>
          </a:xfrm>
          <a:prstGeom prst="straightConnector1">
            <a:avLst/>
          </a:prstGeom>
          <a:ln w="635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22438" y="1988840"/>
            <a:ext cx="2057474" cy="369332"/>
          </a:xfrm>
          <a:prstGeom prst="rect">
            <a:avLst/>
          </a:prstGeom>
          <a:noFill/>
        </p:spPr>
        <p:txBody>
          <a:bodyPr wrap="square" rtlCol="0">
            <a:spAutoFit/>
          </a:bodyPr>
          <a:lstStyle/>
          <a:p>
            <a:pPr algn="ctr"/>
            <a:r>
              <a:rPr lang="en-US" dirty="0" smtClean="0"/>
              <a:t>40 km / 25 mile</a:t>
            </a:r>
            <a:endParaRPr lang="en-GB" dirty="0"/>
          </a:p>
        </p:txBody>
      </p:sp>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MV2 Vox Maxima met 5 baggerschepen op achtergrond ca 10 02 0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93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776739"/>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62" name="Picture 10" descr="http://www.portofrotterdam.com/en/Business/containers/Containerspecial/Documents/brochure/media/europe-connections-trai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1317" y="2292467"/>
            <a:ext cx="4052682" cy="2276870"/>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title"/>
          </p:nvPr>
        </p:nvSpPr>
        <p:spPr/>
        <p:txBody>
          <a:bodyPr/>
          <a:lstStyle/>
          <a:p>
            <a:pPr eaLnBrk="1" hangingPunct="1"/>
            <a:r>
              <a:rPr lang="en-US" dirty="0" smtClean="0"/>
              <a:t>BOTTLENECK</a:t>
            </a:r>
          </a:p>
        </p:txBody>
      </p:sp>
      <p:sp>
        <p:nvSpPr>
          <p:cNvPr id="9219" name="Rectangle 3"/>
          <p:cNvSpPr>
            <a:spLocks noGrp="1" noChangeArrowheads="1"/>
          </p:cNvSpPr>
          <p:nvPr>
            <p:ph type="body" idx="1"/>
          </p:nvPr>
        </p:nvSpPr>
        <p:spPr>
          <a:xfrm>
            <a:off x="1763713" y="1341438"/>
            <a:ext cx="3327605" cy="4751387"/>
          </a:xfrm>
        </p:spPr>
        <p:txBody>
          <a:bodyPr/>
          <a:lstStyle/>
          <a:p>
            <a:pPr eaLnBrk="1" hangingPunct="1"/>
            <a:r>
              <a:rPr lang="en-US" dirty="0" smtClean="0"/>
              <a:t>Inland connections:</a:t>
            </a:r>
          </a:p>
          <a:p>
            <a:pPr lvl="1" eaLnBrk="1" hangingPunct="1"/>
            <a:r>
              <a:rPr lang="en-US" dirty="0" smtClean="0"/>
              <a:t>Trains, trucks, vessels</a:t>
            </a:r>
          </a:p>
          <a:p>
            <a:pPr eaLnBrk="1" hangingPunct="1"/>
            <a:r>
              <a:rPr lang="en-US" dirty="0" smtClean="0"/>
              <a:t>Expected growth:</a:t>
            </a:r>
          </a:p>
          <a:p>
            <a:pPr lvl="1" eaLnBrk="1" hangingPunct="1"/>
            <a:r>
              <a:rPr lang="en-US" dirty="0" smtClean="0"/>
              <a:t>From 12 to about 30</a:t>
            </a:r>
            <a:br>
              <a:rPr lang="en-US" dirty="0" smtClean="0"/>
            </a:br>
            <a:r>
              <a:rPr lang="en-US" dirty="0" smtClean="0"/>
              <a:t>mil. TEU till 2030.</a:t>
            </a:r>
          </a:p>
          <a:p>
            <a:r>
              <a:rPr lang="en-US" dirty="0" smtClean="0"/>
              <a:t>Modal split:</a:t>
            </a:r>
          </a:p>
          <a:p>
            <a:endParaRPr lang="en-US" dirty="0" smtClean="0"/>
          </a:p>
          <a:p>
            <a:endParaRPr lang="en-US" dirty="0" smtClean="0"/>
          </a:p>
          <a:p>
            <a:endParaRPr lang="en-US" dirty="0" smtClean="0"/>
          </a:p>
          <a:p>
            <a:endParaRPr lang="en-US" dirty="0" smtClean="0"/>
          </a:p>
          <a:p>
            <a:r>
              <a:rPr lang="en-US" dirty="0" smtClean="0"/>
              <a:t>Increase of 400% in container flows by inland shipping (7 mil. TEU)</a:t>
            </a:r>
          </a:p>
          <a:p>
            <a:pPr eaLnBrk="1" hangingPunct="1"/>
            <a:endParaRPr lang="en-US" dirty="0" smtClean="0"/>
          </a:p>
        </p:txBody>
      </p:sp>
      <p:sp>
        <p:nvSpPr>
          <p:cNvPr id="9220"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pic>
        <p:nvPicPr>
          <p:cNvPr id="9221"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B44CC3-B9AC-4FDC-AF73-6AB81DD47B8B}" type="slidenum">
              <a:rPr lang="en-GB" smtClean="0"/>
              <a:pPr eaLnBrk="1" hangingPunct="1"/>
              <a:t>56</a:t>
            </a:fld>
            <a:r>
              <a:rPr lang="en-GB" dirty="0" smtClean="0"/>
              <a:t>/71</a:t>
            </a:r>
          </a:p>
        </p:txBody>
      </p:sp>
      <p:pic>
        <p:nvPicPr>
          <p:cNvPr id="100356" name="Picture 4" descr="http://www.portofrotterdam.com/en/Business/containers/Containerspecial/Documents/brochure/media/europe-connections-barg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91317" y="-4736"/>
            <a:ext cx="4052682" cy="2276870"/>
          </a:xfrm>
          <a:prstGeom prst="rect">
            <a:avLst/>
          </a:prstGeom>
          <a:noFill/>
          <a:extLst>
            <a:ext uri="{909E8E84-426E-40DD-AFC4-6F175D3DCCD1}">
              <a14:hiddenFill xmlns:a14="http://schemas.microsoft.com/office/drawing/2010/main">
                <a:solidFill>
                  <a:srgbClr val="FFFFFF"/>
                </a:solidFill>
              </a14:hiddenFill>
            </a:ext>
          </a:extLst>
        </p:spPr>
      </p:pic>
      <p:pic>
        <p:nvPicPr>
          <p:cNvPr id="100360" name="Picture 8" descr="http://www.portofrotterdam.com/en/Business/containers/Containerspecial/Documents/brochure/media/short-sea.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91318" y="4581131"/>
            <a:ext cx="4052682" cy="227687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5091318" y="2278402"/>
            <a:ext cx="40526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91317" y="4581131"/>
            <a:ext cx="40526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1436462181"/>
              </p:ext>
            </p:extLst>
          </p:nvPr>
        </p:nvGraphicFramePr>
        <p:xfrm>
          <a:off x="2051721" y="3600208"/>
          <a:ext cx="2736303" cy="1340960"/>
        </p:xfrm>
        <a:graphic>
          <a:graphicData uri="http://schemas.openxmlformats.org/drawingml/2006/table">
            <a:tbl>
              <a:tblPr firstRow="1" bandRow="1">
                <a:tableStyleId>{5C22544A-7EE6-4342-B048-85BDC9FD1C3A}</a:tableStyleId>
              </a:tblPr>
              <a:tblGrid>
                <a:gridCol w="912101"/>
                <a:gridCol w="912101"/>
                <a:gridCol w="912101"/>
              </a:tblGrid>
              <a:tr h="316675">
                <a:tc>
                  <a:txBody>
                    <a:bodyPr/>
                    <a:lstStyle/>
                    <a:p>
                      <a:endParaRPr lang="en-US" sz="1600" dirty="0"/>
                    </a:p>
                  </a:txBody>
                  <a:tcPr marT="45700" marB="45700"/>
                </a:tc>
                <a:tc>
                  <a:txBody>
                    <a:bodyPr/>
                    <a:lstStyle/>
                    <a:p>
                      <a:r>
                        <a:rPr lang="en-US" sz="1600" dirty="0" smtClean="0"/>
                        <a:t>2010</a:t>
                      </a:r>
                      <a:endParaRPr lang="en-US" sz="1600" dirty="0"/>
                    </a:p>
                  </a:txBody>
                  <a:tcPr marT="45700" marB="45700"/>
                </a:tc>
                <a:tc>
                  <a:txBody>
                    <a:bodyPr/>
                    <a:lstStyle/>
                    <a:p>
                      <a:r>
                        <a:rPr lang="en-US" sz="1600" dirty="0" smtClean="0"/>
                        <a:t>2030</a:t>
                      </a:r>
                      <a:endParaRPr lang="en-US" sz="1600" dirty="0"/>
                    </a:p>
                  </a:txBody>
                  <a:tcPr marT="45700" marB="45700"/>
                </a:tc>
              </a:tr>
              <a:tr h="316675">
                <a:tc>
                  <a:txBody>
                    <a:bodyPr/>
                    <a:lstStyle/>
                    <a:p>
                      <a:r>
                        <a:rPr lang="en-US" sz="1600" dirty="0" smtClean="0"/>
                        <a:t>Road</a:t>
                      </a:r>
                      <a:endParaRPr lang="en-US" sz="1600" dirty="0"/>
                    </a:p>
                  </a:txBody>
                  <a:tcPr marT="45700" marB="45700"/>
                </a:tc>
                <a:tc>
                  <a:txBody>
                    <a:bodyPr/>
                    <a:lstStyle/>
                    <a:p>
                      <a:r>
                        <a:rPr lang="en-US" sz="1600" dirty="0" smtClean="0"/>
                        <a:t>48%</a:t>
                      </a:r>
                      <a:endParaRPr lang="en-US" sz="1600" dirty="0"/>
                    </a:p>
                  </a:txBody>
                  <a:tcPr marT="45700" marB="45700"/>
                </a:tc>
                <a:tc>
                  <a:txBody>
                    <a:bodyPr/>
                    <a:lstStyle/>
                    <a:p>
                      <a:r>
                        <a:rPr lang="en-US" sz="1600" dirty="0" smtClean="0"/>
                        <a:t>35%</a:t>
                      </a:r>
                      <a:endParaRPr lang="en-US" sz="1600" dirty="0"/>
                    </a:p>
                  </a:txBody>
                  <a:tcPr marT="45700" marB="45700"/>
                </a:tc>
              </a:tr>
              <a:tr h="316675">
                <a:tc>
                  <a:txBody>
                    <a:bodyPr/>
                    <a:lstStyle/>
                    <a:p>
                      <a:r>
                        <a:rPr lang="en-US" sz="1600" dirty="0" smtClean="0"/>
                        <a:t>Water</a:t>
                      </a:r>
                      <a:endParaRPr lang="en-US" sz="1600" dirty="0"/>
                    </a:p>
                  </a:txBody>
                  <a:tcPr marT="45700" marB="45700"/>
                </a:tc>
                <a:tc>
                  <a:txBody>
                    <a:bodyPr/>
                    <a:lstStyle/>
                    <a:p>
                      <a:r>
                        <a:rPr lang="en-US" sz="1600" dirty="0" smtClean="0"/>
                        <a:t>40%</a:t>
                      </a:r>
                      <a:endParaRPr lang="en-US" sz="1600" dirty="0"/>
                    </a:p>
                  </a:txBody>
                  <a:tcPr marT="45700" marB="45700"/>
                </a:tc>
                <a:tc>
                  <a:txBody>
                    <a:bodyPr/>
                    <a:lstStyle/>
                    <a:p>
                      <a:r>
                        <a:rPr lang="en-US" sz="1600" dirty="0" smtClean="0"/>
                        <a:t>45%</a:t>
                      </a:r>
                      <a:endParaRPr lang="en-US" sz="1600" dirty="0"/>
                    </a:p>
                  </a:txBody>
                  <a:tcPr marT="45700" marB="45700"/>
                </a:tc>
              </a:tr>
              <a:tr h="316675">
                <a:tc>
                  <a:txBody>
                    <a:bodyPr/>
                    <a:lstStyle/>
                    <a:p>
                      <a:r>
                        <a:rPr lang="en-US" sz="1600" dirty="0" smtClean="0"/>
                        <a:t>Rail</a:t>
                      </a:r>
                      <a:endParaRPr lang="en-US" sz="1600" dirty="0"/>
                    </a:p>
                  </a:txBody>
                  <a:tcPr marT="45700" marB="45700"/>
                </a:tc>
                <a:tc>
                  <a:txBody>
                    <a:bodyPr/>
                    <a:lstStyle/>
                    <a:p>
                      <a:r>
                        <a:rPr lang="en-US" sz="1600" dirty="0" smtClean="0"/>
                        <a:t>12%</a:t>
                      </a:r>
                      <a:endParaRPr lang="en-US" sz="1600" dirty="0"/>
                    </a:p>
                  </a:txBody>
                  <a:tcPr marT="45700" marB="45700"/>
                </a:tc>
                <a:tc>
                  <a:txBody>
                    <a:bodyPr/>
                    <a:lstStyle/>
                    <a:p>
                      <a:r>
                        <a:rPr lang="en-US" sz="1600" dirty="0" smtClean="0"/>
                        <a:t>20%</a:t>
                      </a:r>
                      <a:endParaRPr lang="en-US" sz="1600" dirty="0"/>
                    </a:p>
                  </a:txBody>
                  <a:tcPr marT="45700" marB="45700"/>
                </a:tc>
              </a:tr>
            </a:tbl>
          </a:graphicData>
        </a:graphic>
      </p:graphicFrame>
      <p:cxnSp>
        <p:nvCxnSpPr>
          <p:cNvPr id="16" name="Straight Connector 15"/>
          <p:cNvCxnSpPr/>
          <p:nvPr/>
        </p:nvCxnSpPr>
        <p:spPr>
          <a:xfrm>
            <a:off x="5088657"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262807"/>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7" name="Picture 1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7996" y="1394109"/>
            <a:ext cx="7784212" cy="457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p:nvPr>
        </p:nvSpPr>
        <p:spPr/>
        <p:txBody>
          <a:bodyPr/>
          <a:lstStyle/>
          <a:p>
            <a:pPr eaLnBrk="1" hangingPunct="1"/>
            <a:r>
              <a:rPr lang="en-US" dirty="0" smtClean="0"/>
              <a:t>BARGE HANDLING PROBLEM [1/2]</a:t>
            </a:r>
          </a:p>
        </p:txBody>
      </p:sp>
      <p:grpSp>
        <p:nvGrpSpPr>
          <p:cNvPr id="2" name="Group 8"/>
          <p:cNvGrpSpPr>
            <a:grpSpLocks/>
          </p:cNvGrpSpPr>
          <p:nvPr/>
        </p:nvGrpSpPr>
        <p:grpSpPr bwMode="auto">
          <a:xfrm>
            <a:off x="1107996" y="1394109"/>
            <a:ext cx="7780337" cy="4583113"/>
            <a:chOff x="476" y="1162"/>
            <a:chExt cx="4901" cy="2887"/>
          </a:xfrm>
        </p:grpSpPr>
        <p:pic>
          <p:nvPicPr>
            <p:cNvPr id="11274" name="Picture 9" descr="Haven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6" y="1162"/>
              <a:ext cx="4901" cy="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AutoShape 10"/>
            <p:cNvSpPr>
              <a:spLocks noChangeArrowheads="1"/>
            </p:cNvSpPr>
            <p:nvPr/>
          </p:nvSpPr>
          <p:spPr bwMode="auto">
            <a:xfrm>
              <a:off x="3888" y="1584"/>
              <a:ext cx="624" cy="240"/>
            </a:xfrm>
            <a:prstGeom prst="wedgeRectCallout">
              <a:avLst>
                <a:gd name="adj1" fmla="val 53685"/>
                <a:gd name="adj2" fmla="val 198750"/>
              </a:avLst>
            </a:prstGeom>
            <a:solidFill>
              <a:srgbClr val="CCFF66"/>
            </a:solidFill>
            <a:ln w="9525" algn="ctr">
              <a:solidFill>
                <a:schemeClr val="tx1"/>
              </a:solidFill>
              <a:miter lim="800000"/>
              <a:headEnd/>
              <a:tailEnd/>
            </a:ln>
          </p:spPr>
          <p:txBody>
            <a:bodyPr/>
            <a:lstStyle/>
            <a:p>
              <a:pPr marL="342900" indent="-342900" algn="ctr">
                <a:lnSpc>
                  <a:spcPct val="80000"/>
                </a:lnSpc>
                <a:spcBef>
                  <a:spcPct val="20000"/>
                </a:spcBef>
              </a:pPr>
              <a:r>
                <a:rPr lang="en-US">
                  <a:solidFill>
                    <a:srgbClr val="333333"/>
                  </a:solidFill>
                  <a:cs typeface="Arial" charset="0"/>
                </a:rPr>
                <a:t>Barge</a:t>
              </a:r>
            </a:p>
          </p:txBody>
        </p:sp>
        <p:sp>
          <p:nvSpPr>
            <p:cNvPr id="11276" name="AutoShape 11"/>
            <p:cNvSpPr>
              <a:spLocks noChangeArrowheads="1"/>
            </p:cNvSpPr>
            <p:nvPr/>
          </p:nvSpPr>
          <p:spPr bwMode="auto">
            <a:xfrm>
              <a:off x="624" y="3552"/>
              <a:ext cx="816" cy="240"/>
            </a:xfrm>
            <a:prstGeom prst="wedgeRectCallout">
              <a:avLst>
                <a:gd name="adj1" fmla="val -9806"/>
                <a:gd name="adj2" fmla="val -503333"/>
              </a:avLst>
            </a:prstGeom>
            <a:solidFill>
              <a:srgbClr val="CCFF66"/>
            </a:solidFill>
            <a:ln w="9525" algn="ctr">
              <a:solidFill>
                <a:schemeClr val="tx1"/>
              </a:solidFill>
              <a:miter lim="800000"/>
              <a:headEnd/>
              <a:tailEnd/>
            </a:ln>
          </p:spPr>
          <p:txBody>
            <a:bodyPr/>
            <a:lstStyle/>
            <a:p>
              <a:pPr marL="342900" indent="-342900" algn="ctr">
                <a:lnSpc>
                  <a:spcPct val="80000"/>
                </a:lnSpc>
                <a:spcBef>
                  <a:spcPct val="20000"/>
                </a:spcBef>
              </a:pPr>
              <a:r>
                <a:rPr lang="en-US">
                  <a:solidFill>
                    <a:srgbClr val="333333"/>
                  </a:solidFill>
                  <a:cs typeface="Arial" charset="0"/>
                </a:rPr>
                <a:t>Terminals</a:t>
              </a:r>
            </a:p>
          </p:txBody>
        </p:sp>
        <p:sp>
          <p:nvSpPr>
            <p:cNvPr id="11277" name="Text Box 12"/>
            <p:cNvSpPr txBox="1">
              <a:spLocks noChangeArrowheads="1"/>
            </p:cNvSpPr>
            <p:nvPr/>
          </p:nvSpPr>
          <p:spPr bwMode="auto">
            <a:xfrm>
              <a:off x="528" y="1296"/>
              <a:ext cx="764"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20000"/>
                </a:spcBef>
              </a:pPr>
              <a:r>
                <a:rPr lang="en-US">
                  <a:solidFill>
                    <a:schemeClr val="bg1"/>
                  </a:solidFill>
                  <a:cs typeface="Arial" charset="0"/>
                </a:rPr>
                <a:t>North Sea</a:t>
              </a:r>
            </a:p>
          </p:txBody>
        </p:sp>
        <p:sp>
          <p:nvSpPr>
            <p:cNvPr id="11278" name="AutoShape 13"/>
            <p:cNvSpPr>
              <a:spLocks noChangeArrowheads="1"/>
            </p:cNvSpPr>
            <p:nvPr/>
          </p:nvSpPr>
          <p:spPr bwMode="auto">
            <a:xfrm>
              <a:off x="624" y="3552"/>
              <a:ext cx="816" cy="240"/>
            </a:xfrm>
            <a:prstGeom prst="wedgeRectCallout">
              <a:avLst>
                <a:gd name="adj1" fmla="val 184926"/>
                <a:gd name="adj2" fmla="val -191250"/>
              </a:avLst>
            </a:prstGeom>
            <a:solidFill>
              <a:srgbClr val="CCFF66"/>
            </a:solidFill>
            <a:ln w="9525" algn="ctr">
              <a:solidFill>
                <a:schemeClr val="tx1"/>
              </a:solidFill>
              <a:miter lim="800000"/>
              <a:headEnd/>
              <a:tailEnd/>
            </a:ln>
          </p:spPr>
          <p:txBody>
            <a:bodyPr/>
            <a:lstStyle/>
            <a:p>
              <a:pPr marL="342900" indent="-342900" algn="ctr">
                <a:lnSpc>
                  <a:spcPct val="80000"/>
                </a:lnSpc>
                <a:spcBef>
                  <a:spcPct val="20000"/>
                </a:spcBef>
              </a:pPr>
              <a:r>
                <a:rPr lang="en-US">
                  <a:solidFill>
                    <a:srgbClr val="333333"/>
                  </a:solidFill>
                  <a:cs typeface="Arial" charset="0"/>
                </a:rPr>
                <a:t>Terminals</a:t>
              </a:r>
            </a:p>
          </p:txBody>
        </p:sp>
        <p:sp>
          <p:nvSpPr>
            <p:cNvPr id="11279" name="AutoShape 14"/>
            <p:cNvSpPr>
              <a:spLocks noChangeArrowheads="1"/>
            </p:cNvSpPr>
            <p:nvPr/>
          </p:nvSpPr>
          <p:spPr bwMode="auto">
            <a:xfrm>
              <a:off x="624" y="3552"/>
              <a:ext cx="816" cy="240"/>
            </a:xfrm>
            <a:prstGeom prst="wedgeRectCallout">
              <a:avLst>
                <a:gd name="adj1" fmla="val 401838"/>
                <a:gd name="adj2" fmla="val -102083"/>
              </a:avLst>
            </a:prstGeom>
            <a:solidFill>
              <a:srgbClr val="CCFF66"/>
            </a:solidFill>
            <a:ln w="9525" algn="ctr">
              <a:solidFill>
                <a:schemeClr val="tx1"/>
              </a:solidFill>
              <a:miter lim="800000"/>
              <a:headEnd/>
              <a:tailEnd/>
            </a:ln>
          </p:spPr>
          <p:txBody>
            <a:bodyPr/>
            <a:lstStyle/>
            <a:p>
              <a:pPr marL="342900" indent="-342900" algn="ctr">
                <a:lnSpc>
                  <a:spcPct val="80000"/>
                </a:lnSpc>
                <a:spcBef>
                  <a:spcPct val="20000"/>
                </a:spcBef>
              </a:pPr>
              <a:r>
                <a:rPr lang="en-US" dirty="0">
                  <a:solidFill>
                    <a:srgbClr val="333333"/>
                  </a:solidFill>
                  <a:cs typeface="Arial" charset="0"/>
                </a:rPr>
                <a:t>Terminals</a:t>
              </a:r>
            </a:p>
          </p:txBody>
        </p:sp>
      </p:grpSp>
      <p:pic>
        <p:nvPicPr>
          <p:cNvPr id="136214" name="Picture 22" descr="Haven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7996" y="1394109"/>
            <a:ext cx="7848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11273"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3E8320-4BD7-4E14-A523-8B11E3677157}" type="slidenum">
              <a:rPr lang="en-GB" smtClean="0"/>
              <a:pPr eaLnBrk="1" hangingPunct="1"/>
              <a:t>57</a:t>
            </a:fld>
            <a:r>
              <a:rPr lang="en-GB" dirty="0" smtClean="0"/>
              <a:t>/71</a:t>
            </a:r>
          </a:p>
        </p:txBody>
      </p:sp>
      <p:pic>
        <p:nvPicPr>
          <p:cNvPr id="17" name="Picture 9" descr="D:\Projecten\BATMAN\WebsiteBackups\SiteV130412\images\logo.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6207"/>
                                        </p:tgtEl>
                                        <p:attrNameLst>
                                          <p:attrName>style.visibility</p:attrName>
                                        </p:attrNameLst>
                                      </p:cBhvr>
                                      <p:to>
                                        <p:strVal val="visible"/>
                                      </p:to>
                                    </p:set>
                                  </p:childTnLst>
                                  <p:subTnLst>
                                    <p:set>
                                      <p:cBhvr override="childStyle">
                                        <p:cTn dur="1" fill="hold" display="0" masterRel="nextClick" afterEffect="1"/>
                                        <p:tgtEl>
                                          <p:spTgt spid="13620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36214"/>
                                        </p:tgtEl>
                                        <p:attrNameLst>
                                          <p:attrName>style.visibility</p:attrName>
                                        </p:attrNameLst>
                                      </p:cBhvr>
                                      <p:to>
                                        <p:strVal val="visible"/>
                                      </p:to>
                                    </p:set>
                                    <p:animEffect transition="in" filter="wipe(down)">
                                      <p:cBhvr>
                                        <p:cTn id="15" dur="500"/>
                                        <p:tgtEl>
                                          <p:spTgt spid="136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BARGE HANDLING PROBLEM [2/2]</a:t>
            </a:r>
          </a:p>
        </p:txBody>
      </p:sp>
      <p:sp>
        <p:nvSpPr>
          <p:cNvPr id="10243" name="Rectangle 3"/>
          <p:cNvSpPr>
            <a:spLocks noGrp="1" noChangeArrowheads="1"/>
          </p:cNvSpPr>
          <p:nvPr>
            <p:ph type="body" idx="1"/>
          </p:nvPr>
        </p:nvSpPr>
        <p:spPr>
          <a:xfrm>
            <a:off x="1763713" y="1341438"/>
            <a:ext cx="7129462" cy="4751387"/>
          </a:xfrm>
        </p:spPr>
        <p:txBody>
          <a:bodyPr/>
          <a:lstStyle/>
          <a:p>
            <a:pPr eaLnBrk="1" hangingPunct="1"/>
            <a:r>
              <a:rPr lang="en-US" dirty="0" smtClean="0"/>
              <a:t>Poor alignment of barge and terminal activities</a:t>
            </a:r>
          </a:p>
          <a:p>
            <a:pPr lvl="1" eaLnBrk="1" hangingPunct="1"/>
            <a:r>
              <a:rPr lang="en-US" sz="1800" dirty="0" smtClean="0"/>
              <a:t>Barges leave harbor too late due to waiting time of barges at terminals and inefficient routes through the harbor.</a:t>
            </a:r>
          </a:p>
          <a:p>
            <a:pPr lvl="1" eaLnBrk="1" hangingPunct="1"/>
            <a:r>
              <a:rPr lang="en-US" sz="1800" dirty="0" smtClean="0"/>
              <a:t>Inefficient utilization of quay capacity.</a:t>
            </a:r>
          </a:p>
          <a:p>
            <a:pPr eaLnBrk="1" hangingPunct="1"/>
            <a:r>
              <a:rPr lang="en-US" dirty="0" smtClean="0"/>
              <a:t>Number 1 problem in barge hinterland container transportation!</a:t>
            </a:r>
          </a:p>
          <a:p>
            <a:pPr eaLnBrk="1" hangingPunct="1"/>
            <a:r>
              <a:rPr lang="en-US" dirty="0" smtClean="0"/>
              <a:t>Everyone can benefit when activities are aligned and appointments become reliable</a:t>
            </a:r>
          </a:p>
          <a:p>
            <a:pPr eaLnBrk="1" hangingPunct="1"/>
            <a:r>
              <a:rPr lang="en-US" dirty="0" smtClean="0"/>
              <a:t>However:</a:t>
            </a:r>
          </a:p>
          <a:p>
            <a:pPr lvl="1" eaLnBrk="1" hangingPunct="1"/>
            <a:r>
              <a:rPr lang="en-US" dirty="0"/>
              <a:t>Shared problem, no single problem </a:t>
            </a:r>
            <a:r>
              <a:rPr lang="en-US" dirty="0" smtClean="0"/>
              <a:t>owner, </a:t>
            </a:r>
            <a:r>
              <a:rPr lang="en-GB" dirty="0"/>
              <a:t>players want to stay in control of their own </a:t>
            </a:r>
            <a:r>
              <a:rPr lang="en-GB" dirty="0" smtClean="0"/>
              <a:t>operations</a:t>
            </a:r>
          </a:p>
          <a:p>
            <a:pPr lvl="1"/>
            <a:r>
              <a:rPr lang="en-GB" dirty="0"/>
              <a:t>Limited information sharing: players are competitors and reluctant to share information</a:t>
            </a:r>
          </a:p>
          <a:p>
            <a:pPr lvl="1"/>
            <a:r>
              <a:rPr lang="en-GB" dirty="0"/>
              <a:t>No contractual </a:t>
            </a:r>
            <a:r>
              <a:rPr lang="en-GB" dirty="0" smtClean="0"/>
              <a:t>relationships.</a:t>
            </a:r>
            <a:endParaRPr lang="en-GB" dirty="0"/>
          </a:p>
          <a:p>
            <a:pPr lvl="1" eaLnBrk="1" hangingPunct="1"/>
            <a:endParaRPr lang="en-GB" dirty="0"/>
          </a:p>
          <a:p>
            <a:pPr lvl="1" eaLnBrk="1" hangingPunct="1"/>
            <a:endParaRPr lang="en-US" dirty="0"/>
          </a:p>
          <a:p>
            <a:pPr eaLnBrk="1" hangingPunct="1"/>
            <a:endParaRPr lang="en-US" dirty="0" smtClean="0"/>
          </a:p>
        </p:txBody>
      </p:sp>
      <p:sp>
        <p:nvSpPr>
          <p:cNvPr id="10244"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10246"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9C7F86-D748-49AB-BED2-6E1E70958E34}" type="slidenum">
              <a:rPr lang="en-GB" smtClean="0"/>
              <a:pPr eaLnBrk="1" hangingPunct="1"/>
              <a:t>58</a:t>
            </a:fld>
            <a:r>
              <a:rPr lang="en-GB" dirty="0" smtClean="0"/>
              <a:t>/71</a:t>
            </a:r>
          </a:p>
        </p:txBody>
      </p:sp>
      <p:pic>
        <p:nvPicPr>
          <p:cNvPr id="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D:\Projecten\BATMAN\WebsiteBackups\SiteV130412\images\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22438" y="6309320"/>
            <a:ext cx="421771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p:txBody>
          <a:bodyPr/>
          <a:lstStyle/>
          <a:p>
            <a:pPr eaLnBrk="1" hangingPunct="1"/>
            <a:r>
              <a:rPr lang="nl-NL" dirty="0" smtClean="0"/>
              <a:t>CURRENT SITUATION</a:t>
            </a:r>
          </a:p>
        </p:txBody>
      </p:sp>
      <p:pic>
        <p:nvPicPr>
          <p:cNvPr id="12292" name="Picture 3" descr="Image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0825" y="1594767"/>
            <a:ext cx="8621713" cy="435451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93"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12294"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506C12-2325-4A18-B03B-F0B162AA8F35}" type="slidenum">
              <a:rPr lang="en-GB" smtClean="0"/>
              <a:pPr eaLnBrk="1" hangingPunct="1"/>
              <a:t>59</a:t>
            </a:fld>
            <a:r>
              <a:rPr lang="en-GB" dirty="0" smtClean="0"/>
              <a:t>/71</a:t>
            </a:r>
          </a:p>
        </p:txBody>
      </p:sp>
      <p:pic>
        <p:nvPicPr>
          <p:cNvPr id="7" name="Picture 9" descr="D:\Projecten\BATMAN\WebsiteBackups\SiteV130412\images\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62125" y="44450"/>
            <a:ext cx="7121525" cy="1008063"/>
          </a:xfrm>
        </p:spPr>
        <p:txBody>
          <a:bodyPr/>
          <a:lstStyle/>
          <a:p>
            <a:pPr eaLnBrk="1" hangingPunct="1"/>
            <a:r>
              <a:rPr lang="en-US" altLang="nl-NL" smtClean="0"/>
              <a:t>UNDERGROUND CONTAINERS</a:t>
            </a:r>
          </a:p>
        </p:txBody>
      </p:sp>
      <p:pic>
        <p:nvPicPr>
          <p:cNvPr id="10243"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3"/>
          <p:cNvSpPr txBox="1">
            <a:spLocks noChangeArrowheads="1"/>
          </p:cNvSpPr>
          <p:nvPr/>
        </p:nvSpPr>
        <p:spPr bwMode="auto">
          <a:xfrm>
            <a:off x="1763713" y="1341438"/>
            <a:ext cx="7272337"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255588" indent="-255588"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lnSpc>
                <a:spcPts val="2500"/>
              </a:lnSpc>
              <a:spcBef>
                <a:spcPct val="20000"/>
              </a:spcBef>
              <a:buFont typeface="Wingdings" pitchFamily="2" charset="2"/>
              <a:buChar char="§"/>
            </a:pPr>
            <a:endParaRPr lang="en-US" altLang="nl-NL"/>
          </a:p>
        </p:txBody>
      </p:sp>
      <p:pic>
        <p:nvPicPr>
          <p:cNvPr id="1024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713" y="1341438"/>
            <a:ext cx="7251700" cy="477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sp>
        <p:nvSpPr>
          <p:cNvPr id="10247"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59ACC8-F573-48D4-B1F0-577EFAE6485E}" type="slidenum">
              <a:rPr lang="en-GB" altLang="nl-NL" smtClean="0"/>
              <a:pPr eaLnBrk="1" hangingPunct="1"/>
              <a:t>6</a:t>
            </a:fld>
            <a:r>
              <a:rPr lang="en-GB" altLang="nl-NL" dirty="0" smtClean="0"/>
              <a:t>/71</a:t>
            </a:r>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637499"/>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3"/>
          <p:cNvSpPr>
            <a:spLocks noChangeArrowheads="1"/>
          </p:cNvSpPr>
          <p:nvPr/>
        </p:nvSpPr>
        <p:spPr bwMode="auto">
          <a:xfrm>
            <a:off x="0" y="1844675"/>
            <a:ext cx="1763713"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71" name="Oval 4"/>
          <p:cNvSpPr>
            <a:spLocks noChangeArrowheads="1"/>
          </p:cNvSpPr>
          <p:nvPr/>
        </p:nvSpPr>
        <p:spPr bwMode="auto">
          <a:xfrm>
            <a:off x="5461000" y="1717675"/>
            <a:ext cx="3457575" cy="2159000"/>
          </a:xfrm>
          <a:prstGeom prst="ellipse">
            <a:avLst/>
          </a:prstGeom>
          <a:solidFill>
            <a:srgbClr val="EFF4FF"/>
          </a:solidFill>
          <a:ln w="9525" algn="ctr">
            <a:solidFill>
              <a:srgbClr val="969696"/>
            </a:solidFill>
            <a:round/>
            <a:headEnd/>
            <a:tailEnd/>
          </a:ln>
        </p:spPr>
        <p:txBody>
          <a:bodyPr/>
          <a:lstStyle/>
          <a:p>
            <a:endParaRPr lang="en-US"/>
          </a:p>
        </p:txBody>
      </p:sp>
      <p:sp>
        <p:nvSpPr>
          <p:cNvPr id="11272" name="Rectangle 5"/>
          <p:cNvSpPr>
            <a:spLocks noGrp="1" noChangeArrowheads="1"/>
          </p:cNvSpPr>
          <p:nvPr>
            <p:ph type="title"/>
          </p:nvPr>
        </p:nvSpPr>
        <p:spPr/>
        <p:txBody>
          <a:bodyPr/>
          <a:lstStyle/>
          <a:p>
            <a:pPr eaLnBrk="1" hangingPunct="1"/>
            <a:r>
              <a:rPr lang="en-US" dirty="0" smtClean="0"/>
              <a:t>OUR SOLUTION: A MULTI-AGENT SYSTEM</a:t>
            </a:r>
          </a:p>
        </p:txBody>
      </p:sp>
      <p:sp>
        <p:nvSpPr>
          <p:cNvPr id="11274" name="Oval 7"/>
          <p:cNvSpPr>
            <a:spLocks noChangeArrowheads="1"/>
          </p:cNvSpPr>
          <p:nvPr/>
        </p:nvSpPr>
        <p:spPr bwMode="auto">
          <a:xfrm>
            <a:off x="1476375" y="2060575"/>
            <a:ext cx="3454400" cy="1728788"/>
          </a:xfrm>
          <a:prstGeom prst="ellipse">
            <a:avLst/>
          </a:prstGeom>
          <a:solidFill>
            <a:srgbClr val="E4E4E4"/>
          </a:solidFill>
          <a:ln w="9525" algn="ctr">
            <a:solidFill>
              <a:srgbClr val="969696"/>
            </a:solidFill>
            <a:round/>
            <a:headEnd/>
            <a:tailEnd/>
          </a:ln>
        </p:spPr>
        <p:txBody>
          <a:bodyPr/>
          <a:lstStyle/>
          <a:p>
            <a:endParaRPr lang="en-US"/>
          </a:p>
        </p:txBody>
      </p:sp>
      <p:sp>
        <p:nvSpPr>
          <p:cNvPr id="11275" name="Oval 8"/>
          <p:cNvSpPr>
            <a:spLocks noChangeArrowheads="1"/>
          </p:cNvSpPr>
          <p:nvPr/>
        </p:nvSpPr>
        <p:spPr bwMode="auto">
          <a:xfrm>
            <a:off x="1258888" y="3933825"/>
            <a:ext cx="3457575" cy="2159000"/>
          </a:xfrm>
          <a:prstGeom prst="ellipse">
            <a:avLst/>
          </a:prstGeom>
          <a:solidFill>
            <a:srgbClr val="EFF4FF"/>
          </a:solidFill>
          <a:ln w="9525" algn="ctr">
            <a:solidFill>
              <a:srgbClr val="969696"/>
            </a:solidFill>
            <a:round/>
            <a:headEnd/>
            <a:tailEnd/>
          </a:ln>
        </p:spPr>
        <p:txBody>
          <a:bodyPr/>
          <a:lstStyle/>
          <a:p>
            <a:endParaRPr lang="en-US"/>
          </a:p>
        </p:txBody>
      </p:sp>
      <p:sp>
        <p:nvSpPr>
          <p:cNvPr id="11276" name="Oval 9"/>
          <p:cNvSpPr>
            <a:spLocks noChangeArrowheads="1"/>
          </p:cNvSpPr>
          <p:nvPr/>
        </p:nvSpPr>
        <p:spPr bwMode="auto">
          <a:xfrm>
            <a:off x="5640388" y="3979863"/>
            <a:ext cx="3324225" cy="2185987"/>
          </a:xfrm>
          <a:prstGeom prst="ellipse">
            <a:avLst/>
          </a:prstGeom>
          <a:solidFill>
            <a:srgbClr val="E4E4E4"/>
          </a:solidFill>
          <a:ln w="9525" algn="ctr">
            <a:solidFill>
              <a:srgbClr val="969696"/>
            </a:solidFill>
            <a:round/>
            <a:headEnd/>
            <a:tailEnd/>
          </a:ln>
        </p:spPr>
        <p:txBody>
          <a:bodyPr/>
          <a:lstStyle/>
          <a:p>
            <a:endParaRPr lang="en-US"/>
          </a:p>
        </p:txBody>
      </p:sp>
      <p:sp>
        <p:nvSpPr>
          <p:cNvPr id="11280" name="Text Box 13"/>
          <p:cNvSpPr txBox="1">
            <a:spLocks noChangeArrowheads="1"/>
          </p:cNvSpPr>
          <p:nvPr/>
        </p:nvSpPr>
        <p:spPr bwMode="auto">
          <a:xfrm>
            <a:off x="4427538" y="3789363"/>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333333"/>
                </a:solidFill>
                <a:cs typeface="Arial" charset="0"/>
              </a:rPr>
              <a:t>appointments</a:t>
            </a:r>
            <a:endParaRPr lang="nl-NL">
              <a:solidFill>
                <a:srgbClr val="333333"/>
              </a:solidFill>
              <a:cs typeface="Arial" charset="0"/>
            </a:endParaRPr>
          </a:p>
        </p:txBody>
      </p:sp>
      <p:sp>
        <p:nvSpPr>
          <p:cNvPr id="11282" name="Text Box 15"/>
          <p:cNvSpPr txBox="1">
            <a:spLocks noChangeArrowheads="1"/>
          </p:cNvSpPr>
          <p:nvPr/>
        </p:nvSpPr>
        <p:spPr bwMode="auto">
          <a:xfrm>
            <a:off x="2124075" y="5734050"/>
            <a:ext cx="166846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b="1">
                <a:solidFill>
                  <a:srgbClr val="333333"/>
                </a:solidFill>
                <a:ea typeface="PMingLiU" pitchFamily="18" charset="-120"/>
                <a:cs typeface="Arial" charset="0"/>
              </a:rPr>
              <a:t>Terminal operator</a:t>
            </a:r>
            <a:endParaRPr lang="en-US" sz="1400">
              <a:ea typeface="PMingLiU" pitchFamily="18" charset="-120"/>
              <a:cs typeface="Arial" charset="0"/>
            </a:endParaRPr>
          </a:p>
        </p:txBody>
      </p:sp>
      <p:sp>
        <p:nvSpPr>
          <p:cNvPr id="11283" name="Text Box 16"/>
          <p:cNvSpPr txBox="1">
            <a:spLocks noChangeArrowheads="1"/>
          </p:cNvSpPr>
          <p:nvPr/>
        </p:nvSpPr>
        <p:spPr bwMode="auto">
          <a:xfrm>
            <a:off x="6443663" y="5734050"/>
            <a:ext cx="14192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b="1">
                <a:solidFill>
                  <a:srgbClr val="333333"/>
                </a:solidFill>
                <a:ea typeface="PMingLiU" pitchFamily="18" charset="-120"/>
                <a:cs typeface="Arial" charset="0"/>
              </a:rPr>
              <a:t>Barge operator</a:t>
            </a:r>
            <a:endParaRPr lang="en-US" sz="1400">
              <a:ea typeface="PMingLiU" pitchFamily="18" charset="-120"/>
              <a:cs typeface="Arial" charset="0"/>
            </a:endParaRPr>
          </a:p>
        </p:txBody>
      </p:sp>
      <p:pic>
        <p:nvPicPr>
          <p:cNvPr id="11284"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08400" y="2492375"/>
            <a:ext cx="792163" cy="790575"/>
          </a:xfrm>
          <a:prstGeom prst="rect">
            <a:avLst/>
          </a:prstGeom>
          <a:solidFill>
            <a:srgbClr val="FF0000"/>
          </a:solidFill>
          <a:ln w="38100" algn="ctr">
            <a:solidFill>
              <a:schemeClr val="tx1"/>
            </a:solidFill>
            <a:miter lim="800000"/>
            <a:headEnd/>
            <a:tailEnd/>
          </a:ln>
        </p:spPr>
      </p:pic>
      <p:pic>
        <p:nvPicPr>
          <p:cNvPr id="11285"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9475" y="4510088"/>
            <a:ext cx="863600" cy="863600"/>
          </a:xfrm>
          <a:prstGeom prst="rect">
            <a:avLst/>
          </a:prstGeom>
          <a:solidFill>
            <a:srgbClr val="FF0000"/>
          </a:solidFill>
          <a:ln w="38100" algn="ctr">
            <a:solidFill>
              <a:schemeClr val="tx1"/>
            </a:solidFill>
            <a:miter lim="800000"/>
            <a:headEnd/>
            <a:tailEnd/>
          </a:ln>
        </p:spPr>
      </p:pic>
      <p:pic>
        <p:nvPicPr>
          <p:cNvPr id="11286" name="Picture 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88063" y="4508500"/>
            <a:ext cx="788987" cy="785813"/>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87" name="Text Box 21"/>
          <p:cNvSpPr txBox="1">
            <a:spLocks noChangeArrowheads="1"/>
          </p:cNvSpPr>
          <p:nvPr/>
        </p:nvSpPr>
        <p:spPr bwMode="auto">
          <a:xfrm>
            <a:off x="3465513" y="3284538"/>
            <a:ext cx="13223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agent</a:t>
            </a:r>
            <a:endParaRPr lang="en-US" sz="1400">
              <a:ea typeface="PMingLiU" pitchFamily="18" charset="-120"/>
              <a:cs typeface="Arial" charset="0"/>
            </a:endParaRPr>
          </a:p>
        </p:txBody>
      </p:sp>
      <p:sp>
        <p:nvSpPr>
          <p:cNvPr id="11288" name="Text Box 22"/>
          <p:cNvSpPr txBox="1">
            <a:spLocks noChangeArrowheads="1"/>
          </p:cNvSpPr>
          <p:nvPr/>
        </p:nvSpPr>
        <p:spPr bwMode="auto">
          <a:xfrm>
            <a:off x="5795963" y="5300663"/>
            <a:ext cx="13223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agent</a:t>
            </a:r>
            <a:endParaRPr lang="en-US" sz="1400">
              <a:ea typeface="PMingLiU" pitchFamily="18" charset="-120"/>
              <a:cs typeface="Arial" charset="0"/>
            </a:endParaRPr>
          </a:p>
        </p:txBody>
      </p:sp>
      <p:sp>
        <p:nvSpPr>
          <p:cNvPr id="11289" name="Text Box 23"/>
          <p:cNvSpPr txBox="1">
            <a:spLocks noChangeArrowheads="1"/>
          </p:cNvSpPr>
          <p:nvPr/>
        </p:nvSpPr>
        <p:spPr bwMode="auto">
          <a:xfrm>
            <a:off x="5697538" y="3213100"/>
            <a:ext cx="13223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agent</a:t>
            </a:r>
            <a:endParaRPr lang="en-US" sz="1400">
              <a:ea typeface="PMingLiU" pitchFamily="18" charset="-120"/>
              <a:cs typeface="Arial" charset="0"/>
            </a:endParaRPr>
          </a:p>
        </p:txBody>
      </p:sp>
      <p:sp>
        <p:nvSpPr>
          <p:cNvPr id="11290" name="Text Box 24"/>
          <p:cNvSpPr txBox="1">
            <a:spLocks noChangeArrowheads="1"/>
          </p:cNvSpPr>
          <p:nvPr/>
        </p:nvSpPr>
        <p:spPr bwMode="auto">
          <a:xfrm>
            <a:off x="3178175" y="5373688"/>
            <a:ext cx="13223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agent</a:t>
            </a:r>
            <a:endParaRPr lang="en-US" sz="1400">
              <a:ea typeface="PMingLiU" pitchFamily="18" charset="-120"/>
              <a:cs typeface="Arial" charset="0"/>
            </a:endParaRPr>
          </a:p>
        </p:txBody>
      </p:sp>
      <p:sp>
        <p:nvSpPr>
          <p:cNvPr id="11291" name="Line 25"/>
          <p:cNvSpPr>
            <a:spLocks noChangeShapeType="1"/>
          </p:cNvSpPr>
          <p:nvPr/>
        </p:nvSpPr>
        <p:spPr bwMode="auto">
          <a:xfrm>
            <a:off x="2987675" y="2997200"/>
            <a:ext cx="576263"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292" name="Line 26"/>
          <p:cNvSpPr>
            <a:spLocks noChangeShapeType="1"/>
          </p:cNvSpPr>
          <p:nvPr/>
        </p:nvSpPr>
        <p:spPr bwMode="auto">
          <a:xfrm>
            <a:off x="2771775" y="4941888"/>
            <a:ext cx="431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293" name="Line 27"/>
          <p:cNvSpPr>
            <a:spLocks noChangeShapeType="1"/>
          </p:cNvSpPr>
          <p:nvPr/>
        </p:nvSpPr>
        <p:spPr bwMode="auto">
          <a:xfrm>
            <a:off x="7019925" y="5013325"/>
            <a:ext cx="504825"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294" name="Line 28"/>
          <p:cNvSpPr>
            <a:spLocks noChangeShapeType="1"/>
          </p:cNvSpPr>
          <p:nvPr/>
        </p:nvSpPr>
        <p:spPr bwMode="auto">
          <a:xfrm flipV="1">
            <a:off x="6877050" y="2852738"/>
            <a:ext cx="430213"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295" name="Text Box 29"/>
          <p:cNvSpPr txBox="1">
            <a:spLocks noChangeArrowheads="1"/>
          </p:cNvSpPr>
          <p:nvPr/>
        </p:nvSpPr>
        <p:spPr bwMode="auto">
          <a:xfrm>
            <a:off x="7235825" y="5302250"/>
            <a:ext cx="15843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planner</a:t>
            </a:r>
            <a:endParaRPr lang="en-US" sz="1400">
              <a:ea typeface="PMingLiU" pitchFamily="18" charset="-120"/>
              <a:cs typeface="Arial" charset="0"/>
            </a:endParaRPr>
          </a:p>
        </p:txBody>
      </p:sp>
      <p:pic>
        <p:nvPicPr>
          <p:cNvPr id="11296" name="Picture 30" descr="Image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80288" y="2276475"/>
            <a:ext cx="865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7" name="Text Box 31"/>
          <p:cNvSpPr txBox="1">
            <a:spLocks noChangeArrowheads="1"/>
          </p:cNvSpPr>
          <p:nvPr/>
        </p:nvSpPr>
        <p:spPr bwMode="auto">
          <a:xfrm>
            <a:off x="1260475" y="5284788"/>
            <a:ext cx="175418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planner</a:t>
            </a:r>
          </a:p>
        </p:txBody>
      </p:sp>
      <p:sp>
        <p:nvSpPr>
          <p:cNvPr id="11298" name="Text Box 32"/>
          <p:cNvSpPr txBox="1">
            <a:spLocks noChangeArrowheads="1"/>
          </p:cNvSpPr>
          <p:nvPr/>
        </p:nvSpPr>
        <p:spPr bwMode="auto">
          <a:xfrm>
            <a:off x="1811338" y="3355975"/>
            <a:ext cx="13223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planner</a:t>
            </a:r>
            <a:endParaRPr lang="en-US" sz="1400">
              <a:ea typeface="PMingLiU" pitchFamily="18" charset="-120"/>
              <a:cs typeface="Arial" charset="0"/>
            </a:endParaRPr>
          </a:p>
        </p:txBody>
      </p:sp>
      <p:sp>
        <p:nvSpPr>
          <p:cNvPr id="11299" name="Text Box 33"/>
          <p:cNvSpPr txBox="1">
            <a:spLocks noChangeArrowheads="1"/>
          </p:cNvSpPr>
          <p:nvPr/>
        </p:nvSpPr>
        <p:spPr bwMode="auto">
          <a:xfrm>
            <a:off x="6946900" y="3125788"/>
            <a:ext cx="175418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a:solidFill>
                  <a:srgbClr val="333333"/>
                </a:solidFill>
                <a:ea typeface="PMingLiU" pitchFamily="18" charset="-120"/>
                <a:cs typeface="Arial" charset="0"/>
              </a:rPr>
              <a:t>planner</a:t>
            </a:r>
          </a:p>
        </p:txBody>
      </p:sp>
      <p:pic>
        <p:nvPicPr>
          <p:cNvPr id="11300" name="Picture 3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81200" y="2420938"/>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3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20838" y="4292600"/>
            <a:ext cx="10080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3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24750" y="4365625"/>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3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868988" y="2349500"/>
            <a:ext cx="863600" cy="863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04" name="Rectangle 38"/>
          <p:cNvSpPr>
            <a:spLocks noChangeArrowheads="1"/>
          </p:cNvSpPr>
          <p:nvPr/>
        </p:nvSpPr>
        <p:spPr bwMode="auto">
          <a:xfrm>
            <a:off x="3132138" y="1916113"/>
            <a:ext cx="3960812" cy="3744912"/>
          </a:xfrm>
          <a:prstGeom prst="rect">
            <a:avLst/>
          </a:prstGeom>
          <a:noFill/>
          <a:ln w="38100">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a:p>
        </p:txBody>
      </p:sp>
      <p:sp>
        <p:nvSpPr>
          <p:cNvPr id="11305" name="Text Box 39"/>
          <p:cNvSpPr txBox="1">
            <a:spLocks noChangeArrowheads="1"/>
          </p:cNvSpPr>
          <p:nvPr/>
        </p:nvSpPr>
        <p:spPr bwMode="auto">
          <a:xfrm>
            <a:off x="6397625" y="1900238"/>
            <a:ext cx="1668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b="1">
                <a:solidFill>
                  <a:srgbClr val="333333"/>
                </a:solidFill>
                <a:ea typeface="PMingLiU" pitchFamily="18" charset="-120"/>
                <a:cs typeface="Arial" charset="0"/>
              </a:rPr>
              <a:t>Terminal operator</a:t>
            </a:r>
            <a:endParaRPr lang="en-US" sz="1400">
              <a:ea typeface="PMingLiU" pitchFamily="18" charset="-120"/>
              <a:cs typeface="Arial" charset="0"/>
            </a:endParaRPr>
          </a:p>
        </p:txBody>
      </p:sp>
      <p:sp>
        <p:nvSpPr>
          <p:cNvPr id="11306" name="Text Box 40"/>
          <p:cNvSpPr txBox="1">
            <a:spLocks noChangeArrowheads="1"/>
          </p:cNvSpPr>
          <p:nvPr/>
        </p:nvSpPr>
        <p:spPr bwMode="auto">
          <a:xfrm>
            <a:off x="2505075" y="2133600"/>
            <a:ext cx="14192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864" tIns="27432" rIns="54864" bIns="2743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400" b="1">
                <a:solidFill>
                  <a:srgbClr val="333333"/>
                </a:solidFill>
                <a:ea typeface="PMingLiU" pitchFamily="18" charset="-120"/>
                <a:cs typeface="Arial" charset="0"/>
              </a:rPr>
              <a:t>Barge operator</a:t>
            </a:r>
            <a:endParaRPr lang="en-US" sz="1400">
              <a:ea typeface="PMingLiU" pitchFamily="18" charset="-120"/>
              <a:cs typeface="Arial" charset="0"/>
            </a:endParaRPr>
          </a:p>
        </p:txBody>
      </p:sp>
      <p:sp>
        <p:nvSpPr>
          <p:cNvPr id="163881" name="Text Box 41"/>
          <p:cNvSpPr txBox="1">
            <a:spLocks noChangeArrowheads="1"/>
          </p:cNvSpPr>
          <p:nvPr/>
        </p:nvSpPr>
        <p:spPr bwMode="auto">
          <a:xfrm>
            <a:off x="4572000" y="2709863"/>
            <a:ext cx="1193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011001110101</a:t>
            </a:r>
            <a:endParaRPr lang="nl-NL" sz="1200"/>
          </a:p>
        </p:txBody>
      </p:sp>
      <p:sp>
        <p:nvSpPr>
          <p:cNvPr id="11308" name="Line 42"/>
          <p:cNvSpPr>
            <a:spLocks noChangeShapeType="1"/>
          </p:cNvSpPr>
          <p:nvPr/>
        </p:nvSpPr>
        <p:spPr bwMode="auto">
          <a:xfrm>
            <a:off x="4643438" y="2997200"/>
            <a:ext cx="108108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3883" name="Text Box 43"/>
          <p:cNvSpPr txBox="1">
            <a:spLocks noChangeArrowheads="1"/>
          </p:cNvSpPr>
          <p:nvPr/>
        </p:nvSpPr>
        <p:spPr bwMode="auto">
          <a:xfrm>
            <a:off x="4572000" y="5013325"/>
            <a:ext cx="1193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011001110101</a:t>
            </a:r>
            <a:endParaRPr lang="nl-NL" sz="1200"/>
          </a:p>
        </p:txBody>
      </p:sp>
      <p:sp>
        <p:nvSpPr>
          <p:cNvPr id="11310" name="Line 44"/>
          <p:cNvSpPr>
            <a:spLocks noChangeShapeType="1"/>
          </p:cNvSpPr>
          <p:nvPr/>
        </p:nvSpPr>
        <p:spPr bwMode="auto">
          <a:xfrm>
            <a:off x="4643438" y="4940300"/>
            <a:ext cx="108108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311" name="Text Box 45"/>
          <p:cNvSpPr txBox="1">
            <a:spLocks noChangeArrowheads="1"/>
          </p:cNvSpPr>
          <p:nvPr/>
        </p:nvSpPr>
        <p:spPr bwMode="auto">
          <a:xfrm rot="-5400000">
            <a:off x="3285332" y="3799681"/>
            <a:ext cx="85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01100111</a:t>
            </a:r>
            <a:endParaRPr lang="nl-NL" sz="1200"/>
          </a:p>
        </p:txBody>
      </p:sp>
      <p:sp>
        <p:nvSpPr>
          <p:cNvPr id="11312" name="Line 46"/>
          <p:cNvSpPr>
            <a:spLocks noChangeShapeType="1"/>
          </p:cNvSpPr>
          <p:nvPr/>
        </p:nvSpPr>
        <p:spPr bwMode="auto">
          <a:xfrm rot="5400000">
            <a:off x="3599656" y="3969544"/>
            <a:ext cx="649288"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313" name="Text Box 47"/>
          <p:cNvSpPr txBox="1">
            <a:spLocks noChangeArrowheads="1"/>
          </p:cNvSpPr>
          <p:nvPr/>
        </p:nvSpPr>
        <p:spPr bwMode="auto">
          <a:xfrm rot="5400000" flipH="1">
            <a:off x="6009482" y="3791744"/>
            <a:ext cx="85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01100111</a:t>
            </a:r>
            <a:endParaRPr lang="nl-NL" sz="1200"/>
          </a:p>
        </p:txBody>
      </p:sp>
      <p:sp>
        <p:nvSpPr>
          <p:cNvPr id="11314" name="Line 48"/>
          <p:cNvSpPr>
            <a:spLocks noChangeShapeType="1"/>
          </p:cNvSpPr>
          <p:nvPr/>
        </p:nvSpPr>
        <p:spPr bwMode="auto">
          <a:xfrm rot="16200000" flipH="1">
            <a:off x="5963444" y="3961607"/>
            <a:ext cx="64928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3891" name="Rectangle 51"/>
          <p:cNvSpPr>
            <a:spLocks noChangeArrowheads="1"/>
          </p:cNvSpPr>
          <p:nvPr/>
        </p:nvSpPr>
        <p:spPr bwMode="auto">
          <a:xfrm>
            <a:off x="3132138" y="1916113"/>
            <a:ext cx="3960812" cy="3744912"/>
          </a:xfrm>
          <a:prstGeom prst="rect">
            <a:avLst/>
          </a:prstGeom>
          <a:solidFill>
            <a:srgbClr val="93B7FF">
              <a:alpha val="74901"/>
            </a:srgbClr>
          </a:solidFill>
          <a:ln w="38100">
            <a:solidFill>
              <a:schemeClr val="tx1"/>
            </a:solidFill>
            <a:prstDash val="dash"/>
            <a:miter lim="800000"/>
            <a:headEnd/>
            <a:tailEnd/>
          </a:ln>
        </p:spPr>
        <p:txBody>
          <a:bodyPr wrap="none" anchor="ctr"/>
          <a:lstStyle/>
          <a:p>
            <a:pPr algn="ctr"/>
            <a:r>
              <a:rPr lang="en-US" sz="2000"/>
              <a:t>Multi-Agent system</a:t>
            </a:r>
            <a:endParaRPr lang="nl-NL" sz="2000"/>
          </a:p>
        </p:txBody>
      </p:sp>
      <p:sp>
        <p:nvSpPr>
          <p:cNvPr id="53"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54" name="Slide Number Placeholder 1"/>
          <p:cNvSpPr>
            <a:spLocks noGrp="1"/>
          </p:cNvSpPr>
          <p:nvPr>
            <p:ph type="sldNum" sz="quarter" idx="11"/>
          </p:nvPr>
        </p:nvSpPr>
        <p:spPr>
          <a:xfrm>
            <a:off x="8388350" y="6400800"/>
            <a:ext cx="495300"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506C12-2325-4A18-B03B-F0B162AA8F35}" type="slidenum">
              <a:rPr lang="en-GB" smtClean="0"/>
              <a:pPr eaLnBrk="1" hangingPunct="1"/>
              <a:t>60</a:t>
            </a:fld>
            <a:r>
              <a:rPr lang="en-GB" dirty="0" smtClean="0"/>
              <a:t>/71</a:t>
            </a:r>
          </a:p>
        </p:txBody>
      </p:sp>
      <p:pic>
        <p:nvPicPr>
          <p:cNvPr id="56" name="Picture 9" descr="D:\Projecten\BATMAN\WebsiteBackups\SiteV130412\images\log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163890" name="AutoShape 50"/>
          <p:cNvSpPr>
            <a:spLocks noChangeArrowheads="1"/>
          </p:cNvSpPr>
          <p:nvPr/>
        </p:nvSpPr>
        <p:spPr bwMode="auto">
          <a:xfrm rot="20888227" flipH="1">
            <a:off x="4424723" y="1371916"/>
            <a:ext cx="3122982" cy="1198117"/>
          </a:xfrm>
          <a:prstGeom prst="rightArrowCallout">
            <a:avLst>
              <a:gd name="adj1" fmla="val 25000"/>
              <a:gd name="adj2" fmla="val 25000"/>
              <a:gd name="adj3" fmla="val 33297"/>
              <a:gd name="adj4" fmla="val 77289"/>
            </a:avLst>
          </a:prstGeom>
          <a:solidFill>
            <a:srgbClr val="FFFF66"/>
          </a:solidFill>
          <a:ln w="9525" algn="ctr">
            <a:solidFill>
              <a:srgbClr val="333333"/>
            </a:solidFill>
            <a:miter lim="800000"/>
            <a:headEnd/>
            <a:tailEnd/>
          </a:ln>
        </p:spPr>
        <p:txBody>
          <a:bodyPr wrap="none" anchor="ctr"/>
          <a:lstStyle/>
          <a:p>
            <a:pPr algn="ctr"/>
            <a:r>
              <a:rPr lang="en-US" smtClean="0">
                <a:solidFill>
                  <a:srgbClr val="333333"/>
                </a:solidFill>
                <a:cs typeface="Arial" charset="0"/>
              </a:rPr>
              <a:t>An agent is a piece</a:t>
            </a:r>
            <a:br>
              <a:rPr lang="en-US" smtClean="0">
                <a:solidFill>
                  <a:srgbClr val="333333"/>
                </a:solidFill>
                <a:cs typeface="Arial" charset="0"/>
              </a:rPr>
            </a:br>
            <a:r>
              <a:rPr lang="en-US" smtClean="0">
                <a:solidFill>
                  <a:srgbClr val="333333"/>
                </a:solidFill>
                <a:cs typeface="Arial" charset="0"/>
              </a:rPr>
              <a:t>of software and </a:t>
            </a:r>
          </a:p>
          <a:p>
            <a:pPr algn="ctr"/>
            <a:r>
              <a:rPr lang="en-US" smtClean="0">
                <a:solidFill>
                  <a:srgbClr val="333333"/>
                </a:solidFill>
                <a:cs typeface="Arial" charset="0"/>
              </a:rPr>
              <a:t>company specific</a:t>
            </a:r>
            <a:endParaRPr lang="en-US">
              <a:solidFill>
                <a:srgbClr val="333333"/>
              </a:solidFill>
              <a:cs typeface="Arial" charset="0"/>
            </a:endParaRPr>
          </a:p>
        </p:txBody>
      </p:sp>
      <p:pic>
        <p:nvPicPr>
          <p:cNvPr id="2050" name="Picture 2" descr="D:\Projecten\BATMAN\WebsiteOriginals\NewIcons\ship.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863523" y="5553075"/>
            <a:ext cx="1151732" cy="43937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D:\Projecten\BATMAN\WebsiteOriginals\NewIcons\ship.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44972" y="2201251"/>
            <a:ext cx="1151732" cy="43937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Projecten\BATMAN\WebsiteOriginals\NewIcons\crane.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278733" y="1616266"/>
            <a:ext cx="681752" cy="10243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D:\Projecten\BATMAN\WebsiteOriginals\NewIcons\crane.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15961" y="4854154"/>
            <a:ext cx="681752" cy="102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46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90"/>
                                        </p:tgtEl>
                                        <p:attrNameLst>
                                          <p:attrName>style.visibility</p:attrName>
                                        </p:attrNameLst>
                                      </p:cBhvr>
                                      <p:to>
                                        <p:strVal val="visible"/>
                                      </p:to>
                                    </p:set>
                                    <p:anim calcmode="lin" valueType="num">
                                      <p:cBhvr additive="base">
                                        <p:cTn id="7" dur="500" fill="hold"/>
                                        <p:tgtEl>
                                          <p:spTgt spid="163890"/>
                                        </p:tgtEl>
                                        <p:attrNameLst>
                                          <p:attrName>ppt_x</p:attrName>
                                        </p:attrNameLst>
                                      </p:cBhvr>
                                      <p:tavLst>
                                        <p:tav tm="0">
                                          <p:val>
                                            <p:strVal val="0-#ppt_w/2"/>
                                          </p:val>
                                        </p:tav>
                                        <p:tav tm="100000">
                                          <p:val>
                                            <p:strVal val="#ppt_x"/>
                                          </p:val>
                                        </p:tav>
                                      </p:tavLst>
                                    </p:anim>
                                    <p:anim calcmode="lin" valueType="num">
                                      <p:cBhvr additive="base">
                                        <p:cTn id="8" dur="500" fill="hold"/>
                                        <p:tgtEl>
                                          <p:spTgt spid="163890"/>
                                        </p:tgtEl>
                                        <p:attrNameLst>
                                          <p:attrName>ppt_y</p:attrName>
                                        </p:attrNameLst>
                                      </p:cBhvr>
                                      <p:tavLst>
                                        <p:tav tm="0">
                                          <p:val>
                                            <p:strVal val="#ppt_y"/>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2000"/>
                                        <p:tgtEl>
                                          <p:spTgt spid="163891"/>
                                        </p:tgtEl>
                                      </p:cBhvr>
                                    </p:animEffect>
                                    <p:set>
                                      <p:cBhvr>
                                        <p:cTn id="11" dur="1" fill="hold">
                                          <p:stCondLst>
                                            <p:cond delay="1999"/>
                                          </p:stCondLst>
                                        </p:cTn>
                                        <p:tgtEl>
                                          <p:spTgt spid="163891"/>
                                        </p:tgtEl>
                                        <p:attrNameLst>
                                          <p:attrName>style.visibility</p:attrName>
                                        </p:attrNameLst>
                                      </p:cBhvr>
                                      <p:to>
                                        <p:strVal val="hidden"/>
                                      </p:to>
                                    </p:set>
                                  </p:childTnLst>
                                </p:cTn>
                              </p:par>
                            </p:childTnLst>
                          </p:cTn>
                        </p:par>
                        <p:par>
                          <p:cTn id="12" fill="hold">
                            <p:stCondLst>
                              <p:cond delay="2000"/>
                            </p:stCondLst>
                            <p:childTnLst>
                              <p:par>
                                <p:cTn id="13" presetID="34" presetClass="emph" presetSubtype="0" fill="hold" grpId="0" nodeType="afterEffect">
                                  <p:stCondLst>
                                    <p:cond delay="500"/>
                                  </p:stCondLst>
                                  <p:iterate type="lt">
                                    <p:tmPct val="10000"/>
                                  </p:iterate>
                                  <p:childTnLst>
                                    <p:animMotion origin="layout" path="M 0.0 0.0 L 0.0 -0.07213" pathEditMode="relative" ptsTypes="">
                                      <p:cBhvr>
                                        <p:cTn id="14" dur="250" accel="50000" decel="50000" autoRev="1" fill="hold">
                                          <p:stCondLst>
                                            <p:cond delay="0"/>
                                          </p:stCondLst>
                                        </p:cTn>
                                        <p:tgtEl>
                                          <p:spTgt spid="163881"/>
                                        </p:tgtEl>
                                        <p:attrNameLst>
                                          <p:attrName>ppt_x</p:attrName>
                                          <p:attrName>ppt_y</p:attrName>
                                        </p:attrNameLst>
                                      </p:cBhvr>
                                    </p:animMotion>
                                    <p:animRot by="1500000">
                                      <p:cBhvr>
                                        <p:cTn id="15" dur="125" fill="hold">
                                          <p:stCondLst>
                                            <p:cond delay="0"/>
                                          </p:stCondLst>
                                        </p:cTn>
                                        <p:tgtEl>
                                          <p:spTgt spid="163881"/>
                                        </p:tgtEl>
                                        <p:attrNameLst>
                                          <p:attrName>r</p:attrName>
                                        </p:attrNameLst>
                                      </p:cBhvr>
                                    </p:animRot>
                                    <p:animRot by="-1500000">
                                      <p:cBhvr>
                                        <p:cTn id="16" dur="125" fill="hold">
                                          <p:stCondLst>
                                            <p:cond delay="125"/>
                                          </p:stCondLst>
                                        </p:cTn>
                                        <p:tgtEl>
                                          <p:spTgt spid="163881"/>
                                        </p:tgtEl>
                                        <p:attrNameLst>
                                          <p:attrName>r</p:attrName>
                                        </p:attrNameLst>
                                      </p:cBhvr>
                                    </p:animRot>
                                    <p:animRot by="-1500000">
                                      <p:cBhvr>
                                        <p:cTn id="17" dur="125" fill="hold">
                                          <p:stCondLst>
                                            <p:cond delay="250"/>
                                          </p:stCondLst>
                                        </p:cTn>
                                        <p:tgtEl>
                                          <p:spTgt spid="163881"/>
                                        </p:tgtEl>
                                        <p:attrNameLst>
                                          <p:attrName>r</p:attrName>
                                        </p:attrNameLst>
                                      </p:cBhvr>
                                    </p:animRot>
                                    <p:animRot by="1500000">
                                      <p:cBhvr>
                                        <p:cTn id="18" dur="125" fill="hold">
                                          <p:stCondLst>
                                            <p:cond delay="375"/>
                                          </p:stCondLst>
                                        </p:cTn>
                                        <p:tgtEl>
                                          <p:spTgt spid="163881"/>
                                        </p:tgtEl>
                                        <p:attrNameLst>
                                          <p:attrName>r</p:attrName>
                                        </p:attrNameLst>
                                      </p:cBhvr>
                                    </p:animRot>
                                  </p:childTnLst>
                                </p:cTn>
                              </p:par>
                            </p:childTnLst>
                          </p:cTn>
                        </p:par>
                        <p:par>
                          <p:cTn id="19" fill="hold">
                            <p:stCondLst>
                              <p:cond delay="3550"/>
                            </p:stCondLst>
                            <p:childTnLst>
                              <p:par>
                                <p:cTn id="20" presetID="34" presetClass="emph" presetSubtype="0" fill="hold" grpId="0" nodeType="afterEffect">
                                  <p:stCondLst>
                                    <p:cond delay="500"/>
                                  </p:stCondLst>
                                  <p:iterate type="lt">
                                    <p:tmPct val="10000"/>
                                  </p:iterate>
                                  <p:childTnLst>
                                    <p:animMotion origin="layout" path="M 0.0 0.0 L 0.0 -0.07213" pathEditMode="relative" ptsTypes="">
                                      <p:cBhvr>
                                        <p:cTn id="21" dur="250" accel="50000" decel="50000" autoRev="1" fill="hold">
                                          <p:stCondLst>
                                            <p:cond delay="0"/>
                                          </p:stCondLst>
                                        </p:cTn>
                                        <p:tgtEl>
                                          <p:spTgt spid="163883"/>
                                        </p:tgtEl>
                                        <p:attrNameLst>
                                          <p:attrName>ppt_x</p:attrName>
                                          <p:attrName>ppt_y</p:attrName>
                                        </p:attrNameLst>
                                      </p:cBhvr>
                                    </p:animMotion>
                                    <p:animRot by="1500000">
                                      <p:cBhvr>
                                        <p:cTn id="22" dur="125" fill="hold">
                                          <p:stCondLst>
                                            <p:cond delay="0"/>
                                          </p:stCondLst>
                                        </p:cTn>
                                        <p:tgtEl>
                                          <p:spTgt spid="163883"/>
                                        </p:tgtEl>
                                        <p:attrNameLst>
                                          <p:attrName>r</p:attrName>
                                        </p:attrNameLst>
                                      </p:cBhvr>
                                    </p:animRot>
                                    <p:animRot by="-1500000">
                                      <p:cBhvr>
                                        <p:cTn id="23" dur="125" fill="hold">
                                          <p:stCondLst>
                                            <p:cond delay="125"/>
                                          </p:stCondLst>
                                        </p:cTn>
                                        <p:tgtEl>
                                          <p:spTgt spid="163883"/>
                                        </p:tgtEl>
                                        <p:attrNameLst>
                                          <p:attrName>r</p:attrName>
                                        </p:attrNameLst>
                                      </p:cBhvr>
                                    </p:animRot>
                                    <p:animRot by="-1500000">
                                      <p:cBhvr>
                                        <p:cTn id="24" dur="125" fill="hold">
                                          <p:stCondLst>
                                            <p:cond delay="250"/>
                                          </p:stCondLst>
                                        </p:cTn>
                                        <p:tgtEl>
                                          <p:spTgt spid="163883"/>
                                        </p:tgtEl>
                                        <p:attrNameLst>
                                          <p:attrName>r</p:attrName>
                                        </p:attrNameLst>
                                      </p:cBhvr>
                                    </p:animRot>
                                    <p:animRot by="1500000">
                                      <p:cBhvr>
                                        <p:cTn id="25" dur="125" fill="hold">
                                          <p:stCondLst>
                                            <p:cond delay="375"/>
                                          </p:stCondLst>
                                        </p:cTn>
                                        <p:tgtEl>
                                          <p:spTgt spid="1638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1" grpId="0"/>
      <p:bldP spid="163883" grpId="0"/>
      <p:bldP spid="163891" grpId="0" animBg="1"/>
      <p:bldP spid="16389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13315"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0F29D7-7727-422D-A4E6-070D766E71D5}" type="slidenum">
              <a:rPr lang="en-GB" smtClean="0"/>
              <a:pPr eaLnBrk="1" hangingPunct="1"/>
              <a:t>61</a:t>
            </a:fld>
            <a:r>
              <a:rPr lang="en-GB" dirty="0" smtClean="0"/>
              <a:t>/71</a:t>
            </a:r>
          </a:p>
        </p:txBody>
      </p:sp>
      <p:pic>
        <p:nvPicPr>
          <p:cNvPr id="1331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504" y="116632"/>
            <a:ext cx="8928992" cy="584775"/>
          </a:xfrm>
          <a:prstGeom prst="rect">
            <a:avLst/>
          </a:prstGeom>
          <a:noFill/>
        </p:spPr>
        <p:txBody>
          <a:bodyPr wrap="square" rtlCol="0">
            <a:spAutoFit/>
          </a:bodyPr>
          <a:lstStyle/>
          <a:p>
            <a:pPr algn="ctr"/>
            <a:r>
              <a:rPr lang="en-US" sz="3200" dirty="0" smtClean="0">
                <a:solidFill>
                  <a:schemeClr val="bg1"/>
                </a:solidFill>
                <a:effectLst>
                  <a:glow rad="228600">
                    <a:schemeClr val="accent4">
                      <a:satMod val="175000"/>
                      <a:alpha val="40000"/>
                    </a:schemeClr>
                  </a:glow>
                </a:effectLst>
              </a:rPr>
              <a:t>BATMAN: Barge Terminal Multi-Agent Network</a:t>
            </a:r>
            <a:endParaRPr lang="en-GB" sz="3200" dirty="0">
              <a:solidFill>
                <a:schemeClr val="bg1"/>
              </a:solidFill>
              <a:effectLst>
                <a:glow rad="228600">
                  <a:schemeClr val="accent4">
                    <a:satMod val="175000"/>
                    <a:alpha val="40000"/>
                  </a:schemeClr>
                </a:glow>
              </a:effectLst>
            </a:endParaRPr>
          </a:p>
        </p:txBody>
      </p:sp>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FUNCTIONALITY</a:t>
            </a:r>
          </a:p>
        </p:txBody>
      </p:sp>
      <p:pic>
        <p:nvPicPr>
          <p:cNvPr id="819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Rectangle 3"/>
          <p:cNvSpPr txBox="1">
            <a:spLocks noChangeArrowheads="1"/>
          </p:cNvSpPr>
          <p:nvPr/>
        </p:nvSpPr>
        <p:spPr bwMode="auto">
          <a:xfrm>
            <a:off x="1763713" y="1341438"/>
            <a:ext cx="7129462"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255588" indent="-255588"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spcBef>
                <a:spcPct val="20000"/>
              </a:spcBef>
              <a:buFont typeface="Wingdings" pitchFamily="2" charset="2"/>
              <a:buChar char="§"/>
            </a:pPr>
            <a:r>
              <a:rPr lang="en-US" b="1" dirty="0" smtClean="0"/>
              <a:t>Barge operator agent: </a:t>
            </a:r>
            <a:r>
              <a:rPr lang="en-US" dirty="0" smtClean="0"/>
              <a:t>supports the barge operator with planning the rotation (order of terminal visits, making appointments with the terminals, monitoring delays, replanning).</a:t>
            </a:r>
          </a:p>
          <a:p>
            <a:pPr eaLnBrk="1" hangingPunct="1">
              <a:spcBef>
                <a:spcPct val="20000"/>
              </a:spcBef>
              <a:buFont typeface="Wingdings" pitchFamily="2" charset="2"/>
              <a:buChar char="§"/>
            </a:pPr>
            <a:r>
              <a:rPr lang="en-US" b="1" dirty="0" smtClean="0"/>
              <a:t>Terminal operator agent: </a:t>
            </a:r>
            <a:r>
              <a:rPr lang="en-US" dirty="0" smtClean="0"/>
              <a:t>supports the terminal operator with planning the loading/unloading times. Based on rules set by the terminal operator, the agent handles the barge requests on its own.</a:t>
            </a:r>
            <a:endParaRPr lang="en-US" dirty="0"/>
          </a:p>
        </p:txBody>
      </p:sp>
      <p:sp>
        <p:nvSpPr>
          <p:cNvPr id="8197" name="Footer Placeholder 4"/>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mtClean="0">
                <a:cs typeface="Arial" charset="0"/>
              </a:rPr>
              <a:t>Synchromodal Control Tower - Workshop 1 - 13 september 2012</a:t>
            </a:r>
            <a:endParaRPr lang="en-US" smtClean="0">
              <a:cs typeface="Arial" charset="0"/>
            </a:endParaRPr>
          </a:p>
        </p:txBody>
      </p:sp>
      <p:sp>
        <p:nvSpPr>
          <p:cNvPr id="8198"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BA86E8-8636-4776-A877-41A9F49EFC72}" type="slidenum">
              <a:rPr lang="en-GB" smtClean="0"/>
              <a:pPr eaLnBrk="1" hangingPunct="1"/>
              <a:t>62</a:t>
            </a:fld>
            <a:r>
              <a:rPr lang="en-GB" dirty="0" smtClean="0"/>
              <a:t>/71</a:t>
            </a:r>
          </a:p>
        </p:txBody>
      </p:sp>
      <p:sp>
        <p:nvSpPr>
          <p:cNvPr id="2" name="Rectangle 1"/>
          <p:cNvSpPr/>
          <p:nvPr/>
        </p:nvSpPr>
        <p:spPr>
          <a:xfrm>
            <a:off x="1722438" y="6381750"/>
            <a:ext cx="673735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1720" y="3501008"/>
            <a:ext cx="6271617" cy="297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057743"/>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COMMUNICATION BETWEEN THE AGENTS</a:t>
            </a:r>
            <a:endParaRPr lang="en-US" dirty="0" smtClean="0"/>
          </a:p>
        </p:txBody>
      </p:sp>
      <p:pic>
        <p:nvPicPr>
          <p:cNvPr id="921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D:\Projecten\BATMAN\WebsiteBackups\SiteV130412\images\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9" name="Slide Number Placeholder 1"/>
          <p:cNvSpPr>
            <a:spLocks noGrp="1"/>
          </p:cNvSpPr>
          <p:nvPr>
            <p:ph type="sldNum" sz="quarter" idx="11"/>
          </p:nvPr>
        </p:nvSpPr>
        <p:spPr>
          <a:xfrm>
            <a:off x="8388350" y="6400800"/>
            <a:ext cx="495300"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506C12-2325-4A18-B03B-F0B162AA8F35}" type="slidenum">
              <a:rPr lang="en-GB" smtClean="0"/>
              <a:pPr eaLnBrk="1" hangingPunct="1"/>
              <a:t>63</a:t>
            </a:fld>
            <a:r>
              <a:rPr lang="en-GB" dirty="0" smtClean="0"/>
              <a:t>/71</a:t>
            </a:r>
          </a:p>
        </p:txBody>
      </p:sp>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63688" y="1196752"/>
            <a:ext cx="7170042" cy="506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010018"/>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3" descr="UT_Strookwit_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59632" y="1219200"/>
            <a:ext cx="108012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4"/>
          <p:cNvSpPr>
            <a:spLocks noChangeArrowheads="1"/>
          </p:cNvSpPr>
          <p:nvPr/>
        </p:nvSpPr>
        <p:spPr bwMode="auto">
          <a:xfrm>
            <a:off x="0" y="1989138"/>
            <a:ext cx="1739900" cy="4875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17" name="Rectangle 2"/>
          <p:cNvSpPr>
            <a:spLocks noChangeArrowheads="1"/>
          </p:cNvSpPr>
          <p:nvPr/>
        </p:nvSpPr>
        <p:spPr bwMode="auto">
          <a:xfrm>
            <a:off x="-705" y="1700809"/>
            <a:ext cx="1724729" cy="515719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13318" name="Rectangle 3"/>
          <p:cNvSpPr>
            <a:spLocks noGrp="1" noChangeArrowheads="1"/>
          </p:cNvSpPr>
          <p:nvPr>
            <p:ph type="title"/>
          </p:nvPr>
        </p:nvSpPr>
        <p:spPr/>
        <p:txBody>
          <a:bodyPr/>
          <a:lstStyle/>
          <a:p>
            <a:pPr eaLnBrk="1" hangingPunct="1"/>
            <a:r>
              <a:rPr lang="en-US" smtClean="0"/>
              <a:t>SERVICE-TIME PROFILES</a:t>
            </a:r>
          </a:p>
        </p:txBody>
      </p:sp>
      <p:sp>
        <p:nvSpPr>
          <p:cNvPr id="13319" name="Line 4"/>
          <p:cNvSpPr>
            <a:spLocks noChangeShapeType="1"/>
          </p:cNvSpPr>
          <p:nvPr/>
        </p:nvSpPr>
        <p:spPr bwMode="auto">
          <a:xfrm flipH="1" flipV="1">
            <a:off x="3505200" y="1981200"/>
            <a:ext cx="528638" cy="957263"/>
          </a:xfrm>
          <a:prstGeom prst="line">
            <a:avLst/>
          </a:prstGeom>
          <a:noFill/>
          <a:ln w="2857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320" name="Line 5"/>
          <p:cNvSpPr>
            <a:spLocks noChangeShapeType="1"/>
          </p:cNvSpPr>
          <p:nvPr/>
        </p:nvSpPr>
        <p:spPr bwMode="auto">
          <a:xfrm flipH="1">
            <a:off x="3429000" y="3114675"/>
            <a:ext cx="604838" cy="3175"/>
          </a:xfrm>
          <a:prstGeom prst="line">
            <a:avLst/>
          </a:prstGeom>
          <a:noFill/>
          <a:ln w="2857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321" name="Line 6"/>
          <p:cNvSpPr>
            <a:spLocks noChangeShapeType="1"/>
          </p:cNvSpPr>
          <p:nvPr/>
        </p:nvSpPr>
        <p:spPr bwMode="auto">
          <a:xfrm flipH="1">
            <a:off x="3505200" y="3292475"/>
            <a:ext cx="528638" cy="1050925"/>
          </a:xfrm>
          <a:prstGeom prst="line">
            <a:avLst/>
          </a:prstGeom>
          <a:noFill/>
          <a:ln w="2857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1332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00200"/>
            <a:ext cx="19812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14475" y="2751138"/>
            <a:ext cx="19907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3943350"/>
            <a:ext cx="19939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0"/>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2590800"/>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7" name="Picture 11"/>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3810000"/>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8" name="Text Box 12"/>
          <p:cNvSpPr txBox="1">
            <a:spLocks noChangeArrowheads="1"/>
          </p:cNvSpPr>
          <p:nvPr/>
        </p:nvSpPr>
        <p:spPr bwMode="auto">
          <a:xfrm>
            <a:off x="6934200" y="4724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300">
                <a:solidFill>
                  <a:srgbClr val="333333"/>
                </a:solidFill>
                <a:ea typeface="PMingLiU" pitchFamily="18" charset="-120"/>
                <a:cs typeface="Arial" charset="0"/>
              </a:rPr>
              <a:t>Terminal operator 3</a:t>
            </a:r>
            <a:endParaRPr lang="en-US" sz="1300">
              <a:solidFill>
                <a:srgbClr val="333333"/>
              </a:solidFill>
              <a:ea typeface="PMingLiU" pitchFamily="18" charset="-120"/>
              <a:cs typeface="Arial" charset="0"/>
            </a:endParaRPr>
          </a:p>
        </p:txBody>
      </p:sp>
      <p:sp>
        <p:nvSpPr>
          <p:cNvPr id="167949" name="Line 13"/>
          <p:cNvSpPr>
            <a:spLocks noChangeShapeType="1"/>
          </p:cNvSpPr>
          <p:nvPr/>
        </p:nvSpPr>
        <p:spPr bwMode="auto">
          <a:xfrm flipV="1">
            <a:off x="6019800" y="2286000"/>
            <a:ext cx="885825" cy="6858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7950" name="Line 14"/>
          <p:cNvSpPr>
            <a:spLocks noChangeShapeType="1"/>
          </p:cNvSpPr>
          <p:nvPr/>
        </p:nvSpPr>
        <p:spPr bwMode="auto">
          <a:xfrm>
            <a:off x="6019800" y="3124200"/>
            <a:ext cx="909638" cy="47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7951" name="Line 15"/>
          <p:cNvSpPr>
            <a:spLocks noChangeShapeType="1"/>
          </p:cNvSpPr>
          <p:nvPr/>
        </p:nvSpPr>
        <p:spPr bwMode="auto">
          <a:xfrm>
            <a:off x="6019800" y="3200400"/>
            <a:ext cx="1143000" cy="9906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2" name="Group 16"/>
          <p:cNvGrpSpPr>
            <a:grpSpLocks/>
          </p:cNvGrpSpPr>
          <p:nvPr/>
        </p:nvGrpSpPr>
        <p:grpSpPr bwMode="auto">
          <a:xfrm>
            <a:off x="5029200" y="1905000"/>
            <a:ext cx="661988" cy="908050"/>
            <a:chOff x="2415" y="1447"/>
            <a:chExt cx="198" cy="325"/>
          </a:xfrm>
        </p:grpSpPr>
        <p:sp>
          <p:nvSpPr>
            <p:cNvPr id="13354" name="Oval 17"/>
            <p:cNvSpPr>
              <a:spLocks noChangeArrowheads="1"/>
            </p:cNvSpPr>
            <p:nvPr/>
          </p:nvSpPr>
          <p:spPr bwMode="auto">
            <a:xfrm>
              <a:off x="2415" y="1558"/>
              <a:ext cx="37" cy="34"/>
            </a:xfrm>
            <a:prstGeom prst="ellipse">
              <a:avLst/>
            </a:prstGeom>
            <a:solidFill>
              <a:srgbClr val="000000"/>
            </a:solidFill>
            <a:ln w="9525">
              <a:solidFill>
                <a:srgbClr val="000000"/>
              </a:solidFill>
              <a:round/>
              <a:headEnd/>
              <a:tailEnd/>
            </a:ln>
          </p:spPr>
          <p:txBody>
            <a:bodyPr/>
            <a:lstStyle/>
            <a:p>
              <a:endParaRPr lang="en-US"/>
            </a:p>
          </p:txBody>
        </p:sp>
        <p:sp>
          <p:nvSpPr>
            <p:cNvPr id="13355" name="Freeform 18"/>
            <p:cNvSpPr>
              <a:spLocks/>
            </p:cNvSpPr>
            <p:nvPr/>
          </p:nvSpPr>
          <p:spPr bwMode="auto">
            <a:xfrm>
              <a:off x="2427" y="1461"/>
              <a:ext cx="170" cy="311"/>
            </a:xfrm>
            <a:custGeom>
              <a:avLst/>
              <a:gdLst>
                <a:gd name="T0" fmla="*/ 14 w 495"/>
                <a:gd name="T1" fmla="*/ 30 h 1005"/>
                <a:gd name="T2" fmla="*/ 20 w 495"/>
                <a:gd name="T3" fmla="*/ 16 h 1005"/>
                <a:gd name="T4" fmla="*/ 20 w 495"/>
                <a:gd name="T5" fmla="*/ 0 h 1005"/>
                <a:gd name="T6" fmla="*/ 0 w 495"/>
                <a:gd name="T7" fmla="*/ 11 h 1005"/>
                <a:gd name="T8" fmla="*/ 9 w 495"/>
                <a:gd name="T9" fmla="*/ 28 h 1005"/>
                <a:gd name="T10" fmla="*/ 0 60000 65536"/>
                <a:gd name="T11" fmla="*/ 0 60000 65536"/>
                <a:gd name="T12" fmla="*/ 0 60000 65536"/>
                <a:gd name="T13" fmla="*/ 0 60000 65536"/>
                <a:gd name="T14" fmla="*/ 0 60000 65536"/>
                <a:gd name="T15" fmla="*/ 0 w 495"/>
                <a:gd name="T16" fmla="*/ 0 h 1005"/>
                <a:gd name="T17" fmla="*/ 495 w 495"/>
                <a:gd name="T18" fmla="*/ 1005 h 1005"/>
              </a:gdLst>
              <a:ahLst/>
              <a:cxnLst>
                <a:cxn ang="T10">
                  <a:pos x="T0" y="T1"/>
                </a:cxn>
                <a:cxn ang="T11">
                  <a:pos x="T2" y="T3"/>
                </a:cxn>
                <a:cxn ang="T12">
                  <a:pos x="T4" y="T5"/>
                </a:cxn>
                <a:cxn ang="T13">
                  <a:pos x="T6" y="T7"/>
                </a:cxn>
                <a:cxn ang="T14">
                  <a:pos x="T8" y="T9"/>
                </a:cxn>
              </a:cxnLst>
              <a:rect l="T15" t="T16" r="T17" b="T18"/>
              <a:pathLst>
                <a:path w="495" h="1005">
                  <a:moveTo>
                    <a:pt x="345" y="1005"/>
                  </a:moveTo>
                  <a:lnTo>
                    <a:pt x="480" y="540"/>
                  </a:lnTo>
                  <a:lnTo>
                    <a:pt x="495" y="0"/>
                  </a:lnTo>
                  <a:lnTo>
                    <a:pt x="0" y="360"/>
                  </a:lnTo>
                  <a:lnTo>
                    <a:pt x="225" y="960"/>
                  </a:lnTo>
                </a:path>
              </a:pathLst>
            </a:custGeom>
            <a:noFill/>
            <a:ln w="9525">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356" name="Oval 19"/>
            <p:cNvSpPr>
              <a:spLocks noChangeArrowheads="1"/>
            </p:cNvSpPr>
            <p:nvPr/>
          </p:nvSpPr>
          <p:spPr bwMode="auto">
            <a:xfrm>
              <a:off x="2576" y="1614"/>
              <a:ext cx="37" cy="34"/>
            </a:xfrm>
            <a:prstGeom prst="ellipse">
              <a:avLst/>
            </a:prstGeom>
            <a:solidFill>
              <a:srgbClr val="000000"/>
            </a:solidFill>
            <a:ln w="9525">
              <a:solidFill>
                <a:srgbClr val="000000"/>
              </a:solidFill>
              <a:round/>
              <a:headEnd/>
              <a:tailEnd/>
            </a:ln>
          </p:spPr>
          <p:txBody>
            <a:bodyPr/>
            <a:lstStyle/>
            <a:p>
              <a:endParaRPr lang="en-US"/>
            </a:p>
          </p:txBody>
        </p:sp>
        <p:sp>
          <p:nvSpPr>
            <p:cNvPr id="13357" name="Oval 20"/>
            <p:cNvSpPr>
              <a:spLocks noChangeArrowheads="1"/>
            </p:cNvSpPr>
            <p:nvPr/>
          </p:nvSpPr>
          <p:spPr bwMode="auto">
            <a:xfrm>
              <a:off x="2576" y="1447"/>
              <a:ext cx="37" cy="33"/>
            </a:xfrm>
            <a:prstGeom prst="ellipse">
              <a:avLst/>
            </a:prstGeom>
            <a:solidFill>
              <a:srgbClr val="000000"/>
            </a:solidFill>
            <a:ln w="9525">
              <a:solidFill>
                <a:srgbClr val="000000"/>
              </a:solidFill>
              <a:round/>
              <a:headEnd/>
              <a:tailEnd/>
            </a:ln>
          </p:spPr>
          <p:txBody>
            <a:bodyPr/>
            <a:lstStyle/>
            <a:p>
              <a:endParaRPr lang="en-US"/>
            </a:p>
          </p:txBody>
        </p:sp>
      </p:grpSp>
      <p:grpSp>
        <p:nvGrpSpPr>
          <p:cNvPr id="3" name="Group 21"/>
          <p:cNvGrpSpPr>
            <a:grpSpLocks/>
          </p:cNvGrpSpPr>
          <p:nvPr/>
        </p:nvGrpSpPr>
        <p:grpSpPr bwMode="auto">
          <a:xfrm>
            <a:off x="5105400" y="3200400"/>
            <a:ext cx="609600" cy="887413"/>
            <a:chOff x="2415" y="1841"/>
            <a:chExt cx="198" cy="325"/>
          </a:xfrm>
        </p:grpSpPr>
        <p:sp>
          <p:nvSpPr>
            <p:cNvPr id="13350" name="Oval 22"/>
            <p:cNvSpPr>
              <a:spLocks noChangeArrowheads="1"/>
            </p:cNvSpPr>
            <p:nvPr/>
          </p:nvSpPr>
          <p:spPr bwMode="auto">
            <a:xfrm>
              <a:off x="2415" y="1952"/>
              <a:ext cx="37" cy="34"/>
            </a:xfrm>
            <a:prstGeom prst="ellipse">
              <a:avLst/>
            </a:prstGeom>
            <a:solidFill>
              <a:srgbClr val="000000"/>
            </a:solidFill>
            <a:ln w="9525">
              <a:solidFill>
                <a:srgbClr val="000000"/>
              </a:solidFill>
              <a:round/>
              <a:headEnd/>
              <a:tailEnd/>
            </a:ln>
          </p:spPr>
          <p:txBody>
            <a:bodyPr/>
            <a:lstStyle/>
            <a:p>
              <a:endParaRPr lang="en-US"/>
            </a:p>
          </p:txBody>
        </p:sp>
        <p:sp>
          <p:nvSpPr>
            <p:cNvPr id="13351" name="Freeform 23"/>
            <p:cNvSpPr>
              <a:spLocks/>
            </p:cNvSpPr>
            <p:nvPr/>
          </p:nvSpPr>
          <p:spPr bwMode="auto">
            <a:xfrm>
              <a:off x="2432" y="1860"/>
              <a:ext cx="159" cy="306"/>
            </a:xfrm>
            <a:custGeom>
              <a:avLst/>
              <a:gdLst>
                <a:gd name="T0" fmla="*/ 13 w 465"/>
                <a:gd name="T1" fmla="*/ 29 h 990"/>
                <a:gd name="T2" fmla="*/ 18 w 465"/>
                <a:gd name="T3" fmla="*/ 15 h 990"/>
                <a:gd name="T4" fmla="*/ 0 w 465"/>
                <a:gd name="T5" fmla="*/ 10 h 990"/>
                <a:gd name="T6" fmla="*/ 18 w 465"/>
                <a:gd name="T7" fmla="*/ 0 h 990"/>
                <a:gd name="T8" fmla="*/ 9 w 465"/>
                <a:gd name="T9" fmla="*/ 28 h 990"/>
                <a:gd name="T10" fmla="*/ 0 60000 65536"/>
                <a:gd name="T11" fmla="*/ 0 60000 65536"/>
                <a:gd name="T12" fmla="*/ 0 60000 65536"/>
                <a:gd name="T13" fmla="*/ 0 60000 65536"/>
                <a:gd name="T14" fmla="*/ 0 60000 65536"/>
                <a:gd name="T15" fmla="*/ 0 w 465"/>
                <a:gd name="T16" fmla="*/ 0 h 990"/>
                <a:gd name="T17" fmla="*/ 465 w 465"/>
                <a:gd name="T18" fmla="*/ 990 h 990"/>
              </a:gdLst>
              <a:ahLst/>
              <a:cxnLst>
                <a:cxn ang="T10">
                  <a:pos x="T0" y="T1"/>
                </a:cxn>
                <a:cxn ang="T11">
                  <a:pos x="T2" y="T3"/>
                </a:cxn>
                <a:cxn ang="T12">
                  <a:pos x="T4" y="T5"/>
                </a:cxn>
                <a:cxn ang="T13">
                  <a:pos x="T6" y="T7"/>
                </a:cxn>
                <a:cxn ang="T14">
                  <a:pos x="T8" y="T9"/>
                </a:cxn>
              </a:cxnLst>
              <a:rect l="T15" t="T16" r="T17" b="T18"/>
              <a:pathLst>
                <a:path w="465" h="990">
                  <a:moveTo>
                    <a:pt x="330" y="990"/>
                  </a:moveTo>
                  <a:lnTo>
                    <a:pt x="465" y="525"/>
                  </a:lnTo>
                  <a:lnTo>
                    <a:pt x="0" y="345"/>
                  </a:lnTo>
                  <a:lnTo>
                    <a:pt x="465" y="0"/>
                  </a:lnTo>
                  <a:lnTo>
                    <a:pt x="210" y="945"/>
                  </a:lnTo>
                </a:path>
              </a:pathLst>
            </a:custGeom>
            <a:noFill/>
            <a:ln w="9525">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352" name="Oval 24"/>
            <p:cNvSpPr>
              <a:spLocks noChangeArrowheads="1"/>
            </p:cNvSpPr>
            <p:nvPr/>
          </p:nvSpPr>
          <p:spPr bwMode="auto">
            <a:xfrm>
              <a:off x="2576" y="2008"/>
              <a:ext cx="37" cy="33"/>
            </a:xfrm>
            <a:prstGeom prst="ellipse">
              <a:avLst/>
            </a:prstGeom>
            <a:solidFill>
              <a:srgbClr val="000000"/>
            </a:solidFill>
            <a:ln w="9525">
              <a:solidFill>
                <a:srgbClr val="000000"/>
              </a:solidFill>
              <a:round/>
              <a:headEnd/>
              <a:tailEnd/>
            </a:ln>
          </p:spPr>
          <p:txBody>
            <a:bodyPr/>
            <a:lstStyle/>
            <a:p>
              <a:endParaRPr lang="en-US"/>
            </a:p>
          </p:txBody>
        </p:sp>
        <p:sp>
          <p:nvSpPr>
            <p:cNvPr id="13353" name="Oval 25"/>
            <p:cNvSpPr>
              <a:spLocks noChangeArrowheads="1"/>
            </p:cNvSpPr>
            <p:nvPr/>
          </p:nvSpPr>
          <p:spPr bwMode="auto">
            <a:xfrm>
              <a:off x="2576" y="1841"/>
              <a:ext cx="37" cy="33"/>
            </a:xfrm>
            <a:prstGeom prst="ellipse">
              <a:avLst/>
            </a:prstGeom>
            <a:solidFill>
              <a:srgbClr val="000000"/>
            </a:solidFill>
            <a:ln w="9525">
              <a:solidFill>
                <a:srgbClr val="000000"/>
              </a:solidFill>
              <a:round/>
              <a:headEnd/>
              <a:tailEnd/>
            </a:ln>
          </p:spPr>
          <p:txBody>
            <a:bodyPr/>
            <a:lstStyle/>
            <a:p>
              <a:endParaRPr lang="en-US"/>
            </a:p>
          </p:txBody>
        </p:sp>
      </p:grpSp>
      <p:sp>
        <p:nvSpPr>
          <p:cNvPr id="13333" name="Text Box 26"/>
          <p:cNvSpPr txBox="1">
            <a:spLocks noChangeArrowheads="1"/>
          </p:cNvSpPr>
          <p:nvPr/>
        </p:nvSpPr>
        <p:spPr bwMode="auto">
          <a:xfrm>
            <a:off x="304800" y="5334000"/>
            <a:ext cx="358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TW" sz="1400" b="1">
                <a:solidFill>
                  <a:srgbClr val="3366CC"/>
                </a:solidFill>
                <a:ea typeface="PMingLiU" pitchFamily="18" charset="-120"/>
                <a:cs typeface="Arial" charset="0"/>
              </a:rPr>
              <a:t>Stage 1: Terminal operators provide service-time profiles</a:t>
            </a:r>
            <a:endParaRPr lang="en-US" sz="1400">
              <a:solidFill>
                <a:srgbClr val="3366CC"/>
              </a:solidFill>
              <a:ea typeface="PMingLiU" pitchFamily="18" charset="-120"/>
              <a:cs typeface="Arial" charset="0"/>
            </a:endParaRPr>
          </a:p>
        </p:txBody>
      </p:sp>
      <p:sp>
        <p:nvSpPr>
          <p:cNvPr id="167963" name="Text Box 27"/>
          <p:cNvSpPr txBox="1">
            <a:spLocks noChangeArrowheads="1"/>
          </p:cNvSpPr>
          <p:nvPr/>
        </p:nvSpPr>
        <p:spPr bwMode="auto">
          <a:xfrm>
            <a:off x="4648200" y="5334000"/>
            <a:ext cx="426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TW" sz="1400" b="1">
                <a:solidFill>
                  <a:srgbClr val="3366CC"/>
                </a:solidFill>
                <a:ea typeface="PMingLiU" pitchFamily="18" charset="-120"/>
                <a:cs typeface="Arial" charset="0"/>
              </a:rPr>
              <a:t>Stage 2: Determine best sequence and announce arrival time to the terminals</a:t>
            </a:r>
            <a:endParaRPr lang="en-US" sz="1400">
              <a:solidFill>
                <a:srgbClr val="3366CC"/>
              </a:solidFill>
              <a:ea typeface="PMingLiU" pitchFamily="18" charset="-120"/>
              <a:cs typeface="Arial" charset="0"/>
            </a:endParaRPr>
          </a:p>
        </p:txBody>
      </p:sp>
      <p:sp>
        <p:nvSpPr>
          <p:cNvPr id="167964" name="Text Box 28"/>
          <p:cNvSpPr txBox="1">
            <a:spLocks noChangeArrowheads="1"/>
          </p:cNvSpPr>
          <p:nvPr/>
        </p:nvSpPr>
        <p:spPr bwMode="auto">
          <a:xfrm>
            <a:off x="5257800" y="4572000"/>
            <a:ext cx="4905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zh-TW" sz="1200">
                <a:solidFill>
                  <a:srgbClr val="333333"/>
                </a:solidFill>
                <a:latin typeface="Times New Roman" pitchFamily="18" charset="0"/>
                <a:ea typeface="PMingLiU" pitchFamily="18" charset="-120"/>
                <a:cs typeface="Arial" charset="0"/>
              </a:rPr>
              <a:t>…</a:t>
            </a:r>
            <a:endParaRPr lang="en-US">
              <a:solidFill>
                <a:srgbClr val="333333"/>
              </a:solidFill>
              <a:ea typeface="PMingLiU" pitchFamily="18" charset="-120"/>
              <a:cs typeface="Arial" charset="0"/>
            </a:endParaRPr>
          </a:p>
        </p:txBody>
      </p:sp>
      <p:sp>
        <p:nvSpPr>
          <p:cNvPr id="167965" name="Text Box 29"/>
          <p:cNvSpPr txBox="1">
            <a:spLocks noChangeArrowheads="1"/>
          </p:cNvSpPr>
          <p:nvPr/>
        </p:nvSpPr>
        <p:spPr bwMode="auto">
          <a:xfrm>
            <a:off x="6019800" y="2819400"/>
            <a:ext cx="11811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zh-TW" sz="1300">
                <a:solidFill>
                  <a:srgbClr val="333333"/>
                </a:solidFill>
                <a:ea typeface="PMingLiU" pitchFamily="18" charset="-120"/>
                <a:cs typeface="Arial" charset="0"/>
              </a:rPr>
              <a:t>Arrival time</a:t>
            </a:r>
            <a:endParaRPr lang="en-US" sz="1300">
              <a:solidFill>
                <a:srgbClr val="333333"/>
              </a:solidFill>
              <a:ea typeface="PMingLiU" pitchFamily="18" charset="-120"/>
              <a:cs typeface="Arial" charset="0"/>
            </a:endParaRPr>
          </a:p>
        </p:txBody>
      </p:sp>
      <p:sp>
        <p:nvSpPr>
          <p:cNvPr id="167966" name="Text Box 30"/>
          <p:cNvSpPr txBox="1">
            <a:spLocks noChangeArrowheads="1"/>
          </p:cNvSpPr>
          <p:nvPr/>
        </p:nvSpPr>
        <p:spPr bwMode="auto">
          <a:xfrm>
            <a:off x="7162800" y="34290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300">
                <a:solidFill>
                  <a:srgbClr val="333333"/>
                </a:solidFill>
                <a:ea typeface="PMingLiU" pitchFamily="18" charset="-120"/>
                <a:cs typeface="Arial" charset="0"/>
              </a:rPr>
              <a:t>Terminal operator 2</a:t>
            </a:r>
            <a:endParaRPr lang="en-US" sz="1300">
              <a:solidFill>
                <a:srgbClr val="333333"/>
              </a:solidFill>
              <a:ea typeface="PMingLiU" pitchFamily="18" charset="-120"/>
              <a:cs typeface="Arial" charset="0"/>
            </a:endParaRPr>
          </a:p>
        </p:txBody>
      </p:sp>
      <p:pic>
        <p:nvPicPr>
          <p:cNvPr id="167967" name="Picture 31"/>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1219200"/>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68" name="Text Box 32"/>
          <p:cNvSpPr txBox="1">
            <a:spLocks noChangeArrowheads="1"/>
          </p:cNvSpPr>
          <p:nvPr/>
        </p:nvSpPr>
        <p:spPr bwMode="auto">
          <a:xfrm>
            <a:off x="7162800" y="20574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300">
                <a:solidFill>
                  <a:srgbClr val="333333"/>
                </a:solidFill>
                <a:ea typeface="PMingLiU" pitchFamily="18" charset="-120"/>
                <a:cs typeface="Arial" charset="0"/>
              </a:rPr>
              <a:t>Terminal operator 1</a:t>
            </a:r>
            <a:endParaRPr lang="en-US" sz="1300">
              <a:solidFill>
                <a:srgbClr val="333333"/>
              </a:solidFill>
              <a:ea typeface="PMingLiU" pitchFamily="18" charset="-120"/>
              <a:cs typeface="Arial" charset="0"/>
            </a:endParaRPr>
          </a:p>
        </p:txBody>
      </p:sp>
      <p:pic>
        <p:nvPicPr>
          <p:cNvPr id="13340" name="Picture 33"/>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91000" y="2514600"/>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1" name="Text Box 34"/>
          <p:cNvSpPr txBox="1">
            <a:spLocks noChangeArrowheads="1"/>
          </p:cNvSpPr>
          <p:nvPr/>
        </p:nvSpPr>
        <p:spPr bwMode="auto">
          <a:xfrm>
            <a:off x="3505200" y="33528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300">
                <a:solidFill>
                  <a:srgbClr val="333333"/>
                </a:solidFill>
                <a:ea typeface="PMingLiU" pitchFamily="18" charset="-120"/>
                <a:cs typeface="Arial" charset="0"/>
              </a:rPr>
              <a:t>Barge </a:t>
            </a:r>
          </a:p>
          <a:p>
            <a:pPr algn="ctr" eaLnBrk="1" hangingPunct="1"/>
            <a:r>
              <a:rPr lang="en-US" altLang="zh-TW" sz="1300">
                <a:solidFill>
                  <a:srgbClr val="333333"/>
                </a:solidFill>
                <a:ea typeface="PMingLiU" pitchFamily="18" charset="-120"/>
                <a:cs typeface="Arial" charset="0"/>
              </a:rPr>
              <a:t>operator</a:t>
            </a:r>
            <a:endParaRPr lang="en-US" sz="1300">
              <a:solidFill>
                <a:srgbClr val="333333"/>
              </a:solidFill>
              <a:ea typeface="PMingLiU" pitchFamily="18" charset="-120"/>
              <a:cs typeface="Arial" charset="0"/>
            </a:endParaRPr>
          </a:p>
        </p:txBody>
      </p:sp>
      <p:pic>
        <p:nvPicPr>
          <p:cNvPr id="13342" name="Picture 35"/>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0" y="2743200"/>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Picture 36"/>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0" y="3962400"/>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4" name="Text Box 37"/>
          <p:cNvSpPr txBox="1">
            <a:spLocks noChangeArrowheads="1"/>
          </p:cNvSpPr>
          <p:nvPr/>
        </p:nvSpPr>
        <p:spPr bwMode="auto">
          <a:xfrm>
            <a:off x="0" y="35814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300">
                <a:solidFill>
                  <a:srgbClr val="333333"/>
                </a:solidFill>
                <a:ea typeface="PMingLiU" pitchFamily="18" charset="-120"/>
                <a:cs typeface="Arial" charset="0"/>
              </a:rPr>
              <a:t>Terminal operator 2</a:t>
            </a:r>
            <a:endParaRPr lang="en-US" sz="1300">
              <a:solidFill>
                <a:srgbClr val="333333"/>
              </a:solidFill>
              <a:ea typeface="PMingLiU" pitchFamily="18" charset="-120"/>
              <a:cs typeface="Arial" charset="0"/>
            </a:endParaRPr>
          </a:p>
        </p:txBody>
      </p:sp>
      <p:pic>
        <p:nvPicPr>
          <p:cNvPr id="13345" name="Picture 38"/>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0" y="1371600"/>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6" name="Text Box 39"/>
          <p:cNvSpPr txBox="1">
            <a:spLocks noChangeArrowheads="1"/>
          </p:cNvSpPr>
          <p:nvPr/>
        </p:nvSpPr>
        <p:spPr bwMode="auto">
          <a:xfrm>
            <a:off x="0" y="22098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300">
                <a:solidFill>
                  <a:srgbClr val="333333"/>
                </a:solidFill>
                <a:ea typeface="PMingLiU" pitchFamily="18" charset="-120"/>
                <a:cs typeface="Arial" charset="0"/>
              </a:rPr>
              <a:t>Terminal operator 1</a:t>
            </a:r>
            <a:endParaRPr lang="en-US" sz="1300">
              <a:solidFill>
                <a:srgbClr val="333333"/>
              </a:solidFill>
              <a:ea typeface="PMingLiU" pitchFamily="18" charset="-120"/>
              <a:cs typeface="Arial" charset="0"/>
            </a:endParaRPr>
          </a:p>
        </p:txBody>
      </p:sp>
      <p:sp>
        <p:nvSpPr>
          <p:cNvPr id="13347" name="Text Box 40"/>
          <p:cNvSpPr txBox="1">
            <a:spLocks noChangeArrowheads="1"/>
          </p:cNvSpPr>
          <p:nvPr/>
        </p:nvSpPr>
        <p:spPr bwMode="auto">
          <a:xfrm>
            <a:off x="0" y="4752975"/>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TW" sz="1300">
                <a:solidFill>
                  <a:srgbClr val="333333"/>
                </a:solidFill>
                <a:ea typeface="PMingLiU" pitchFamily="18" charset="-120"/>
                <a:cs typeface="Arial" charset="0"/>
              </a:rPr>
              <a:t>Terminal operator 3</a:t>
            </a:r>
            <a:endParaRPr lang="en-US" sz="1300">
              <a:solidFill>
                <a:srgbClr val="333333"/>
              </a:solidFill>
              <a:ea typeface="PMingLiU" pitchFamily="18" charset="-120"/>
              <a:cs typeface="Arial" charset="0"/>
            </a:endParaRPr>
          </a:p>
        </p:txBody>
      </p:sp>
      <p:pic>
        <p:nvPicPr>
          <p:cNvPr id="167981" name="Picture 4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01763" y="1412875"/>
            <a:ext cx="6049962" cy="445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 name="Picture 9" descr="D:\Projecten\BATMAN\WebsiteBackups\SiteV130412\images\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49"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50" name="Slide Number Placeholder 1"/>
          <p:cNvSpPr>
            <a:spLocks noGrp="1"/>
          </p:cNvSpPr>
          <p:nvPr>
            <p:ph type="sldNum" sz="quarter" idx="11"/>
          </p:nvPr>
        </p:nvSpPr>
        <p:spPr>
          <a:xfrm>
            <a:off x="8388350" y="6400800"/>
            <a:ext cx="495300"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506C12-2325-4A18-B03B-F0B162AA8F35}" type="slidenum">
              <a:rPr lang="en-GB" smtClean="0"/>
              <a:pPr eaLnBrk="1" hangingPunct="1"/>
              <a:t>64</a:t>
            </a:fld>
            <a:r>
              <a:rPr lang="en-GB" dirty="0" smtClean="0"/>
              <a:t>/71</a:t>
            </a:r>
          </a:p>
        </p:txBody>
      </p:sp>
    </p:spTree>
    <p:extLst>
      <p:ext uri="{BB962C8B-B14F-4D97-AF65-F5344CB8AC3E}">
        <p14:creationId xmlns:p14="http://schemas.microsoft.com/office/powerpoint/2010/main" val="2292437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7981"/>
                                        </p:tgtEl>
                                        <p:attrNameLst>
                                          <p:attrName>style.visibility</p:attrName>
                                        </p:attrNameLst>
                                      </p:cBhvr>
                                      <p:to>
                                        <p:strVal val="visible"/>
                                      </p:to>
                                    </p:set>
                                    <p:anim calcmode="lin" valueType="num">
                                      <p:cBhvr>
                                        <p:cTn id="7" dur="1000" fill="hold"/>
                                        <p:tgtEl>
                                          <p:spTgt spid="167981"/>
                                        </p:tgtEl>
                                        <p:attrNameLst>
                                          <p:attrName>ppt_w</p:attrName>
                                        </p:attrNameLst>
                                      </p:cBhvr>
                                      <p:tavLst>
                                        <p:tav tm="0">
                                          <p:val>
                                            <p:fltVal val="0"/>
                                          </p:val>
                                        </p:tav>
                                        <p:tav tm="100000">
                                          <p:val>
                                            <p:strVal val="#ppt_w"/>
                                          </p:val>
                                        </p:tav>
                                      </p:tavLst>
                                    </p:anim>
                                    <p:anim calcmode="lin" valueType="num">
                                      <p:cBhvr>
                                        <p:cTn id="8" dur="1000" fill="hold"/>
                                        <p:tgtEl>
                                          <p:spTgt spid="167981"/>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67981"/>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79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796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67946"/>
                                        </p:tgtEl>
                                        <p:attrNameLst>
                                          <p:attrName>style.visibility</p:attrName>
                                        </p:attrNameLst>
                                      </p:cBhvr>
                                      <p:to>
                                        <p:strVal val="visible"/>
                                      </p:to>
                                    </p:set>
                                    <p:animEffect transition="in" filter="checkerboard(across)">
                                      <p:cBhvr>
                                        <p:cTn id="23" dur="500"/>
                                        <p:tgtEl>
                                          <p:spTgt spid="167946"/>
                                        </p:tgtEl>
                                      </p:cBhvr>
                                    </p:animEffect>
                                  </p:childTnLst>
                                </p:cTn>
                              </p:par>
                              <p:par>
                                <p:cTn id="24" presetID="5" presetClass="entr" presetSubtype="10" fill="hold" nodeType="withEffect">
                                  <p:stCondLst>
                                    <p:cond delay="0"/>
                                  </p:stCondLst>
                                  <p:childTnLst>
                                    <p:set>
                                      <p:cBhvr>
                                        <p:cTn id="25" dur="1" fill="hold">
                                          <p:stCondLst>
                                            <p:cond delay="0"/>
                                          </p:stCondLst>
                                        </p:cTn>
                                        <p:tgtEl>
                                          <p:spTgt spid="167947"/>
                                        </p:tgtEl>
                                        <p:attrNameLst>
                                          <p:attrName>style.visibility</p:attrName>
                                        </p:attrNameLst>
                                      </p:cBhvr>
                                      <p:to>
                                        <p:strVal val="visible"/>
                                      </p:to>
                                    </p:set>
                                    <p:animEffect transition="in" filter="checkerboard(across)">
                                      <p:cBhvr>
                                        <p:cTn id="26" dur="500"/>
                                        <p:tgtEl>
                                          <p:spTgt spid="167947"/>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67949"/>
                                        </p:tgtEl>
                                        <p:attrNameLst>
                                          <p:attrName>style.visibility</p:attrName>
                                        </p:attrNameLst>
                                      </p:cBhvr>
                                      <p:to>
                                        <p:strVal val="visible"/>
                                      </p:to>
                                    </p:set>
                                    <p:animEffect transition="in" filter="checkerboard(across)">
                                      <p:cBhvr>
                                        <p:cTn id="29" dur="500"/>
                                        <p:tgtEl>
                                          <p:spTgt spid="16794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7950"/>
                                        </p:tgtEl>
                                        <p:attrNameLst>
                                          <p:attrName>style.visibility</p:attrName>
                                        </p:attrNameLst>
                                      </p:cBhvr>
                                      <p:to>
                                        <p:strVal val="visible"/>
                                      </p:to>
                                    </p:set>
                                    <p:animEffect transition="in" filter="checkerboard(across)">
                                      <p:cBhvr>
                                        <p:cTn id="32" dur="500"/>
                                        <p:tgtEl>
                                          <p:spTgt spid="16795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67951"/>
                                        </p:tgtEl>
                                        <p:attrNameLst>
                                          <p:attrName>style.visibility</p:attrName>
                                        </p:attrNameLst>
                                      </p:cBhvr>
                                      <p:to>
                                        <p:strVal val="visible"/>
                                      </p:to>
                                    </p:set>
                                    <p:animEffect transition="in" filter="checkerboard(across)">
                                      <p:cBhvr>
                                        <p:cTn id="35" dur="500"/>
                                        <p:tgtEl>
                                          <p:spTgt spid="167951"/>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67965"/>
                                        </p:tgtEl>
                                        <p:attrNameLst>
                                          <p:attrName>style.visibility</p:attrName>
                                        </p:attrNameLst>
                                      </p:cBhvr>
                                      <p:to>
                                        <p:strVal val="visible"/>
                                      </p:to>
                                    </p:set>
                                    <p:animEffect transition="in" filter="checkerboard(across)">
                                      <p:cBhvr>
                                        <p:cTn id="38" dur="500"/>
                                        <p:tgtEl>
                                          <p:spTgt spid="167965"/>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67966"/>
                                        </p:tgtEl>
                                        <p:attrNameLst>
                                          <p:attrName>style.visibility</p:attrName>
                                        </p:attrNameLst>
                                      </p:cBhvr>
                                      <p:to>
                                        <p:strVal val="visible"/>
                                      </p:to>
                                    </p:set>
                                    <p:animEffect transition="in" filter="checkerboard(across)">
                                      <p:cBhvr>
                                        <p:cTn id="41" dur="500"/>
                                        <p:tgtEl>
                                          <p:spTgt spid="167966"/>
                                        </p:tgtEl>
                                      </p:cBhvr>
                                    </p:animEffect>
                                  </p:childTnLst>
                                </p:cTn>
                              </p:par>
                              <p:par>
                                <p:cTn id="42" presetID="5" presetClass="entr" presetSubtype="10" fill="hold" nodeType="withEffect">
                                  <p:stCondLst>
                                    <p:cond delay="0"/>
                                  </p:stCondLst>
                                  <p:childTnLst>
                                    <p:set>
                                      <p:cBhvr>
                                        <p:cTn id="43" dur="1" fill="hold">
                                          <p:stCondLst>
                                            <p:cond delay="0"/>
                                          </p:stCondLst>
                                        </p:cTn>
                                        <p:tgtEl>
                                          <p:spTgt spid="167967"/>
                                        </p:tgtEl>
                                        <p:attrNameLst>
                                          <p:attrName>style.visibility</p:attrName>
                                        </p:attrNameLst>
                                      </p:cBhvr>
                                      <p:to>
                                        <p:strVal val="visible"/>
                                      </p:to>
                                    </p:set>
                                    <p:animEffect transition="in" filter="checkerboard(across)">
                                      <p:cBhvr>
                                        <p:cTn id="44" dur="500"/>
                                        <p:tgtEl>
                                          <p:spTgt spid="167967"/>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7968"/>
                                        </p:tgtEl>
                                        <p:attrNameLst>
                                          <p:attrName>style.visibility</p:attrName>
                                        </p:attrNameLst>
                                      </p:cBhvr>
                                      <p:to>
                                        <p:strVal val="visible"/>
                                      </p:to>
                                    </p:set>
                                    <p:animEffect transition="in" filter="checkerboard(across)">
                                      <p:cBhvr>
                                        <p:cTn id="47" dur="500"/>
                                        <p:tgtEl>
                                          <p:spTgt spid="167968"/>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67948"/>
                                        </p:tgtEl>
                                        <p:attrNameLst>
                                          <p:attrName>style.visibility</p:attrName>
                                        </p:attrNameLst>
                                      </p:cBhvr>
                                      <p:to>
                                        <p:strVal val="visible"/>
                                      </p:to>
                                    </p:set>
                                    <p:animEffect transition="in" filter="checkerboard(across)">
                                      <p:cBhvr>
                                        <p:cTn id="50" dur="500"/>
                                        <p:tgtEl>
                                          <p:spTgt spid="167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8" grpId="0"/>
      <p:bldP spid="167949" grpId="0" animBg="1"/>
      <p:bldP spid="167950" grpId="0" animBg="1"/>
      <p:bldP spid="167951" grpId="0" animBg="1"/>
      <p:bldP spid="167963" grpId="0"/>
      <p:bldP spid="167964" grpId="0"/>
      <p:bldP spid="167965" grpId="0"/>
      <p:bldP spid="167966" grpId="0"/>
      <p:bldP spid="16796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722438" y="898525"/>
            <a:ext cx="7421562"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Rectangular Callout 25"/>
          <p:cNvSpPr/>
          <p:nvPr/>
        </p:nvSpPr>
        <p:spPr>
          <a:xfrm>
            <a:off x="3636168" y="5516909"/>
            <a:ext cx="5257800" cy="720725"/>
          </a:xfrm>
          <a:prstGeom prst="wedgeRectCallout">
            <a:avLst>
              <a:gd name="adj1" fmla="val -37359"/>
              <a:gd name="adj2" fmla="val -205077"/>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a:p>
        </p:txBody>
      </p:sp>
      <p:cxnSp>
        <p:nvCxnSpPr>
          <p:cNvPr id="6" name="Straight Arrow Connector 5"/>
          <p:cNvCxnSpPr/>
          <p:nvPr/>
        </p:nvCxnSpPr>
        <p:spPr>
          <a:xfrm>
            <a:off x="1692275" y="2276475"/>
            <a:ext cx="1109663" cy="0"/>
          </a:xfrm>
          <a:prstGeom prst="straightConnector1">
            <a:avLst/>
          </a:prstGeom>
          <a:ln w="63500">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867400" y="2852311"/>
            <a:ext cx="792832" cy="427"/>
          </a:xfrm>
          <a:prstGeom prst="straightConnector1">
            <a:avLst/>
          </a:prstGeom>
          <a:ln w="63500">
            <a:tailEnd type="triangle" w="med" len="med"/>
          </a:ln>
        </p:spPr>
        <p:style>
          <a:lnRef idx="1">
            <a:schemeClr val="accent1"/>
          </a:lnRef>
          <a:fillRef idx="0">
            <a:schemeClr val="accent1"/>
          </a:fillRef>
          <a:effectRef idx="0">
            <a:schemeClr val="accent1"/>
          </a:effectRef>
          <a:fontRef idx="minor">
            <a:schemeClr val="tx1"/>
          </a:fontRef>
        </p:style>
      </p:cxnSp>
      <p:sp>
        <p:nvSpPr>
          <p:cNvPr id="12296" name="TextBox 22"/>
          <p:cNvSpPr txBox="1">
            <a:spLocks noChangeArrowheads="1"/>
          </p:cNvSpPr>
          <p:nvPr/>
        </p:nvSpPr>
        <p:spPr bwMode="auto">
          <a:xfrm>
            <a:off x="6768306" y="2437239"/>
            <a:ext cx="2016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b="1" dirty="0" smtClean="0">
                <a:solidFill>
                  <a:schemeClr val="accent6"/>
                </a:solidFill>
                <a:latin typeface="+mn-lt"/>
                <a:cs typeface="Arial" charset="0"/>
              </a:rPr>
              <a:t>Service time profile:</a:t>
            </a:r>
          </a:p>
          <a:p>
            <a:pPr eaLnBrk="1" hangingPunct="1">
              <a:defRPr/>
            </a:pPr>
            <a:r>
              <a:rPr lang="en-US" sz="1200" dirty="0" smtClean="0">
                <a:solidFill>
                  <a:schemeClr val="accent6"/>
                </a:solidFill>
                <a:latin typeface="+mn-lt"/>
                <a:cs typeface="Arial" charset="0"/>
              </a:rPr>
              <a:t>Per time unit, a maximal guaranteed service time (waiting and handing time)</a:t>
            </a:r>
          </a:p>
        </p:txBody>
      </p:sp>
      <p:sp>
        <p:nvSpPr>
          <p:cNvPr id="5" name="Cloud 4"/>
          <p:cNvSpPr/>
          <p:nvPr/>
        </p:nvSpPr>
        <p:spPr>
          <a:xfrm>
            <a:off x="2484438" y="1611313"/>
            <a:ext cx="3382962" cy="27590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000" dirty="0"/>
              <a:t>Planning</a:t>
            </a:r>
            <a:endParaRPr lang="en-GB" sz="2000" dirty="0"/>
          </a:p>
        </p:txBody>
      </p:sp>
      <p:pic>
        <p:nvPicPr>
          <p:cNvPr id="102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4118" y="5615334"/>
            <a:ext cx="50403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a:spLocks noGrp="1" noChangeArrowheads="1"/>
          </p:cNvSpPr>
          <p:nvPr>
            <p:ph type="title"/>
          </p:nvPr>
        </p:nvSpPr>
        <p:spPr>
          <a:xfrm>
            <a:off x="1762125" y="363538"/>
            <a:ext cx="7121525" cy="688975"/>
          </a:xfrm>
        </p:spPr>
        <p:txBody>
          <a:bodyPr/>
          <a:lstStyle/>
          <a:p>
            <a:pPr eaLnBrk="1" hangingPunct="1"/>
            <a:r>
              <a:rPr lang="en-US" dirty="0" smtClean="0"/>
              <a:t>TERMINAL AGENT PROBLEM</a:t>
            </a:r>
          </a:p>
        </p:txBody>
      </p:sp>
      <p:sp>
        <p:nvSpPr>
          <p:cNvPr id="2" name="Rectangle 1"/>
          <p:cNvSpPr/>
          <p:nvPr/>
        </p:nvSpPr>
        <p:spPr>
          <a:xfrm>
            <a:off x="0" y="1916113"/>
            <a:ext cx="1907704" cy="410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07950" y="1906954"/>
            <a:ext cx="2592388" cy="3970318"/>
          </a:xfrm>
          <a:prstGeom prst="rect">
            <a:avLst/>
          </a:prstGeom>
          <a:noFill/>
        </p:spPr>
        <p:txBody>
          <a:bodyPr>
            <a:spAutoFit/>
          </a:bodyPr>
          <a:lstStyle/>
          <a:p>
            <a:pPr fontAlgn="auto">
              <a:spcBef>
                <a:spcPts val="0"/>
              </a:spcBef>
              <a:spcAft>
                <a:spcPts val="0"/>
              </a:spcAft>
              <a:defRPr/>
            </a:pPr>
            <a:r>
              <a:rPr lang="en-US" sz="1200" b="1" dirty="0">
                <a:solidFill>
                  <a:schemeClr val="accent6"/>
                </a:solidFill>
                <a:latin typeface="+mn-lt"/>
              </a:rPr>
              <a:t>Terminal info:</a:t>
            </a:r>
          </a:p>
          <a:p>
            <a:pPr marL="171450" indent="-171450" fontAlgn="auto">
              <a:spcBef>
                <a:spcPts val="0"/>
              </a:spcBef>
              <a:spcAft>
                <a:spcPts val="0"/>
              </a:spcAft>
              <a:buFont typeface="Arial" pitchFamily="34" charset="0"/>
              <a:buChar char="•"/>
              <a:defRPr/>
            </a:pPr>
            <a:r>
              <a:rPr lang="en-US" sz="1200" dirty="0" smtClean="0">
                <a:solidFill>
                  <a:schemeClr val="accent6"/>
                </a:solidFill>
                <a:latin typeface="+mn-lt"/>
              </a:rPr>
              <a:t>Planning </a:t>
            </a:r>
            <a:r>
              <a:rPr lang="en-US" sz="1200" dirty="0">
                <a:solidFill>
                  <a:schemeClr val="accent6"/>
                </a:solidFill>
                <a:latin typeface="+mn-lt"/>
              </a:rPr>
              <a:t>horizon</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Slack time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Slack buffer</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Number of quays</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Opening times</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Info on all planned ships</a:t>
            </a:r>
          </a:p>
          <a:p>
            <a:pPr marL="171450" indent="-171450" fontAlgn="auto">
              <a:spcBef>
                <a:spcPts val="0"/>
              </a:spcBef>
              <a:spcAft>
                <a:spcPts val="0"/>
              </a:spcAft>
              <a:buFont typeface="Arial" pitchFamily="34" charset="0"/>
              <a:buChar char="•"/>
              <a:defRPr/>
            </a:pPr>
            <a:endParaRPr lang="en-US" sz="1200" dirty="0">
              <a:solidFill>
                <a:schemeClr val="accent6"/>
              </a:solidFill>
              <a:latin typeface="+mn-lt"/>
            </a:endParaRPr>
          </a:p>
          <a:p>
            <a:pPr fontAlgn="auto">
              <a:spcBef>
                <a:spcPts val="0"/>
              </a:spcBef>
              <a:spcAft>
                <a:spcPts val="0"/>
              </a:spcAft>
              <a:defRPr/>
            </a:pPr>
            <a:r>
              <a:rPr lang="en-US" sz="1200" b="1" dirty="0">
                <a:solidFill>
                  <a:schemeClr val="accent6"/>
                </a:solidFill>
                <a:latin typeface="+mn-lt"/>
              </a:rPr>
              <a:t>New request:</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Info on the new ship</a:t>
            </a:r>
          </a:p>
          <a:p>
            <a:pPr marL="171450" indent="-171450" fontAlgn="auto">
              <a:spcBef>
                <a:spcPts val="0"/>
              </a:spcBef>
              <a:spcAft>
                <a:spcPts val="0"/>
              </a:spcAft>
              <a:buFont typeface="Arial" pitchFamily="34" charset="0"/>
              <a:buChar char="•"/>
              <a:defRPr/>
            </a:pPr>
            <a:endParaRPr lang="en-US" sz="1200" dirty="0">
              <a:solidFill>
                <a:schemeClr val="accent6"/>
              </a:solidFill>
              <a:latin typeface="+mn-lt"/>
            </a:endParaRPr>
          </a:p>
          <a:p>
            <a:pPr fontAlgn="auto">
              <a:spcBef>
                <a:spcPts val="0"/>
              </a:spcBef>
              <a:spcAft>
                <a:spcPts val="0"/>
              </a:spcAft>
              <a:defRPr/>
            </a:pPr>
            <a:r>
              <a:rPr lang="en-US" sz="1200" b="1" dirty="0">
                <a:solidFill>
                  <a:schemeClr val="accent6"/>
                </a:solidFill>
                <a:latin typeface="+mn-lt"/>
              </a:rPr>
              <a:t>Info for each ship:</a:t>
            </a:r>
          </a:p>
          <a:p>
            <a:pPr marL="171450" indent="-171450" fontAlgn="auto">
              <a:spcBef>
                <a:spcPts val="0"/>
              </a:spcBef>
              <a:spcAft>
                <a:spcPts val="0"/>
              </a:spcAft>
              <a:buFont typeface="Arial" pitchFamily="34" charset="0"/>
              <a:buChar char="•"/>
              <a:defRPr/>
            </a:pPr>
            <a:r>
              <a:rPr lang="en-US" sz="1200" dirty="0" smtClean="0">
                <a:solidFill>
                  <a:schemeClr val="accent6"/>
                </a:solidFill>
                <a:latin typeface="+mn-lt"/>
              </a:rPr>
              <a:t>Barge </a:t>
            </a:r>
            <a:r>
              <a:rPr lang="en-US" sz="1200" dirty="0">
                <a:solidFill>
                  <a:schemeClr val="accent6"/>
                </a:solidFill>
                <a:latin typeface="+mn-lt"/>
              </a:rPr>
              <a:t>or sea vessel</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Latest arrival time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Planned starting time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Actual starting time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Expected processing time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Latest departure time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Quay on which ship is planned</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Arrived</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Started</a:t>
            </a:r>
          </a:p>
        </p:txBody>
      </p:sp>
      <p:sp>
        <p:nvSpPr>
          <p:cNvPr id="3" name="TextBox 2"/>
          <p:cNvSpPr txBox="1"/>
          <p:nvPr/>
        </p:nvSpPr>
        <p:spPr>
          <a:xfrm>
            <a:off x="5292081" y="3844205"/>
            <a:ext cx="3851920" cy="1384995"/>
          </a:xfrm>
          <a:prstGeom prst="rect">
            <a:avLst/>
          </a:prstGeom>
          <a:noFill/>
        </p:spPr>
        <p:txBody>
          <a:bodyPr wrap="square" rtlCol="0">
            <a:spAutoFit/>
          </a:bodyPr>
          <a:lstStyle/>
          <a:p>
            <a:pPr marL="285750" indent="-285750">
              <a:buFont typeface="Arial" pitchFamily="34" charset="0"/>
              <a:buChar char="•"/>
            </a:pPr>
            <a:r>
              <a:rPr lang="en-US" sz="1400" dirty="0" smtClean="0"/>
              <a:t>Berth Allocation Problem (BAP)</a:t>
            </a:r>
          </a:p>
          <a:p>
            <a:pPr marL="285750" indent="-285750">
              <a:buFont typeface="Arial" pitchFamily="34" charset="0"/>
              <a:buChar char="•"/>
            </a:pPr>
            <a:r>
              <a:rPr lang="en-GB" sz="1400" dirty="0" smtClean="0"/>
              <a:t>Quay Crane Assignment Problem (QCAP)</a:t>
            </a:r>
          </a:p>
          <a:p>
            <a:pPr marL="285750" indent="-285750">
              <a:buFont typeface="Arial" pitchFamily="34" charset="0"/>
              <a:buChar char="•"/>
            </a:pPr>
            <a:r>
              <a:rPr lang="en-GB" sz="1400" dirty="0" smtClean="0"/>
              <a:t>Quay Crane Scheduling Problem </a:t>
            </a:r>
            <a:r>
              <a:rPr lang="en-GB" sz="1400" dirty="0"/>
              <a:t>(QCSP</a:t>
            </a:r>
            <a:r>
              <a:rPr lang="en-GB" sz="1400" dirty="0" smtClean="0"/>
              <a:t>)</a:t>
            </a:r>
          </a:p>
          <a:p>
            <a:pPr marL="285750" indent="-285750">
              <a:buFont typeface="Arial" pitchFamily="34" charset="0"/>
              <a:buChar char="•"/>
            </a:pPr>
            <a:r>
              <a:rPr lang="en-GB" sz="1400" dirty="0" smtClean="0"/>
              <a:t>Online Parallel Machine Scheduling</a:t>
            </a:r>
            <a:endParaRPr lang="en-GB" sz="1400" dirty="0"/>
          </a:p>
          <a:p>
            <a:pPr marL="285750" indent="-285750">
              <a:buFont typeface="Arial" pitchFamily="34" charset="0"/>
              <a:buChar char="•"/>
            </a:pPr>
            <a:r>
              <a:rPr lang="en-GB" sz="1400" dirty="0" smtClean="0"/>
              <a:t>Maximum </a:t>
            </a:r>
            <a:r>
              <a:rPr lang="en-GB" sz="1400" dirty="0"/>
              <a:t>Empty Rectangle (MER)</a:t>
            </a:r>
            <a:endParaRPr lang="en-GB" sz="1400" dirty="0" smtClean="0"/>
          </a:p>
          <a:p>
            <a:pPr marL="285750" indent="-285750">
              <a:buFont typeface="Arial" pitchFamily="34" charset="0"/>
              <a:buChar char="•"/>
            </a:pPr>
            <a:endParaRPr lang="en-GB" sz="1400" dirty="0"/>
          </a:p>
        </p:txBody>
      </p:sp>
      <p:pic>
        <p:nvPicPr>
          <p:cNvPr id="19" name="Picture 9" descr="D:\Projecten\BATMAN\WebsiteBackups\SiteV130412\images\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21"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22" name="Slide Number Placeholder 1"/>
          <p:cNvSpPr>
            <a:spLocks noGrp="1"/>
          </p:cNvSpPr>
          <p:nvPr>
            <p:ph type="sldNum" sz="quarter" idx="11"/>
          </p:nvPr>
        </p:nvSpPr>
        <p:spPr>
          <a:xfrm>
            <a:off x="8388350" y="6400800"/>
            <a:ext cx="495300"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506C12-2325-4A18-B03B-F0B162AA8F35}" type="slidenum">
              <a:rPr lang="en-GB" smtClean="0"/>
              <a:pPr eaLnBrk="1" hangingPunct="1"/>
              <a:t>65</a:t>
            </a:fld>
            <a:r>
              <a:rPr lang="en-GB" dirty="0" smtClean="0"/>
              <a:t>/71</a:t>
            </a:r>
          </a:p>
        </p:txBody>
      </p:sp>
      <p:cxnSp>
        <p:nvCxnSpPr>
          <p:cNvPr id="23" name="Straight Connector 22"/>
          <p:cNvCxnSpPr/>
          <p:nvPr/>
        </p:nvCxnSpPr>
        <p:spPr>
          <a:xfrm>
            <a:off x="1763688" y="1124744"/>
            <a:ext cx="7380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ular Callout 24"/>
          <p:cNvSpPr/>
          <p:nvPr/>
        </p:nvSpPr>
        <p:spPr>
          <a:xfrm>
            <a:off x="6156324" y="128361"/>
            <a:ext cx="2879725" cy="1871663"/>
          </a:xfrm>
          <a:prstGeom prst="wedgeRectCallout">
            <a:avLst>
              <a:gd name="adj1" fmla="val -62103"/>
              <a:gd name="adj2" fmla="val 72848"/>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a:p>
        </p:txBody>
      </p:sp>
      <p:pic>
        <p:nvPicPr>
          <p:cNvPr id="1025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0300" y="169565"/>
            <a:ext cx="27717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605637"/>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722438" y="898525"/>
            <a:ext cx="7421562"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4" name="Straight Arrow Connector 13"/>
          <p:cNvCxnSpPr/>
          <p:nvPr/>
        </p:nvCxnSpPr>
        <p:spPr>
          <a:xfrm>
            <a:off x="5757863" y="3271838"/>
            <a:ext cx="758353" cy="367"/>
          </a:xfrm>
          <a:prstGeom prst="straightConnector1">
            <a:avLst/>
          </a:prstGeom>
          <a:ln w="63500">
            <a:tailEnd type="triangle" w="med" len="med"/>
          </a:ln>
        </p:spPr>
        <p:style>
          <a:lnRef idx="1">
            <a:schemeClr val="accent1"/>
          </a:lnRef>
          <a:fillRef idx="0">
            <a:schemeClr val="accent1"/>
          </a:fillRef>
          <a:effectRef idx="0">
            <a:schemeClr val="accent1"/>
          </a:effectRef>
          <a:fontRef idx="minor">
            <a:schemeClr val="tx1"/>
          </a:fontRef>
        </p:style>
      </p:cxnSp>
      <p:sp>
        <p:nvSpPr>
          <p:cNvPr id="13318" name="TextBox 22"/>
          <p:cNvSpPr txBox="1">
            <a:spLocks noChangeArrowheads="1"/>
          </p:cNvSpPr>
          <p:nvPr/>
        </p:nvSpPr>
        <p:spPr bwMode="auto">
          <a:xfrm>
            <a:off x="6535635" y="2856707"/>
            <a:ext cx="24117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b="1" dirty="0" smtClean="0">
                <a:solidFill>
                  <a:schemeClr val="accent6"/>
                </a:solidFill>
                <a:latin typeface="+mn-lt"/>
                <a:cs typeface="Arial" charset="0"/>
              </a:rPr>
              <a:t>Rotations:</a:t>
            </a:r>
          </a:p>
          <a:p>
            <a:pPr eaLnBrk="1" hangingPunct="1">
              <a:defRPr/>
            </a:pPr>
            <a:r>
              <a:rPr lang="en-US" sz="1200" dirty="0" smtClean="0">
                <a:solidFill>
                  <a:schemeClr val="accent6"/>
                </a:solidFill>
                <a:latin typeface="+mn-lt"/>
                <a:cs typeface="Arial" charset="0"/>
              </a:rPr>
              <a:t>A small set of efficient rotations, which can be evaluated based on various criteria.</a:t>
            </a:r>
          </a:p>
        </p:txBody>
      </p:sp>
      <p:sp>
        <p:nvSpPr>
          <p:cNvPr id="5" name="Cloud 4"/>
          <p:cNvSpPr/>
          <p:nvPr/>
        </p:nvSpPr>
        <p:spPr>
          <a:xfrm>
            <a:off x="2484438" y="1611313"/>
            <a:ext cx="3382962" cy="27590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000" dirty="0"/>
              <a:t>Routing</a:t>
            </a:r>
            <a:endParaRPr lang="en-GB" sz="2000" dirty="0"/>
          </a:p>
        </p:txBody>
      </p:sp>
      <p:sp>
        <p:nvSpPr>
          <p:cNvPr id="17" name="TextBox 16"/>
          <p:cNvSpPr txBox="1"/>
          <p:nvPr/>
        </p:nvSpPr>
        <p:spPr>
          <a:xfrm>
            <a:off x="5376383" y="4149080"/>
            <a:ext cx="3767617" cy="2031325"/>
          </a:xfrm>
          <a:prstGeom prst="rect">
            <a:avLst/>
          </a:prstGeom>
          <a:noFill/>
        </p:spPr>
        <p:txBody>
          <a:bodyPr wrap="square">
            <a:spAutoFit/>
          </a:bodyPr>
          <a:lstStyle/>
          <a:p>
            <a:pPr fontAlgn="auto">
              <a:spcBef>
                <a:spcPts val="0"/>
              </a:spcBef>
              <a:spcAft>
                <a:spcPts val="0"/>
              </a:spcAft>
              <a:defRPr/>
            </a:pPr>
            <a:r>
              <a:rPr lang="en-GB" sz="1400" b="1" dirty="0">
                <a:latin typeface="+mn-lt"/>
              </a:rPr>
              <a:t>Time Dependent Traveling Salesman Problem with Time-windows (TDTSP-TW</a:t>
            </a:r>
            <a:r>
              <a:rPr lang="en-GB" sz="1400" b="1" dirty="0" smtClean="0">
                <a:latin typeface="+mn-lt"/>
              </a:rPr>
              <a:t>)</a:t>
            </a:r>
          </a:p>
          <a:p>
            <a:pPr marL="171450" indent="-171450" fontAlgn="auto">
              <a:spcBef>
                <a:spcPts val="0"/>
              </a:spcBef>
              <a:spcAft>
                <a:spcPts val="0"/>
              </a:spcAft>
              <a:buFont typeface="Arial" pitchFamily="34" charset="0"/>
              <a:buChar char="•"/>
              <a:defRPr/>
            </a:pPr>
            <a:r>
              <a:rPr lang="en-GB" sz="1400" dirty="0" smtClean="0">
                <a:latin typeface="+mn-lt"/>
              </a:rPr>
              <a:t>Depth-First </a:t>
            </a:r>
            <a:r>
              <a:rPr lang="en-GB" sz="1400" dirty="0">
                <a:latin typeface="+mn-lt"/>
              </a:rPr>
              <a:t>Branch-and-Bound Algorithm.</a:t>
            </a:r>
          </a:p>
          <a:p>
            <a:pPr marL="171450" indent="-171450" fontAlgn="auto">
              <a:spcBef>
                <a:spcPts val="0"/>
              </a:spcBef>
              <a:spcAft>
                <a:spcPts val="0"/>
              </a:spcAft>
              <a:buFont typeface="Arial" pitchFamily="34" charset="0"/>
              <a:buChar char="•"/>
              <a:defRPr/>
            </a:pPr>
            <a:r>
              <a:rPr lang="en-GB" sz="1400" dirty="0">
                <a:latin typeface="+mn-lt"/>
              </a:rPr>
              <a:t>DP heuristic (</a:t>
            </a:r>
            <a:r>
              <a:rPr lang="en-GB" sz="1400" dirty="0" err="1">
                <a:latin typeface="+mn-lt"/>
              </a:rPr>
              <a:t>Malandraki</a:t>
            </a:r>
            <a:r>
              <a:rPr lang="en-GB" sz="1400" dirty="0">
                <a:latin typeface="+mn-lt"/>
              </a:rPr>
              <a:t> and Dial, 1996)</a:t>
            </a:r>
            <a:endParaRPr lang="en-GB" sz="1400" dirty="0" smtClean="0">
              <a:latin typeface="+mn-lt"/>
            </a:endParaRPr>
          </a:p>
          <a:p>
            <a:pPr fontAlgn="auto">
              <a:spcBef>
                <a:spcPts val="0"/>
              </a:spcBef>
              <a:spcAft>
                <a:spcPts val="0"/>
              </a:spcAft>
              <a:defRPr/>
            </a:pPr>
            <a:endParaRPr lang="en-US" sz="1400" dirty="0">
              <a:latin typeface="+mn-lt"/>
            </a:endParaRPr>
          </a:p>
          <a:p>
            <a:pPr fontAlgn="auto">
              <a:spcBef>
                <a:spcPts val="0"/>
              </a:spcBef>
              <a:spcAft>
                <a:spcPts val="0"/>
              </a:spcAft>
              <a:defRPr/>
            </a:pPr>
            <a:r>
              <a:rPr lang="en-US" sz="1400" b="1" dirty="0">
                <a:latin typeface="+mn-lt"/>
              </a:rPr>
              <a:t>Objectives</a:t>
            </a:r>
            <a:r>
              <a:rPr lang="en-US" sz="1400" b="1" dirty="0" smtClean="0">
                <a:latin typeface="+mn-lt"/>
              </a:rPr>
              <a:t>:</a:t>
            </a:r>
            <a:endParaRPr lang="en-US" sz="1400" dirty="0" smtClean="0">
              <a:latin typeface="+mn-lt"/>
            </a:endParaRPr>
          </a:p>
          <a:p>
            <a:pPr marL="171450" indent="-171450" fontAlgn="auto">
              <a:spcBef>
                <a:spcPts val="0"/>
              </a:spcBef>
              <a:spcAft>
                <a:spcPts val="0"/>
              </a:spcAft>
              <a:buFont typeface="Arial" pitchFamily="34" charset="0"/>
              <a:buChar char="•"/>
              <a:defRPr/>
            </a:pPr>
            <a:r>
              <a:rPr lang="en-US" sz="1400" dirty="0" smtClean="0">
                <a:latin typeface="+mn-lt"/>
              </a:rPr>
              <a:t>Waiting time?</a:t>
            </a:r>
          </a:p>
          <a:p>
            <a:pPr marL="171450" indent="-171450" fontAlgn="auto">
              <a:spcBef>
                <a:spcPts val="0"/>
              </a:spcBef>
              <a:spcAft>
                <a:spcPts val="0"/>
              </a:spcAft>
              <a:buFont typeface="Arial" pitchFamily="34" charset="0"/>
              <a:buChar char="•"/>
              <a:defRPr/>
            </a:pPr>
            <a:r>
              <a:rPr lang="en-US" sz="1400" dirty="0" smtClean="0">
                <a:latin typeface="+mn-lt"/>
              </a:rPr>
              <a:t>Time in the port?</a:t>
            </a:r>
          </a:p>
          <a:p>
            <a:pPr marL="171450" indent="-171450" fontAlgn="auto">
              <a:spcBef>
                <a:spcPts val="0"/>
              </a:spcBef>
              <a:spcAft>
                <a:spcPts val="0"/>
              </a:spcAft>
              <a:buFont typeface="Arial" pitchFamily="34" charset="0"/>
              <a:buChar char="•"/>
              <a:defRPr/>
            </a:pPr>
            <a:r>
              <a:rPr lang="en-US" sz="1400" dirty="0" smtClean="0">
                <a:latin typeface="+mn-lt"/>
              </a:rPr>
              <a:t>Emissions and fuel consumption?</a:t>
            </a:r>
            <a:endParaRPr lang="en-US" sz="1400" dirty="0">
              <a:latin typeface="+mn-lt"/>
            </a:endParaRPr>
          </a:p>
        </p:txBody>
      </p:sp>
      <p:cxnSp>
        <p:nvCxnSpPr>
          <p:cNvPr id="21" name="Straight Arrow Connector 20"/>
          <p:cNvCxnSpPr/>
          <p:nvPr/>
        </p:nvCxnSpPr>
        <p:spPr>
          <a:xfrm>
            <a:off x="1692275" y="2276475"/>
            <a:ext cx="1109663" cy="0"/>
          </a:xfrm>
          <a:prstGeom prst="straightConnector1">
            <a:avLst/>
          </a:prstGeom>
          <a:ln w="63500">
            <a:tailEnd type="triangle" w="med" len="med"/>
          </a:ln>
        </p:spPr>
        <p:style>
          <a:lnRef idx="1">
            <a:schemeClr val="accent1"/>
          </a:lnRef>
          <a:fillRef idx="0">
            <a:schemeClr val="accent1"/>
          </a:fillRef>
          <a:effectRef idx="0">
            <a:schemeClr val="accent1"/>
          </a:effectRef>
          <a:fontRef idx="minor">
            <a:schemeClr val="tx1"/>
          </a:fontRef>
        </p:style>
      </p:cxnSp>
      <p:sp>
        <p:nvSpPr>
          <p:cNvPr id="11278" name="TextBox 21"/>
          <p:cNvSpPr txBox="1">
            <a:spLocks noChangeArrowheads="1"/>
          </p:cNvSpPr>
          <p:nvPr/>
        </p:nvSpPr>
        <p:spPr bwMode="auto">
          <a:xfrm>
            <a:off x="6340301" y="260648"/>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sz="1200" b="1" dirty="0">
                <a:latin typeface="+mn-lt"/>
                <a:cs typeface="Arial" charset="0"/>
              </a:rPr>
              <a:t>User interface:</a:t>
            </a:r>
            <a:endParaRPr lang="nl-NL" sz="1200" dirty="0">
              <a:latin typeface="+mn-lt"/>
              <a:cs typeface="Arial" charset="0"/>
            </a:endParaRPr>
          </a:p>
        </p:txBody>
      </p:sp>
      <p:sp>
        <p:nvSpPr>
          <p:cNvPr id="23" name="Rectangle 22"/>
          <p:cNvSpPr/>
          <p:nvPr/>
        </p:nvSpPr>
        <p:spPr>
          <a:xfrm>
            <a:off x="0" y="1916113"/>
            <a:ext cx="1907704" cy="410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07949" y="2069832"/>
            <a:ext cx="2339975" cy="3785652"/>
          </a:xfrm>
          <a:prstGeom prst="rect">
            <a:avLst/>
          </a:prstGeom>
          <a:noFill/>
        </p:spPr>
        <p:txBody>
          <a:bodyPr>
            <a:spAutoFit/>
          </a:bodyPr>
          <a:lstStyle/>
          <a:p>
            <a:pPr fontAlgn="auto">
              <a:spcBef>
                <a:spcPts val="0"/>
              </a:spcBef>
              <a:spcAft>
                <a:spcPts val="0"/>
              </a:spcAft>
              <a:defRPr/>
            </a:pPr>
            <a:r>
              <a:rPr lang="en-US" sz="1200" b="1" dirty="0">
                <a:solidFill>
                  <a:schemeClr val="accent6"/>
                </a:solidFill>
                <a:latin typeface="+mn-lt"/>
              </a:rPr>
              <a:t>Barge info:</a:t>
            </a:r>
          </a:p>
          <a:p>
            <a:pPr marL="171450" indent="-171450" fontAlgn="auto">
              <a:spcBef>
                <a:spcPts val="0"/>
              </a:spcBef>
              <a:spcAft>
                <a:spcPts val="0"/>
              </a:spcAft>
              <a:buFont typeface="Arial" pitchFamily="34" charset="0"/>
              <a:buChar char="•"/>
              <a:defRPr/>
            </a:pPr>
            <a:r>
              <a:rPr lang="en-US" sz="1200" dirty="0" smtClean="0">
                <a:solidFill>
                  <a:schemeClr val="accent6"/>
                </a:solidFill>
                <a:latin typeface="+mn-lt"/>
              </a:rPr>
              <a:t>Terminals </a:t>
            </a:r>
            <a:r>
              <a:rPr lang="en-US" sz="1200" dirty="0">
                <a:solidFill>
                  <a:schemeClr val="accent6"/>
                </a:solidFill>
                <a:latin typeface="+mn-lt"/>
              </a:rPr>
              <a:t>to visit</a:t>
            </a:r>
          </a:p>
          <a:p>
            <a:pPr marL="171450" indent="-171450" fontAlgn="auto">
              <a:spcBef>
                <a:spcPts val="0"/>
              </a:spcBef>
              <a:spcAft>
                <a:spcPts val="0"/>
              </a:spcAft>
              <a:buFont typeface="Arial" pitchFamily="34" charset="0"/>
              <a:buChar char="•"/>
              <a:defRPr/>
            </a:pPr>
            <a:r>
              <a:rPr lang="en-US" sz="1200" dirty="0" smtClean="0">
                <a:solidFill>
                  <a:schemeClr val="accent6"/>
                </a:solidFill>
                <a:latin typeface="+mn-lt"/>
              </a:rPr>
              <a:t>Stowage plan (restriction on visiting sequence)</a:t>
            </a:r>
          </a:p>
          <a:p>
            <a:pPr marL="171450" indent="-171450" fontAlgn="auto">
              <a:spcBef>
                <a:spcPts val="0"/>
              </a:spcBef>
              <a:spcAft>
                <a:spcPts val="0"/>
              </a:spcAft>
              <a:buFont typeface="Arial" pitchFamily="34" charset="0"/>
              <a:buChar char="•"/>
              <a:defRPr/>
            </a:pPr>
            <a:r>
              <a:rPr lang="en-US" sz="1200" dirty="0" smtClean="0">
                <a:solidFill>
                  <a:schemeClr val="accent6"/>
                </a:solidFill>
                <a:latin typeface="+mn-lt"/>
              </a:rPr>
              <a:t>Number </a:t>
            </a:r>
            <a:r>
              <a:rPr lang="en-US" sz="1200" dirty="0">
                <a:solidFill>
                  <a:schemeClr val="accent6"/>
                </a:solidFill>
                <a:latin typeface="+mn-lt"/>
              </a:rPr>
              <a:t>of </a:t>
            </a:r>
            <a:r>
              <a:rPr lang="en-US" sz="1200" dirty="0" smtClean="0">
                <a:solidFill>
                  <a:schemeClr val="accent6"/>
                </a:solidFill>
                <a:latin typeface="+mn-lt"/>
              </a:rPr>
              <a:t>rotations</a:t>
            </a:r>
            <a:endParaRPr lang="en-US" sz="1200" dirty="0">
              <a:solidFill>
                <a:schemeClr val="accent6"/>
              </a:solidFill>
              <a:latin typeface="+mn-lt"/>
            </a:endParaRP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Expected time of arrival</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Latest departure time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Point of entrance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Point of exit</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Travel times</a:t>
            </a:r>
          </a:p>
          <a:p>
            <a:pPr marL="171450" indent="-171450" fontAlgn="auto">
              <a:spcBef>
                <a:spcPts val="0"/>
              </a:spcBef>
              <a:spcAft>
                <a:spcPts val="0"/>
              </a:spcAft>
              <a:buFont typeface="Arial" pitchFamily="34" charset="0"/>
              <a:buChar char="•"/>
              <a:defRPr/>
            </a:pPr>
            <a:endParaRPr lang="en-US" sz="1200" dirty="0">
              <a:solidFill>
                <a:schemeClr val="accent6"/>
              </a:solidFill>
              <a:latin typeface="+mn-lt"/>
            </a:endParaRPr>
          </a:p>
          <a:p>
            <a:pPr fontAlgn="auto">
              <a:spcBef>
                <a:spcPts val="0"/>
              </a:spcBef>
              <a:spcAft>
                <a:spcPts val="0"/>
              </a:spcAft>
              <a:defRPr/>
            </a:pPr>
            <a:r>
              <a:rPr lang="en-US" sz="1200" b="1" dirty="0">
                <a:solidFill>
                  <a:schemeClr val="accent6"/>
                </a:solidFill>
                <a:latin typeface="+mn-lt"/>
              </a:rPr>
              <a:t>Info for each terminal to </a:t>
            </a:r>
            <a:r>
              <a:rPr lang="en-US" sz="1200" b="1" dirty="0" smtClean="0">
                <a:solidFill>
                  <a:schemeClr val="accent6"/>
                </a:solidFill>
                <a:latin typeface="+mn-lt"/>
              </a:rPr>
              <a:t>visit:</a:t>
            </a:r>
            <a:endParaRPr lang="en-US" sz="1200" b="1" dirty="0">
              <a:solidFill>
                <a:schemeClr val="accent6"/>
              </a:solidFill>
              <a:latin typeface="+mn-lt"/>
            </a:endParaRP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Name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Expected processing time (based on loading and unloading information)</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Due date</a:t>
            </a:r>
          </a:p>
          <a:p>
            <a:pPr marL="171450" indent="-171450" fontAlgn="auto">
              <a:spcBef>
                <a:spcPts val="0"/>
              </a:spcBef>
              <a:spcAft>
                <a:spcPts val="0"/>
              </a:spcAft>
              <a:buFont typeface="Arial" pitchFamily="34" charset="0"/>
              <a:buChar char="•"/>
              <a:defRPr/>
            </a:pPr>
            <a:r>
              <a:rPr lang="en-US" sz="1200" dirty="0">
                <a:solidFill>
                  <a:schemeClr val="accent6"/>
                </a:solidFill>
                <a:latin typeface="+mn-lt"/>
              </a:rPr>
              <a:t>Service time profile</a:t>
            </a:r>
          </a:p>
          <a:p>
            <a:pPr marL="171450" indent="-171450" fontAlgn="auto">
              <a:spcBef>
                <a:spcPts val="0"/>
              </a:spcBef>
              <a:spcAft>
                <a:spcPts val="0"/>
              </a:spcAft>
              <a:buFont typeface="Arial" pitchFamily="34" charset="0"/>
              <a:buChar char="•"/>
              <a:defRPr/>
            </a:pPr>
            <a:endParaRPr lang="en-US" sz="1200" dirty="0">
              <a:solidFill>
                <a:schemeClr val="accent6"/>
              </a:solidFill>
              <a:latin typeface="+mn-lt"/>
            </a:endParaRPr>
          </a:p>
          <a:p>
            <a:pPr fontAlgn="auto">
              <a:spcBef>
                <a:spcPts val="0"/>
              </a:spcBef>
              <a:spcAft>
                <a:spcPts val="0"/>
              </a:spcAft>
              <a:defRPr/>
            </a:pPr>
            <a:endParaRPr lang="en-US" sz="1200" dirty="0">
              <a:solidFill>
                <a:schemeClr val="accent6"/>
              </a:solidFill>
              <a:latin typeface="+mn-lt"/>
            </a:endParaRPr>
          </a:p>
        </p:txBody>
      </p:sp>
      <p:sp>
        <p:nvSpPr>
          <p:cNvPr id="24" name="Rectangle 2"/>
          <p:cNvSpPr>
            <a:spLocks noGrp="1" noChangeArrowheads="1"/>
          </p:cNvSpPr>
          <p:nvPr>
            <p:ph type="title"/>
          </p:nvPr>
        </p:nvSpPr>
        <p:spPr>
          <a:xfrm>
            <a:off x="1762125" y="363538"/>
            <a:ext cx="7121525" cy="688975"/>
          </a:xfrm>
        </p:spPr>
        <p:txBody>
          <a:bodyPr/>
          <a:lstStyle/>
          <a:p>
            <a:pPr eaLnBrk="1" hangingPunct="1"/>
            <a:r>
              <a:rPr lang="en-US" dirty="0" smtClean="0"/>
              <a:t>BARGE AGENT PROBLEM</a:t>
            </a:r>
          </a:p>
        </p:txBody>
      </p:sp>
      <p:sp>
        <p:nvSpPr>
          <p:cNvPr id="2" name="Rectangle 1"/>
          <p:cNvSpPr/>
          <p:nvPr/>
        </p:nvSpPr>
        <p:spPr>
          <a:xfrm>
            <a:off x="1692275" y="6381328"/>
            <a:ext cx="2195513"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ular Callout 25"/>
          <p:cNvSpPr/>
          <p:nvPr/>
        </p:nvSpPr>
        <p:spPr>
          <a:xfrm>
            <a:off x="2454865" y="4882495"/>
            <a:ext cx="2628900" cy="1800225"/>
          </a:xfrm>
          <a:prstGeom prst="wedgeRectCallout">
            <a:avLst>
              <a:gd name="adj1" fmla="val -9200"/>
              <a:gd name="adj2" fmla="val -85910"/>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a:p>
        </p:txBody>
      </p:sp>
      <p:pic>
        <p:nvPicPr>
          <p:cNvPr id="112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6409" y="5018356"/>
            <a:ext cx="24098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a:xfrm>
            <a:off x="1763688" y="1124744"/>
            <a:ext cx="7380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9898" y="563226"/>
            <a:ext cx="2627312" cy="185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Slide Number Placeholder 2"/>
          <p:cNvSpPr>
            <a:spLocks noGrp="1"/>
          </p:cNvSpPr>
          <p:nvPr>
            <p:ph type="sldNum" sz="quarter" idx="11"/>
          </p:nvPr>
        </p:nvSpPr>
        <p:spPr>
          <a:xfrm>
            <a:off x="8388350" y="6400800"/>
            <a:ext cx="495300"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3CA54C-FB98-4A0D-956B-243E4BA66044}" type="slidenum">
              <a:rPr lang="en-GB" smtClean="0"/>
              <a:pPr eaLnBrk="1" hangingPunct="1"/>
              <a:t>66</a:t>
            </a:fld>
            <a:r>
              <a:rPr lang="en-GB" dirty="0" smtClean="0"/>
              <a:t>/71</a:t>
            </a:r>
          </a:p>
        </p:txBody>
      </p:sp>
      <p:sp>
        <p:nvSpPr>
          <p:cNvPr id="25"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Tree>
    <p:extLst>
      <p:ext uri="{BB962C8B-B14F-4D97-AF65-F5344CB8AC3E}">
        <p14:creationId xmlns:p14="http://schemas.microsoft.com/office/powerpoint/2010/main" val="2766010931"/>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THE APPLICATION</a:t>
            </a:r>
          </a:p>
        </p:txBody>
      </p:sp>
      <p:pic>
        <p:nvPicPr>
          <p:cNvPr id="1229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3CA54C-FB98-4A0D-956B-243E4BA66044}" type="slidenum">
              <a:rPr lang="en-GB" smtClean="0"/>
              <a:pPr eaLnBrk="1" hangingPunct="1"/>
              <a:t>67</a:t>
            </a:fld>
            <a:r>
              <a:rPr lang="en-GB" dirty="0" smtClean="0"/>
              <a:t>/71</a:t>
            </a:r>
          </a:p>
        </p:txBody>
      </p:sp>
      <p:sp>
        <p:nvSpPr>
          <p:cNvPr id="12294" name="Content Placeholder 2"/>
          <p:cNvSpPr>
            <a:spLocks noGrp="1"/>
          </p:cNvSpPr>
          <p:nvPr>
            <p:ph idx="1"/>
          </p:nvPr>
        </p:nvSpPr>
        <p:spPr/>
        <p:txBody>
          <a:bodyPr/>
          <a:lstStyle/>
          <a:p>
            <a:endParaRPr lang="en-GB" smtClean="0"/>
          </a:p>
        </p:txBody>
      </p:sp>
      <p:pic>
        <p:nvPicPr>
          <p:cNvPr id="1229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688" y="1268760"/>
            <a:ext cx="7140575"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D:\Projecten\BATMAN\WebsiteBackups\SiteV130412\images\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Tree>
    <p:extLst>
      <p:ext uri="{BB962C8B-B14F-4D97-AF65-F5344CB8AC3E}">
        <p14:creationId xmlns:p14="http://schemas.microsoft.com/office/powerpoint/2010/main" val="1503956072"/>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IMPLEMENTATION?</a:t>
            </a:r>
          </a:p>
        </p:txBody>
      </p:sp>
      <p:pic>
        <p:nvPicPr>
          <p:cNvPr id="1229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3CA54C-FB98-4A0D-956B-243E4BA66044}" type="slidenum">
              <a:rPr lang="en-GB" smtClean="0"/>
              <a:pPr eaLnBrk="1" hangingPunct="1"/>
              <a:t>68</a:t>
            </a:fld>
            <a:r>
              <a:rPr lang="en-GB" dirty="0" smtClean="0"/>
              <a:t>/71</a:t>
            </a:r>
          </a:p>
        </p:txBody>
      </p:sp>
      <p:sp>
        <p:nvSpPr>
          <p:cNvPr id="12294" name="Content Placeholder 2"/>
          <p:cNvSpPr>
            <a:spLocks noGrp="1"/>
          </p:cNvSpPr>
          <p:nvPr>
            <p:ph idx="1"/>
          </p:nvPr>
        </p:nvSpPr>
        <p:spPr>
          <a:xfrm>
            <a:off x="1763712" y="1341438"/>
            <a:ext cx="7272783" cy="4751387"/>
          </a:xfrm>
        </p:spPr>
        <p:txBody>
          <a:bodyPr/>
          <a:lstStyle/>
          <a:p>
            <a:r>
              <a:rPr lang="en-US" dirty="0" smtClean="0"/>
              <a:t>Public tender for “BREIN”: the development and implementation of decision support / optimization modules </a:t>
            </a:r>
          </a:p>
          <a:p>
            <a:r>
              <a:rPr lang="en-US" dirty="0" smtClean="0"/>
              <a:t>How to convince the port authority to implement our system?</a:t>
            </a:r>
          </a:p>
          <a:p>
            <a:r>
              <a:rPr lang="en-US" dirty="0" smtClean="0"/>
              <a:t>Using a game: demo of the application in a dynamic environment with multiple actors.</a:t>
            </a:r>
          </a:p>
          <a:p>
            <a:r>
              <a:rPr lang="en-US" dirty="0" smtClean="0"/>
              <a:t>The idea:</a:t>
            </a:r>
          </a:p>
          <a:p>
            <a:pPr lvl="1"/>
            <a:r>
              <a:rPr lang="en-US" dirty="0" smtClean="0"/>
              <a:t>Two phases: planning and realization (re-planning)</a:t>
            </a:r>
          </a:p>
          <a:p>
            <a:pPr lvl="1"/>
            <a:r>
              <a:rPr lang="en-US" dirty="0" smtClean="0"/>
              <a:t>Multiple rounds: with/without appointments, with/without decision support by our application</a:t>
            </a:r>
          </a:p>
          <a:p>
            <a:pPr lvl="1"/>
            <a:r>
              <a:rPr lang="en-US" dirty="0" smtClean="0"/>
              <a:t>Performance evaluation:</a:t>
            </a:r>
          </a:p>
          <a:p>
            <a:pPr lvl="2"/>
            <a:r>
              <a:rPr lang="en-US" dirty="0" smtClean="0"/>
              <a:t>System-wide performance per round</a:t>
            </a:r>
          </a:p>
          <a:p>
            <a:pPr lvl="2"/>
            <a:r>
              <a:rPr lang="en-US" dirty="0" smtClean="0"/>
              <a:t>Individual performance per player (deviation from optimum, deviation from plan)</a:t>
            </a:r>
            <a:endParaRPr lang="en-GB" dirty="0" smtClean="0"/>
          </a:p>
        </p:txBody>
      </p:sp>
      <p:pic>
        <p:nvPicPr>
          <p:cNvPr id="8" name="Picture 9" descr="D:\Projecten\BATMAN\WebsiteBackups\SiteV130412\images\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Tree>
    <p:extLst>
      <p:ext uri="{BB962C8B-B14F-4D97-AF65-F5344CB8AC3E}">
        <p14:creationId xmlns:p14="http://schemas.microsoft.com/office/powerpoint/2010/main" val="2678271738"/>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DE GAME</a:t>
            </a:r>
          </a:p>
        </p:txBody>
      </p:sp>
      <p:pic>
        <p:nvPicPr>
          <p:cNvPr id="1331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Slide Number Placeholder 2"/>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537D49-515C-4A06-B751-E369A91BEC10}" type="slidenum">
              <a:rPr lang="en-GB" smtClean="0"/>
              <a:pPr eaLnBrk="1" hangingPunct="1"/>
              <a:t>69</a:t>
            </a:fld>
            <a:r>
              <a:rPr lang="en-GB" dirty="0" smtClean="0"/>
              <a:t>/71</a:t>
            </a:r>
          </a:p>
        </p:txBody>
      </p:sp>
      <p:pic>
        <p:nvPicPr>
          <p:cNvPr id="7" name="Picture 9" descr="D:\Projecten\BATMAN\WebsiteBackups\SiteV130412\images\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p:cNvSpPr>
            <a:spLocks noGrp="1"/>
          </p:cNvSpPr>
          <p:nvPr>
            <p:ph type="ftr" sz="quarter" idx="10"/>
          </p:nvPr>
        </p:nvSpPr>
        <p:spPr>
          <a:xfrm>
            <a:off x="3635375" y="6402388"/>
            <a:ext cx="475297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pic>
        <p:nvPicPr>
          <p:cNvPr id="1026" name="Picture 2" descr="D:\GameMa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274604"/>
            <a:ext cx="9144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62909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p>
        </p:txBody>
      </p:sp>
      <p:pic>
        <p:nvPicPr>
          <p:cNvPr id="1126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Rectangle 3"/>
          <p:cNvSpPr txBox="1">
            <a:spLocks noChangeArrowheads="1"/>
          </p:cNvSpPr>
          <p:nvPr/>
        </p:nvSpPr>
        <p:spPr bwMode="auto">
          <a:xfrm>
            <a:off x="1763713" y="1341438"/>
            <a:ext cx="7272337"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255588" indent="-255588"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lnSpc>
                <a:spcPts val="2500"/>
              </a:lnSpc>
              <a:spcBef>
                <a:spcPct val="20000"/>
              </a:spcBef>
              <a:buFont typeface="Wingdings" pitchFamily="2" charset="2"/>
              <a:buChar char="§"/>
            </a:pPr>
            <a:endParaRPr lang="en-US" altLang="nl-NL"/>
          </a:p>
        </p:txBody>
      </p:sp>
      <p:pic>
        <p:nvPicPr>
          <p:cNvPr id="11269" name="Picture 2" descr="C:\Users\mesm\Desktop\BookChapter\1afval_1524590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8" y="0"/>
            <a:ext cx="4148138"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descr="C:\Users\mesm\Desktop\BookChapter\5 and 3 cubic met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6050" y="3327400"/>
            <a:ext cx="26479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C:\Users\mesm\Desktop\BookChapter\fotoVW copy.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549525"/>
            <a:ext cx="64960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 descr="C:\Users\mesm\Desktop\BookChapter\DSC_054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40200" y="0"/>
            <a:ext cx="50038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flipH="1">
            <a:off x="0" y="2549525"/>
            <a:ext cx="4140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140200" y="3327400"/>
            <a:ext cx="5003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40200" y="0"/>
            <a:ext cx="0" cy="3327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96050" y="3327400"/>
            <a:ext cx="0" cy="3530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7"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82ADD4-4F60-4753-9322-6D7488A544BF}" type="slidenum">
              <a:rPr lang="en-GB" altLang="nl-NL" smtClean="0"/>
              <a:pPr eaLnBrk="1" hangingPunct="1"/>
              <a:t>7</a:t>
            </a:fld>
            <a:r>
              <a:rPr lang="en-GB" altLang="nl-NL" dirty="0" smtClean="0"/>
              <a:t>/71</a:t>
            </a:r>
          </a:p>
        </p:txBody>
      </p:sp>
    </p:spTree>
    <p:extLst>
      <p:ext uri="{BB962C8B-B14F-4D97-AF65-F5344CB8AC3E}">
        <p14:creationId xmlns:p14="http://schemas.microsoft.com/office/powerpoint/2010/main" val="2546045309"/>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WHAT TO REMEMBER</a:t>
            </a:r>
          </a:p>
        </p:txBody>
      </p:sp>
      <p:sp>
        <p:nvSpPr>
          <p:cNvPr id="10243" name="Rectangle 3"/>
          <p:cNvSpPr>
            <a:spLocks noGrp="1" noChangeArrowheads="1"/>
          </p:cNvSpPr>
          <p:nvPr>
            <p:ph type="body" idx="1"/>
          </p:nvPr>
        </p:nvSpPr>
        <p:spPr>
          <a:xfrm>
            <a:off x="1763713" y="1341438"/>
            <a:ext cx="7272784" cy="4751387"/>
          </a:xfrm>
        </p:spPr>
        <p:txBody>
          <a:bodyPr/>
          <a:lstStyle/>
          <a:p>
            <a:pPr eaLnBrk="1" hangingPunct="1">
              <a:lnSpc>
                <a:spcPts val="2000"/>
              </a:lnSpc>
            </a:pPr>
            <a:r>
              <a:rPr lang="en-US" sz="1800" dirty="0" smtClean="0"/>
              <a:t>Alignment of barge and terminal activities by means of a decentralized approach to maintain autonomy.</a:t>
            </a:r>
          </a:p>
          <a:p>
            <a:pPr eaLnBrk="1" hangingPunct="1">
              <a:lnSpc>
                <a:spcPts val="2000"/>
              </a:lnSpc>
            </a:pPr>
            <a:r>
              <a:rPr lang="en-US" sz="1800" dirty="0" smtClean="0"/>
              <a:t>Advantages:</a:t>
            </a:r>
          </a:p>
          <a:p>
            <a:pPr lvl="1" eaLnBrk="1" hangingPunct="1">
              <a:lnSpc>
                <a:spcPts val="2000"/>
              </a:lnSpc>
            </a:pPr>
            <a:r>
              <a:rPr lang="en-US" sz="1700" dirty="0" smtClean="0"/>
              <a:t>Terminal and barge operators need less time to plan their activities.</a:t>
            </a:r>
          </a:p>
          <a:p>
            <a:pPr lvl="1" eaLnBrk="1" hangingPunct="1">
              <a:lnSpc>
                <a:spcPts val="2000"/>
              </a:lnSpc>
            </a:pPr>
            <a:r>
              <a:rPr lang="en-US" sz="1700" dirty="0" smtClean="0"/>
              <a:t>Increase in terminal utilization through better appointment making with barges (efficient usage of slack).</a:t>
            </a:r>
          </a:p>
          <a:p>
            <a:pPr lvl="1" eaLnBrk="1" hangingPunct="1">
              <a:lnSpc>
                <a:spcPts val="2000"/>
              </a:lnSpc>
            </a:pPr>
            <a:r>
              <a:rPr lang="en-US" sz="1700" dirty="0" smtClean="0"/>
              <a:t>Reduction of barge waiting time with improved rotation planning resulting in a substantial increase in transport capacity and reduction of fuel consumption.</a:t>
            </a:r>
          </a:p>
          <a:p>
            <a:pPr lvl="1" eaLnBrk="1" hangingPunct="1">
              <a:lnSpc>
                <a:spcPts val="2000"/>
              </a:lnSpc>
            </a:pPr>
            <a:r>
              <a:rPr lang="en-US" sz="1700" dirty="0" smtClean="0"/>
              <a:t>A more realistic rotation planning increases the reliability of barge transportation and its competitiveness compared to other modalities</a:t>
            </a:r>
          </a:p>
          <a:p>
            <a:pPr lvl="1" eaLnBrk="1" hangingPunct="1">
              <a:lnSpc>
                <a:spcPts val="2000"/>
              </a:lnSpc>
            </a:pPr>
            <a:r>
              <a:rPr lang="en-US" sz="1700" dirty="0" smtClean="0"/>
              <a:t>Guaranteed service time makes it possible to sail at economical/sustainable speeds.</a:t>
            </a:r>
          </a:p>
          <a:p>
            <a:pPr eaLnBrk="1" hangingPunct="1">
              <a:lnSpc>
                <a:spcPts val="2000"/>
              </a:lnSpc>
            </a:pPr>
            <a:r>
              <a:rPr lang="en-US" sz="1800" dirty="0" smtClean="0"/>
              <a:t>Use of a serious game to convince participants.</a:t>
            </a:r>
          </a:p>
        </p:txBody>
      </p:sp>
      <p:sp>
        <p:nvSpPr>
          <p:cNvPr id="10244"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smtClean="0">
                <a:cs typeface="Arial" charset="0"/>
              </a:rPr>
              <a:t>University of Maryland 2013</a:t>
            </a:r>
            <a:endParaRPr lang="en-US" dirty="0" smtClean="0">
              <a:cs typeface="Arial" charset="0"/>
            </a:endParaRPr>
          </a:p>
        </p:txBody>
      </p:sp>
      <p:sp>
        <p:nvSpPr>
          <p:cNvPr id="10246"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9C7F86-D748-49AB-BED2-6E1E70958E34}" type="slidenum">
              <a:rPr lang="en-GB" smtClean="0"/>
              <a:pPr eaLnBrk="1" hangingPunct="1"/>
              <a:t>70</a:t>
            </a:fld>
            <a:r>
              <a:rPr lang="en-GB" dirty="0" smtClean="0"/>
              <a:t>/71</a:t>
            </a:r>
          </a:p>
        </p:txBody>
      </p:sp>
      <p:pic>
        <p:nvPicPr>
          <p:cNvPr id="7" name="Picture 9" descr="D:\Projecten\BATMAN\WebsiteBackups\SiteV130412\images\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9949" y="6365286"/>
            <a:ext cx="1167431" cy="281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001942"/>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MORE INFORMATION</a:t>
            </a:r>
            <a:endParaRPr lang="nl-NL" dirty="0"/>
          </a:p>
        </p:txBody>
      </p:sp>
      <p:sp>
        <p:nvSpPr>
          <p:cNvPr id="3" name="Content Placeholder 2"/>
          <p:cNvSpPr>
            <a:spLocks noGrp="1"/>
          </p:cNvSpPr>
          <p:nvPr>
            <p:ph idx="1"/>
          </p:nvPr>
        </p:nvSpPr>
        <p:spPr/>
        <p:txBody>
          <a:bodyPr/>
          <a:lstStyle/>
          <a:p>
            <a:pPr marL="0" indent="0" eaLnBrk="1" hangingPunct="1">
              <a:buNone/>
            </a:pPr>
            <a:r>
              <a:rPr lang="en-US" dirty="0" smtClean="0"/>
              <a:t>Dynamic planning of…</a:t>
            </a:r>
          </a:p>
          <a:p>
            <a:pPr marL="457200" indent="-457200" eaLnBrk="1" hangingPunct="1">
              <a:buFont typeface="+mj-lt"/>
              <a:buAutoNum type="arabicPeriod"/>
            </a:pPr>
            <a:r>
              <a:rPr lang="en-US" sz="1800" dirty="0" smtClean="0"/>
              <a:t>Waste trucks:</a:t>
            </a:r>
          </a:p>
          <a:p>
            <a:pPr marL="739775" lvl="1" indent="-457200" eaLnBrk="1" hangingPunct="1"/>
            <a:r>
              <a:rPr lang="en-US" sz="1600" i="1" dirty="0" smtClean="0"/>
              <a:t>M.R.K. Mes, J.M.J. </a:t>
            </a:r>
            <a:r>
              <a:rPr lang="en-US" sz="1600" i="1" dirty="0" err="1" smtClean="0"/>
              <a:t>Schutten</a:t>
            </a:r>
            <a:r>
              <a:rPr lang="en-US" sz="1600" i="1" dirty="0" smtClean="0"/>
              <a:t>, A.E. Pérez Rivera (2013). Inventory routing for dynamic waste collection. Under review (working paper available at http://beta.ieis.tue.nl/node/2120).</a:t>
            </a:r>
          </a:p>
          <a:p>
            <a:pPr marL="457200" indent="-457200" eaLnBrk="1" hangingPunct="1">
              <a:buFont typeface="+mj-lt"/>
              <a:buAutoNum type="arabicPeriod"/>
            </a:pPr>
            <a:r>
              <a:rPr lang="en-US" sz="1800" dirty="0" smtClean="0"/>
              <a:t>Police helicopters:</a:t>
            </a:r>
          </a:p>
          <a:p>
            <a:pPr marL="739775" lvl="1" indent="-457200" eaLnBrk="1" hangingPunct="1"/>
            <a:r>
              <a:rPr lang="en-US" sz="1600" i="1" dirty="0" smtClean="0"/>
              <a:t>R. van Urk, M.R.K. Mes, and E.W. Hans (2013). Anticipatory Routing of Police Helicopters. Expert Systems with Applications 40(17), pp. 6938–6947.</a:t>
            </a:r>
          </a:p>
          <a:p>
            <a:pPr marL="457200" indent="-457200" eaLnBrk="1" hangingPunct="1">
              <a:buFont typeface="+mj-lt"/>
              <a:buAutoNum type="arabicPeriod"/>
            </a:pPr>
            <a:r>
              <a:rPr lang="en-US" sz="1800" dirty="0"/>
              <a:t>Container vessels:</a:t>
            </a:r>
          </a:p>
          <a:p>
            <a:pPr marL="739775" lvl="1" indent="-457200" eaLnBrk="1" hangingPunct="1"/>
            <a:r>
              <a:rPr lang="en-US" sz="1600" i="1" dirty="0"/>
              <a:t>M.R.K. Mes, M.E. Iacob, and J. van Hillegersberg (2013). A distributed barge planning game. To appear in: Proceedings ISAGA 2013, Springer Lecture Notes in Computer Science.</a:t>
            </a:r>
          </a:p>
          <a:p>
            <a:pPr marL="457200" indent="-457200" eaLnBrk="1" hangingPunct="1"/>
            <a:endParaRPr lang="en-US" sz="1700" i="1" dirty="0"/>
          </a:p>
        </p:txBody>
      </p:sp>
      <p:sp>
        <p:nvSpPr>
          <p:cNvPr id="4" name="Footer Placeholder 3"/>
          <p:cNvSpPr>
            <a:spLocks noGrp="1"/>
          </p:cNvSpPr>
          <p:nvPr>
            <p:ph type="ftr" sz="quarter" idx="10"/>
          </p:nvPr>
        </p:nvSpPr>
        <p:spPr/>
        <p:txBody>
          <a:bodyPr/>
          <a:lstStyle/>
          <a:p>
            <a:pPr>
              <a:defRPr/>
            </a:pPr>
            <a:r>
              <a:rPr lang="en-GB" dirty="0" smtClean="0"/>
              <a:t>University of Maryland 2013</a:t>
            </a:r>
            <a:endParaRPr lang="en-US" dirty="0"/>
          </a:p>
        </p:txBody>
      </p:sp>
      <p:sp>
        <p:nvSpPr>
          <p:cNvPr id="5" name="Slide Number Placeholder 4"/>
          <p:cNvSpPr>
            <a:spLocks noGrp="1"/>
          </p:cNvSpPr>
          <p:nvPr>
            <p:ph type="sldNum" sz="quarter" idx="11"/>
          </p:nvPr>
        </p:nvSpPr>
        <p:spPr/>
        <p:txBody>
          <a:bodyPr/>
          <a:lstStyle/>
          <a:p>
            <a:pPr>
              <a:defRPr/>
            </a:pPr>
            <a:fld id="{88589661-4B60-49DE-BBC3-AC5B4293EF46}" type="slidenum">
              <a:rPr lang="en-GB" smtClean="0"/>
              <a:pPr>
                <a:defRPr/>
              </a:pPr>
              <a:t>71</a:t>
            </a:fld>
            <a:r>
              <a:rPr lang="en-GB" dirty="0" smtClean="0"/>
              <a:t>/71</a:t>
            </a:r>
            <a:endParaRPr lang="en-GB"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030900"/>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68538" y="1644650"/>
            <a:ext cx="6618287" cy="704850"/>
          </a:xfrm>
        </p:spPr>
        <p:txBody>
          <a:bodyPr/>
          <a:lstStyle/>
          <a:p>
            <a:pPr eaLnBrk="1" hangingPunct="1"/>
            <a:r>
              <a:rPr lang="en-US" smtClean="0"/>
              <a:t>QUESTIONS?</a:t>
            </a:r>
          </a:p>
        </p:txBody>
      </p:sp>
      <p:sp>
        <p:nvSpPr>
          <p:cNvPr id="52227" name="Rectangle 3"/>
          <p:cNvSpPr>
            <a:spLocks noGrp="1" noChangeArrowheads="1"/>
          </p:cNvSpPr>
          <p:nvPr>
            <p:ph type="subTitle" idx="1"/>
          </p:nvPr>
        </p:nvSpPr>
        <p:spPr>
          <a:xfrm>
            <a:off x="4140200" y="2852738"/>
            <a:ext cx="4860925" cy="3313112"/>
          </a:xfrm>
        </p:spPr>
        <p:txBody>
          <a:bodyPr/>
          <a:lstStyle/>
          <a:p>
            <a:pPr eaLnBrk="1" hangingPunct="1">
              <a:lnSpc>
                <a:spcPts val="1700"/>
              </a:lnSpc>
            </a:pPr>
            <a:r>
              <a:rPr lang="en-US" sz="1600" dirty="0" smtClean="0">
                <a:latin typeface="Arial" charset="0"/>
              </a:rPr>
              <a:t>Martijn Mes</a:t>
            </a:r>
          </a:p>
          <a:p>
            <a:pPr eaLnBrk="1" hangingPunct="1">
              <a:lnSpc>
                <a:spcPts val="1700"/>
              </a:lnSpc>
            </a:pPr>
            <a:r>
              <a:rPr lang="en-US" sz="1600" dirty="0" smtClean="0">
                <a:solidFill>
                  <a:srgbClr val="66CCFF"/>
                </a:solidFill>
                <a:latin typeface="Arial" charset="0"/>
              </a:rPr>
              <a:t>Assistant professor</a:t>
            </a:r>
          </a:p>
          <a:p>
            <a:pPr eaLnBrk="1" hangingPunct="1">
              <a:lnSpc>
                <a:spcPts val="1700"/>
              </a:lnSpc>
            </a:pPr>
            <a:r>
              <a:rPr lang="en-US" sz="1600" dirty="0" smtClean="0">
                <a:solidFill>
                  <a:srgbClr val="66CCFF"/>
                </a:solidFill>
                <a:latin typeface="Arial" charset="0"/>
              </a:rPr>
              <a:t>University of Twente</a:t>
            </a:r>
          </a:p>
          <a:p>
            <a:pPr eaLnBrk="1" hangingPunct="1">
              <a:lnSpc>
                <a:spcPts val="1700"/>
              </a:lnSpc>
            </a:pPr>
            <a:r>
              <a:rPr lang="en-US" sz="1600" dirty="0" smtClean="0">
                <a:solidFill>
                  <a:srgbClr val="66CCFF"/>
                </a:solidFill>
                <a:latin typeface="Arial" charset="0"/>
              </a:rPr>
              <a:t>School of Management and Governance</a:t>
            </a:r>
          </a:p>
          <a:p>
            <a:pPr eaLnBrk="1" hangingPunct="1">
              <a:lnSpc>
                <a:spcPts val="1700"/>
              </a:lnSpc>
            </a:pPr>
            <a:r>
              <a:rPr lang="en-US" sz="1600" dirty="0" smtClean="0">
                <a:solidFill>
                  <a:srgbClr val="66CCFF"/>
                </a:solidFill>
                <a:latin typeface="Arial" charset="0"/>
              </a:rPr>
              <a:t>Dept. </a:t>
            </a:r>
            <a:r>
              <a:rPr lang="en-GB" sz="1600" dirty="0">
                <a:solidFill>
                  <a:srgbClr val="66CCFF"/>
                </a:solidFill>
                <a:latin typeface="Arial" charset="0"/>
              </a:rPr>
              <a:t>Industrial Engineering and Business Information </a:t>
            </a:r>
            <a:r>
              <a:rPr lang="en-GB" sz="1600" dirty="0" smtClean="0">
                <a:solidFill>
                  <a:srgbClr val="66CCFF"/>
                </a:solidFill>
                <a:latin typeface="Arial" charset="0"/>
              </a:rPr>
              <a:t>Systems</a:t>
            </a:r>
          </a:p>
          <a:p>
            <a:pPr eaLnBrk="1" hangingPunct="1">
              <a:lnSpc>
                <a:spcPts val="1700"/>
              </a:lnSpc>
            </a:pPr>
            <a:endParaRPr lang="en-US" sz="1600" dirty="0" smtClean="0">
              <a:solidFill>
                <a:srgbClr val="66CCFF"/>
              </a:solidFill>
              <a:latin typeface="Arial" charset="0"/>
            </a:endParaRPr>
          </a:p>
          <a:p>
            <a:pPr eaLnBrk="1" hangingPunct="1">
              <a:lnSpc>
                <a:spcPts val="1700"/>
              </a:lnSpc>
            </a:pPr>
            <a:r>
              <a:rPr lang="en-US" sz="1600" dirty="0" smtClean="0">
                <a:latin typeface="Arial" charset="0"/>
              </a:rPr>
              <a:t>Contact</a:t>
            </a:r>
          </a:p>
          <a:p>
            <a:pPr eaLnBrk="1" hangingPunct="1">
              <a:lnSpc>
                <a:spcPts val="1700"/>
              </a:lnSpc>
            </a:pPr>
            <a:r>
              <a:rPr lang="en-US" sz="1600" dirty="0" smtClean="0">
                <a:solidFill>
                  <a:srgbClr val="66CCFF"/>
                </a:solidFill>
                <a:latin typeface="Arial" charset="0"/>
              </a:rPr>
              <a:t>Phone:	+31-534894062</a:t>
            </a:r>
          </a:p>
          <a:p>
            <a:pPr eaLnBrk="1" hangingPunct="1">
              <a:lnSpc>
                <a:spcPts val="1700"/>
              </a:lnSpc>
            </a:pPr>
            <a:r>
              <a:rPr lang="en-US" sz="1600" dirty="0" smtClean="0">
                <a:solidFill>
                  <a:srgbClr val="66CCFF"/>
                </a:solidFill>
                <a:latin typeface="Arial" charset="0"/>
              </a:rPr>
              <a:t>Email: 	m.r.k.mes@utwente.nl</a:t>
            </a:r>
          </a:p>
          <a:p>
            <a:pPr eaLnBrk="1" hangingPunct="1">
              <a:lnSpc>
                <a:spcPts val="1700"/>
              </a:lnSpc>
            </a:pPr>
            <a:r>
              <a:rPr lang="en-US" sz="1600" dirty="0" smtClean="0">
                <a:solidFill>
                  <a:srgbClr val="66CCFF"/>
                </a:solidFill>
                <a:latin typeface="Arial" charset="0"/>
              </a:rPr>
              <a:t>Web: 	http://www.utwente.nl/mb/iebis/staff/Mes/</a:t>
            </a:r>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nl-NL" smtClean="0"/>
              <a:t>ADVANTAGES UNDERGROUND CONTAINERS</a:t>
            </a:r>
          </a:p>
        </p:txBody>
      </p:sp>
      <p:sp>
        <p:nvSpPr>
          <p:cNvPr id="12291" name="Rectangle 3"/>
          <p:cNvSpPr>
            <a:spLocks noGrp="1" noChangeArrowheads="1"/>
          </p:cNvSpPr>
          <p:nvPr>
            <p:ph type="body" sz="half" idx="1"/>
          </p:nvPr>
        </p:nvSpPr>
        <p:spPr>
          <a:xfrm>
            <a:off x="1763713" y="1341438"/>
            <a:ext cx="7272337" cy="4751387"/>
          </a:xfrm>
        </p:spPr>
        <p:txBody>
          <a:bodyPr/>
          <a:lstStyle/>
          <a:p>
            <a:pPr eaLnBrk="1" hangingPunct="1"/>
            <a:r>
              <a:rPr lang="en-GB" altLang="nl-NL" smtClean="0"/>
              <a:t>Can be used at all places: apartments, houses, business parks, within the city centre etc. (≠ mini containers)</a:t>
            </a:r>
          </a:p>
          <a:p>
            <a:pPr eaLnBrk="1" hangingPunct="1"/>
            <a:r>
              <a:rPr lang="en-GB" altLang="nl-NL" smtClean="0"/>
              <a:t>Don’t have to be emptied on pre-defined days (≠ mini containers)</a:t>
            </a:r>
          </a:p>
          <a:p>
            <a:pPr eaLnBrk="1" hangingPunct="1"/>
            <a:r>
              <a:rPr lang="en-GB" altLang="nl-NL" smtClean="0"/>
              <a:t>Much larger then the block containers (typically 5m</a:t>
            </a:r>
            <a:r>
              <a:rPr lang="en-GB" altLang="nl-NL" baseline="30000" smtClean="0"/>
              <a:t>3</a:t>
            </a:r>
            <a:r>
              <a:rPr lang="en-GB" altLang="nl-NL" smtClean="0"/>
              <a:t> which is 5 times the volume of a block container)</a:t>
            </a:r>
          </a:p>
          <a:p>
            <a:pPr eaLnBrk="1" hangingPunct="1"/>
            <a:r>
              <a:rPr lang="en-GB" altLang="nl-NL" smtClean="0"/>
              <a:t>Only accessible with a personal card</a:t>
            </a:r>
          </a:p>
          <a:p>
            <a:pPr lvl="1" eaLnBrk="1" hangingPunct="1"/>
            <a:r>
              <a:rPr lang="en-GB" altLang="nl-NL" smtClean="0"/>
              <a:t>Avoids illegal waste deposits (≠ block containers)</a:t>
            </a:r>
          </a:p>
          <a:p>
            <a:pPr lvl="1" eaLnBrk="1" hangingPunct="1"/>
            <a:r>
              <a:rPr lang="en-GB" altLang="nl-NL" smtClean="0"/>
              <a:t>Enables the introduction of ‘</a:t>
            </a:r>
            <a:r>
              <a:rPr lang="en-GB" altLang="nl-NL" i="1" smtClean="0"/>
              <a:t>Diftar</a:t>
            </a:r>
            <a:r>
              <a:rPr lang="en-GB" altLang="nl-NL" smtClean="0"/>
              <a:t>’: charging waste disposal at different rates per kg depending on the type of garbage</a:t>
            </a:r>
          </a:p>
          <a:p>
            <a:pPr eaLnBrk="1" hangingPunct="1"/>
            <a:r>
              <a:rPr lang="en-GB" altLang="nl-NL" smtClean="0"/>
              <a:t>Less odour nuisance due to solid locking (≠ block containers)</a:t>
            </a:r>
          </a:p>
          <a:p>
            <a:pPr eaLnBrk="1" hangingPunct="1"/>
            <a:r>
              <a:rPr lang="en-GB" altLang="nl-NL" smtClean="0"/>
              <a:t>Contributes to an attractive environment (≠ block containers)</a:t>
            </a:r>
          </a:p>
        </p:txBody>
      </p:sp>
      <p:sp>
        <p:nvSpPr>
          <p:cNvPr id="12292" name="Footer Placehold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endParaRPr lang="en-US" altLang="nl-NL" dirty="0" smtClean="0">
              <a:cs typeface="Arial" charset="0"/>
            </a:endParaRPr>
          </a:p>
        </p:txBody>
      </p:sp>
      <p:pic>
        <p:nvPicPr>
          <p:cNvPr id="12293"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722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A89441-07DF-4ECE-8ECF-D565037C8CCD}" type="slidenum">
              <a:rPr lang="en-GB" altLang="nl-NL" smtClean="0"/>
              <a:pPr eaLnBrk="1" hangingPunct="1"/>
              <a:t>8</a:t>
            </a:fld>
            <a:r>
              <a:rPr lang="en-GB" altLang="nl-NL" dirty="0" smtClean="0"/>
              <a:t>/71</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6397572"/>
            <a:ext cx="1800200" cy="27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59158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NL" dirty="0" smtClean="0">
                <a:cs typeface="Arial" charset="0"/>
              </a:rPr>
              <a:t>University of Maryland 2013</a:t>
            </a:r>
          </a:p>
        </p:txBody>
      </p:sp>
      <p:sp>
        <p:nvSpPr>
          <p:cNvPr id="13315" name="Rectangle 3"/>
          <p:cNvSpPr txBox="1">
            <a:spLocks noChangeArrowheads="1"/>
          </p:cNvSpPr>
          <p:nvPr/>
        </p:nvSpPr>
        <p:spPr bwMode="auto">
          <a:xfrm>
            <a:off x="1763713" y="1341438"/>
            <a:ext cx="7272337"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255588" indent="-255588"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lnSpc>
                <a:spcPts val="2500"/>
              </a:lnSpc>
              <a:spcBef>
                <a:spcPct val="20000"/>
              </a:spcBef>
              <a:buFont typeface="Wingdings" pitchFamily="2" charset="2"/>
              <a:buChar char="§"/>
            </a:pPr>
            <a:endParaRPr lang="en-US" altLang="nl-NL"/>
          </a:p>
        </p:txBody>
      </p:sp>
      <p:pic>
        <p:nvPicPr>
          <p:cNvPr id="13316" name="Picture 4" descr="C:\Mes\Desktop\TwenteMillieu\TMpics\twentemilieu-4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9025" y="-3175"/>
            <a:ext cx="5514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C:\Mes\Desktop\TwenteMillieu\TMpics\twentemilieu-2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895350"/>
            <a:ext cx="9144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descr="C:\Mes\Desktop\TwenteMillieu\TMpics\tm5157-6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588"/>
            <a:ext cx="3629025"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H="1">
            <a:off x="3629025" y="895350"/>
            <a:ext cx="5514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0" y="2413000"/>
            <a:ext cx="36290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629025" y="-3175"/>
            <a:ext cx="0" cy="2416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22" name="Slide Number Placeholder 1"/>
          <p:cNvSpPr>
            <a:spLocks noGrp="1"/>
          </p:cNvSpPr>
          <p:nvPr>
            <p:ph type="sldNum"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35AC50-D6E7-48AB-B771-EE829F86A545}" type="slidenum">
              <a:rPr lang="en-GB" altLang="nl-NL" smtClean="0"/>
              <a:pPr eaLnBrk="1" hangingPunct="1"/>
              <a:t>9</a:t>
            </a:fld>
            <a:r>
              <a:rPr lang="en-GB" altLang="nl-NL" dirty="0" smtClean="0"/>
              <a:t>/71</a:t>
            </a:r>
          </a:p>
        </p:txBody>
      </p:sp>
    </p:spTree>
    <p:extLst>
      <p:ext uri="{BB962C8B-B14F-4D97-AF65-F5344CB8AC3E}">
        <p14:creationId xmlns:p14="http://schemas.microsoft.com/office/powerpoint/2010/main" val="567870584"/>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sjabloon_wit">
  <a:themeElements>
    <a:clrScheme name="1_sjabloon_wit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fontScheme name="1_sjabloon_wi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jabloon_w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jabloon_w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jabloon_w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jabloon_w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jabloon_w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jabloon_wi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jabloon_w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jabloon_w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jabloon_w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jabloon_w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jabloon_w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
      <a:clrScheme name="1_sjabloon_wit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UT_wit_EN v1</Template>
  <TotalTime>0</TotalTime>
  <Words>3578</Words>
  <Application>Microsoft Office PowerPoint</Application>
  <PresentationFormat>On-screen Show (4:3)</PresentationFormat>
  <Paragraphs>698</Paragraphs>
  <Slides>72</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1_sjabloon_wit</vt:lpstr>
      <vt:lpstr>Vergelijking</vt:lpstr>
      <vt:lpstr> Dynamic Routing of Police Helicopters, Waste Trucks and Container Vessels</vt:lpstr>
      <vt:lpstr>OUTLINE</vt:lpstr>
      <vt:lpstr>PowerPoint Presentation</vt:lpstr>
      <vt:lpstr>THE COMPANY</vt:lpstr>
      <vt:lpstr>TYPE OF CONTAINERS</vt:lpstr>
      <vt:lpstr>UNDERGROUND CONTAINERS</vt:lpstr>
      <vt:lpstr>PowerPoint Presentation</vt:lpstr>
      <vt:lpstr>ADVANTAGES UNDERGROUND CONTAINERS</vt:lpstr>
      <vt:lpstr>PowerPoint Presentation</vt:lpstr>
      <vt:lpstr>USING THE UNDERGROUND CONTAINERS</vt:lpstr>
      <vt:lpstr>INVENTORY ROUTING PROBLEM</vt:lpstr>
      <vt:lpstr>ILLUSTRATION OF THE IRP</vt:lpstr>
      <vt:lpstr>OUR SOLUTION METHODOLOGY</vt:lpstr>
      <vt:lpstr>BASIC IDEA OF THE HEURISTIC</vt:lpstr>
      <vt:lpstr>ALGORITHM OUTLINE</vt:lpstr>
      <vt:lpstr>ADDING MAYGO CONTAINERS</vt:lpstr>
      <vt:lpstr>WILL IT WORK? A SIMULATION STUDY</vt:lpstr>
      <vt:lpstr>NUMERICAL RESULTS</vt:lpstr>
      <vt:lpstr>OBSERVATIONS</vt:lpstr>
      <vt:lpstr>STOCHASTIC SEARCH</vt:lpstr>
      <vt:lpstr>SIMULATION OPTIMIZATION</vt:lpstr>
      <vt:lpstr>BAYESIAN GLOBAL OPTIMIZATION</vt:lpstr>
      <vt:lpstr>OPTIMIZATION POLICIES WE CONSIDER</vt:lpstr>
      <vt:lpstr>ILLUSTRATION OF EGO</vt:lpstr>
      <vt:lpstr>ILLUSTRATION OF HKG [EXCEL DEMO]</vt:lpstr>
      <vt:lpstr>NUMERICAL EXPERIMENTS</vt:lpstr>
      <vt:lpstr>PARAMETER DEPENDENCY</vt:lpstr>
      <vt:lpstr>CONVERGENCE RESULTS</vt:lpstr>
      <vt:lpstr>THE APPLICATION</vt:lpstr>
      <vt:lpstr>WHAT TO REMEMBER [1/2]</vt:lpstr>
      <vt:lpstr>WHAT TO REMEMBER [2/2]</vt:lpstr>
      <vt:lpstr>PowerPoint Presentation</vt:lpstr>
      <vt:lpstr>INTRODUCTION [1/2]</vt:lpstr>
      <vt:lpstr>INTRODUCTION [2/2]</vt:lpstr>
      <vt:lpstr>PROBLEM FORMULATION [1/2]</vt:lpstr>
      <vt:lpstr>PROBLEM FORMULATION [2/2]</vt:lpstr>
      <vt:lpstr>FORECASTING (iwt) [1/3]</vt:lpstr>
      <vt:lpstr>FORECASTING (iwt) [2/3]</vt:lpstr>
      <vt:lpstr>FORECASTING (iwt) [3/3]</vt:lpstr>
      <vt:lpstr>ROUTING</vt:lpstr>
      <vt:lpstr>MIXED INTEGER LINEAR PROGRAMMING</vt:lpstr>
      <vt:lpstr>RDDT HEURISTIC</vt:lpstr>
      <vt:lpstr>MPDT HEURISTIC</vt:lpstr>
      <vt:lpstr>MOST PROMISING DEPARTURE TIME</vt:lpstr>
      <vt:lpstr>APPLICATION [1/4]</vt:lpstr>
      <vt:lpstr>APPLICATION [2/4]</vt:lpstr>
      <vt:lpstr>APPLICATION [3/4]</vt:lpstr>
      <vt:lpstr>APPLICATION [4/4]</vt:lpstr>
      <vt:lpstr>RESULTS</vt:lpstr>
      <vt:lpstr>MEDIA</vt:lpstr>
      <vt:lpstr>CONCLUSIONS</vt:lpstr>
      <vt:lpstr>PowerPoint Presentation</vt:lpstr>
      <vt:lpstr>THE PORT OF ROTTERDAM</vt:lpstr>
      <vt:lpstr>BOTTLE NECK</vt:lpstr>
      <vt:lpstr>PowerPoint Presentation</vt:lpstr>
      <vt:lpstr>BOTTLENECK</vt:lpstr>
      <vt:lpstr>BARGE HANDLING PROBLEM [1/2]</vt:lpstr>
      <vt:lpstr>BARGE HANDLING PROBLEM [2/2]</vt:lpstr>
      <vt:lpstr>CURRENT SITUATION</vt:lpstr>
      <vt:lpstr>OUR SOLUTION: A MULTI-AGENT SYSTEM</vt:lpstr>
      <vt:lpstr>PowerPoint Presentation</vt:lpstr>
      <vt:lpstr>FUNCTIONALITY</vt:lpstr>
      <vt:lpstr>COMMUNICATION BETWEEN THE AGENTS</vt:lpstr>
      <vt:lpstr>SERVICE-TIME PROFILES</vt:lpstr>
      <vt:lpstr>TERMINAL AGENT PROBLEM</vt:lpstr>
      <vt:lpstr>BARGE AGENT PROBLEM</vt:lpstr>
      <vt:lpstr>THE APPLICATION</vt:lpstr>
      <vt:lpstr>IMPLEMENTATION?</vt:lpstr>
      <vt:lpstr>DE GAME</vt:lpstr>
      <vt:lpstr>WHAT TO REMEMBER</vt:lpstr>
      <vt:lpstr>MORE INFORMATION</vt:lpstr>
      <vt:lpstr>QUESTIONS?</vt:lpstr>
    </vt:vector>
  </TitlesOfParts>
  <Company>NykampNyboer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Routing of Container Vessels, Waste Trucks and Police Helicopters</dc:title>
  <dc:creator>m.r.k.mes@utwente.nl</dc:creator>
  <cp:lastModifiedBy>Martijn Mes</cp:lastModifiedBy>
  <cp:revision>1280</cp:revision>
  <cp:lastPrinted>2011-09-26T11:31:04Z</cp:lastPrinted>
  <dcterms:created xsi:type="dcterms:W3CDTF">2009-08-03T11:31:04Z</dcterms:created>
  <dcterms:modified xsi:type="dcterms:W3CDTF">2013-11-11T09:01:44Z</dcterms:modified>
</cp:coreProperties>
</file>